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1" r:id="rId2"/>
    <p:sldId id="282" r:id="rId3"/>
    <p:sldId id="283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301" r:id="rId17"/>
    <p:sldId id="302" r:id="rId18"/>
    <p:sldId id="303" r:id="rId19"/>
    <p:sldId id="305" r:id="rId20"/>
    <p:sldId id="304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0" r:id="rId43"/>
    <p:sldId id="331" r:id="rId44"/>
    <p:sldId id="328" r:id="rId45"/>
    <p:sldId id="32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64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hyperlink" Target="https://pdfs.semanticscholar.org/39a0/80c17dec400a6f04af5fe5746dab3a5eb0d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xyan/papers/gSpan-short.pd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fs.semanticscholar.org/a1c1/5e63690c774b725fc91dcc77a629d01c3733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4.wmf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7.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Advanced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Frequent Pattern Mining: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Diverse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98521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6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1">
              <a:defRPr/>
            </a:pPr>
            <a:r>
              <a:rPr lang="en-US" altLang="en-US" sz="2400" dirty="0" smtClean="0"/>
              <a:t>Also</a:t>
            </a:r>
            <a:r>
              <a:rPr lang="en-US" altLang="en-US" sz="2400" dirty="0"/>
              <a:t>, push </a:t>
            </a:r>
            <a:r>
              <a:rPr lang="en-US" altLang="en-US" sz="2400" dirty="0" err="1" smtClean="0"/>
              <a:t>min_</a:t>
            </a:r>
            <a:r>
              <a:rPr lang="en-US" altLang="zh-CN" sz="2400" dirty="0" err="1" smtClean="0"/>
              <a:t>sup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min_</a:t>
            </a:r>
            <a:r>
              <a:rPr lang="en-US" altLang="zh-CN" sz="2400" dirty="0" err="1" smtClean="0"/>
              <a:t>conf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Constraints can be categorized as</a:t>
            </a:r>
          </a:p>
          <a:p>
            <a:pPr lvl="1"/>
            <a:r>
              <a:rPr lang="en-US" altLang="zh-CN" sz="2000" b="1" dirty="0"/>
              <a:t>P</a:t>
            </a:r>
            <a:r>
              <a:rPr lang="en-US" sz="2000" b="1" dirty="0" smtClean="0"/>
              <a:t>attern space </a:t>
            </a:r>
            <a:r>
              <a:rPr lang="en-US" sz="2000" dirty="0" smtClean="0"/>
              <a:t>pruning constraints vs. </a:t>
            </a:r>
            <a:r>
              <a:rPr lang="en-US" sz="2000" b="1" dirty="0" smtClean="0"/>
              <a:t>data space</a:t>
            </a:r>
            <a:r>
              <a:rPr lang="en-US" sz="2000" dirty="0" smtClean="0"/>
              <a:t> pruning constraints </a:t>
            </a:r>
          </a:p>
          <a:p>
            <a:r>
              <a:rPr lang="en-US" sz="2400" dirty="0" smtClean="0"/>
              <a:t>Pattern space pruning constraints</a:t>
            </a:r>
          </a:p>
          <a:p>
            <a:r>
              <a:rPr lang="en-US" sz="2400" dirty="0" smtClean="0"/>
              <a:t>Data space pruning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</a:t>
            </a:r>
            <a:r>
              <a:rPr lang="en-US" b="1" dirty="0">
                <a:ea typeface="ＭＳ Ｐゴシック" charset="0"/>
              </a:rPr>
              <a:t>Pattern </a:t>
            </a:r>
            <a:r>
              <a:rPr lang="en-US" b="1" dirty="0" smtClean="0">
                <a:ea typeface="ＭＳ Ｐゴシック" charset="0"/>
              </a:rPr>
              <a:t>Anti-Monotonicity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515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Ｐゴシック" charset="0"/>
              </a:rPr>
              <a:t>Pattern Monotonicity </a:t>
            </a:r>
            <a:r>
              <a:rPr lang="en-US" dirty="0">
                <a:ea typeface="ＭＳ Ｐゴシック" charset="0"/>
              </a:rPr>
              <a:t>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86313" cy="475615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A constraint c is monotone: </a:t>
            </a:r>
            <a:r>
              <a:rPr lang="en-US" sz="2400" dirty="0" smtClean="0"/>
              <a:t>if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S satisfies the constraint c, so does any of its superset </a:t>
            </a:r>
          </a:p>
          <a:p>
            <a:pPr lvl="1"/>
            <a:r>
              <a:rPr lang="en-US" sz="2000" dirty="0" smtClean="0"/>
              <a:t>That is, </a:t>
            </a:r>
            <a:r>
              <a:rPr lang="en-US" altLang="zh-CN" sz="2000" dirty="0" smtClean="0"/>
              <a:t>we do not need to check c in subsequent mining</a:t>
            </a:r>
            <a:endParaRPr lang="en-US" sz="2000" dirty="0" smtClean="0"/>
          </a:p>
          <a:p>
            <a:r>
              <a:rPr lang="en-US" sz="2400" dirty="0" smtClean="0">
                <a:sym typeface="Symbol" charset="0"/>
              </a:rPr>
              <a:t>Ex. 1: c1: sum(</a:t>
            </a:r>
            <a:r>
              <a:rPr lang="en-US" sz="2400" dirty="0" err="1" smtClean="0">
                <a:sym typeface="Symbol" charset="0"/>
              </a:rPr>
              <a:t>S.Price</a:t>
            </a:r>
            <a:r>
              <a:rPr lang="en-US" sz="2400" dirty="0" smtClean="0">
                <a:sym typeface="Symbol" charset="0"/>
              </a:rPr>
              <a:t>)  v  is monotone</a:t>
            </a:r>
          </a:p>
          <a:p>
            <a:r>
              <a:rPr lang="en-US" sz="2400" dirty="0" smtClean="0">
                <a:sym typeface="Wingdings" charset="0"/>
              </a:rPr>
              <a:t>Ex. 2: </a:t>
            </a:r>
            <a:r>
              <a:rPr lang="en-US" sz="2400" dirty="0" smtClean="0">
                <a:sym typeface="Symbol" charset="0"/>
              </a:rPr>
              <a:t>c2: </a:t>
            </a:r>
            <a:r>
              <a:rPr lang="en-US" sz="2400" dirty="0" smtClean="0">
                <a:sym typeface="Wingdings" charset="0"/>
              </a:rPr>
              <a:t>min(</a:t>
            </a:r>
            <a:r>
              <a:rPr lang="en-US" sz="2400" dirty="0" err="1" smtClean="0">
                <a:sym typeface="Wingdings" charset="0"/>
              </a:rPr>
              <a:t>S.Price</a:t>
            </a:r>
            <a:r>
              <a:rPr lang="en-US" sz="2400" dirty="0" smtClean="0">
                <a:sym typeface="Wingdings" charset="0"/>
              </a:rPr>
              <a:t>) </a:t>
            </a:r>
            <a:r>
              <a:rPr lang="en-US" sz="2400" dirty="0" smtClean="0">
                <a:sym typeface="Symbol" charset="0"/>
              </a:rPr>
              <a:t></a:t>
            </a:r>
            <a:r>
              <a:rPr lang="en-US" sz="2400" dirty="0" smtClean="0">
                <a:sym typeface="Wingdings" charset="0"/>
              </a:rPr>
              <a:t> v  </a:t>
            </a:r>
            <a:r>
              <a:rPr lang="en-US" sz="2400" dirty="0" smtClean="0">
                <a:sym typeface="Symbol" charset="0"/>
              </a:rPr>
              <a:t>is monotone</a:t>
            </a:r>
          </a:p>
          <a:p>
            <a:r>
              <a:rPr lang="en-US" sz="2400" dirty="0" smtClean="0">
                <a:sym typeface="Wingdings" charset="0"/>
              </a:rPr>
              <a:t>Ex. 3: c3: range(</a:t>
            </a:r>
            <a:r>
              <a:rPr lang="en-US" sz="2400" dirty="0" err="1" smtClean="0">
                <a:sym typeface="Wingdings" charset="0"/>
              </a:rPr>
              <a:t>S.profit</a:t>
            </a:r>
            <a:r>
              <a:rPr lang="en-US" sz="2400" dirty="0" smtClean="0">
                <a:sym typeface="Wingdings" charset="0"/>
              </a:rPr>
              <a:t>) </a:t>
            </a:r>
            <a:r>
              <a:rPr lang="en-US" sz="2400" dirty="0" smtClean="0">
                <a:sym typeface="Symbol" charset="0"/>
              </a:rPr>
              <a:t></a:t>
            </a:r>
            <a:r>
              <a:rPr lang="en-US" sz="2400" dirty="0" smtClean="0">
                <a:sym typeface="Wingdings" charset="0"/>
              </a:rPr>
              <a:t> 15 </a:t>
            </a:r>
            <a:r>
              <a:rPr lang="en-US" sz="2400" dirty="0" smtClean="0">
                <a:sym typeface="Symbol" charset="0"/>
              </a:rPr>
              <a:t>is monotone</a:t>
            </a:r>
            <a:endParaRPr lang="en-US" sz="2400" dirty="0" smtClean="0">
              <a:sym typeface="Wingdings" charset="0"/>
            </a:endParaRPr>
          </a:p>
          <a:p>
            <a:pPr lvl="1"/>
            <a:r>
              <a:rPr lang="en-US" sz="2000" dirty="0" err="1" smtClean="0"/>
              <a:t>Itemset</a:t>
            </a:r>
            <a:r>
              <a:rPr lang="en-US" sz="2000" dirty="0" smtClean="0"/>
              <a:t> ab satisfies </a:t>
            </a:r>
            <a:r>
              <a:rPr lang="en-US" sz="2000" dirty="0" smtClean="0">
                <a:sym typeface="Wingdings" charset="0"/>
              </a:rPr>
              <a:t>c3</a:t>
            </a:r>
          </a:p>
          <a:p>
            <a:pPr lvl="1"/>
            <a:r>
              <a:rPr lang="en-US" sz="2000" dirty="0" smtClean="0">
                <a:sym typeface="Wingdings" charset="0"/>
              </a:rPr>
              <a:t>So does every superset of ab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8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</a:t>
            </a:r>
            <a:r>
              <a:rPr lang="en-US" altLang="zh-CN" b="1" dirty="0">
                <a:ea typeface="SimSun" charset="0"/>
                <a:cs typeface="SimSun" charset="0"/>
              </a:rPr>
              <a:t>Data Anti-Monotonicity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68" y="1628775"/>
            <a:ext cx="5183714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1800" dirty="0">
                <a:ea typeface="SimSun" pitchFamily="2" charset="-122"/>
              </a:rPr>
              <a:t>A constraint c is </a:t>
            </a:r>
            <a:r>
              <a:rPr lang="en-US" altLang="zh-CN" sz="18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1800" dirty="0">
                <a:ea typeface="SimSun" pitchFamily="2" charset="-122"/>
              </a:rPr>
              <a:t>: In the mining process, </a:t>
            </a:r>
            <a:r>
              <a:rPr lang="en-US" altLang="zh-CN" sz="1800" dirty="0" smtClean="0">
                <a:ea typeface="SimSun" pitchFamily="2" charset="-122"/>
              </a:rPr>
              <a:t>if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data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entry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(transaction)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constraint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r>
              <a:rPr lang="en-US" altLang="zh-CN" sz="1800" dirty="0" smtClean="0">
                <a:ea typeface="SimSun" pitchFamily="2" charset="-122"/>
              </a:rPr>
              <a:t>,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any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pattern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p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under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endParaRPr lang="en-US" altLang="zh-CN" sz="1800" i="1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1800" dirty="0">
                <a:ea typeface="SimSun" pitchFamily="2" charset="-122"/>
              </a:rPr>
              <a:t>Data space pruning</a:t>
            </a:r>
            <a:r>
              <a:rPr lang="en-US" altLang="zh-CN" sz="1800" i="1" dirty="0">
                <a:ea typeface="SimSun" pitchFamily="2" charset="-122"/>
              </a:rPr>
              <a:t>:  </a:t>
            </a:r>
            <a:r>
              <a:rPr lang="en-US" altLang="zh-CN" sz="1800" dirty="0">
                <a:ea typeface="SimSun" pitchFamily="2" charset="-122"/>
              </a:rPr>
              <a:t>Data entry </a:t>
            </a:r>
            <a:r>
              <a:rPr lang="en-US" altLang="zh-CN" sz="1800" i="1" dirty="0">
                <a:ea typeface="SimSun" pitchFamily="2" charset="-122"/>
              </a:rPr>
              <a:t>t</a:t>
            </a:r>
            <a:r>
              <a:rPr lang="en-US" altLang="zh-CN" sz="1800" dirty="0">
                <a:ea typeface="SimSun" pitchFamily="2" charset="-122"/>
              </a:rPr>
              <a:t> can be </a:t>
            </a:r>
            <a:r>
              <a:rPr lang="en-US" altLang="zh-CN" sz="1800" dirty="0" smtClean="0">
                <a:ea typeface="SimSun" pitchFamily="2" charset="-122"/>
              </a:rPr>
              <a:t>pruned</a:t>
            </a:r>
            <a:endParaRPr lang="en-US" altLang="zh-CN" sz="1800" dirty="0">
              <a:ea typeface="SimSun" pitchFamily="2" charset="-122"/>
            </a:endParaRPr>
          </a:p>
          <a:p>
            <a:pPr>
              <a:defRPr/>
            </a:pPr>
            <a:r>
              <a:rPr lang="en-US" altLang="en-US" sz="1800" dirty="0"/>
              <a:t>Ex. 1: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Symbol" pitchFamily="18" charset="2"/>
              </a:rPr>
              <a:t>sum(</a:t>
            </a:r>
            <a:r>
              <a:rPr lang="en-US" altLang="en-US" sz="1800" i="1" dirty="0" err="1">
                <a:sym typeface="Symbol" pitchFamily="18" charset="2"/>
              </a:rPr>
              <a:t>S.Profit</a:t>
            </a:r>
            <a:r>
              <a:rPr lang="en-US" altLang="en-US" sz="1800" i="1" dirty="0">
                <a:sym typeface="Symbol" pitchFamily="18" charset="2"/>
              </a:rPr>
              <a:t>)</a:t>
            </a:r>
            <a:r>
              <a:rPr lang="en-US" altLang="en-US" sz="1800" dirty="0">
                <a:sym typeface="Symbol" pitchFamily="18" charset="2"/>
              </a:rPr>
              <a:t>  </a:t>
            </a:r>
            <a:r>
              <a:rPr lang="en-US" altLang="en-US" sz="1800" i="1" dirty="0">
                <a:sym typeface="Symbol" pitchFamily="18" charset="2"/>
              </a:rPr>
              <a:t>v</a:t>
            </a:r>
            <a:r>
              <a:rPr lang="en-US" altLang="en-US" sz="1800" dirty="0">
                <a:sym typeface="Symbol" pitchFamily="18" charset="2"/>
              </a:rPr>
              <a:t>  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800" dirty="0">
                <a:sym typeface="Symbol" pitchFamily="18" charset="2"/>
              </a:rPr>
              <a:t>Let </a:t>
            </a:r>
            <a:r>
              <a:rPr lang="en-US" altLang="en-US" sz="1800" dirty="0"/>
              <a:t>constraint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be: sum{</a:t>
            </a:r>
            <a:r>
              <a:rPr lang="en-US" altLang="en-US" sz="1800" dirty="0" err="1"/>
              <a:t>S.Profit</a:t>
            </a:r>
            <a:r>
              <a:rPr lang="en-US" altLang="en-US" sz="1800" dirty="0"/>
              <a:t>} ≥ 25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T</a:t>
            </a:r>
            <a:r>
              <a:rPr lang="en-US" altLang="en-US" sz="1800" baseline="-25000" dirty="0">
                <a:sym typeface="Symbol" pitchFamily="18" charset="2"/>
              </a:rPr>
              <a:t>30</a:t>
            </a:r>
            <a:r>
              <a:rPr lang="en-US" altLang="en-US" sz="1800" dirty="0">
                <a:sym typeface="Symbol" pitchFamily="18" charset="2"/>
              </a:rPr>
              <a:t>: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{</a:t>
            </a:r>
            <a:r>
              <a:rPr lang="en-US" sz="1800" dirty="0">
                <a:latin typeface="Calibri" panose="020F0502020204030204" pitchFamily="34" charset="0"/>
              </a:rPr>
              <a:t>b, c, d, f, g</a:t>
            </a:r>
            <a:r>
              <a:rPr lang="en-US" altLang="en-US" sz="1800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sz="1800" dirty="0"/>
              <a:t>≥</a:t>
            </a:r>
            <a:r>
              <a:rPr lang="en-US" altLang="en-US" sz="1800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1800" dirty="0"/>
              <a:t>Ex. 2: c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Wingdings" pitchFamily="2" charset="2"/>
              </a:rPr>
              <a:t>min(</a:t>
            </a:r>
            <a:r>
              <a:rPr lang="en-US" altLang="en-US" sz="1800" i="1" dirty="0" err="1">
                <a:sym typeface="Wingdings" pitchFamily="2" charset="2"/>
              </a:rPr>
              <a:t>S.Price</a:t>
            </a:r>
            <a:r>
              <a:rPr lang="en-US" altLang="en-US" sz="1800" i="1" dirty="0">
                <a:sym typeface="Wingdings" pitchFamily="2" charset="2"/>
              </a:rPr>
              <a:t>) </a:t>
            </a:r>
            <a:r>
              <a:rPr lang="en-US" altLang="en-US" sz="1800" dirty="0">
                <a:sym typeface="Symbol" pitchFamily="18" charset="2"/>
              </a:rPr>
              <a:t></a:t>
            </a:r>
            <a:r>
              <a:rPr lang="en-US" altLang="en-US" sz="1800" i="1" dirty="0">
                <a:sym typeface="Wingdings" pitchFamily="2" charset="2"/>
              </a:rPr>
              <a:t> v  </a:t>
            </a:r>
            <a:r>
              <a:rPr lang="en-US" altLang="en-US" sz="1800" dirty="0">
                <a:sym typeface="Symbol" pitchFamily="18" charset="2"/>
              </a:rPr>
              <a:t>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Consider </a:t>
            </a:r>
            <a:r>
              <a:rPr lang="en-US" altLang="en-US" sz="1800" i="1" dirty="0">
                <a:sym typeface="Symbol" pitchFamily="18" charset="2"/>
              </a:rPr>
              <a:t>v </a:t>
            </a:r>
            <a:r>
              <a:rPr lang="en-US" altLang="en-US" sz="1800" dirty="0">
                <a:sym typeface="Symbol" pitchFamily="18" charset="2"/>
              </a:rPr>
              <a:t>= 5 but every item in transaction T</a:t>
            </a:r>
            <a:r>
              <a:rPr lang="en-US" altLang="en-US" sz="1800" i="1" baseline="-25000" dirty="0">
                <a:sym typeface="Symbol" pitchFamily="18" charset="2"/>
              </a:rPr>
              <a:t>50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has a price higher than </a:t>
            </a:r>
            <a:r>
              <a:rPr lang="en-US" altLang="en-US" sz="1800" dirty="0" smtClean="0">
                <a:sym typeface="Symbol" pitchFamily="18" charset="2"/>
              </a:rPr>
              <a:t>10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price(item)</a:t>
            </a:r>
            <a:r>
              <a:rPr lang="zh-CN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  <a:r>
              <a:rPr lang="zh-CN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068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6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Constraints can be categorized as</a:t>
            </a:r>
          </a:p>
          <a:p>
            <a:pPr lvl="1"/>
            <a:r>
              <a:rPr lang="en-US" sz="2000" dirty="0" smtClean="0"/>
              <a:t> Pattern space pruning constraints vs. data space pruning constraints </a:t>
            </a:r>
          </a:p>
          <a:p>
            <a:r>
              <a:rPr lang="en-US" sz="2400" dirty="0" smtClean="0"/>
              <a:t>Pattern space pruning constraints</a:t>
            </a:r>
          </a:p>
          <a:p>
            <a:pPr lvl="1"/>
            <a:r>
              <a:rPr lang="en-US" sz="2000" b="1" dirty="0" smtClean="0"/>
              <a:t>Anti-monotonic: </a:t>
            </a:r>
            <a:r>
              <a:rPr lang="en-US" sz="2000" dirty="0" smtClean="0"/>
              <a:t>If constraint c is violated, its further mining can be terminated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(=no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superset)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/>
              <a:t>Monotonic: </a:t>
            </a:r>
            <a:r>
              <a:rPr lang="en-US" sz="2000" dirty="0" smtClean="0"/>
              <a:t>If c is satisfied, no need to check c again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(=all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supersets)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Succinct: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 c can be enforced by directly manipulating the data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Convertible: c can be converted to monotonic or anti-monotonic if items can be properly ordered in processing</a:t>
            </a:r>
          </a:p>
          <a:p>
            <a:r>
              <a:rPr lang="en-US" sz="2400" dirty="0" smtClean="0"/>
              <a:t>Data space pruning constraints</a:t>
            </a:r>
          </a:p>
          <a:p>
            <a:pPr lvl="1"/>
            <a:r>
              <a:rPr lang="en-US" sz="2000" b="1" dirty="0" smtClean="0"/>
              <a:t>Data anti-monotonic: </a:t>
            </a:r>
            <a:r>
              <a:rPr lang="en-US" sz="2000" dirty="0" smtClean="0"/>
              <a:t>If a transaction t does not satisfy c, then t can be pruned to reduce data processing effort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(=no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that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transaction)</a:t>
            </a:r>
            <a:endParaRPr lang="zh-CN" altLang="en-US" sz="2000" dirty="0" smtClean="0"/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succinct: Data space can be pruned at the initial pattern mining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1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980"/>
                <a:gridCol w="1581980"/>
                <a:gridCol w="1741831"/>
                <a:gridCol w="1661905"/>
                <a:gridCol w="1661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Closed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(Concepts)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1: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candidate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generation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and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pruning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2: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Vertical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format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to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accelerate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mining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3: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growth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Frequent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itemset</a:t>
                      </a:r>
                      <a:r>
                        <a:rPr lang="en-US" altLang="zh-CN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Sequential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Graph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1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980"/>
                <a:gridCol w="1581980"/>
                <a:gridCol w="1741831"/>
                <a:gridCol w="1661905"/>
                <a:gridCol w="1661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Closed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(Concepts)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1: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candidate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generation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and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pruning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2: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Vertical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format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to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accelerate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mining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Idea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3: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growth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Frequent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err="1" smtClean="0"/>
                        <a:t>itemset</a:t>
                      </a:r>
                      <a:r>
                        <a:rPr lang="en-US" altLang="zh-CN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frequent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Apriori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ECLAT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FP-Growth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Sequential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seq.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Graph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en-US" altLang="zh-CN" b="1" dirty="0" smtClean="0"/>
                        <a:t>pattern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graph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Sequential Patterns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7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</a:t>
            </a:r>
            <a:r>
              <a:rPr lang="en-US" sz="24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database</a:t>
            </a:r>
            <a:endParaRPr lang="en-US" sz="2400" i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6763" y="6462390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5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Element/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/Event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Item/Instance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651"/>
            <a:ext cx="8229600" cy="3909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 err="1" smtClean="0"/>
              <a:t>Apriori</a:t>
            </a:r>
            <a:r>
              <a:rPr lang="en-US" altLang="zh-CN" sz="2400" dirty="0" smtClean="0"/>
              <a:t>-based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Generalized </a:t>
            </a:r>
            <a:r>
              <a:rPr lang="en-US" altLang="en-US" sz="2400" dirty="0"/>
              <a:t>Sequential </a:t>
            </a:r>
            <a:r>
              <a:rPr lang="en-US" altLang="en-US" sz="2400" dirty="0" smtClean="0"/>
              <a:t>Patterns: </a:t>
            </a:r>
            <a:r>
              <a:rPr lang="en-US" altLang="zh-CN" sz="2400" dirty="0" smtClean="0">
                <a:solidFill>
                  <a:srgbClr val="FF0000"/>
                </a:solidFill>
              </a:rPr>
              <a:t>GSP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en-US" sz="2400" dirty="0" err="1" smtClean="0"/>
              <a:t>Srikant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Mining </a:t>
            </a:r>
            <a:r>
              <a:rPr lang="en-US" altLang="en-US" sz="2400" b="1" dirty="0"/>
              <a:t>closed</a:t>
            </a:r>
            <a:r>
              <a:rPr lang="en-US" altLang="en-US" sz="2400" dirty="0"/>
              <a:t> sequential patterns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CloSpan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Constraint-based sequential pattern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mining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/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9223" y="3127678"/>
            <a:ext cx="15839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23330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0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37566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137566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566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23" y="2324776"/>
            <a:ext cx="1914023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21" y="2339283"/>
            <a:ext cx="2888179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20" y="4272187"/>
            <a:ext cx="3290380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520" y="5282322"/>
            <a:ext cx="3235279" cy="83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9155" y="6205091"/>
            <a:ext cx="3743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</a:t>
            </a:r>
            <a:r>
              <a:rPr lang="en-US" sz="140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pdfs.semanticscholar.org/39a0/80c17dec400a6f04af5fe5746dab3a5eb0dc.pdf</a:t>
            </a:r>
            <a:endParaRPr lang="zh-CN" alt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68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Prefixes: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 smtClean="0">
                <a:solidFill>
                  <a:srgbClr val="FF0000"/>
                </a:solidFill>
              </a:rPr>
              <a:t>Prefixes-based </a:t>
            </a:r>
            <a:r>
              <a:rPr lang="en-US" sz="2400" kern="0" dirty="0">
                <a:solidFill>
                  <a:srgbClr val="FF0000"/>
                </a:solidFill>
              </a:rPr>
              <a:t>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</a:t>
            </a:r>
            <a:r>
              <a:rPr lang="en-US" altLang="en-US" sz="2400" dirty="0" smtClean="0"/>
              <a:t>Prefix </a:t>
            </a:r>
            <a:r>
              <a:rPr lang="en-US" altLang="en-US" sz="2400" dirty="0"/>
              <a:t>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777" y="6425135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9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3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 smtClean="0"/>
              <a:t>G</a:t>
            </a:r>
            <a:r>
              <a:rPr lang="en-US" altLang="en-US" sz="1800" baseline="-25000" dirty="0" err="1" smtClean="0"/>
              <a:t>n</a:t>
            </a:r>
            <a:r>
              <a:rPr lang="en-US" altLang="zh-CN" sz="1800" dirty="0"/>
              <a:t>}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05202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Graph </a:t>
            </a:r>
            <a:r>
              <a:rPr lang="en-US" altLang="en-US" dirty="0"/>
              <a:t>Pattern </a:t>
            </a:r>
            <a:r>
              <a:rPr lang="en-US" altLang="en-US" dirty="0" smtClean="0"/>
              <a:t>Mining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(Nijssen&amp;Kok’04)</a:t>
            </a:r>
            <a:r>
              <a:rPr lang="en-US" altLang="zh-CN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5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639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</a:t>
            </a:r>
            <a:r>
              <a:rPr lang="en-US" altLang="en-US" sz="2000" dirty="0" smtClean="0">
                <a:solidFill>
                  <a:srgbClr val="FF0000"/>
                </a:solidFill>
              </a:rPr>
              <a:t>breadth-search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78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5593" cy="5121275"/>
          </a:xfrm>
        </p:spPr>
        <p:txBody>
          <a:bodyPr>
            <a:normAutofit/>
          </a:bodyPr>
          <a:lstStyle/>
          <a:p>
            <a:r>
              <a:rPr lang="en-US" altLang="en-US" sz="2400" kern="0" dirty="0">
                <a:solidFill>
                  <a:srgbClr val="FF0000"/>
                </a:solidFill>
              </a:rPr>
              <a:t>Depth-first</a:t>
            </a:r>
            <a:r>
              <a:rPr lang="en-US" altLang="en-US" sz="2400" kern="0" dirty="0">
                <a:solidFill>
                  <a:srgbClr val="000000"/>
                </a:solidFill>
              </a:rPr>
              <a:t> growth of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from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 to 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+1)-edge, then 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+2)-edge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subgraphs</a:t>
            </a:r>
            <a:endParaRPr lang="en-US" altLang="en-US" sz="2000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subgraphs</a:t>
            </a:r>
            <a:endParaRPr lang="en-US" altLang="en-US" sz="2000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sz="2000" kern="0" dirty="0" err="1">
                <a:solidFill>
                  <a:srgbClr val="000000"/>
                </a:solidFill>
              </a:rPr>
              <a:t>gSpan</a:t>
            </a:r>
            <a:r>
              <a:rPr lang="en-US" altLang="en-US" sz="2000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352240" y="6440294"/>
            <a:ext cx="4907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http://cs.ucsb.edu/~</a:t>
            </a:r>
            <a:r>
              <a:rPr lang="en-US" dirty="0" smtClean="0">
                <a:hlinkClick r:id="rId2"/>
              </a:rPr>
              <a:t>xyan/papers/gSpan-short.pdf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21016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5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CloseGraph</a:t>
            </a:r>
            <a:r>
              <a:rPr lang="en-US" altLang="en-US" dirty="0" smtClean="0"/>
              <a:t>: </a:t>
            </a:r>
            <a:r>
              <a:rPr lang="en-US" altLang="en-US" dirty="0"/>
              <a:t>Directly Mining Closed Graph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/>
              <a:t>CloseGraph</a:t>
            </a:r>
            <a:r>
              <a:rPr lang="en-US" altLang="en-US" sz="2000" kern="0" dirty="0"/>
              <a:t>: </a:t>
            </a:r>
            <a:r>
              <a:rPr lang="en-US" altLang="en-US" sz="2000" dirty="0"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cs typeface="Arial" charset="0"/>
              </a:rPr>
              <a:t>gSpan</a:t>
            </a:r>
            <a:endParaRPr lang="en-US" altLang="en-US" sz="2000" dirty="0" smtClean="0">
              <a:cs typeface="Arial" charset="0"/>
            </a:endParaRPr>
          </a:p>
          <a:p>
            <a:r>
              <a:rPr lang="en-US" altLang="en-US" sz="2000" dirty="0" smtClean="0"/>
              <a:t>Suppose </a:t>
            </a:r>
            <a:r>
              <a:rPr lang="en-US" altLang="en-US" sz="2000" dirty="0"/>
              <a:t>G and G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are frequent, and G is a </a:t>
            </a:r>
            <a:r>
              <a:rPr lang="en-US" altLang="en-US" sz="2000" dirty="0" err="1"/>
              <a:t>subgraph</a:t>
            </a:r>
            <a:r>
              <a:rPr lang="en-US" altLang="en-US" sz="2000" dirty="0"/>
              <a:t> of G</a:t>
            </a:r>
            <a:r>
              <a:rPr lang="en-US" altLang="en-US" sz="2000" baseline="-25000" dirty="0"/>
              <a:t>1</a:t>
            </a:r>
          </a:p>
          <a:p>
            <a:r>
              <a:rPr lang="en-US" altLang="en-US" sz="2000" dirty="0"/>
              <a:t>If </a:t>
            </a:r>
            <a:r>
              <a:rPr lang="en-US" altLang="en-US" sz="2000" b="1" dirty="0"/>
              <a:t>in any part of the graph in the dataset where G occurs, G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also occurs</a:t>
            </a:r>
            <a:r>
              <a:rPr lang="en-US" altLang="en-US" sz="2000" dirty="0"/>
              <a:t>, then we need not grow G (except some special, subtle cases), since none of G’s children will be closed except those of </a:t>
            </a:r>
            <a:r>
              <a:rPr lang="en-US" altLang="en-US" sz="2000" dirty="0" smtClean="0"/>
              <a:t>G</a:t>
            </a:r>
            <a:r>
              <a:rPr lang="en-US" altLang="en-US" sz="2000" baseline="-25000" dirty="0" smtClean="0"/>
              <a:t>1</a:t>
            </a:r>
            <a:endParaRPr lang="en-US" altLang="en-US" sz="2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what </a:t>
            </a:r>
            <a:r>
              <a:rPr lang="en-US" altLang="en-US" sz="2000" b="1" dirty="0" smtClean="0"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i.e., early termination</a:t>
            </a:r>
            <a:r>
              <a:rPr lang="en-US" altLang="en-US" sz="2000" b="1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sz="2000" b="1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449583" y="54814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pdfs.semanticscholar.org/a1c1/5e63690c774b725fc91dcc77a629d01c3733.pdf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6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 and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AIDS antiviral screen compound dataset from NCI/NIH</a:t>
            </a:r>
          </a:p>
          <a:p>
            <a:r>
              <a:rPr lang="en-US" altLang="en-US" sz="2400" dirty="0" smtClean="0"/>
              <a:t>The dataset contains 43,905 chemical compounds</a:t>
            </a:r>
          </a:p>
          <a:p>
            <a:r>
              <a:rPr lang="en-US" altLang="en-US" sz="2400" dirty="0" smtClean="0"/>
              <a:t>Discovered Patterns: The smaller minimum support, the bigger and more interesting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patterns discovered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909293" y="4464116"/>
          <a:ext cx="310535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293" y="4464116"/>
                        <a:ext cx="310535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685396" y="6516719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226243" y="5482595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291" y="4184575"/>
            <a:ext cx="4085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/>
          </p:nvPr>
        </p:nvGraphicFramePr>
        <p:xfrm>
          <a:off x="4631067" y="4465684"/>
          <a:ext cx="3359533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067" y="4465684"/>
                        <a:ext cx="3359533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3905639" y="5288904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785000" y="4250675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924347" y="6518287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2087682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7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8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7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479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buys(X, “milk”)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age(X, “18-25”)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en-US" sz="2200" dirty="0">
                <a:solidFill>
                  <a:srgbClr val="FF0000"/>
                </a:solidFill>
              </a:rPr>
              <a:t>occupation(X, “student”)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age(X, “18-25”)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  </a:t>
            </a:r>
            <a:r>
              <a:rPr lang="en-US" altLang="en-US" sz="2200" dirty="0">
                <a:solidFill>
                  <a:srgbClr val="FF0000"/>
                </a:solidFill>
              </a:rPr>
              <a:t>buys(X, “popcorn”)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“coke</a:t>
            </a:r>
            <a:r>
              <a:rPr lang="en-US" altLang="en-US" sz="2200" dirty="0" smtClean="0">
                <a:solidFill>
                  <a:srgbClr val="FF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Mining </a:t>
            </a:r>
            <a:r>
              <a:rPr lang="en-US" altLang="en-US" dirty="0" smtClean="0"/>
              <a:t>Quantitative Association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quantitative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associations</a:t>
            </a:r>
            <a:endParaRPr lang="en-US" altLang="en-US" sz="2400" dirty="0"/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Wage: mean=$7/</a:t>
            </a:r>
            <a:r>
              <a:rPr lang="en-US" altLang="en-US" sz="2000" dirty="0" err="1">
                <a:solidFill>
                  <a:srgbClr val="FF0000"/>
                </a:solidFill>
              </a:rPr>
              <a:t>hr</a:t>
            </a:r>
            <a:r>
              <a:rPr lang="en-US" altLang="en-US" sz="20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/>
              <a:t>RHS: an </a:t>
            </a:r>
            <a:r>
              <a:rPr lang="en-US" altLang="en-US" sz="2000" b="1" i="1" dirty="0"/>
              <a:t>extraordinary</a:t>
            </a:r>
            <a:r>
              <a:rPr lang="en-US" altLang="en-US" sz="2000" dirty="0"/>
              <a:t>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 smtClean="0"/>
              <a:t>Rule </a:t>
            </a:r>
            <a:r>
              <a:rPr lang="en-US" altLang="en-US" sz="2400" dirty="0"/>
              <a:t>condition can be categorical or </a:t>
            </a:r>
            <a:r>
              <a:rPr lang="en-US" altLang="en-US" sz="2400" dirty="0" smtClean="0"/>
              <a:t>numerical</a:t>
            </a:r>
            <a:endParaRPr lang="zh-CN" altLang="en-US" sz="2400" dirty="0" smtClean="0"/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mean wage = $6.3/</a:t>
            </a:r>
            <a:r>
              <a:rPr lang="en-US" altLang="en-US" sz="2000" dirty="0" err="1">
                <a:solidFill>
                  <a:srgbClr val="FF0000"/>
                </a:solidFill>
              </a:rPr>
              <a:t>hr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Education </a:t>
            </a:r>
            <a:r>
              <a:rPr lang="en-US" altLang="en-US" sz="20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000" dirty="0">
                <a:solidFill>
                  <a:srgbClr val="FF0000"/>
                </a:solidFill>
              </a:rPr>
              <a:t> [14-18] (</a:t>
            </a:r>
            <a:r>
              <a:rPr lang="en-US" altLang="en-US" sz="2000" dirty="0" err="1">
                <a:solidFill>
                  <a:srgbClr val="FF0000"/>
                </a:solidFill>
              </a:rPr>
              <a:t>yrs</a:t>
            </a:r>
            <a:r>
              <a:rPr lang="en-US" altLang="en-US" sz="2000" dirty="0">
                <a:solidFill>
                  <a:srgbClr val="FF0000"/>
                </a:solidFill>
              </a:rPr>
              <a:t>)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mean wage = $</a:t>
            </a:r>
            <a:r>
              <a:rPr lang="en-US" altLang="en-US" sz="2000" dirty="0" smtClean="0">
                <a:solidFill>
                  <a:srgbClr val="FF0000"/>
                </a:solidFill>
              </a:rPr>
              <a:t>11.64/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hr</a:t>
            </a:r>
            <a:endParaRPr lang="zh-CN" altLang="en-US" sz="2400" dirty="0" smtClean="0"/>
          </a:p>
          <a:p>
            <a:pPr>
              <a:spcBef>
                <a:spcPts val="5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cube</a:t>
            </a:r>
            <a:r>
              <a:rPr lang="zh-CN" altLang="en-US" sz="2400" dirty="0"/>
              <a:t> </a:t>
            </a:r>
            <a:r>
              <a:rPr lang="en-US" altLang="zh-CN" sz="2400" dirty="0"/>
              <a:t>technology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48168</TotalTime>
  <Words>4466</Words>
  <Application>Microsoft Macintosh PowerPoint</Application>
  <PresentationFormat>On-screen Show (4:3)</PresentationFormat>
  <Paragraphs>728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Corbel</vt:lpstr>
      <vt:lpstr>Math B</vt:lpstr>
      <vt:lpstr>ＭＳ Ｐゴシック</vt:lpstr>
      <vt:lpstr>SimSun</vt:lpstr>
      <vt:lpstr>Symbol</vt:lpstr>
      <vt:lpstr>Tahoma</vt:lpstr>
      <vt:lpstr>Wingdings</vt:lpstr>
      <vt:lpstr>华文楷体</vt:lpstr>
      <vt:lpstr>Office Theme</vt:lpstr>
      <vt:lpstr>Chart</vt:lpstr>
      <vt:lpstr>Chapter 7. Advanced Frequent Pattern Mining: Diverse Patterns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Rare Patterns vs. Negative Patterns</vt:lpstr>
      <vt:lpstr>Defining Negative Correlated Patterns</vt:lpstr>
      <vt:lpstr>Defining Negative Correlation: Need Null-Invariance in Definition</vt:lpstr>
      <vt:lpstr>Advanced Frequent Pattern Mining</vt:lpstr>
      <vt:lpstr>Why Constraint-Based Mining?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Data Space Pruning with Data Anti-Monotonicity</vt:lpstr>
      <vt:lpstr>Different Kinds of Constraints Lead to Different Pruning Strategies</vt:lpstr>
      <vt:lpstr>Pattern Mining Methods</vt:lpstr>
      <vt:lpstr>Pattern Mining Methods</vt:lpstr>
      <vt:lpstr>Advanced Frequent Pattern Mining</vt:lpstr>
      <vt:lpstr>Sequential Patterns: Applications</vt:lpstr>
      <vt:lpstr>Sequential Pattern and Sequential Pattern Mining</vt:lpstr>
      <vt:lpstr>Sequence vs Element/Itemset/Event vs Item/Instance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Advanced Frequent Pattern Mining</vt:lpstr>
      <vt:lpstr>Frequent (Sub)Graph Patterns</vt:lpstr>
      <vt:lpstr>Graph Pattern Mining: Applications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Why Mining Closed Graph Patterns?</vt:lpstr>
      <vt:lpstr>CloseGraph: Directly Mining Closed Graph Patterns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2073</cp:revision>
  <cp:lastPrinted>2017-01-15T22:23:57Z</cp:lastPrinted>
  <dcterms:created xsi:type="dcterms:W3CDTF">2015-05-16T14:51:23Z</dcterms:created>
  <dcterms:modified xsi:type="dcterms:W3CDTF">2017-09-07T02:23:56Z</dcterms:modified>
</cp:coreProperties>
</file>