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0790238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5701"/>
  </p:normalViewPr>
  <p:slideViewPr>
    <p:cSldViewPr snapToGrid="0" snapToObjects="1">
      <p:cViewPr varScale="1">
        <p:scale>
          <a:sx n="79" d="100"/>
          <a:sy n="79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780" y="1047539"/>
            <a:ext cx="8092679" cy="2228427"/>
          </a:xfrm>
        </p:spPr>
        <p:txBody>
          <a:bodyPr anchor="b"/>
          <a:lstStyle>
            <a:lvl1pPr algn="ctr">
              <a:defRPr sz="531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780" y="3361902"/>
            <a:ext cx="8092679" cy="1545378"/>
          </a:xfrm>
        </p:spPr>
        <p:txBody>
          <a:bodyPr/>
          <a:lstStyle>
            <a:lvl1pPr marL="0" indent="0" algn="ctr">
              <a:buNone/>
              <a:defRPr sz="2124"/>
            </a:lvl1pPr>
            <a:lvl2pPr marL="404622" indent="0" algn="ctr">
              <a:buNone/>
              <a:defRPr sz="1770"/>
            </a:lvl2pPr>
            <a:lvl3pPr marL="809244" indent="0" algn="ctr">
              <a:buNone/>
              <a:defRPr sz="1593"/>
            </a:lvl3pPr>
            <a:lvl4pPr marL="1213866" indent="0" algn="ctr">
              <a:buNone/>
              <a:defRPr sz="1416"/>
            </a:lvl4pPr>
            <a:lvl5pPr marL="1618488" indent="0" algn="ctr">
              <a:buNone/>
              <a:defRPr sz="1416"/>
            </a:lvl5pPr>
            <a:lvl6pPr marL="2023110" indent="0" algn="ctr">
              <a:buNone/>
              <a:defRPr sz="1416"/>
            </a:lvl6pPr>
            <a:lvl7pPr marL="2427732" indent="0" algn="ctr">
              <a:buNone/>
              <a:defRPr sz="1416"/>
            </a:lvl7pPr>
            <a:lvl8pPr marL="2832354" indent="0" algn="ctr">
              <a:buNone/>
              <a:defRPr sz="1416"/>
            </a:lvl8pPr>
            <a:lvl9pPr marL="3236976" indent="0" algn="ctr">
              <a:buNone/>
              <a:defRPr sz="1416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1764" y="340783"/>
            <a:ext cx="2326645" cy="542438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829" y="340783"/>
            <a:ext cx="6845057" cy="542438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09" y="1595756"/>
            <a:ext cx="9306580" cy="2662555"/>
          </a:xfrm>
        </p:spPr>
        <p:txBody>
          <a:bodyPr anchor="b"/>
          <a:lstStyle>
            <a:lvl1pPr>
              <a:defRPr sz="531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09" y="4283499"/>
            <a:ext cx="9306580" cy="1400175"/>
          </a:xfrm>
        </p:spPr>
        <p:txBody>
          <a:bodyPr/>
          <a:lstStyle>
            <a:lvl1pPr marL="0" indent="0">
              <a:buNone/>
              <a:defRPr sz="2124">
                <a:solidFill>
                  <a:schemeClr val="tx1">
                    <a:tint val="75000"/>
                  </a:schemeClr>
                </a:solidFill>
              </a:defRPr>
            </a:lvl1pPr>
            <a:lvl2pPr marL="404622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09244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3pPr>
            <a:lvl4pPr marL="1213866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4pPr>
            <a:lvl5pPr marL="1618488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5pPr>
            <a:lvl6pPr marL="202311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6pPr>
            <a:lvl7pPr marL="2427732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7pPr>
            <a:lvl8pPr marL="2832354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8pPr>
            <a:lvl9pPr marL="3236976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829" y="1703917"/>
            <a:ext cx="4585851" cy="40612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2558" y="1703917"/>
            <a:ext cx="4585851" cy="40612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340784"/>
            <a:ext cx="9306580" cy="123719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35" y="1569085"/>
            <a:ext cx="4564776" cy="768985"/>
          </a:xfrm>
        </p:spPr>
        <p:txBody>
          <a:bodyPr anchor="b"/>
          <a:lstStyle>
            <a:lvl1pPr marL="0" indent="0">
              <a:buNone/>
              <a:defRPr sz="2124" b="1"/>
            </a:lvl1pPr>
            <a:lvl2pPr marL="404622" indent="0">
              <a:buNone/>
              <a:defRPr sz="1770" b="1"/>
            </a:lvl2pPr>
            <a:lvl3pPr marL="809244" indent="0">
              <a:buNone/>
              <a:defRPr sz="1593" b="1"/>
            </a:lvl3pPr>
            <a:lvl4pPr marL="1213866" indent="0">
              <a:buNone/>
              <a:defRPr sz="1416" b="1"/>
            </a:lvl4pPr>
            <a:lvl5pPr marL="1618488" indent="0">
              <a:buNone/>
              <a:defRPr sz="1416" b="1"/>
            </a:lvl5pPr>
            <a:lvl6pPr marL="2023110" indent="0">
              <a:buNone/>
              <a:defRPr sz="1416" b="1"/>
            </a:lvl6pPr>
            <a:lvl7pPr marL="2427732" indent="0">
              <a:buNone/>
              <a:defRPr sz="1416" b="1"/>
            </a:lvl7pPr>
            <a:lvl8pPr marL="2832354" indent="0">
              <a:buNone/>
              <a:defRPr sz="1416" b="1"/>
            </a:lvl8pPr>
            <a:lvl9pPr marL="3236976" indent="0">
              <a:buNone/>
              <a:defRPr sz="141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235" y="2338070"/>
            <a:ext cx="4564776" cy="34389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2558" y="1569085"/>
            <a:ext cx="4587257" cy="768985"/>
          </a:xfrm>
        </p:spPr>
        <p:txBody>
          <a:bodyPr anchor="b"/>
          <a:lstStyle>
            <a:lvl1pPr marL="0" indent="0">
              <a:buNone/>
              <a:defRPr sz="2124" b="1"/>
            </a:lvl1pPr>
            <a:lvl2pPr marL="404622" indent="0">
              <a:buNone/>
              <a:defRPr sz="1770" b="1"/>
            </a:lvl2pPr>
            <a:lvl3pPr marL="809244" indent="0">
              <a:buNone/>
              <a:defRPr sz="1593" b="1"/>
            </a:lvl3pPr>
            <a:lvl4pPr marL="1213866" indent="0">
              <a:buNone/>
              <a:defRPr sz="1416" b="1"/>
            </a:lvl4pPr>
            <a:lvl5pPr marL="1618488" indent="0">
              <a:buNone/>
              <a:defRPr sz="1416" b="1"/>
            </a:lvl5pPr>
            <a:lvl6pPr marL="2023110" indent="0">
              <a:buNone/>
              <a:defRPr sz="1416" b="1"/>
            </a:lvl6pPr>
            <a:lvl7pPr marL="2427732" indent="0">
              <a:buNone/>
              <a:defRPr sz="1416" b="1"/>
            </a:lvl7pPr>
            <a:lvl8pPr marL="2832354" indent="0">
              <a:buNone/>
              <a:defRPr sz="1416" b="1"/>
            </a:lvl8pPr>
            <a:lvl9pPr marL="3236976" indent="0">
              <a:buNone/>
              <a:defRPr sz="141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2558" y="2338070"/>
            <a:ext cx="4587257" cy="34389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426720"/>
            <a:ext cx="3480132" cy="1493520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57" y="921597"/>
            <a:ext cx="5462558" cy="4548717"/>
          </a:xfrm>
        </p:spPr>
        <p:txBody>
          <a:bodyPr/>
          <a:lstStyle>
            <a:lvl1pPr>
              <a:defRPr sz="2832"/>
            </a:lvl1pPr>
            <a:lvl2pPr>
              <a:defRPr sz="2478"/>
            </a:lvl2pPr>
            <a:lvl3pPr>
              <a:defRPr sz="2124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1920240"/>
            <a:ext cx="3480132" cy="3557482"/>
          </a:xfrm>
        </p:spPr>
        <p:txBody>
          <a:bodyPr/>
          <a:lstStyle>
            <a:lvl1pPr marL="0" indent="0">
              <a:buNone/>
              <a:defRPr sz="1416"/>
            </a:lvl1pPr>
            <a:lvl2pPr marL="404622" indent="0">
              <a:buNone/>
              <a:defRPr sz="1239"/>
            </a:lvl2pPr>
            <a:lvl3pPr marL="809244" indent="0">
              <a:buNone/>
              <a:defRPr sz="1062"/>
            </a:lvl3pPr>
            <a:lvl4pPr marL="1213866" indent="0">
              <a:buNone/>
              <a:defRPr sz="885"/>
            </a:lvl4pPr>
            <a:lvl5pPr marL="1618488" indent="0">
              <a:buNone/>
              <a:defRPr sz="885"/>
            </a:lvl5pPr>
            <a:lvl6pPr marL="2023110" indent="0">
              <a:buNone/>
              <a:defRPr sz="885"/>
            </a:lvl6pPr>
            <a:lvl7pPr marL="2427732" indent="0">
              <a:buNone/>
              <a:defRPr sz="885"/>
            </a:lvl7pPr>
            <a:lvl8pPr marL="2832354" indent="0">
              <a:buNone/>
              <a:defRPr sz="885"/>
            </a:lvl8pPr>
            <a:lvl9pPr marL="3236976" indent="0">
              <a:buNone/>
              <a:defRPr sz="88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426720"/>
            <a:ext cx="3480132" cy="1493520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7257" y="921597"/>
            <a:ext cx="5462558" cy="4548717"/>
          </a:xfrm>
        </p:spPr>
        <p:txBody>
          <a:bodyPr anchor="t"/>
          <a:lstStyle>
            <a:lvl1pPr marL="0" indent="0">
              <a:buNone/>
              <a:defRPr sz="2832"/>
            </a:lvl1pPr>
            <a:lvl2pPr marL="404622" indent="0">
              <a:buNone/>
              <a:defRPr sz="2478"/>
            </a:lvl2pPr>
            <a:lvl3pPr marL="809244" indent="0">
              <a:buNone/>
              <a:defRPr sz="2124"/>
            </a:lvl3pPr>
            <a:lvl4pPr marL="1213866" indent="0">
              <a:buNone/>
              <a:defRPr sz="1770"/>
            </a:lvl4pPr>
            <a:lvl5pPr marL="1618488" indent="0">
              <a:buNone/>
              <a:defRPr sz="1770"/>
            </a:lvl5pPr>
            <a:lvl6pPr marL="2023110" indent="0">
              <a:buNone/>
              <a:defRPr sz="1770"/>
            </a:lvl6pPr>
            <a:lvl7pPr marL="2427732" indent="0">
              <a:buNone/>
              <a:defRPr sz="1770"/>
            </a:lvl7pPr>
            <a:lvl8pPr marL="2832354" indent="0">
              <a:buNone/>
              <a:defRPr sz="1770"/>
            </a:lvl8pPr>
            <a:lvl9pPr marL="3236976" indent="0">
              <a:buNone/>
              <a:defRPr sz="177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1920240"/>
            <a:ext cx="3480132" cy="3557482"/>
          </a:xfrm>
        </p:spPr>
        <p:txBody>
          <a:bodyPr/>
          <a:lstStyle>
            <a:lvl1pPr marL="0" indent="0">
              <a:buNone/>
              <a:defRPr sz="1416"/>
            </a:lvl1pPr>
            <a:lvl2pPr marL="404622" indent="0">
              <a:buNone/>
              <a:defRPr sz="1239"/>
            </a:lvl2pPr>
            <a:lvl3pPr marL="809244" indent="0">
              <a:buNone/>
              <a:defRPr sz="1062"/>
            </a:lvl3pPr>
            <a:lvl4pPr marL="1213866" indent="0">
              <a:buNone/>
              <a:defRPr sz="885"/>
            </a:lvl4pPr>
            <a:lvl5pPr marL="1618488" indent="0">
              <a:buNone/>
              <a:defRPr sz="885"/>
            </a:lvl5pPr>
            <a:lvl6pPr marL="2023110" indent="0">
              <a:buNone/>
              <a:defRPr sz="885"/>
            </a:lvl6pPr>
            <a:lvl7pPr marL="2427732" indent="0">
              <a:buNone/>
              <a:defRPr sz="885"/>
            </a:lvl7pPr>
            <a:lvl8pPr marL="2832354" indent="0">
              <a:buNone/>
              <a:defRPr sz="885"/>
            </a:lvl8pPr>
            <a:lvl9pPr marL="3236976" indent="0">
              <a:buNone/>
              <a:defRPr sz="88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29" y="340784"/>
            <a:ext cx="93065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29" y="1703917"/>
            <a:ext cx="93065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829" y="5932594"/>
            <a:ext cx="242780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C64E-7D87-FD4D-BB99-6ED1216BC4D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4267" y="5932594"/>
            <a:ext cx="364170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605" y="5932594"/>
            <a:ext cx="242780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F138-4A86-4140-A88C-387C4666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09244" rtl="0" eaLnBrk="1" latinLnBrk="0" hangingPunct="1">
        <a:lnSpc>
          <a:spcPct val="90000"/>
        </a:lnSpc>
        <a:spcBef>
          <a:spcPct val="0"/>
        </a:spcBef>
        <a:buNone/>
        <a:defRPr sz="38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311" indent="-202311" algn="l" defTabSz="80924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1pPr>
      <a:lvl2pPr marL="606933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4" kern="1200">
          <a:solidFill>
            <a:schemeClr val="tx1"/>
          </a:solidFill>
          <a:latin typeface="+mn-lt"/>
          <a:ea typeface="+mn-ea"/>
          <a:cs typeface="+mn-cs"/>
        </a:defRPr>
      </a:lvl2pPr>
      <a:lvl3pPr marL="1011555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7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820799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225421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630043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439287" indent="-202311" algn="l" defTabSz="809244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404622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809244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213866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618488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023110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427732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236976" algn="l" defTabSz="809244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58332"/>
              </p:ext>
            </p:extLst>
          </p:nvPr>
        </p:nvGraphicFramePr>
        <p:xfrm>
          <a:off x="58374" y="59948"/>
          <a:ext cx="10670746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752"/>
                <a:gridCol w="2083428"/>
                <a:gridCol w="3553428"/>
                <a:gridCol w="2246755"/>
                <a:gridCol w="1433383"/>
              </a:tblGrid>
              <a:tr h="330659">
                <a:tc>
                  <a:txBody>
                    <a:bodyPr/>
                    <a:lstStyle/>
                    <a:p>
                      <a:endParaRPr lang="zh-CN" altLang="en-US" sz="16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l"/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When</a:t>
                      </a:r>
                      <a:endParaRPr lang="zh-CN" altLang="en-US" sz="16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l"/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was/am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Undergraduate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students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Master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and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Junior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Ph.D.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students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Senior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Ph.D.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students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Conference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attendees/</a:t>
                      </a:r>
                      <a:endParaRPr lang="zh-CN" altLang="en-US" sz="16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book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readers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Junior</a:t>
                      </a:r>
                      <a:r>
                        <a:rPr lang="zh-CN" altLang="en-US" sz="16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baseline="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Ph.D</a:t>
                      </a:r>
                      <a:r>
                        <a:rPr lang="zh-CN" altLang="en-US" sz="16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endParaRPr lang="zh-CN" altLang="en-US" sz="1600" b="1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(at</a:t>
                      </a:r>
                      <a:r>
                        <a:rPr lang="zh-CN" altLang="en-US" sz="16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Tsinghua)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[TA]</a:t>
                      </a:r>
                      <a:r>
                        <a:rPr lang="zh-CN" altLang="en-US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“Multimedia Fundamentals and Applications”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(160+)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[P]</a:t>
                      </a:r>
                      <a:r>
                        <a:rPr lang="zh-CN" altLang="en-US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Tsinghua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-Samsung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“User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Intention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Inference”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(10)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[TA]</a:t>
                      </a:r>
                      <a:r>
                        <a:rPr lang="zh-CN" altLang="en-US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“Advanced Multimedia Technologies”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in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Master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in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Advanced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Computing,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Tsinghua’s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International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Program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(8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overseas)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CIKM’12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and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TKDE’14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smtClean="0">
                          <a:latin typeface="Times" charset="0"/>
                          <a:ea typeface="Times" charset="0"/>
                          <a:cs typeface="Times" charset="0"/>
                        </a:rPr>
                        <a:t>papers</a:t>
                      </a:r>
                      <a:r>
                        <a:rPr lang="zh-CN" altLang="en-US" sz="1600" baseline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 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master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CIKM’10,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MTA’12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papers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Dr.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Lu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Liu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[V]</a:t>
                      </a:r>
                      <a:r>
                        <a:rPr lang="zh-CN" altLang="en-US" sz="16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KDD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volunteer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Senior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Ph.D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endParaRPr lang="zh-CN" altLang="en-US" sz="16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(at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Tsinghua)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TKDE’15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paper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an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undergraduate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[TA]</a:t>
                      </a:r>
                      <a:r>
                        <a:rPr lang="zh-CN" altLang="en-US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“Streaming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Media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Technology”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(50+)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KDD’14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paper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master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[P]</a:t>
                      </a:r>
                      <a:r>
                        <a:rPr lang="zh-CN" altLang="en-US" sz="16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Tsinghua-</a:t>
                      </a:r>
                      <a:r>
                        <a:rPr lang="en-US" altLang="zh-CN" sz="1600" baseline="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Tencent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“A New Generation of Search Engines and Browsers”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(5)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PAKDD’14,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KDD’14,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ICDM’15,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KAIS’15,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TKDE’16,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TKDD’16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papers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r>
                        <a:rPr lang="en-US" altLang="zh-CN" sz="1600" baseline="30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th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-year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Ph.D.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smtClean="0">
                          <a:latin typeface="Times" charset="0"/>
                          <a:ea typeface="Times" charset="0"/>
                          <a:cs typeface="Times" charset="0"/>
                        </a:rPr>
                        <a:t>(CMU)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7030A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[T]</a:t>
                      </a:r>
                      <a:r>
                        <a:rPr lang="zh-CN" altLang="en-US" sz="1600" b="1" dirty="0" smtClean="0">
                          <a:solidFill>
                            <a:srgbClr val="7030A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ICDM’15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3-hour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tutorial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(50+,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$700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honorarium)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Postdoctoral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researcher</a:t>
                      </a:r>
                      <a:endParaRPr lang="zh-CN" altLang="en-US" sz="1600" b="1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(at</a:t>
                      </a:r>
                      <a:r>
                        <a:rPr lang="zh-CN" altLang="en-US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="1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UIUC)</a:t>
                      </a:r>
                      <a:endParaRPr lang="en-US" sz="1600" b="1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[L]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UIUC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-CS412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“An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Introduction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Data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Mining”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(200+)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[L]</a:t>
                      </a: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UIUC-CS598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“Advanced Topics in Information Retrieval”</a:t>
                      </a:r>
                      <a:endParaRPr lang="zh-CN" altLang="en-US" sz="14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[L]</a:t>
                      </a: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UIUC-CS512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“Data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Mining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Principles”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(course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projects)</a:t>
                      </a:r>
                      <a:endParaRPr lang="zh-CN" altLang="en-US" sz="14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ICDM’16 and AAAI’17</a:t>
                      </a:r>
                      <a:r>
                        <a:rPr lang="zh-CN" alt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papers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with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junior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D.</a:t>
                      </a:r>
                      <a:endParaRPr lang="zh-CN" altLang="en-US" sz="14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SIGMOD’17 and TKDE submission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junior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Ph.D.</a:t>
                      </a:r>
                      <a:r>
                        <a:rPr lang="zh-CN" altLang="en-US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</a:t>
                      </a:r>
                      <a:endParaRPr lang="zh-CN" altLang="en-US" sz="14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[R]</a:t>
                      </a:r>
                      <a:r>
                        <a:rPr lang="zh-CN" alt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ICDM’16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paper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with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r>
                        <a:rPr lang="en-US" altLang="zh-CN" sz="1600" baseline="30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th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-year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Ph.D.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[P]</a:t>
                      </a:r>
                      <a:r>
                        <a:rPr lang="zh-CN" altLang="en-US" sz="16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NSCTA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project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(ARL,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UIUC,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RPI,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UCR,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etc.)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leading</a:t>
                      </a:r>
                      <a:r>
                        <a:rPr lang="zh-CN" altLang="en-US" sz="1600" baseline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smtClean="0">
                          <a:latin typeface="Times" charset="0"/>
                          <a:ea typeface="Times" charset="0"/>
                          <a:cs typeface="Times" charset="0"/>
                        </a:rPr>
                        <a:t>8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master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and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Ph.D.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students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7030A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[T]</a:t>
                      </a:r>
                      <a:r>
                        <a:rPr lang="zh-CN" altLang="en-US" sz="1600" b="1" baseline="0" dirty="0" smtClean="0">
                          <a:solidFill>
                            <a:srgbClr val="7030A0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CIKM’16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3-hour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tutorial</a:t>
                      </a:r>
                      <a:endParaRPr lang="zh-CN" altLang="en-US" sz="1600" baseline="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r>
                        <a:rPr lang="en-US" altLang="zh-CN" sz="16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[B]</a:t>
                      </a:r>
                      <a:r>
                        <a:rPr lang="zh-CN" altLang="en-US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Two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book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chapters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about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behavior</a:t>
                      </a:r>
                      <a:r>
                        <a:rPr lang="zh-CN" altLang="en-US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modeling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5554" y="5790188"/>
            <a:ext cx="723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[L]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Lecturer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[TA]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Teaching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assistant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[R]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Research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collaborator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[P]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Project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 smtClean="0">
                <a:latin typeface="Times" charset="0"/>
                <a:ea typeface="Times" charset="0"/>
                <a:cs typeface="Times" charset="0"/>
              </a:rPr>
              <a:t>leader</a:t>
            </a:r>
            <a:endParaRPr lang="zh-CN" altLang="en-US" sz="16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[T</a:t>
            </a:r>
            <a:r>
              <a:rPr lang="en-US" altLang="zh-CN" sz="1600" b="1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Tutorial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tutor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[V]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Volunteer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[B]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Book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chapter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dirty="0" smtClean="0">
                <a:latin typeface="Times" charset="0"/>
                <a:ea typeface="Times" charset="0"/>
                <a:cs typeface="Times" charset="0"/>
              </a:rPr>
              <a:t>writer   </a:t>
            </a:r>
            <a:r>
              <a:rPr lang="en-US" altLang="zh-CN" sz="16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CN" sz="1600" dirty="0" smtClean="0">
                <a:latin typeface="Times" charset="0"/>
                <a:ea typeface="Times" charset="0"/>
                <a:cs typeface="Times" charset="0"/>
              </a:rPr>
              <a:t>+): number of audience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3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351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27</cp:revision>
  <dcterms:created xsi:type="dcterms:W3CDTF">2016-10-12T20:11:20Z</dcterms:created>
  <dcterms:modified xsi:type="dcterms:W3CDTF">2016-11-14T14:38:11Z</dcterms:modified>
</cp:coreProperties>
</file>