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342" r:id="rId3"/>
    <p:sldId id="343" r:id="rId4"/>
    <p:sldId id="344" r:id="rId5"/>
    <p:sldId id="355" r:id="rId6"/>
    <p:sldId id="356" r:id="rId7"/>
    <p:sldId id="349" r:id="rId8"/>
    <p:sldId id="350" r:id="rId9"/>
    <p:sldId id="346" r:id="rId10"/>
    <p:sldId id="360" r:id="rId11"/>
    <p:sldId id="34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5"/>
    <p:restoredTop sz="90685"/>
  </p:normalViewPr>
  <p:slideViewPr>
    <p:cSldViewPr snapToGrid="0" snapToObjects="1">
      <p:cViewPr>
        <p:scale>
          <a:sx n="90" d="100"/>
          <a:sy n="90" d="100"/>
        </p:scale>
        <p:origin x="196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E08E2-2492-1C45-8DC9-875F6A323C7F}" type="datetimeFigureOut">
              <a:rPr lang="en-US" smtClean="0"/>
              <a:t>9/22/16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CB3870-9C0B-884E-A0BE-24DFE412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2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[University]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B3870-9C0B-884E-A0BE-24DFE4125D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7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CE15E-B472-4545-911C-566C23C4A0D1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67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62712"/>
            <a:ext cx="7886700" cy="488498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53200"/>
            <a:ext cx="2057400" cy="226891"/>
          </a:xfrm>
        </p:spPr>
        <p:txBody>
          <a:bodyPr/>
          <a:lstStyle/>
          <a:p>
            <a:fld id="{2FEC734E-CCEF-284C-9AFC-07F55C7045D1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53200"/>
            <a:ext cx="3086100" cy="2268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53200"/>
            <a:ext cx="2057400" cy="226891"/>
          </a:xfrm>
        </p:spPr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9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5419-BE46-A747-83CA-57492B4ED245}" type="datetime1">
              <a:rPr lang="en-US" smtClean="0"/>
              <a:t>9/22/16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2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15269"/>
            <a:ext cx="7886700" cy="7680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62712"/>
            <a:ext cx="7886700" cy="4884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53200"/>
            <a:ext cx="20574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fld id="{9A054221-4957-6141-8007-3955DF66A8AA}" type="datetime1">
              <a:rPr lang="en-US" smtClean="0"/>
              <a:t>9/22/16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53200"/>
            <a:ext cx="30861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53200"/>
            <a:ext cx="2057400" cy="2268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Times" charset="0"/>
                <a:ea typeface="Times" charset="0"/>
                <a:cs typeface="Times" charset="0"/>
              </a:defRPr>
            </a:lvl1pPr>
          </a:lstStyle>
          <a:p>
            <a:fld id="{AED12950-139B-A542-AF61-220D2C3F97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3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75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  <a:latin typeface="Times" charset="0"/>
          <a:ea typeface="Times" charset="0"/>
          <a:cs typeface="Time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5"/>
        </a:buClr>
        <a:buFont typeface="Wingdings" charset="2"/>
        <a:buChar char="q"/>
        <a:defRPr sz="28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>
            <a:lumMod val="75000"/>
          </a:schemeClr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>
            <a:lumMod val="75000"/>
          </a:schemeClr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Wingdings" charset="2"/>
        <a:buChar char="q"/>
        <a:defRPr sz="2400" kern="1200">
          <a:solidFill>
            <a:schemeClr val="tx1"/>
          </a:solidFill>
          <a:latin typeface="Times" charset="0"/>
          <a:ea typeface="Times" charset="0"/>
          <a:cs typeface="Times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eng-jiang.com/tutorial-cikm16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 smtClean="0"/>
              <a:t>Data-Driven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Behavioral</a:t>
            </a:r>
            <a:r>
              <a:rPr lang="zh-CN" altLang="en-US" sz="4000" dirty="0" smtClean="0"/>
              <a:t> </a:t>
            </a:r>
            <a:r>
              <a:rPr lang="en-US" altLang="zh-CN" sz="4000" dirty="0" smtClean="0"/>
              <a:t>Analytics:</a:t>
            </a:r>
            <a:br>
              <a:rPr lang="en-US" altLang="zh-CN" sz="4000" dirty="0" smtClean="0"/>
            </a:br>
            <a:r>
              <a:rPr lang="en-US" altLang="zh-CN" sz="3200" dirty="0" smtClean="0"/>
              <a:t>Observations, Representations and Models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2777943"/>
          </a:xfrm>
        </p:spPr>
        <p:txBody>
          <a:bodyPr>
            <a:normAutofit/>
          </a:bodyPr>
          <a:lstStyle/>
          <a:p>
            <a:endParaRPr lang="en-US" altLang="zh-CN" dirty="0" smtClean="0"/>
          </a:p>
          <a:p>
            <a:r>
              <a:rPr lang="en-US" altLang="zh-CN" dirty="0" smtClean="0"/>
              <a:t>Meng</a:t>
            </a:r>
            <a:r>
              <a:rPr lang="zh-CN" altLang="en-US" dirty="0" smtClean="0"/>
              <a:t> </a:t>
            </a:r>
            <a:r>
              <a:rPr lang="en-US" altLang="zh-CN" dirty="0" smtClean="0"/>
              <a:t>Jiang (UIUC)</a:t>
            </a:r>
          </a:p>
          <a:p>
            <a:r>
              <a:rPr lang="en-US" altLang="zh-CN" dirty="0" smtClean="0"/>
              <a:t>Peng Cui (Tsinghua)</a:t>
            </a:r>
          </a:p>
          <a:p>
            <a:r>
              <a:rPr lang="en-US" altLang="zh-CN" dirty="0" err="1" smtClean="0"/>
              <a:t>Jiawei</a:t>
            </a:r>
            <a:r>
              <a:rPr lang="en-US" altLang="zh-CN" dirty="0" smtClean="0"/>
              <a:t> Han (UIUC)</a:t>
            </a:r>
            <a:endParaRPr lang="zh-CN" altLang="en-US" dirty="0" smtClean="0"/>
          </a:p>
          <a:p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www.meng-jiang.com/tutorial-cikm16.html</a:t>
            </a:r>
            <a:endParaRPr lang="en-US" altLang="zh-CN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710" y="6379981"/>
            <a:ext cx="5714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smtClean="0">
                <a:latin typeface="Times" charset="0"/>
                <a:ea typeface="Times" charset="0"/>
                <a:cs typeface="Times" charset="0"/>
              </a:rPr>
              <a:t>Tutorial in CIKM 2016, October 24, Indianapolis, IN</a:t>
            </a:r>
            <a:endParaRPr lang="en-US" sz="2000" i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Outline: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Data-Driven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Behavioral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Analytics</a:t>
            </a:r>
            <a:endParaRPr lang="en-US" sz="3200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behavior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networks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social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spatiotemporal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contexts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intelligent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trustworthy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systems</a:t>
            </a:r>
            <a:endParaRPr lang="zh-CN" altLang="en-US" sz="2400" dirty="0" smtClean="0"/>
          </a:p>
          <a:p>
            <a:pPr lvl="1"/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behavior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prediction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recommendation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suspicious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behavior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3" name="Bevel 32"/>
          <p:cNvSpPr/>
          <p:nvPr/>
        </p:nvSpPr>
        <p:spPr>
          <a:xfrm>
            <a:off x="4074004" y="3978144"/>
            <a:ext cx="1917417" cy="428289"/>
          </a:xfrm>
          <a:prstGeom prst="bevel">
            <a:avLst>
              <a:gd name="adj" fmla="val 6843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Structured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Data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5" name="Bevel 34"/>
          <p:cNvSpPr/>
          <p:nvPr/>
        </p:nvSpPr>
        <p:spPr>
          <a:xfrm>
            <a:off x="3922582" y="4612240"/>
            <a:ext cx="2225681" cy="334420"/>
          </a:xfrm>
          <a:prstGeom prst="bevel">
            <a:avLst>
              <a:gd name="adj" fmla="val 6843"/>
            </a:avLst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Networks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7" name="Bevel 36"/>
          <p:cNvSpPr/>
          <p:nvPr/>
        </p:nvSpPr>
        <p:spPr>
          <a:xfrm>
            <a:off x="1371215" y="4862952"/>
            <a:ext cx="2225681" cy="583571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Prediction</a:t>
            </a:r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&amp;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Recommendation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8" name="Bevel 37"/>
          <p:cNvSpPr/>
          <p:nvPr/>
        </p:nvSpPr>
        <p:spPr>
          <a:xfrm>
            <a:off x="1371215" y="6003662"/>
            <a:ext cx="2225681" cy="575567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Suspicious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Detection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Bevel 38"/>
          <p:cNvSpPr/>
          <p:nvPr/>
        </p:nvSpPr>
        <p:spPr>
          <a:xfrm>
            <a:off x="1371215" y="5521964"/>
            <a:ext cx="2225681" cy="410947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Summarization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41" name="Elbow Connector 40"/>
          <p:cNvCxnSpPr/>
          <p:nvPr/>
        </p:nvCxnSpPr>
        <p:spPr>
          <a:xfrm rot="10800000">
            <a:off x="3556963" y="5154739"/>
            <a:ext cx="1247153" cy="57493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/>
          <p:cNvCxnSpPr/>
          <p:nvPr/>
        </p:nvCxnSpPr>
        <p:spPr>
          <a:xfrm rot="10800000" flipV="1">
            <a:off x="3557511" y="5729672"/>
            <a:ext cx="1246605" cy="56177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 flipV="1">
            <a:off x="3596896" y="5727438"/>
            <a:ext cx="1207219" cy="223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6"/>
          </p:cNvCxnSpPr>
          <p:nvPr/>
        </p:nvCxnSpPr>
        <p:spPr>
          <a:xfrm>
            <a:off x="5032713" y="4406433"/>
            <a:ext cx="2710" cy="2058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vel 47"/>
          <p:cNvSpPr/>
          <p:nvPr/>
        </p:nvSpPr>
        <p:spPr>
          <a:xfrm>
            <a:off x="1059077" y="4088631"/>
            <a:ext cx="2825856" cy="2680269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  <a:alpha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Intelligent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Trustworthy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Systems</a:t>
            </a:r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9" name="Elbow Connector 8"/>
          <p:cNvCxnSpPr>
            <a:stCxn id="35" idx="2"/>
          </p:cNvCxnSpPr>
          <p:nvPr/>
        </p:nvCxnSpPr>
        <p:spPr>
          <a:xfrm rot="5400000">
            <a:off x="3925771" y="4617786"/>
            <a:ext cx="780778" cy="1438527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Outline: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Data-Driven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Behavioral</a:t>
            </a:r>
            <a:r>
              <a:rPr lang="zh-CN" altLang="en-US" sz="3200" dirty="0" smtClean="0"/>
              <a:t> </a:t>
            </a:r>
            <a:r>
              <a:rPr lang="en-US" altLang="zh-CN" sz="3200" dirty="0" smtClean="0"/>
              <a:t>Analytics</a:t>
            </a:r>
            <a:endParaRPr lang="en-US" sz="3200" dirty="0"/>
          </a:p>
        </p:txBody>
      </p:sp>
      <p:sp>
        <p:nvSpPr>
          <p:cNvPr id="64" name="Content Placeholder 6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behavior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networks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social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spatiotemporal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contexts</a:t>
            </a:r>
            <a:r>
              <a:rPr lang="zh-CN" altLang="en-US" sz="2400" b="1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support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intelligent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trustworthy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systems</a:t>
            </a:r>
            <a:endParaRPr lang="zh-CN" altLang="en-US" sz="2400" dirty="0" smtClean="0"/>
          </a:p>
          <a:p>
            <a:pPr lvl="1"/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behavior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prediction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recommendation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Mining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</a:t>
            </a:r>
            <a:r>
              <a:rPr lang="zh-CN" altLang="en-US" dirty="0" smtClean="0"/>
              <a:t> </a:t>
            </a:r>
            <a:r>
              <a:rPr lang="en-US" altLang="zh-CN" b="1" dirty="0" smtClean="0"/>
              <a:t>suspicious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behavior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detection</a:t>
            </a:r>
            <a:endParaRPr lang="zh-CN" altLang="en-US" b="1" dirty="0" smtClean="0"/>
          </a:p>
          <a:p>
            <a:r>
              <a:rPr lang="en-US" altLang="zh-CN" sz="2400" dirty="0" smtClean="0"/>
              <a:t>Structuring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behavioral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content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integrating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behavioral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with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information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networks</a:t>
            </a:r>
            <a:endParaRPr lang="en-US" sz="2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5" name="Bevel 14"/>
          <p:cNvSpPr/>
          <p:nvPr/>
        </p:nvSpPr>
        <p:spPr>
          <a:xfrm>
            <a:off x="4074004" y="3978144"/>
            <a:ext cx="1917417" cy="428289"/>
          </a:xfrm>
          <a:prstGeom prst="bevel">
            <a:avLst>
              <a:gd name="adj" fmla="val 6843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Structured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Data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Bevel 15"/>
          <p:cNvSpPr/>
          <p:nvPr/>
        </p:nvSpPr>
        <p:spPr>
          <a:xfrm rot="5400000">
            <a:off x="6337660" y="5510393"/>
            <a:ext cx="2088725" cy="428289"/>
          </a:xfrm>
          <a:prstGeom prst="bevel">
            <a:avLst>
              <a:gd name="adj" fmla="val 6843"/>
            </a:avLst>
          </a:prstGeom>
          <a:solidFill>
            <a:schemeClr val="accent5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Unstructured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Data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Bevel 16"/>
          <p:cNvSpPr/>
          <p:nvPr/>
        </p:nvSpPr>
        <p:spPr>
          <a:xfrm>
            <a:off x="3922582" y="4612240"/>
            <a:ext cx="2225681" cy="334420"/>
          </a:xfrm>
          <a:prstGeom prst="bevel">
            <a:avLst>
              <a:gd name="adj" fmla="val 6843"/>
            </a:avLst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Networks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8" name="Bevel 17"/>
          <p:cNvSpPr/>
          <p:nvPr/>
        </p:nvSpPr>
        <p:spPr>
          <a:xfrm rot="5400000">
            <a:off x="5604234" y="5413753"/>
            <a:ext cx="1917143" cy="621571"/>
          </a:xfrm>
          <a:prstGeom prst="bevel">
            <a:avLst>
              <a:gd name="adj" fmla="val 6843"/>
            </a:avLst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Information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Networks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9" name="Bevel 18"/>
          <p:cNvSpPr/>
          <p:nvPr/>
        </p:nvSpPr>
        <p:spPr>
          <a:xfrm>
            <a:off x="1371215" y="4862952"/>
            <a:ext cx="2225681" cy="583571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Prediction</a:t>
            </a:r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&amp;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Recommendation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Bevel 19"/>
          <p:cNvSpPr/>
          <p:nvPr/>
        </p:nvSpPr>
        <p:spPr>
          <a:xfrm>
            <a:off x="1371215" y="6003662"/>
            <a:ext cx="2225681" cy="575567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Suspicious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Detection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Bevel 20"/>
          <p:cNvSpPr/>
          <p:nvPr/>
        </p:nvSpPr>
        <p:spPr>
          <a:xfrm>
            <a:off x="1371215" y="5521964"/>
            <a:ext cx="2225681" cy="410947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Summarization</a:t>
            </a:r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804115" y="5501073"/>
            <a:ext cx="457200" cy="4572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+</a:t>
            </a:r>
            <a:endParaRPr lang="en-US" sz="3600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23" name="Elbow Connector 22"/>
          <p:cNvCxnSpPr>
            <a:stCxn id="22" idx="2"/>
            <a:endCxn id="19" idx="1"/>
          </p:cNvCxnSpPr>
          <p:nvPr/>
        </p:nvCxnSpPr>
        <p:spPr>
          <a:xfrm rot="10800000">
            <a:off x="3556963" y="5154739"/>
            <a:ext cx="1247153" cy="574935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2" idx="2"/>
            <a:endCxn id="20" idx="1"/>
          </p:cNvCxnSpPr>
          <p:nvPr/>
        </p:nvCxnSpPr>
        <p:spPr>
          <a:xfrm rot="10800000" flipV="1">
            <a:off x="3557511" y="5729672"/>
            <a:ext cx="1246605" cy="561773"/>
          </a:xfrm>
          <a:prstGeom prst="bentConnector3">
            <a:avLst>
              <a:gd name="adj1" fmla="val 50000"/>
            </a:avLst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2" idx="2"/>
            <a:endCxn id="21" idx="0"/>
          </p:cNvCxnSpPr>
          <p:nvPr/>
        </p:nvCxnSpPr>
        <p:spPr>
          <a:xfrm flipH="1" flipV="1">
            <a:off x="3596896" y="5727438"/>
            <a:ext cx="1207219" cy="2235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7" idx="2"/>
            <a:endCxn id="22" idx="0"/>
          </p:cNvCxnSpPr>
          <p:nvPr/>
        </p:nvCxnSpPr>
        <p:spPr>
          <a:xfrm flipH="1">
            <a:off x="5032715" y="4946660"/>
            <a:ext cx="2708" cy="554413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2"/>
            <a:endCxn id="17" idx="6"/>
          </p:cNvCxnSpPr>
          <p:nvPr/>
        </p:nvCxnSpPr>
        <p:spPr>
          <a:xfrm>
            <a:off x="5032713" y="4406433"/>
            <a:ext cx="2710" cy="205807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8" idx="2"/>
            <a:endCxn id="22" idx="6"/>
          </p:cNvCxnSpPr>
          <p:nvPr/>
        </p:nvCxnSpPr>
        <p:spPr>
          <a:xfrm flipH="1">
            <a:off x="5261315" y="5724539"/>
            <a:ext cx="990705" cy="5134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6" idx="3"/>
            <a:endCxn id="18" idx="7"/>
          </p:cNvCxnSpPr>
          <p:nvPr/>
        </p:nvCxnSpPr>
        <p:spPr>
          <a:xfrm flipH="1">
            <a:off x="6831057" y="5724538"/>
            <a:ext cx="366129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evel 29"/>
          <p:cNvSpPr/>
          <p:nvPr/>
        </p:nvSpPr>
        <p:spPr>
          <a:xfrm>
            <a:off x="1059077" y="4088631"/>
            <a:ext cx="2825856" cy="2680269"/>
          </a:xfrm>
          <a:prstGeom prst="bevel">
            <a:avLst>
              <a:gd name="adj" fmla="val 6843"/>
            </a:avLst>
          </a:prstGeom>
          <a:solidFill>
            <a:schemeClr val="accent2">
              <a:lumMod val="75000"/>
              <a:alpha val="1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Intelligent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Trustworthy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Systems</a:t>
            </a:r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  <a:p>
            <a:pPr algn="ctr"/>
            <a:endParaRPr lang="en-US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2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is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i="1" dirty="0"/>
              <a:t>Definition.</a:t>
            </a:r>
            <a:r>
              <a:rPr lang="zh-CN" altLang="en-US" sz="2400" i="1" dirty="0"/>
              <a:t> </a:t>
            </a:r>
            <a:r>
              <a:rPr lang="en-US" sz="2400" b="1" dirty="0"/>
              <a:t>Interactions</a:t>
            </a:r>
            <a:r>
              <a:rPr lang="en-US" sz="2400" dirty="0"/>
              <a:t> made by </a:t>
            </a:r>
            <a:r>
              <a:rPr lang="en-US" sz="2400" b="1" dirty="0"/>
              <a:t>individuals</a:t>
            </a:r>
            <a:r>
              <a:rPr 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conjunction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b="1" dirty="0"/>
              <a:t>themselves</a:t>
            </a:r>
            <a:r>
              <a:rPr lang="zh-CN" altLang="en-US" sz="2400" dirty="0"/>
              <a:t> </a:t>
            </a:r>
            <a:r>
              <a:rPr lang="en-US" altLang="zh-CN" sz="2400" dirty="0"/>
              <a:t>or</a:t>
            </a:r>
            <a:r>
              <a:rPr lang="zh-CN" altLang="en-US" sz="2400" dirty="0"/>
              <a:t> </a:t>
            </a:r>
            <a:r>
              <a:rPr lang="en-US" altLang="zh-CN" sz="2400" dirty="0"/>
              <a:t>their</a:t>
            </a:r>
            <a:r>
              <a:rPr lang="zh-CN" altLang="en-US" sz="2400" dirty="0"/>
              <a:t> </a:t>
            </a:r>
            <a:r>
              <a:rPr lang="en-US" altLang="zh-CN" sz="2400" b="1" dirty="0"/>
              <a:t>environment</a:t>
            </a:r>
            <a:r>
              <a:rPr lang="en-US" altLang="zh-CN" sz="2400" dirty="0"/>
              <a:t>.</a:t>
            </a:r>
            <a:r>
              <a:rPr lang="zh-CN" altLang="en-US" sz="2400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Wikipedia</a:t>
            </a:r>
            <a:r>
              <a:rPr lang="en-US" altLang="zh-CN" sz="2400" dirty="0" smtClean="0"/>
              <a:t>)</a:t>
            </a:r>
            <a:endParaRPr lang="zh-CN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609272"/>
            <a:ext cx="7315200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Behavioral</a:t>
            </a:r>
            <a:r>
              <a:rPr lang="zh-CN" altLang="en-US" smtClean="0"/>
              <a:t> </a:t>
            </a:r>
            <a:r>
              <a:rPr lang="en-US" altLang="zh-CN" smtClean="0"/>
              <a:t>Analysis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i="1" dirty="0"/>
              <a:t>Significance.</a:t>
            </a:r>
            <a:r>
              <a:rPr lang="zh-CN" altLang="en-US" sz="2400" i="1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discover</a:t>
            </a:r>
            <a:r>
              <a:rPr lang="zh-CN" altLang="en-US" sz="2400" dirty="0"/>
              <a:t> </a:t>
            </a:r>
            <a:r>
              <a:rPr lang="en-US" altLang="zh-CN" sz="2400" dirty="0"/>
              <a:t>from</a:t>
            </a:r>
            <a:r>
              <a:rPr lang="zh-CN" altLang="en-US" sz="2400" dirty="0"/>
              <a:t> </a:t>
            </a:r>
            <a:r>
              <a:rPr lang="en-US" altLang="zh-CN" sz="2400" dirty="0"/>
              <a:t>behavioral</a:t>
            </a:r>
            <a:r>
              <a:rPr lang="zh-CN" altLang="en-US" sz="2400" dirty="0"/>
              <a:t> </a:t>
            </a:r>
            <a:r>
              <a:rPr lang="en-US" altLang="zh-CN" sz="2400" dirty="0"/>
              <a:t>data?</a:t>
            </a:r>
            <a:endParaRPr lang="zh-CN" altLang="en-US" sz="2400" dirty="0"/>
          </a:p>
          <a:p>
            <a:pPr lvl="1"/>
            <a:r>
              <a:rPr lang="en-US" altLang="zh-CN" i="1" dirty="0"/>
              <a:t>Ex.</a:t>
            </a:r>
            <a:r>
              <a:rPr lang="zh-CN" altLang="en-US" i="1" dirty="0"/>
              <a:t> </a:t>
            </a:r>
            <a:r>
              <a:rPr lang="en-US" altLang="zh-CN" dirty="0"/>
              <a:t>Given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phone</a:t>
            </a:r>
            <a:r>
              <a:rPr lang="zh-CN" altLang="en-US" dirty="0"/>
              <a:t> </a:t>
            </a:r>
            <a:r>
              <a:rPr lang="en-US" altLang="zh-CN" dirty="0"/>
              <a:t>call/message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military</a:t>
            </a:r>
            <a:r>
              <a:rPr lang="zh-CN" altLang="en-US" dirty="0"/>
              <a:t> </a:t>
            </a:r>
            <a:r>
              <a:rPr lang="en-US" altLang="zh-CN" dirty="0"/>
              <a:t>leaders,</a:t>
            </a:r>
            <a:r>
              <a:rPr lang="zh-CN" altLang="en-US" dirty="0"/>
              <a:t> </a:t>
            </a:r>
            <a:r>
              <a:rPr lang="en-US" altLang="zh-CN" dirty="0"/>
              <a:t>scientists,</a:t>
            </a:r>
            <a:r>
              <a:rPr lang="zh-CN" altLang="en-US" dirty="0"/>
              <a:t> </a:t>
            </a:r>
            <a:r>
              <a:rPr lang="en-US" altLang="zh-CN" dirty="0"/>
              <a:t>businesspersons,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is-IS" altLang="zh-CN" dirty="0" smtClean="0"/>
              <a:t>…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矩形 2"/>
          <p:cNvSpPr/>
          <p:nvPr/>
        </p:nvSpPr>
        <p:spPr>
          <a:xfrm>
            <a:off x="628650" y="2940299"/>
            <a:ext cx="2455998" cy="749508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Times" charset="0"/>
                <a:ea typeface="Times" charset="0"/>
                <a:cs typeface="Times" charset="0"/>
              </a:rPr>
              <a:t>Observations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矩形 10"/>
          <p:cNvSpPr/>
          <p:nvPr/>
        </p:nvSpPr>
        <p:spPr>
          <a:xfrm>
            <a:off x="628650" y="3872767"/>
            <a:ext cx="2455998" cy="749508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Times" charset="0"/>
                <a:ea typeface="Times" charset="0"/>
                <a:cs typeface="Times" charset="0"/>
              </a:rPr>
              <a:t>Representations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矩形 11"/>
          <p:cNvSpPr/>
          <p:nvPr/>
        </p:nvSpPr>
        <p:spPr>
          <a:xfrm>
            <a:off x="628650" y="4783785"/>
            <a:ext cx="2455998" cy="749508"/>
          </a:xfrm>
          <a:prstGeom prst="rect">
            <a:avLst/>
          </a:prstGeom>
          <a:ln>
            <a:noFill/>
          </a:ln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smtClean="0">
                <a:latin typeface="Times" charset="0"/>
                <a:ea typeface="Times" charset="0"/>
                <a:cs typeface="Times" charset="0"/>
              </a:rPr>
              <a:t>Models</a:t>
            </a:r>
            <a:endParaRPr lang="zh-CN" altLang="en-US" sz="24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矩形 2"/>
          <p:cNvSpPr/>
          <p:nvPr/>
        </p:nvSpPr>
        <p:spPr>
          <a:xfrm>
            <a:off x="3187887" y="2940299"/>
            <a:ext cx="5512768" cy="749508"/>
          </a:xfrm>
          <a:prstGeom prst="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Who, what, where, when, why, how…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(scientific</a:t>
            </a:r>
            <a:r>
              <a:rPr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view)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矩形 10"/>
          <p:cNvSpPr/>
          <p:nvPr/>
        </p:nvSpPr>
        <p:spPr>
          <a:xfrm>
            <a:off x="3187887" y="3872767"/>
            <a:ext cx="5512768" cy="74950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Graph, network, matrix, tensor…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(mathematical</a:t>
            </a:r>
            <a:r>
              <a:rPr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view)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矩形 11"/>
          <p:cNvSpPr/>
          <p:nvPr/>
        </p:nvSpPr>
        <p:spPr>
          <a:xfrm>
            <a:off x="3187887" y="4783785"/>
            <a:ext cx="5512768" cy="749508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Prediction,</a:t>
            </a:r>
            <a:r>
              <a:rPr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recommendation,</a:t>
            </a:r>
            <a:r>
              <a:rPr lang="zh-CN" alt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anomaly detection…</a:t>
            </a:r>
            <a:r>
              <a:rPr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(application</a:t>
            </a:r>
            <a:r>
              <a:rPr lang="zh-CN" altLang="en-US" sz="20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latin typeface="Times" charset="0"/>
                <a:ea typeface="Times" charset="0"/>
                <a:cs typeface="Times" charset="0"/>
              </a:rPr>
              <a:t>view)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r>
              <a:rPr lang="zh-CN" altLang="en-US" dirty="0" smtClean="0"/>
              <a:t> </a:t>
            </a:r>
            <a:r>
              <a:rPr lang="en-US" altLang="zh-CN" dirty="0" smtClean="0"/>
              <a:t>Today?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i="1" dirty="0"/>
              <a:t>Today.</a:t>
            </a:r>
            <a:r>
              <a:rPr lang="zh-CN" altLang="en-US" sz="2400" i="1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human</a:t>
            </a:r>
            <a:r>
              <a:rPr lang="zh-CN" altLang="en-US" sz="2400" dirty="0"/>
              <a:t> </a:t>
            </a:r>
            <a:r>
              <a:rPr lang="en-US" altLang="zh-CN" sz="2400" dirty="0"/>
              <a:t>behaviors</a:t>
            </a:r>
            <a:r>
              <a:rPr lang="zh-CN" altLang="en-US" sz="2400" dirty="0"/>
              <a:t> </a:t>
            </a:r>
            <a:r>
              <a:rPr lang="en-US" altLang="zh-CN" sz="2400" dirty="0"/>
              <a:t>are</a:t>
            </a:r>
            <a:r>
              <a:rPr lang="zh-CN" altLang="en-US" sz="2400" dirty="0"/>
              <a:t> </a:t>
            </a:r>
            <a:r>
              <a:rPr lang="en-US" altLang="zh-CN" sz="2400" dirty="0"/>
              <a:t>broadly</a:t>
            </a:r>
            <a:r>
              <a:rPr lang="zh-CN" altLang="en-US" sz="2400" dirty="0"/>
              <a:t> </a:t>
            </a:r>
            <a:r>
              <a:rPr lang="en-US" altLang="zh-CN" sz="2400" dirty="0"/>
              <a:t>recorded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an</a:t>
            </a:r>
            <a:r>
              <a:rPr lang="zh-CN" altLang="en-US" sz="2400" dirty="0"/>
              <a:t> </a:t>
            </a:r>
            <a:r>
              <a:rPr lang="en-US" altLang="zh-CN" sz="2400" dirty="0"/>
              <a:t>unprecedented</a:t>
            </a:r>
            <a:r>
              <a:rPr lang="zh-CN" altLang="en-US" sz="2400" dirty="0"/>
              <a:t> </a:t>
            </a:r>
            <a:r>
              <a:rPr lang="en-US" altLang="zh-CN" sz="2400" dirty="0"/>
              <a:t>level.</a:t>
            </a:r>
            <a:r>
              <a:rPr lang="zh-CN" altLang="en-US" sz="2400" dirty="0"/>
              <a:t> </a:t>
            </a:r>
            <a:r>
              <a:rPr lang="en-US" altLang="zh-CN" sz="2400" dirty="0"/>
              <a:t>Insights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sciences</a:t>
            </a:r>
            <a:r>
              <a:rPr lang="zh-CN" altLang="en-US" sz="2400" dirty="0"/>
              <a:t> </a:t>
            </a:r>
            <a:r>
              <a:rPr lang="en-US" altLang="zh-CN" sz="2400" dirty="0"/>
              <a:t>and</a:t>
            </a:r>
            <a:r>
              <a:rPr lang="zh-CN" altLang="en-US" sz="2400" dirty="0"/>
              <a:t> </a:t>
            </a:r>
            <a:r>
              <a:rPr lang="en-US" altLang="zh-CN" sz="2400" dirty="0"/>
              <a:t>society?</a:t>
            </a:r>
            <a:endParaRPr lang="zh-CN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68700" y="2416262"/>
            <a:ext cx="21868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Physical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World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20737" y="2422124"/>
            <a:ext cx="2791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smtClean="0">
                <a:latin typeface="Times New Roman" charset="0"/>
                <a:ea typeface="Times New Roman" charset="0"/>
                <a:cs typeface="Times New Roman" charset="0"/>
              </a:rPr>
              <a:t>Online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2400" b="1" dirty="0" smtClean="0">
                <a:latin typeface="Times New Roman" charset="0"/>
                <a:ea typeface="Times New Roman" charset="0"/>
                <a:cs typeface="Times New Roman" charset="0"/>
              </a:rPr>
              <a:t>Applications</a:t>
            </a:r>
            <a:endParaRPr lang="en-US" sz="2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Right Arrow 6"/>
          <p:cNvSpPr>
            <a:spLocks noChangeAspect="1"/>
          </p:cNvSpPr>
          <p:nvPr/>
        </p:nvSpPr>
        <p:spPr>
          <a:xfrm>
            <a:off x="4248828" y="4198992"/>
            <a:ext cx="457200" cy="4572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42" y="3057316"/>
            <a:ext cx="3549534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980" y="3057316"/>
            <a:ext cx="359737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75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58523"/>
            <a:ext cx="8503920" cy="639947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470" y="453840"/>
            <a:ext cx="8412480" cy="631239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66" y="4053840"/>
            <a:ext cx="3224784" cy="24993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Behavioral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Analysis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7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88970" y="1426408"/>
            <a:ext cx="1512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Content</a:t>
            </a:r>
            <a:endParaRPr lang="zh-CN" altLang="en-US" sz="2000" b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(preference)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0720" y="4303916"/>
            <a:ext cx="2738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Spatiotemporal</a:t>
            </a:r>
            <a:r>
              <a:rPr lang="zh-CN" altLang="en-US" sz="20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context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255526" y="2325046"/>
            <a:ext cx="16995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Social</a:t>
            </a:r>
            <a:r>
              <a:rPr lang="zh-CN" altLang="en-US" sz="20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context</a:t>
            </a:r>
            <a:endParaRPr lang="zh-CN" altLang="en-US" sz="2000" b="1" dirty="0" smtClean="0">
              <a:latin typeface="Times" charset="0"/>
              <a:ea typeface="Times" charset="0"/>
              <a:cs typeface="Times" charset="0"/>
            </a:endParaRPr>
          </a:p>
          <a:p>
            <a:pPr algn="r"/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(influence)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95835" y="5211174"/>
            <a:ext cx="19191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Intention</a:t>
            </a:r>
            <a:endParaRPr lang="zh-CN" altLang="en-US" sz="2000" b="1" dirty="0" smtClean="0">
              <a:latin typeface="Times" charset="0"/>
              <a:ea typeface="Times" charset="0"/>
              <a:cs typeface="Times" charset="0"/>
            </a:endParaRPr>
          </a:p>
          <a:p>
            <a:pPr algn="r"/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(suspiciousness)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Bevel 12"/>
          <p:cNvSpPr/>
          <p:nvPr/>
        </p:nvSpPr>
        <p:spPr>
          <a:xfrm>
            <a:off x="3580017" y="3498400"/>
            <a:ext cx="1550751" cy="704049"/>
          </a:xfrm>
          <a:prstGeom prst="bevel">
            <a:avLst>
              <a:gd name="adj" fmla="val 6843"/>
            </a:avLst>
          </a:prstGeom>
          <a:solidFill>
            <a:schemeClr val="tx1">
              <a:lumMod val="65000"/>
              <a:lumOff val="3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Analysis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4" name="Right Arrow 13"/>
          <p:cNvSpPr>
            <a:spLocks/>
          </p:cNvSpPr>
          <p:nvPr/>
        </p:nvSpPr>
        <p:spPr>
          <a:xfrm rot="3023674">
            <a:off x="3202664" y="3151368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>
            <a:spLocks/>
          </p:cNvSpPr>
          <p:nvPr/>
        </p:nvSpPr>
        <p:spPr>
          <a:xfrm rot="18234216">
            <a:off x="3167234" y="4337896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>
            <a:spLocks/>
          </p:cNvSpPr>
          <p:nvPr/>
        </p:nvSpPr>
        <p:spPr>
          <a:xfrm rot="7174924">
            <a:off x="4685473" y="3128157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>
            <a:spLocks/>
          </p:cNvSpPr>
          <p:nvPr/>
        </p:nvSpPr>
        <p:spPr>
          <a:xfrm rot="13862038">
            <a:off x="4685473" y="4337895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27307"/>
            <a:ext cx="2584704" cy="25847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46" y="1520749"/>
            <a:ext cx="2584704" cy="231648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65" y="4701815"/>
            <a:ext cx="3041904" cy="199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3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Methodology:</a:t>
            </a:r>
            <a:r>
              <a:rPr lang="zh-CN" altLang="en-US" dirty="0" smtClean="0"/>
              <a:t> </a:t>
            </a:r>
            <a:r>
              <a:rPr lang="en-US" altLang="zh-CN" dirty="0" smtClean="0"/>
              <a:t>Why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Data-Driven?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endParaRPr lang="zh-CN" altLang="en-US" sz="2400" dirty="0" smtClean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pPr marL="0" indent="0">
              <a:buNone/>
            </a:pPr>
            <a:endParaRPr lang="zh-CN" altLang="en-US" sz="2400" i="1" dirty="0" smtClean="0"/>
          </a:p>
          <a:p>
            <a:r>
              <a:rPr lang="en-US" altLang="zh-CN" sz="2400" i="1" dirty="0" smtClean="0"/>
              <a:t>Applications.</a:t>
            </a:r>
            <a:r>
              <a:rPr lang="zh-CN" altLang="en-US" sz="2400" i="1" dirty="0" smtClean="0"/>
              <a:t> </a:t>
            </a:r>
            <a:r>
              <a:rPr lang="en-US" altLang="zh-CN" sz="2400" dirty="0"/>
              <a:t>R</a:t>
            </a:r>
            <a:r>
              <a:rPr lang="en-US" altLang="zh-CN" sz="2400" dirty="0" smtClean="0"/>
              <a:t>ecommender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systems,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fraud/spam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detection.</a:t>
            </a:r>
            <a:endParaRPr lang="zh-CN" altLang="en-US" sz="2400" dirty="0" smtClean="0"/>
          </a:p>
          <a:p>
            <a:r>
              <a:rPr lang="en-US" altLang="zh-CN" sz="2400" i="1" dirty="0" smtClean="0"/>
              <a:t>Representation.</a:t>
            </a:r>
            <a:r>
              <a:rPr lang="zh-CN" altLang="en-US" sz="2400" i="1" dirty="0" smtClean="0"/>
              <a:t> </a:t>
            </a:r>
            <a:r>
              <a:rPr lang="en-US" altLang="zh-CN" sz="2400" b="1" dirty="0" smtClean="0"/>
              <a:t>B</a:t>
            </a:r>
            <a:r>
              <a:rPr lang="en-US" altLang="zh-CN" sz="2400" dirty="0" smtClean="0"/>
              <a:t>ehavior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N</a:t>
            </a:r>
            <a:r>
              <a:rPr lang="en-US" altLang="zh-CN" sz="2400" dirty="0" smtClean="0"/>
              <a:t>etwork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interaction.</a:t>
            </a:r>
            <a:endParaRPr lang="zh-CN" altLang="en-US" sz="2000" dirty="0" smtClean="0"/>
          </a:p>
          <a:p>
            <a:pPr lvl="1"/>
            <a:r>
              <a:rPr lang="en-US" altLang="zh-CN" sz="2000" b="1" dirty="0" smtClean="0"/>
              <a:t>Nodes: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users/authors,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items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e.g.</a:t>
            </a:r>
            <a:r>
              <a:rPr lang="en-US" altLang="zh-CN" sz="2000" dirty="0" smtClean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products,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tweets,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papers)</a:t>
            </a:r>
            <a:r>
              <a:rPr lang="en-US" altLang="zh-CN" sz="2000" dirty="0"/>
              <a:t>,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etc.</a:t>
            </a:r>
            <a:endParaRPr lang="zh-CN" altLang="en-US" sz="2000" i="1" dirty="0" smtClean="0"/>
          </a:p>
          <a:p>
            <a:pPr lvl="1"/>
            <a:r>
              <a:rPr lang="en-US" altLang="zh-CN" sz="2000" b="1" dirty="0" smtClean="0"/>
              <a:t>Links: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(interaction)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following,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purchasing,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tweeting,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publishing,</a:t>
            </a:r>
            <a:r>
              <a:rPr lang="zh-CN" altLang="en-US" sz="2000" dirty="0" smtClean="0"/>
              <a:t> </a:t>
            </a:r>
            <a:r>
              <a:rPr lang="en-US" altLang="zh-CN" sz="2000" i="1" dirty="0"/>
              <a:t>etc.</a:t>
            </a:r>
            <a:endParaRPr lang="zh-CN" altLang="en-US" sz="2000" i="1" dirty="0"/>
          </a:p>
          <a:p>
            <a:pPr lvl="1"/>
            <a:r>
              <a:rPr lang="en-US" altLang="zh-CN" sz="2000" b="1" dirty="0" smtClean="0"/>
              <a:t>Node</a:t>
            </a:r>
            <a:r>
              <a:rPr lang="zh-CN" altLang="en-US" sz="2000" b="1" dirty="0" smtClean="0"/>
              <a:t> </a:t>
            </a:r>
            <a:r>
              <a:rPr lang="en-US" altLang="zh-CN" sz="2000" b="1" dirty="0"/>
              <a:t>a</a:t>
            </a:r>
            <a:r>
              <a:rPr lang="en-US" altLang="zh-CN" sz="2000" b="1" dirty="0" smtClean="0"/>
              <a:t>ttributes: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user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profiles,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item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properties/features,</a:t>
            </a:r>
            <a:r>
              <a:rPr lang="zh-CN" altLang="en-US" sz="2000" dirty="0" smtClean="0"/>
              <a:t> </a:t>
            </a:r>
            <a:r>
              <a:rPr lang="en-US" altLang="zh-CN" sz="2000" i="1" dirty="0" smtClean="0"/>
              <a:t>etc.</a:t>
            </a:r>
            <a:endParaRPr lang="zh-CN" altLang="en-US" sz="2000" dirty="0" smtClean="0"/>
          </a:p>
          <a:p>
            <a:pPr lvl="1"/>
            <a:r>
              <a:rPr lang="en-US" altLang="zh-CN" sz="2000" b="1" dirty="0" smtClean="0"/>
              <a:t>Link</a:t>
            </a:r>
            <a:r>
              <a:rPr lang="zh-CN" altLang="en-US" sz="2000" b="1" dirty="0" smtClean="0"/>
              <a:t> </a:t>
            </a:r>
            <a:r>
              <a:rPr lang="en-US" altLang="zh-CN" sz="2000" b="1" dirty="0" smtClean="0"/>
              <a:t>attributes:</a:t>
            </a:r>
            <a:r>
              <a:rPr lang="zh-CN" altLang="en-US" sz="2000" b="1" dirty="0" smtClean="0"/>
              <a:t> </a:t>
            </a:r>
            <a:r>
              <a:rPr lang="en-US" altLang="zh-CN" sz="2000" dirty="0" smtClean="0"/>
              <a:t>similarity,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distance,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weight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i="1" dirty="0"/>
              <a:t>etc</a:t>
            </a:r>
            <a:r>
              <a:rPr lang="en-US" altLang="zh-CN" sz="2000" i="1" dirty="0" smtClean="0"/>
              <a:t>.</a:t>
            </a:r>
            <a:endParaRPr lang="zh-CN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01000" y="1484513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Experience-Driven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93886" y="1484513"/>
            <a:ext cx="15520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latin typeface="Times" charset="0"/>
                <a:ea typeface="Times" charset="0"/>
                <a:cs typeface="Times" charset="0"/>
              </a:rPr>
              <a:t>Data-Driven</a:t>
            </a:r>
            <a:endParaRPr lang="en-US" sz="20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Rectangle 9"/>
          <p:cNvSpPr>
            <a:spLocks noChangeAspect="1"/>
          </p:cNvSpPr>
          <p:nvPr/>
        </p:nvSpPr>
        <p:spPr>
          <a:xfrm>
            <a:off x="691280" y="1952761"/>
            <a:ext cx="2743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Observation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/>
          <p:cNvSpPr>
            <a:spLocks noChangeAspect="1"/>
          </p:cNvSpPr>
          <p:nvPr/>
        </p:nvSpPr>
        <p:spPr>
          <a:xfrm>
            <a:off x="691280" y="2589350"/>
            <a:ext cx="27432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Times" charset="0"/>
                <a:ea typeface="Times" charset="0"/>
                <a:cs typeface="Times" charset="0"/>
              </a:rPr>
              <a:t>Representation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11"/>
          <p:cNvSpPr>
            <a:spLocks noChangeAspect="1"/>
          </p:cNvSpPr>
          <p:nvPr/>
        </p:nvSpPr>
        <p:spPr>
          <a:xfrm>
            <a:off x="691280" y="3225939"/>
            <a:ext cx="2743200" cy="457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Models/Algorithms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4" y="1952761"/>
            <a:ext cx="457200" cy="457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4" y="2589350"/>
            <a:ext cx="45720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4" y="3225939"/>
            <a:ext cx="457200" cy="4572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89" y="2589350"/>
            <a:ext cx="457200" cy="45720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72" y="3225939"/>
            <a:ext cx="467233" cy="4572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289" y="1952761"/>
            <a:ext cx="457200" cy="457200"/>
          </a:xfrm>
          <a:prstGeom prst="rect">
            <a:avLst/>
          </a:prstGeom>
        </p:spPr>
      </p:pic>
      <p:sp>
        <p:nvSpPr>
          <p:cNvPr id="21" name="Right Arrow 20"/>
          <p:cNvSpPr>
            <a:spLocks/>
          </p:cNvSpPr>
          <p:nvPr/>
        </p:nvSpPr>
        <p:spPr>
          <a:xfrm rot="10800000">
            <a:off x="7343384" y="2703650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>
            <a:spLocks/>
          </p:cNvSpPr>
          <p:nvPr/>
        </p:nvSpPr>
        <p:spPr>
          <a:xfrm rot="12740329">
            <a:off x="7346664" y="2353233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>
            <a:spLocks/>
          </p:cNvSpPr>
          <p:nvPr/>
        </p:nvSpPr>
        <p:spPr>
          <a:xfrm rot="8688427">
            <a:off x="7367475" y="3023619"/>
            <a:ext cx="457200" cy="22860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>
            <a:spLocks/>
          </p:cNvSpPr>
          <p:nvPr/>
        </p:nvSpPr>
        <p:spPr>
          <a:xfrm rot="5400000">
            <a:off x="1989916" y="2320713"/>
            <a:ext cx="137160" cy="36576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>
            <a:spLocks/>
          </p:cNvSpPr>
          <p:nvPr/>
        </p:nvSpPr>
        <p:spPr>
          <a:xfrm rot="5400000">
            <a:off x="1989916" y="2957231"/>
            <a:ext cx="137160" cy="36576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84" y="2473526"/>
            <a:ext cx="688848" cy="68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2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1" grpId="0" animBg="1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Network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Knowledge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12950-139B-A542-AF61-220D2C3F9731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37" y="2663915"/>
            <a:ext cx="2743200" cy="1970254"/>
          </a:xfrm>
          <a:prstGeom prst="rect">
            <a:avLst/>
          </a:prstGeom>
        </p:spPr>
      </p:pic>
      <p:sp>
        <p:nvSpPr>
          <p:cNvPr id="7" name="Oval 6"/>
          <p:cNvSpPr>
            <a:spLocks noChangeAspect="1"/>
          </p:cNvSpPr>
          <p:nvPr/>
        </p:nvSpPr>
        <p:spPr>
          <a:xfrm>
            <a:off x="2186478" y="4157519"/>
            <a:ext cx="457200" cy="4572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u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854376" y="4452970"/>
            <a:ext cx="457200" cy="4572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smtClean="0">
                <a:latin typeface="Times" charset="0"/>
                <a:ea typeface="Times" charset="0"/>
                <a:cs typeface="Times" charset="0"/>
              </a:rPr>
              <a:t>i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2205732" y="5011731"/>
            <a:ext cx="457200" cy="457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latin typeface="Times" charset="0"/>
                <a:ea typeface="Times" charset="0"/>
                <a:cs typeface="Times" charset="0"/>
              </a:rPr>
              <a:t>l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3577332" y="5976559"/>
            <a:ext cx="457200" cy="4572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@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65445" y="4096943"/>
            <a:ext cx="269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t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434332" y="5519359"/>
            <a:ext cx="457200" cy="4572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2891532" y="5976559"/>
            <a:ext cx="457200" cy="4572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h</a:t>
            </a:r>
            <a:endParaRPr lang="en-US" sz="2400" dirty="0"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14" name="Straight Connector 13"/>
          <p:cNvCxnSpPr>
            <a:endCxn id="31" idx="6"/>
          </p:cNvCxnSpPr>
          <p:nvPr/>
        </p:nvCxnSpPr>
        <p:spPr>
          <a:xfrm flipH="1" flipV="1">
            <a:off x="2643678" y="4386119"/>
            <a:ext cx="1277653" cy="1338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2662932" y="4681570"/>
            <a:ext cx="1191444" cy="558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2824577" y="4843215"/>
            <a:ext cx="1096754" cy="7430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281777" y="4910170"/>
            <a:ext cx="801199" cy="1133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67577" y="4843215"/>
            <a:ext cx="277044" cy="12002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>
            <a:spLocks noChangeAspect="1"/>
          </p:cNvSpPr>
          <p:nvPr/>
        </p:nvSpPr>
        <p:spPr>
          <a:xfrm rot="1899239">
            <a:off x="1743594" y="5118984"/>
            <a:ext cx="2560320" cy="1276979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28650" y="5904399"/>
            <a:ext cx="1751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Structured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data</a:t>
            </a:r>
            <a:endParaRPr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2" y="5230281"/>
            <a:ext cx="914400" cy="912207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2" y="3464298"/>
            <a:ext cx="914400" cy="597103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292" y="4176969"/>
            <a:ext cx="914400" cy="9144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  <p:cxnSp>
        <p:nvCxnSpPr>
          <p:cNvPr id="24" name="Straight Connector 23"/>
          <p:cNvCxnSpPr/>
          <p:nvPr/>
        </p:nvCxnSpPr>
        <p:spPr>
          <a:xfrm flipV="1">
            <a:off x="4311576" y="3762850"/>
            <a:ext cx="278716" cy="9187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4311576" y="4634169"/>
            <a:ext cx="278716" cy="47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11576" y="4681570"/>
            <a:ext cx="278716" cy="10048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590292" y="2972344"/>
            <a:ext cx="2918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Rich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unstructured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text</a:t>
            </a:r>
            <a:r>
              <a:rPr lang="zh-CN" altLang="en-US" b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data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5559862" y="3547920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tweets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news,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msgs</a:t>
            </a:r>
            <a:r>
              <a:rPr lang="is-IS" altLang="zh-CN" dirty="0" smtClean="0">
                <a:latin typeface="Times" charset="0"/>
                <a:ea typeface="Times" charset="0"/>
                <a:cs typeface="Times" charset="0"/>
              </a:rPr>
              <a:t>…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52981" y="4310919"/>
            <a:ext cx="2058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CN" smtClean="0">
                <a:latin typeface="Times" charset="0"/>
                <a:ea typeface="Times" charset="0"/>
                <a:cs typeface="Times" charset="0"/>
              </a:rPr>
              <a:t>roduct/restaurant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review</a:t>
            </a:r>
            <a:r>
              <a:rPr lang="is-IS" altLang="zh-CN" dirty="0" smtClean="0">
                <a:latin typeface="Times" charset="0"/>
                <a:ea typeface="Times" charset="0"/>
                <a:cs typeface="Times" charset="0"/>
              </a:rPr>
              <a:t>…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5552981" y="5224719"/>
            <a:ext cx="21526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ublications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(abstract/full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text):</a:t>
            </a:r>
            <a:endParaRPr lang="zh-CN" altLang="en-US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PubMed,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dblp</a:t>
            </a:r>
            <a:r>
              <a:rPr lang="en-US" altLang="zh-CN" dirty="0" smtClean="0"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 err="1" smtClean="0">
                <a:latin typeface="Times" charset="0"/>
                <a:ea typeface="Times" charset="0"/>
                <a:cs typeface="Times" charset="0"/>
              </a:rPr>
              <a:t>acmdl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890384" y="3673163"/>
            <a:ext cx="21146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Behavior</a:t>
            </a:r>
            <a:r>
              <a:rPr lang="zh-CN" altLang="en-US" sz="2000" b="1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Network</a:t>
            </a:r>
            <a:endParaRPr lang="en-US" sz="2000" b="1" i="1" dirty="0"/>
          </a:p>
        </p:txBody>
      </p:sp>
      <p:sp>
        <p:nvSpPr>
          <p:cNvPr id="32" name="Rectangle 31"/>
          <p:cNvSpPr/>
          <p:nvPr/>
        </p:nvSpPr>
        <p:spPr>
          <a:xfrm>
            <a:off x="3258510" y="1562712"/>
            <a:ext cx="264249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Information</a:t>
            </a:r>
            <a:r>
              <a:rPr lang="zh-CN" altLang="en-US" sz="2000" b="1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Network</a:t>
            </a:r>
            <a:endParaRPr lang="zh-CN" altLang="en-US" sz="2000" b="1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(entities,</a:t>
            </a:r>
            <a:r>
              <a:rPr lang="zh-CN" altLang="en-US" sz="2000" b="1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attributes,</a:t>
            </a:r>
            <a:r>
              <a:rPr lang="zh-CN" altLang="en-US" sz="2000" b="1" i="1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i="1" dirty="0" smtClean="0">
                <a:latin typeface="Times" charset="0"/>
                <a:ea typeface="Times" charset="0"/>
                <a:cs typeface="Times" charset="0"/>
              </a:rPr>
              <a:t>relationships)</a:t>
            </a:r>
            <a:endParaRPr lang="en-US" sz="2000" b="1" i="1" dirty="0"/>
          </a:p>
        </p:txBody>
      </p:sp>
      <p:sp>
        <p:nvSpPr>
          <p:cNvPr id="33" name="Bent Arrow 32"/>
          <p:cNvSpPr/>
          <p:nvPr/>
        </p:nvSpPr>
        <p:spPr>
          <a:xfrm flipH="1">
            <a:off x="5599552" y="1940333"/>
            <a:ext cx="564660" cy="1057561"/>
          </a:xfrm>
          <a:prstGeom prst="ben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Bent Arrow 33"/>
          <p:cNvSpPr/>
          <p:nvPr/>
        </p:nvSpPr>
        <p:spPr>
          <a:xfrm rot="5400000" flipV="1">
            <a:off x="2158342" y="2554269"/>
            <a:ext cx="1611673" cy="569025"/>
          </a:xfrm>
          <a:prstGeom prst="ben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6896" y="2655120"/>
            <a:ext cx="13003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latin typeface="Times" charset="0"/>
                <a:ea typeface="Times" charset="0"/>
                <a:cs typeface="Times" charset="0"/>
              </a:rPr>
              <a:t>Integration</a:t>
            </a:r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6171880" y="22846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smtClean="0">
                <a:latin typeface="Times" charset="0"/>
                <a:ea typeface="Times" charset="0"/>
                <a:cs typeface="Times" charset="0"/>
              </a:rPr>
              <a:t>Structuring</a:t>
            </a:r>
            <a:endParaRPr lang="zh-CN" altLang="en-US" b="1" dirty="0" smtClean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99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2" grpId="0"/>
      <p:bldP spid="33" grpId="0" animBg="1"/>
      <p:bldP spid="34" grpId="0" animBg="1"/>
      <p:bldP spid="35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5283</TotalTime>
  <Words>423</Words>
  <Application>Microsoft Macintosh PowerPoint</Application>
  <PresentationFormat>On-screen Show (4:3)</PresentationFormat>
  <Paragraphs>118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DengXian</vt:lpstr>
      <vt:lpstr>Times</vt:lpstr>
      <vt:lpstr>Times New Roman</vt:lpstr>
      <vt:lpstr>Wingdings</vt:lpstr>
      <vt:lpstr>Arial</vt:lpstr>
      <vt:lpstr>Office Theme</vt:lpstr>
      <vt:lpstr>Data-Driven Behavioral Analytics: Observations, Representations and Models</vt:lpstr>
      <vt:lpstr>What is Behavior?</vt:lpstr>
      <vt:lpstr>Behavioral Analysis</vt:lpstr>
      <vt:lpstr>Why Behavioral Analysis Today?</vt:lpstr>
      <vt:lpstr>PowerPoint Presentation</vt:lpstr>
      <vt:lpstr>PowerPoint Presentation</vt:lpstr>
      <vt:lpstr>Challenges in Behavioral Analysis</vt:lpstr>
      <vt:lpstr>Methodology: Why Data-Driven?</vt:lpstr>
      <vt:lpstr>Data to Network to Knowledge</vt:lpstr>
      <vt:lpstr>Outline: Data-Driven Behavioral Analytics</vt:lpstr>
      <vt:lpstr>Outline: Data-Driven Behavioral Analytics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724</cp:revision>
  <cp:lastPrinted>2016-09-15T21:14:20Z</cp:lastPrinted>
  <dcterms:created xsi:type="dcterms:W3CDTF">2016-09-13T14:44:57Z</dcterms:created>
  <dcterms:modified xsi:type="dcterms:W3CDTF">2016-09-22T18:14:27Z</dcterms:modified>
</cp:coreProperties>
</file>