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tif" ContentType="image/tif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81" r:id="rId2"/>
    <p:sldId id="283" r:id="rId3"/>
    <p:sldId id="282" r:id="rId4"/>
    <p:sldId id="284" r:id="rId5"/>
    <p:sldId id="285" r:id="rId6"/>
    <p:sldId id="292" r:id="rId7"/>
    <p:sldId id="293" r:id="rId8"/>
    <p:sldId id="294" r:id="rId9"/>
    <p:sldId id="322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31" r:id="rId22"/>
    <p:sldId id="332" r:id="rId23"/>
    <p:sldId id="323" r:id="rId24"/>
    <p:sldId id="306" r:id="rId25"/>
    <p:sldId id="307" r:id="rId26"/>
    <p:sldId id="308" r:id="rId27"/>
    <p:sldId id="309" r:id="rId28"/>
    <p:sldId id="310" r:id="rId29"/>
    <p:sldId id="311" r:id="rId30"/>
    <p:sldId id="317" r:id="rId31"/>
    <p:sldId id="312" r:id="rId32"/>
    <p:sldId id="313" r:id="rId33"/>
    <p:sldId id="314" r:id="rId34"/>
    <p:sldId id="315" r:id="rId35"/>
    <p:sldId id="316" r:id="rId36"/>
    <p:sldId id="318" r:id="rId37"/>
    <p:sldId id="329" r:id="rId38"/>
    <p:sldId id="324" r:id="rId39"/>
    <p:sldId id="320" r:id="rId40"/>
    <p:sldId id="321" r:id="rId41"/>
    <p:sldId id="286" r:id="rId42"/>
    <p:sldId id="287" r:id="rId43"/>
    <p:sldId id="325" r:id="rId44"/>
    <p:sldId id="326" r:id="rId45"/>
    <p:sldId id="328" r:id="rId46"/>
    <p:sldId id="28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352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5" Type="http://schemas.openxmlformats.org/officeDocument/2006/relationships/image" Target="../media/image34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4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t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0.bin"/><Relationship Id="rId12" Type="http://schemas.openxmlformats.org/officeDocument/2006/relationships/image" Target="../media/image3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32.w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3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courses.cs.uiuc.edu/~cs491han/papers/dasu02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004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05400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Meng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CS412 Summer 2017:</a:t>
            </a:r>
          </a:p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3.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Data integration</a:t>
            </a:r>
          </a:p>
          <a:p>
            <a:pPr lvl="1"/>
            <a:r>
              <a:rPr lang="en-US" altLang="en-US" sz="2400" dirty="0"/>
              <a:t>Combining data from </a:t>
            </a:r>
            <a:r>
              <a:rPr lang="en-US" altLang="en-US" sz="2400" dirty="0">
                <a:solidFill>
                  <a:srgbClr val="FF0000"/>
                </a:solidFill>
              </a:rPr>
              <a:t>multiple sources </a:t>
            </a:r>
            <a:r>
              <a:rPr lang="en-US" altLang="en-US" sz="2400" dirty="0"/>
              <a:t>into a coherent store</a:t>
            </a:r>
          </a:p>
          <a:p>
            <a:r>
              <a:rPr lang="en-US" altLang="en-US" sz="2400" dirty="0"/>
              <a:t>Schema integration: e.g., </a:t>
            </a:r>
            <a:r>
              <a:rPr lang="en-US" altLang="en-US" sz="2400" dirty="0" err="1"/>
              <a:t>A.cust</a:t>
            </a:r>
            <a:r>
              <a:rPr lang="en-US" altLang="en-US" sz="2400" dirty="0"/>
              <a:t>-id </a:t>
            </a:r>
            <a:r>
              <a:rPr lang="en-US" altLang="en-US" sz="2400" dirty="0">
                <a:sym typeface="Symbol" panose="05050102010706020507" pitchFamily="18" charset="2"/>
              </a:rPr>
              <a:t> </a:t>
            </a:r>
            <a:r>
              <a:rPr lang="en-US" altLang="en-US" sz="2400" dirty="0" err="1">
                <a:sym typeface="Symbol" panose="05050102010706020507" pitchFamily="18" charset="2"/>
              </a:rPr>
              <a:t>B.</a:t>
            </a:r>
            <a:r>
              <a:rPr lang="en-US" altLang="en-US" sz="2400" dirty="0" err="1"/>
              <a:t>cust</a:t>
            </a:r>
            <a:r>
              <a:rPr lang="en-US" altLang="en-US" sz="2400" dirty="0"/>
              <a:t>-#</a:t>
            </a:r>
          </a:p>
          <a:p>
            <a:pPr lvl="1"/>
            <a:r>
              <a:rPr lang="en-US" altLang="en-US" sz="2400" dirty="0"/>
              <a:t>Integrate metadata from different sources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Entity identification: </a:t>
            </a:r>
          </a:p>
          <a:p>
            <a:pPr lvl="1"/>
            <a:r>
              <a:rPr lang="en-US" altLang="en-US" sz="2400" dirty="0"/>
              <a:t>Identify real world entities from multiple data sources, e.g., Bill Clinton = William Clinton</a:t>
            </a:r>
          </a:p>
          <a:p>
            <a:r>
              <a:rPr lang="en-US" altLang="en-US" sz="2400" dirty="0"/>
              <a:t>Detecting and resolving data value conflicts</a:t>
            </a:r>
          </a:p>
          <a:p>
            <a:pPr lvl="1"/>
            <a:r>
              <a:rPr lang="en-US" altLang="en-US" sz="2400" dirty="0"/>
              <a:t>For the same real world entity, attribute values from different sources are different</a:t>
            </a:r>
          </a:p>
          <a:p>
            <a:pPr lvl="1"/>
            <a:r>
              <a:rPr lang="en-US" altLang="en-US" sz="2400" dirty="0"/>
              <a:t>Possible reasons: different representations, different scales, e.g., metric vs. British units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Handling Redundancy in 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Redundant data occur often when integration of multiple databases</a:t>
            </a:r>
          </a:p>
          <a:p>
            <a:pPr lvl="1">
              <a:lnSpc>
                <a:spcPct val="120000"/>
              </a:lnSpc>
            </a:pPr>
            <a:r>
              <a:rPr lang="en-US" altLang="en-US" sz="2400" i="1" dirty="0"/>
              <a:t>Object identification</a:t>
            </a:r>
            <a:r>
              <a:rPr lang="en-US" altLang="en-US" sz="2400" dirty="0"/>
              <a:t>:  The same attribute or object may have different names in different databases</a:t>
            </a:r>
          </a:p>
          <a:p>
            <a:pPr lvl="1">
              <a:lnSpc>
                <a:spcPct val="120000"/>
              </a:lnSpc>
            </a:pPr>
            <a:r>
              <a:rPr lang="en-US" altLang="en-US" sz="2400" i="1" dirty="0"/>
              <a:t>Derivable data:</a:t>
            </a:r>
            <a:r>
              <a:rPr lang="en-US" altLang="en-US" sz="2400" dirty="0"/>
              <a:t> One attribute may be a “derived” attribute in another table, e.g., annual revenue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Redundant attributes may be able to be detected by </a:t>
            </a:r>
            <a:r>
              <a:rPr lang="en-US" altLang="en-US" sz="2400" i="1" dirty="0">
                <a:solidFill>
                  <a:srgbClr val="7030A0"/>
                </a:solidFill>
              </a:rPr>
              <a:t>correlation analysis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and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7030A0"/>
                </a:solidFill>
              </a:rPr>
              <a:t>covariance analysis</a:t>
            </a:r>
            <a:endParaRPr lang="en-US" altLang="en-US" sz="2400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/>
              <a:t>Careful integration of the data from multiple sources may help reduce/avoid redundancies and inconsistencies and improve mining speed and </a:t>
            </a:r>
            <a:r>
              <a:rPr lang="en-US" altLang="en-US" sz="2400" dirty="0" smtClean="0"/>
              <a:t>quality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9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Correlation </a:t>
            </a:r>
            <a:r>
              <a:rPr lang="en-US" altLang="en-US" dirty="0" smtClean="0"/>
              <a:t>Analysis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(for </a:t>
            </a:r>
            <a:r>
              <a:rPr lang="en-US" altLang="en-US" dirty="0"/>
              <a:t>Categorical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l-GR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="1" baseline="30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(chi-square) test:</a:t>
            </a:r>
            <a:endParaRPr lang="el-GR" altLang="en-US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Corbel" charset="0"/>
                <a:ea typeface="Corbel" charset="0"/>
                <a:cs typeface="Corbel" charset="0"/>
              </a:rPr>
              <a:t>Null hypothesis: </a:t>
            </a:r>
            <a:r>
              <a:rPr lang="en-US" dirty="0">
                <a:latin typeface="Corbel" charset="0"/>
                <a:ea typeface="Corbel" charset="0"/>
                <a:cs typeface="Corbel" charset="0"/>
              </a:rPr>
              <a:t>The two distributions are 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independent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 cells that contribute the most to the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value are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those whose actual count is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different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from the expected count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 larger the </a:t>
            </a:r>
            <a:r>
              <a:rPr lang="el-GR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value, </a:t>
            </a:r>
            <a:r>
              <a:rPr lang="en-US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 more the null hypothesis of independence is rejected, and the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Note: 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Both are causally linked to the third variable: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population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61" y="1600201"/>
            <a:ext cx="2684207" cy="16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Chi-Square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l-GR" altLang="en-US" sz="2000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sz="2000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(chi-square) calculation (numbers in parenthesis are expected counts calculated based on the data distribution in the two categories)</a:t>
            </a:r>
            <a:endParaRPr lang="el-GR" altLang="en-US" sz="20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It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shows that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like_science_fiction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play_chess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are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correlated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.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61055"/>
              </p:ext>
            </p:extLst>
          </p:nvPr>
        </p:nvGraphicFramePr>
        <p:xfrm>
          <a:off x="457200" y="1370013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 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48284" y="1600200"/>
            <a:ext cx="2595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to derive 90?</a:t>
            </a:r>
          </a:p>
          <a:p>
            <a:pPr lvl="1"/>
            <a:r>
              <a:rPr lang="en-US" dirty="0"/>
              <a:t>450/1500 * 300 = 90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765852"/>
              </p:ext>
            </p:extLst>
          </p:nvPr>
        </p:nvGraphicFramePr>
        <p:xfrm>
          <a:off x="921774" y="3951671"/>
          <a:ext cx="7175090" cy="68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4381500" imgH="419100" progId="Equation.3">
                  <p:embed/>
                </p:oleObj>
              </mc:Choice>
              <mc:Fallback>
                <p:oleObj name="Equation" r:id="rId3" imgW="438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774" y="3951671"/>
                        <a:ext cx="7175090" cy="687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524864" y="475580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We can reject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</a:t>
            </a:r>
            <a:r>
              <a:rPr lang="zh-CN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null </a:t>
            </a:r>
            <a:r>
              <a:rPr 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hypothesis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of</a:t>
            </a:r>
            <a:r>
              <a:rPr lang="zh-CN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independence </a:t>
            </a:r>
            <a:r>
              <a:rPr 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at a confidence level of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0.001</a:t>
            </a:r>
            <a:r>
              <a:rPr lang="en-US" altLang="zh-CN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.</a:t>
            </a:r>
            <a:endParaRPr lang="en-US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8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en-US" dirty="0"/>
              <a:t>Chi-Square Calculation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1774"/>
            <a:ext cx="8229600" cy="40228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Variance for Single </a:t>
            </a:r>
            <a:r>
              <a:rPr lang="en-US" altLang="en-US" dirty="0" smtClean="0"/>
              <a:t>Variable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(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en-US" dirty="0" smtClean="0"/>
              <a:t>Numerical </a:t>
            </a:r>
            <a:r>
              <a:rPr lang="en-US" altLang="en-US" dirty="0"/>
              <a:t>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The variance of a random variable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provides a measure of how much the value of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deviates from the mean or expected value of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X:</a:t>
            </a:r>
          </a:p>
          <a:p>
            <a:pPr lvl="2">
              <a:lnSpc>
                <a:spcPct val="110000"/>
              </a:lnSpc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where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is the variance of X,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is called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standard deviation</a:t>
            </a:r>
          </a:p>
          <a:p>
            <a:pPr marL="733407" lvl="4" indent="0">
              <a:lnSpc>
                <a:spcPct val="110000"/>
              </a:lnSpc>
              <a:buNone/>
            </a:pP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µ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is the mean, and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µ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= E[X] is the expected value of X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That is, variance is the expected value of the square deviation from the mean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It can also be written as: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Sample variance is the average squared deviation of the data value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from the sample mean 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001979"/>
              </p:ext>
            </p:extLst>
          </p:nvPr>
        </p:nvGraphicFramePr>
        <p:xfrm>
          <a:off x="1751285" y="2271251"/>
          <a:ext cx="5641430" cy="107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2" name="Equation" r:id="rId3" imgW="4178160" imgH="838080" progId="Equation.DSMT4">
                  <p:embed/>
                </p:oleObj>
              </mc:Choice>
              <mc:Fallback>
                <p:oleObj name="Equation" r:id="rId3" imgW="41781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1285" y="2271251"/>
                        <a:ext cx="5641430" cy="1072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710322"/>
              </p:ext>
            </p:extLst>
          </p:nvPr>
        </p:nvGraphicFramePr>
        <p:xfrm>
          <a:off x="4007463" y="4808951"/>
          <a:ext cx="4826000" cy="293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3" name="Equation" r:id="rId5" imgW="3555720" imgH="228600" progId="Equation.DSMT4">
                  <p:embed/>
                </p:oleObj>
              </mc:Choice>
              <mc:Fallback>
                <p:oleObj name="Equation" r:id="rId5" imgW="355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7463" y="4808951"/>
                        <a:ext cx="4826000" cy="293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65300"/>
              </p:ext>
            </p:extLst>
          </p:nvPr>
        </p:nvGraphicFramePr>
        <p:xfrm>
          <a:off x="4007463" y="5484199"/>
          <a:ext cx="1578377" cy="542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" name="Equation" r:id="rId7" imgW="1193760" imgH="431640" progId="Equation.DSMT4">
                  <p:embed/>
                </p:oleObj>
              </mc:Choice>
              <mc:Fallback>
                <p:oleObj name="Equation" r:id="rId7" imgW="1193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07463" y="5484199"/>
                        <a:ext cx="1578377" cy="542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59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Covariance for Two </a:t>
            </a:r>
            <a:r>
              <a:rPr lang="en-US" alt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3561" cy="51212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Covariance between two variables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where µ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= E[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] is the respective mean or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expected value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</a:t>
            </a:r>
            <a:r>
              <a:rPr lang="en-US" altLang="en-US" i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;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similarly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for µ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Sample covariance between 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Sample covariance is a generalization of the sample variance: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Positive covariance: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If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&gt;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0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Negative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covariance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If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&lt; 0 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Independence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If 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are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independent,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= 0 but the reverse is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not true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Some pairs of random variables may have a covariance 0 but are not independent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Only under some additional assumptions (e.g., the data follow multivariate normal distributions) does a covariance of 0 imply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independence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779922"/>
              </p:ext>
            </p:extLst>
          </p:nvPr>
        </p:nvGraphicFramePr>
        <p:xfrm>
          <a:off x="986823" y="1944451"/>
          <a:ext cx="7524312" cy="39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Equation" r:id="rId3" imgW="4381200" imgH="228600" progId="Equation.DSMT4">
                  <p:embed/>
                </p:oleObj>
              </mc:Choice>
              <mc:Fallback>
                <p:oleObj name="Equation" r:id="rId3" imgW="438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6823" y="1944451"/>
                        <a:ext cx="7524312" cy="391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502806"/>
              </p:ext>
            </p:extLst>
          </p:nvPr>
        </p:nvGraphicFramePr>
        <p:xfrm>
          <a:off x="4984954" y="2827261"/>
          <a:ext cx="2404115" cy="581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Equation" r:id="rId5" imgW="1777680" imgH="431640" progId="Equation.DSMT4">
                  <p:embed/>
                </p:oleObj>
              </mc:Choice>
              <mc:Fallback>
                <p:oleObj name="Equation" r:id="rId5" imgW="1777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84954" y="2827261"/>
                        <a:ext cx="2404115" cy="581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37290"/>
              </p:ext>
            </p:extLst>
          </p:nvPr>
        </p:nvGraphicFramePr>
        <p:xfrm>
          <a:off x="2328673" y="3651943"/>
          <a:ext cx="4486654" cy="49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Equation" r:id="rId7" imgW="3124080" imgH="431640" progId="Equation.DSMT4">
                  <p:embed/>
                </p:oleObj>
              </mc:Choice>
              <mc:Fallback>
                <p:oleObj name="Equation" r:id="rId7" imgW="3124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8673" y="3651943"/>
                        <a:ext cx="4486654" cy="496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50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r>
              <a:rPr lang="en-US" altLang="en-US" dirty="0" smtClean="0"/>
              <a:t>: </a:t>
            </a:r>
            <a:r>
              <a:rPr lang="en-US" altLang="en-US" dirty="0"/>
              <a:t>Calculation of 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Suppose two stocks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have the following values in one week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: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2, 5), (3, 8), (5, 10), (4, 11), (6, 14)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Question:  If the stocks are affected by the same industry trends, will their prices rise or fall together?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Covariance formula</a:t>
            </a:r>
          </a:p>
          <a:p>
            <a:pPr>
              <a:spcAft>
                <a:spcPts val="600"/>
              </a:spcAft>
              <a:defRPr/>
            </a:pPr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Its computation can be simplified as: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E(X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) = (2 + 3 + 5 + 4 + 6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5 = 20/5 = 4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E(X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) = (5 + 8 + 10 + 11 + 14)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5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= 48/5 = 9.6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= (2×5 + 3×8 + 5×10 + 4×11 + 6×14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5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− 4 × 9.6 = 4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Thus,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rise together since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&gt; 0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059088"/>
              </p:ext>
            </p:extLst>
          </p:nvPr>
        </p:nvGraphicFramePr>
        <p:xfrm>
          <a:off x="849058" y="3440906"/>
          <a:ext cx="81168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3" imgW="4381200" imgH="228600" progId="Equation.DSMT4">
                  <p:embed/>
                </p:oleObj>
              </mc:Choice>
              <mc:Fallback>
                <p:oleObj name="Equation" r:id="rId3" imgW="438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058" y="3440906"/>
                        <a:ext cx="8116887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133737"/>
              </p:ext>
            </p:extLst>
          </p:nvPr>
        </p:nvGraphicFramePr>
        <p:xfrm>
          <a:off x="4883150" y="3882230"/>
          <a:ext cx="3340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5" imgW="1803240" imgH="228600" progId="Equation.DSMT4">
                  <p:embed/>
                </p:oleObj>
              </mc:Choice>
              <mc:Fallback>
                <p:oleObj name="Equation" r:id="rId5" imgW="1803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3150" y="3882230"/>
                        <a:ext cx="33401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650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Correlation </a:t>
            </a:r>
            <a:r>
              <a:rPr lang="en-US" altLang="en-US" dirty="0" smtClean="0"/>
              <a:t>between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Two </a:t>
            </a:r>
            <a:r>
              <a:rPr lang="en-US" altLang="en-US" dirty="0"/>
              <a:t>Numerical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b="1" dirty="0" smtClean="0"/>
              <a:t>Correlation</a:t>
            </a:r>
            <a:r>
              <a:rPr lang="en-US" altLang="en-US" sz="2400" dirty="0" smtClean="0"/>
              <a:t> between two variables X1 and X2 is the standard covariance, obtained by normalizing the covariance with the standard deviation of each variable</a:t>
            </a:r>
          </a:p>
          <a:p>
            <a:r>
              <a:rPr lang="en-US" altLang="en-US" sz="2400" b="1" dirty="0" smtClean="0"/>
              <a:t>Sample correlation </a:t>
            </a:r>
            <a:r>
              <a:rPr lang="en-US" altLang="en-US" sz="2400" dirty="0" smtClean="0"/>
              <a:t>for two attributes X1 and X2:</a:t>
            </a:r>
          </a:p>
          <a:p>
            <a:pPr lvl="3"/>
            <a:endParaRPr lang="en-US" altLang="en-US" sz="1400" dirty="0" smtClean="0"/>
          </a:p>
          <a:p>
            <a:pPr lvl="1"/>
            <a:endParaRPr lang="zh-CN" altLang="en-US" sz="1600" dirty="0" smtClean="0"/>
          </a:p>
          <a:p>
            <a:pPr lvl="1"/>
            <a:endParaRPr lang="zh-CN" altLang="en-US" sz="1600" dirty="0" smtClean="0"/>
          </a:p>
          <a:p>
            <a:pPr lvl="1"/>
            <a:endParaRPr lang="zh-CN" altLang="en-US" sz="1600" dirty="0"/>
          </a:p>
          <a:p>
            <a:pPr lvl="1"/>
            <a:r>
              <a:rPr lang="en-US" altLang="en-US" sz="1600" dirty="0" smtClean="0"/>
              <a:t>where n is the number of tuples, µ1 and µ2 are the respective means of X1 and X2 , </a:t>
            </a:r>
            <a:r>
              <a:rPr lang="el-GR" altLang="en-US" sz="1600" dirty="0" smtClean="0"/>
              <a:t>σ</a:t>
            </a:r>
            <a:r>
              <a:rPr lang="en-US" altLang="en-US" sz="1600" dirty="0" smtClean="0"/>
              <a:t>1 and </a:t>
            </a:r>
            <a:r>
              <a:rPr lang="el-GR" altLang="en-US" sz="1600" dirty="0" smtClean="0"/>
              <a:t>σ</a:t>
            </a:r>
            <a:r>
              <a:rPr lang="en-US" altLang="en-US" sz="1600" dirty="0" smtClean="0"/>
              <a:t>2 are the respective standard deviation of X1 and X2</a:t>
            </a:r>
            <a:endParaRPr lang="zh-CN" altLang="en-US" sz="2000" dirty="0"/>
          </a:p>
          <a:p>
            <a:r>
              <a:rPr lang="en-US" altLang="en-US" sz="2000" dirty="0" smtClean="0"/>
              <a:t>If </a:t>
            </a:r>
            <a:r>
              <a:rPr lang="el-GR" altLang="en-US" sz="2000" dirty="0" smtClean="0"/>
              <a:t>ρ</a:t>
            </a:r>
            <a:r>
              <a:rPr lang="en-US" altLang="en-US" sz="2000" dirty="0" smtClean="0"/>
              <a:t>12 &gt; 0: A and B are positively correlated (X1’s values increase as X2’s)</a:t>
            </a:r>
          </a:p>
          <a:p>
            <a:pPr lvl="1"/>
            <a:r>
              <a:rPr lang="en-US" altLang="en-US" sz="1800" dirty="0" smtClean="0"/>
              <a:t> The higher, the stronger correlation</a:t>
            </a:r>
          </a:p>
          <a:p>
            <a:r>
              <a:rPr lang="en-US" altLang="en-US" sz="2000" dirty="0" smtClean="0"/>
              <a:t>If </a:t>
            </a:r>
            <a:r>
              <a:rPr lang="el-GR" altLang="en-US" sz="2000" dirty="0" smtClean="0"/>
              <a:t>ρ</a:t>
            </a:r>
            <a:r>
              <a:rPr lang="en-US" altLang="en-US" sz="2000" dirty="0" smtClean="0"/>
              <a:t>12 = 0: independent (under the same assumption as discussed in co-variance)</a:t>
            </a:r>
          </a:p>
          <a:p>
            <a:r>
              <a:rPr lang="en-US" altLang="en-US" sz="2000" dirty="0" smtClean="0"/>
              <a:t>If </a:t>
            </a:r>
            <a:r>
              <a:rPr lang="el-GR" altLang="en-US" sz="2000" dirty="0" smtClean="0"/>
              <a:t>ρ</a:t>
            </a:r>
            <a:r>
              <a:rPr lang="en-US" altLang="en-US" sz="2000" dirty="0" smtClean="0"/>
              <a:t>12 &lt; 0: negatively correlated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042847"/>
              </p:ext>
            </p:extLst>
          </p:nvPr>
        </p:nvGraphicFramePr>
        <p:xfrm>
          <a:off x="5440543" y="2293266"/>
          <a:ext cx="1771419" cy="599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3" imgW="1384200" imgH="469800" progId="Equation.DSMT4">
                  <p:embed/>
                </p:oleObj>
              </mc:Choice>
              <mc:Fallback>
                <p:oleObj name="Equation" r:id="rId3" imgW="13842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40543" y="2293266"/>
                        <a:ext cx="1771419" cy="599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084367"/>
              </p:ext>
            </p:extLst>
          </p:nvPr>
        </p:nvGraphicFramePr>
        <p:xfrm>
          <a:off x="2617838" y="3117359"/>
          <a:ext cx="3908324" cy="118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5" imgW="2577960" imgH="876240" progId="Equation.DSMT4">
                  <p:embed/>
                </p:oleObj>
              </mc:Choice>
              <mc:Fallback>
                <p:oleObj name="Equation" r:id="rId5" imgW="257796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7838" y="3117359"/>
                        <a:ext cx="3908324" cy="1187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75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Visualizing Changes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en-US" smtClean="0"/>
              <a:t>of Correlation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Correlation coefficient value range: [–1, 1]</a:t>
            </a:r>
          </a:p>
          <a:p>
            <a:r>
              <a:rPr lang="en-US" altLang="en-US" sz="2000" dirty="0" smtClean="0"/>
              <a:t>A set of scatter plots shows sets of points and their correlation coefficients changing from –1 to 1 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65676"/>
              </p:ext>
            </p:extLst>
          </p:nvPr>
        </p:nvGraphicFramePr>
        <p:xfrm>
          <a:off x="1855838" y="2624324"/>
          <a:ext cx="5432323" cy="409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Bitmap Image" r:id="rId3" imgW="6035563" imgH="5784081" progId="Paint.Picture">
                  <p:embed/>
                </p:oleObj>
              </mc:Choice>
              <mc:Fallback>
                <p:oleObj name="Bitmap Image" r:id="rId3" imgW="6035563" imgH="57840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1855838" y="2624324"/>
                        <a:ext cx="5432323" cy="409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5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Why?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US" altLang="en-US" sz="2600" dirty="0" smtClean="0"/>
              <a:t>Measures for data quality: A multidimensional view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Accuracy: correct or wrong, accurate or not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Completeness: not recorded, unavailable, …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Consistency: some modified but some not, dangling, …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Timeliness: timely update? 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Believability: how trustable the data are correct?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Interpretability: how easily the data can be understood?</a:t>
            </a:r>
            <a:endParaRPr lang="en-US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12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Covariance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The variance and covariance information for the two variables X</a:t>
            </a:r>
            <a:r>
              <a:rPr 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 can be summarized as 2 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*</a:t>
            </a:r>
            <a:r>
              <a:rPr 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2 covariance matrix as </a:t>
            </a:r>
          </a:p>
          <a:p>
            <a:pPr>
              <a:spcAft>
                <a:spcPts val="600"/>
              </a:spcAft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Generalizing it to </a:t>
            </a:r>
            <a:r>
              <a:rPr lang="en-US" sz="2000" i="1" dirty="0"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 dimensions, we have,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rbel" charset="0"/>
              <a:ea typeface="Corbel" charset="0"/>
              <a:cs typeface="Corbel" charset="0"/>
            </a:endParaRPr>
          </a:p>
          <a:p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48900"/>
              </p:ext>
            </p:extLst>
          </p:nvPr>
        </p:nvGraphicFramePr>
        <p:xfrm>
          <a:off x="1543050" y="2178237"/>
          <a:ext cx="5321516" cy="683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Equation" r:id="rId3" imgW="3555720" imgH="457200" progId="Equation.DSMT4">
                  <p:embed/>
                </p:oleObj>
              </mc:Choice>
              <mc:Fallback>
                <p:oleObj name="Equation" r:id="rId3" imgW="3555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3050" y="2178237"/>
                        <a:ext cx="5321516" cy="683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945798"/>
              </p:ext>
            </p:extLst>
          </p:nvPr>
        </p:nvGraphicFramePr>
        <p:xfrm>
          <a:off x="1543050" y="2774377"/>
          <a:ext cx="4430420" cy="1373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Equation" r:id="rId5" imgW="3111480" imgH="965160" progId="Equation.DSMT4">
                  <p:embed/>
                </p:oleObj>
              </mc:Choice>
              <mc:Fallback>
                <p:oleObj name="Equation" r:id="rId5" imgW="31114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050" y="2774377"/>
                        <a:ext cx="4430420" cy="1373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959" y="4793645"/>
            <a:ext cx="2975664" cy="12165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2864" y="4677726"/>
            <a:ext cx="5527177" cy="14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3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Assignment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out!</a:t>
            </a:r>
            <a:endParaRPr lang="zh-CN" altLang="en-US" dirty="0"/>
          </a:p>
          <a:p>
            <a:r>
              <a:rPr lang="en-US" altLang="zh-CN" dirty="0" smtClean="0"/>
              <a:t>Due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date:</a:t>
            </a:r>
            <a:r>
              <a:rPr lang="zh-CN" altLang="en-US" dirty="0" smtClean="0"/>
              <a:t> </a:t>
            </a:r>
            <a:r>
              <a:rPr lang="en-US" altLang="zh-CN" dirty="0" smtClean="0"/>
              <a:t>June</a:t>
            </a:r>
            <a:r>
              <a:rPr lang="zh-CN" altLang="en-US" dirty="0" smtClean="0"/>
              <a:t> </a:t>
            </a:r>
            <a:r>
              <a:rPr lang="en-US" altLang="zh-CN" dirty="0" smtClean="0"/>
              <a:t>15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r>
              <a:rPr lang="en-US" altLang="zh-CN" dirty="0" smtClean="0"/>
              <a:t>Compass</a:t>
            </a:r>
            <a:endParaRPr lang="zh-CN" altLang="en-US" dirty="0" smtClean="0"/>
          </a:p>
          <a:p>
            <a:r>
              <a:rPr lang="en-US" altLang="zh-CN" dirty="0" smtClean="0"/>
              <a:t>TAs:</a:t>
            </a:r>
            <a:r>
              <a:rPr lang="zh-CN" altLang="en-US" dirty="0" smtClean="0"/>
              <a:t> </a:t>
            </a:r>
            <a:r>
              <a:rPr lang="en-US" altLang="zh-CN" dirty="0" smtClean="0"/>
              <a:t>Xuan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  <a:r>
              <a:rPr lang="zh-CN" altLang="en-US" dirty="0"/>
              <a:t> </a:t>
            </a:r>
            <a:r>
              <a:rPr lang="en-US" altLang="zh-CN" dirty="0" smtClean="0"/>
              <a:t>(xwang174@illinois.edu)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(swang141@illinois.edu)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1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7"/>
            <a:ext cx="9144000" cy="609897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05400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Meng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CS412 Summer 2017:</a:t>
            </a:r>
          </a:p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3.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cleaning</a:t>
            </a:r>
          </a:p>
          <a:p>
            <a:r>
              <a:rPr lang="en-US" altLang="en-US" dirty="0" smtClean="0"/>
              <a:t>Data integration</a:t>
            </a:r>
          </a:p>
          <a:p>
            <a:r>
              <a:rPr lang="en-US" altLang="en-US" b="1" dirty="0" smtClean="0"/>
              <a:t>Data reduction</a:t>
            </a:r>
            <a:endParaRPr lang="zh-CN" altLang="en-US" b="1" dirty="0" smtClean="0"/>
          </a:p>
          <a:p>
            <a:r>
              <a:rPr lang="en-US" altLang="en-US" dirty="0" smtClean="0"/>
              <a:t>Dimensionality reduction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8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Data reduction: </a:t>
            </a:r>
          </a:p>
          <a:p>
            <a:pPr lvl="1"/>
            <a:r>
              <a:rPr lang="en-US" altLang="en-US" sz="2000" dirty="0" smtClean="0"/>
              <a:t>Obtain a reduced representation of the data set </a:t>
            </a:r>
          </a:p>
          <a:p>
            <a:pPr lvl="2"/>
            <a:r>
              <a:rPr lang="en-US" altLang="en-US" sz="1800" dirty="0" smtClean="0"/>
              <a:t>much smaller in volume but yet produces almost the same analytical results</a:t>
            </a:r>
          </a:p>
          <a:p>
            <a:r>
              <a:rPr lang="en-US" altLang="en-US" sz="2400" dirty="0" smtClean="0"/>
              <a:t>Why data reduction?</a:t>
            </a:r>
            <a:endParaRPr lang="zh-CN" altLang="en-US" sz="2400" dirty="0" smtClean="0"/>
          </a:p>
          <a:p>
            <a:pPr lvl="1"/>
            <a:r>
              <a:rPr lang="en-US" altLang="en-US" sz="2000" dirty="0" smtClean="0"/>
              <a:t>A database/data warehouse may store terabytes of data</a:t>
            </a:r>
            <a:endParaRPr lang="zh-CN" altLang="en-US" sz="2000" dirty="0" smtClean="0"/>
          </a:p>
          <a:p>
            <a:pPr lvl="1"/>
            <a:r>
              <a:rPr lang="en-US" altLang="en-US" sz="2000" dirty="0" smtClean="0"/>
              <a:t>Complex analysis may take a very long time to run on the complete data set</a:t>
            </a:r>
          </a:p>
          <a:p>
            <a:r>
              <a:rPr lang="en-US" altLang="en-US" sz="2400" dirty="0" smtClean="0"/>
              <a:t>Methods for data reduction (also data size reduction or </a:t>
            </a:r>
            <a:r>
              <a:rPr lang="en-US" altLang="en-US" sz="2400" dirty="0" err="1" smtClean="0"/>
              <a:t>numerosity</a:t>
            </a:r>
            <a:r>
              <a:rPr lang="en-US" altLang="en-US" sz="2400" dirty="0" smtClean="0"/>
              <a:t> reduction) </a:t>
            </a:r>
          </a:p>
          <a:p>
            <a:pPr lvl="1"/>
            <a:r>
              <a:rPr lang="en-US" altLang="en-US" sz="2000" b="1" dirty="0" smtClean="0"/>
              <a:t>Regression and Log-Linear Models</a:t>
            </a:r>
          </a:p>
          <a:p>
            <a:pPr lvl="1"/>
            <a:r>
              <a:rPr lang="en-US" altLang="en-US" sz="2000" b="1" dirty="0" smtClean="0"/>
              <a:t>Histograms, clustering, sampling</a:t>
            </a:r>
          </a:p>
          <a:p>
            <a:pPr lvl="1"/>
            <a:r>
              <a:rPr lang="en-US" altLang="en-US" sz="2000" b="1" dirty="0" smtClean="0"/>
              <a:t>Data compression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1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Data Reduction: Parametric vs. Non-Parametric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000" dirty="0"/>
              <a:t>Reduce data volume by choosing alternative, </a:t>
            </a:r>
            <a:r>
              <a:rPr lang="en-US" altLang="en-US" sz="2000" i="1" dirty="0"/>
              <a:t>smaller forms</a:t>
            </a:r>
            <a:r>
              <a:rPr lang="en-US" altLang="en-US" sz="2000" dirty="0"/>
              <a:t> of data representation</a:t>
            </a:r>
          </a:p>
          <a:p>
            <a:pPr>
              <a:spcAft>
                <a:spcPts val="600"/>
              </a:spcAft>
            </a:pPr>
            <a:r>
              <a:rPr lang="en-US" altLang="en-US" sz="2000" b="1" dirty="0"/>
              <a:t>Parametric methods</a:t>
            </a:r>
            <a:r>
              <a:rPr lang="en-US" altLang="en-US" sz="2000" dirty="0"/>
              <a:t> (e.g., regression)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/>
              <a:t>Assume the data fits some model, estimate model parameters, store only the parameters, and discard the data (except possible outliers)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spcAft>
                <a:spcPts val="600"/>
              </a:spcAft>
            </a:pPr>
            <a:r>
              <a:rPr lang="en-US" altLang="en-US" sz="2000" dirty="0"/>
              <a:t>Ex.: Log-linear models—obtain value at a point in </a:t>
            </a:r>
            <a:r>
              <a:rPr lang="en-US" altLang="en-US" sz="2000" i="1" dirty="0"/>
              <a:t>m</a:t>
            </a:r>
            <a:r>
              <a:rPr lang="en-US" altLang="en-US" sz="2000" dirty="0"/>
              <a:t>-D space as the product on appropriate marginal subspaces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240088" y="4312225"/>
            <a:ext cx="2663824" cy="2226687"/>
            <a:chOff x="32758" y="-198621"/>
            <a:chExt cx="3053736" cy="2655651"/>
          </a:xfrm>
        </p:grpSpPr>
        <p:pic>
          <p:nvPicPr>
            <p:cNvPr id="6" name="Picture 6" descr="pasted-image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" y="-198621"/>
              <a:ext cx="3053736" cy="2655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798644" y="-99891"/>
              <a:ext cx="1250109" cy="4894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en-US" altLang="en-US" sz="2000" dirty="0"/>
                <a:t>tip </a:t>
              </a:r>
              <a:r>
                <a:rPr lang="en-US" altLang="en-US" sz="2000" dirty="0" smtClean="0"/>
                <a:t>vs. </a:t>
              </a:r>
              <a:r>
                <a:rPr lang="en-US" altLang="en-US" sz="2000" dirty="0"/>
                <a:t>bill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393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Data Reduction: Parametric vs. Non-Parametric </a:t>
            </a:r>
            <a:r>
              <a:rPr lang="en-US" altLang="en-US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b="1" dirty="0"/>
              <a:t>Non-parametric</a:t>
            </a:r>
            <a:r>
              <a:rPr lang="en-US" altLang="en-US" sz="2400" dirty="0"/>
              <a:t> methods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Do not assume models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Major families: histograms, clustering, sampling, 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11" descr="histogram, seabo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t="6662" r="6662" b="6662"/>
          <a:stretch>
            <a:fillRect/>
          </a:stretch>
        </p:blipFill>
        <p:spPr bwMode="auto">
          <a:xfrm>
            <a:off x="1666731" y="3703183"/>
            <a:ext cx="2080960" cy="145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3803835" y="5420487"/>
            <a:ext cx="1517988" cy="646331"/>
          </a:xfrm>
          <a:prstGeom prst="rect">
            <a:avLst/>
          </a:prstGeom>
          <a:solidFill>
            <a:srgbClr val="F0CDBC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dirty="0" smtClean="0">
                <a:latin typeface="+mn-lt"/>
              </a:rPr>
              <a:t>Clustering on the Raw </a:t>
            </a:r>
            <a:r>
              <a:rPr lang="en-US" altLang="en-US" sz="1800" dirty="0">
                <a:latin typeface="+mn-lt"/>
              </a:rPr>
              <a:t>Data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417878" y="3724575"/>
            <a:ext cx="1598480" cy="1511140"/>
            <a:chOff x="5670901" y="3594846"/>
            <a:chExt cx="3122800" cy="2353760"/>
          </a:xfrm>
        </p:grpSpPr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5670901" y="3594846"/>
              <a:ext cx="3122800" cy="23537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6001108" y="3979885"/>
              <a:ext cx="1996848" cy="1556897"/>
              <a:chOff x="3302" y="2032"/>
              <a:chExt cx="1511" cy="1395"/>
            </a:xfrm>
          </p:grpSpPr>
          <p:sp>
            <p:nvSpPr>
              <p:cNvPr id="10" name="AutoShape 38"/>
              <p:cNvSpPr>
                <a:spLocks noChangeArrowheads="1"/>
              </p:cNvSpPr>
              <p:nvPr/>
            </p:nvSpPr>
            <p:spPr bwMode="auto">
              <a:xfrm>
                <a:off x="3366" y="2777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AutoShape 39"/>
              <p:cNvSpPr>
                <a:spLocks noChangeArrowheads="1"/>
              </p:cNvSpPr>
              <p:nvPr/>
            </p:nvSpPr>
            <p:spPr bwMode="auto">
              <a:xfrm>
                <a:off x="3420" y="2537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" name="AutoShape 40"/>
              <p:cNvSpPr>
                <a:spLocks noChangeArrowheads="1"/>
              </p:cNvSpPr>
              <p:nvPr/>
            </p:nvSpPr>
            <p:spPr bwMode="auto">
              <a:xfrm>
                <a:off x="4360" y="2262"/>
                <a:ext cx="56" cy="7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AutoShape 41"/>
              <p:cNvSpPr>
                <a:spLocks noChangeArrowheads="1"/>
              </p:cNvSpPr>
              <p:nvPr/>
            </p:nvSpPr>
            <p:spPr bwMode="auto">
              <a:xfrm>
                <a:off x="4317" y="2585"/>
                <a:ext cx="56" cy="7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" name="AutoShape 42"/>
              <p:cNvSpPr>
                <a:spLocks noChangeArrowheads="1"/>
              </p:cNvSpPr>
              <p:nvPr/>
            </p:nvSpPr>
            <p:spPr bwMode="auto">
              <a:xfrm>
                <a:off x="4695" y="2464"/>
                <a:ext cx="56" cy="7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" name="AutoShape 43"/>
              <p:cNvSpPr>
                <a:spLocks noChangeArrowheads="1"/>
              </p:cNvSpPr>
              <p:nvPr/>
            </p:nvSpPr>
            <p:spPr bwMode="auto">
              <a:xfrm>
                <a:off x="3608" y="283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" name="AutoShape 44"/>
              <p:cNvSpPr>
                <a:spLocks noChangeArrowheads="1"/>
              </p:cNvSpPr>
              <p:nvPr/>
            </p:nvSpPr>
            <p:spPr bwMode="auto">
              <a:xfrm>
                <a:off x="4037" y="3172"/>
                <a:ext cx="56" cy="75"/>
              </a:xfrm>
              <a:prstGeom prst="flowChartConnector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" name="AutoShape 45"/>
              <p:cNvSpPr>
                <a:spLocks noChangeArrowheads="1"/>
              </p:cNvSpPr>
              <p:nvPr/>
            </p:nvSpPr>
            <p:spPr bwMode="auto">
              <a:xfrm>
                <a:off x="4096" y="3064"/>
                <a:ext cx="56" cy="75"/>
              </a:xfrm>
              <a:prstGeom prst="flowChartConnector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" name="AutoShape 46"/>
              <p:cNvSpPr>
                <a:spLocks noChangeArrowheads="1"/>
              </p:cNvSpPr>
              <p:nvPr/>
            </p:nvSpPr>
            <p:spPr bwMode="auto">
              <a:xfrm>
                <a:off x="3675" y="2529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" name="AutoShape 47"/>
              <p:cNvSpPr>
                <a:spLocks noChangeArrowheads="1"/>
              </p:cNvSpPr>
              <p:nvPr/>
            </p:nvSpPr>
            <p:spPr bwMode="auto">
              <a:xfrm>
                <a:off x="3922" y="3021"/>
                <a:ext cx="56" cy="75"/>
              </a:xfrm>
              <a:prstGeom prst="flowChartConnector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" name="AutoShape 48"/>
              <p:cNvSpPr>
                <a:spLocks noChangeArrowheads="1"/>
              </p:cNvSpPr>
              <p:nvPr/>
            </p:nvSpPr>
            <p:spPr bwMode="auto">
              <a:xfrm>
                <a:off x="3682" y="2361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" name="AutoShape 49"/>
              <p:cNvSpPr>
                <a:spLocks noChangeArrowheads="1"/>
              </p:cNvSpPr>
              <p:nvPr/>
            </p:nvSpPr>
            <p:spPr bwMode="auto">
              <a:xfrm>
                <a:off x="4184" y="2114"/>
                <a:ext cx="56" cy="7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" name="AutoShape 50"/>
              <p:cNvSpPr>
                <a:spLocks noChangeArrowheads="1"/>
              </p:cNvSpPr>
              <p:nvPr/>
            </p:nvSpPr>
            <p:spPr bwMode="auto">
              <a:xfrm>
                <a:off x="3975" y="2773"/>
                <a:ext cx="56" cy="75"/>
              </a:xfrm>
              <a:prstGeom prst="flowChartConnector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" name="Freeform 51"/>
              <p:cNvSpPr>
                <a:spLocks/>
              </p:cNvSpPr>
              <p:nvPr/>
            </p:nvSpPr>
            <p:spPr bwMode="auto">
              <a:xfrm>
                <a:off x="4127" y="2032"/>
                <a:ext cx="686" cy="877"/>
              </a:xfrm>
              <a:custGeom>
                <a:avLst/>
                <a:gdLst>
                  <a:gd name="T0" fmla="*/ 15 w 1101"/>
                  <a:gd name="T1" fmla="*/ 46 h 1077"/>
                  <a:gd name="T2" fmla="*/ 15 w 1101"/>
                  <a:gd name="T3" fmla="*/ 77 h 1077"/>
                  <a:gd name="T4" fmla="*/ 14 w 1101"/>
                  <a:gd name="T5" fmla="*/ 147 h 1077"/>
                  <a:gd name="T6" fmla="*/ 13 w 1101"/>
                  <a:gd name="T7" fmla="*/ 164 h 1077"/>
                  <a:gd name="T8" fmla="*/ 12 w 1101"/>
                  <a:gd name="T9" fmla="*/ 169 h 1077"/>
                  <a:gd name="T10" fmla="*/ 9 w 1101"/>
                  <a:gd name="T11" fmla="*/ 164 h 1077"/>
                  <a:gd name="T12" fmla="*/ 7 w 1101"/>
                  <a:gd name="T13" fmla="*/ 156 h 1077"/>
                  <a:gd name="T14" fmla="*/ 7 w 1101"/>
                  <a:gd name="T15" fmla="*/ 156 h 1077"/>
                  <a:gd name="T16" fmla="*/ 4 w 1101"/>
                  <a:gd name="T17" fmla="*/ 138 h 1077"/>
                  <a:gd name="T18" fmla="*/ 4 w 1101"/>
                  <a:gd name="T19" fmla="*/ 127 h 1077"/>
                  <a:gd name="T20" fmla="*/ 1 w 1101"/>
                  <a:gd name="T21" fmla="*/ 108 h 1077"/>
                  <a:gd name="T22" fmla="*/ 1 w 1101"/>
                  <a:gd name="T23" fmla="*/ 71 h 1077"/>
                  <a:gd name="T24" fmla="*/ 1 w 1101"/>
                  <a:gd name="T25" fmla="*/ 20 h 1077"/>
                  <a:gd name="T26" fmla="*/ 2 w 1101"/>
                  <a:gd name="T27" fmla="*/ 3 h 1077"/>
                  <a:gd name="T28" fmla="*/ 3 w 1101"/>
                  <a:gd name="T29" fmla="*/ 2 h 1077"/>
                  <a:gd name="T30" fmla="*/ 6 w 1101"/>
                  <a:gd name="T31" fmla="*/ 5 h 1077"/>
                  <a:gd name="T32" fmla="*/ 8 w 1101"/>
                  <a:gd name="T33" fmla="*/ 16 h 1077"/>
                  <a:gd name="T34" fmla="*/ 10 w 1101"/>
                  <a:gd name="T35" fmla="*/ 28 h 1077"/>
                  <a:gd name="T36" fmla="*/ 11 w 1101"/>
                  <a:gd name="T37" fmla="*/ 32 h 1077"/>
                  <a:gd name="T38" fmla="*/ 15 w 1101"/>
                  <a:gd name="T39" fmla="*/ 46 h 107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01"/>
                  <a:gd name="T61" fmla="*/ 0 h 1077"/>
                  <a:gd name="T62" fmla="*/ 1101 w 1101"/>
                  <a:gd name="T63" fmla="*/ 1077 h 107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01" h="1077">
                    <a:moveTo>
                      <a:pt x="1041" y="294"/>
                    </a:moveTo>
                    <a:cubicBezTo>
                      <a:pt x="1062" y="357"/>
                      <a:pt x="1070" y="419"/>
                      <a:pt x="1077" y="485"/>
                    </a:cubicBezTo>
                    <a:cubicBezTo>
                      <a:pt x="1072" y="641"/>
                      <a:pt x="1101" y="797"/>
                      <a:pt x="1013" y="930"/>
                    </a:cubicBezTo>
                    <a:cubicBezTo>
                      <a:pt x="1001" y="966"/>
                      <a:pt x="984" y="1017"/>
                      <a:pt x="950" y="1040"/>
                    </a:cubicBezTo>
                    <a:cubicBezTo>
                      <a:pt x="920" y="1060"/>
                      <a:pt x="884" y="1065"/>
                      <a:pt x="850" y="1076"/>
                    </a:cubicBezTo>
                    <a:cubicBezTo>
                      <a:pt x="677" y="1068"/>
                      <a:pt x="701" y="1077"/>
                      <a:pt x="595" y="1040"/>
                    </a:cubicBezTo>
                    <a:cubicBezTo>
                      <a:pt x="556" y="1026"/>
                      <a:pt x="527" y="1007"/>
                      <a:pt x="486" y="994"/>
                    </a:cubicBezTo>
                    <a:cubicBezTo>
                      <a:pt x="477" y="991"/>
                      <a:pt x="459" y="985"/>
                      <a:pt x="459" y="985"/>
                    </a:cubicBezTo>
                    <a:cubicBezTo>
                      <a:pt x="417" y="943"/>
                      <a:pt x="369" y="911"/>
                      <a:pt x="322" y="876"/>
                    </a:cubicBezTo>
                    <a:cubicBezTo>
                      <a:pt x="287" y="850"/>
                      <a:pt x="271" y="816"/>
                      <a:pt x="232" y="803"/>
                    </a:cubicBezTo>
                    <a:cubicBezTo>
                      <a:pt x="196" y="768"/>
                      <a:pt x="131" y="726"/>
                      <a:pt x="104" y="685"/>
                    </a:cubicBezTo>
                    <a:cubicBezTo>
                      <a:pt x="56" y="611"/>
                      <a:pt x="21" y="536"/>
                      <a:pt x="4" y="449"/>
                    </a:cubicBezTo>
                    <a:cubicBezTo>
                      <a:pt x="7" y="343"/>
                      <a:pt x="0" y="236"/>
                      <a:pt x="13" y="130"/>
                    </a:cubicBezTo>
                    <a:cubicBezTo>
                      <a:pt x="22" y="60"/>
                      <a:pt x="139" y="33"/>
                      <a:pt x="186" y="21"/>
                    </a:cubicBezTo>
                    <a:cubicBezTo>
                      <a:pt x="198" y="18"/>
                      <a:pt x="222" y="12"/>
                      <a:pt x="222" y="12"/>
                    </a:cubicBezTo>
                    <a:cubicBezTo>
                      <a:pt x="289" y="15"/>
                      <a:pt x="362" y="0"/>
                      <a:pt x="422" y="30"/>
                    </a:cubicBezTo>
                    <a:cubicBezTo>
                      <a:pt x="473" y="56"/>
                      <a:pt x="525" y="77"/>
                      <a:pt x="577" y="103"/>
                    </a:cubicBezTo>
                    <a:cubicBezTo>
                      <a:pt x="619" y="124"/>
                      <a:pt x="655" y="153"/>
                      <a:pt x="695" y="176"/>
                    </a:cubicBezTo>
                    <a:cubicBezTo>
                      <a:pt x="718" y="189"/>
                      <a:pt x="745" y="192"/>
                      <a:pt x="768" y="203"/>
                    </a:cubicBezTo>
                    <a:cubicBezTo>
                      <a:pt x="844" y="240"/>
                      <a:pt x="955" y="294"/>
                      <a:pt x="1041" y="29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52"/>
              <p:cNvSpPr>
                <a:spLocks/>
              </p:cNvSpPr>
              <p:nvPr/>
            </p:nvSpPr>
            <p:spPr bwMode="auto">
              <a:xfrm>
                <a:off x="3812" y="2642"/>
                <a:ext cx="573" cy="785"/>
              </a:xfrm>
              <a:custGeom>
                <a:avLst/>
                <a:gdLst>
                  <a:gd name="T0" fmla="*/ 4 w 918"/>
                  <a:gd name="T1" fmla="*/ 128 h 965"/>
                  <a:gd name="T2" fmla="*/ 2 w 918"/>
                  <a:gd name="T3" fmla="*/ 122 h 965"/>
                  <a:gd name="T4" fmla="*/ 1 w 918"/>
                  <a:gd name="T5" fmla="*/ 116 h 965"/>
                  <a:gd name="T6" fmla="*/ 1 w 918"/>
                  <a:gd name="T7" fmla="*/ 109 h 965"/>
                  <a:gd name="T8" fmla="*/ 1 w 918"/>
                  <a:gd name="T9" fmla="*/ 101 h 965"/>
                  <a:gd name="T10" fmla="*/ 0 w 918"/>
                  <a:gd name="T11" fmla="*/ 72 h 965"/>
                  <a:gd name="T12" fmla="*/ 1 w 918"/>
                  <a:gd name="T13" fmla="*/ 32 h 965"/>
                  <a:gd name="T14" fmla="*/ 1 w 918"/>
                  <a:gd name="T15" fmla="*/ 21 h 965"/>
                  <a:gd name="T16" fmla="*/ 4 w 918"/>
                  <a:gd name="T17" fmla="*/ 0 h 965"/>
                  <a:gd name="T18" fmla="*/ 6 w 918"/>
                  <a:gd name="T19" fmla="*/ 3 h 965"/>
                  <a:gd name="T20" fmla="*/ 7 w 918"/>
                  <a:gd name="T21" fmla="*/ 9 h 965"/>
                  <a:gd name="T22" fmla="*/ 10 w 918"/>
                  <a:gd name="T23" fmla="*/ 26 h 965"/>
                  <a:gd name="T24" fmla="*/ 10 w 918"/>
                  <a:gd name="T25" fmla="*/ 33 h 965"/>
                  <a:gd name="T26" fmla="*/ 11 w 918"/>
                  <a:gd name="T27" fmla="*/ 39 h 965"/>
                  <a:gd name="T28" fmla="*/ 12 w 918"/>
                  <a:gd name="T29" fmla="*/ 54 h 965"/>
                  <a:gd name="T30" fmla="*/ 12 w 918"/>
                  <a:gd name="T31" fmla="*/ 66 h 965"/>
                  <a:gd name="T32" fmla="*/ 12 w 918"/>
                  <a:gd name="T33" fmla="*/ 81 h 965"/>
                  <a:gd name="T34" fmla="*/ 12 w 918"/>
                  <a:gd name="T35" fmla="*/ 95 h 965"/>
                  <a:gd name="T36" fmla="*/ 13 w 918"/>
                  <a:gd name="T37" fmla="*/ 120 h 965"/>
                  <a:gd name="T38" fmla="*/ 12 w 918"/>
                  <a:gd name="T39" fmla="*/ 144 h 965"/>
                  <a:gd name="T40" fmla="*/ 11 w 918"/>
                  <a:gd name="T41" fmla="*/ 147 h 965"/>
                  <a:gd name="T42" fmla="*/ 10 w 918"/>
                  <a:gd name="T43" fmla="*/ 149 h 965"/>
                  <a:gd name="T44" fmla="*/ 5 w 918"/>
                  <a:gd name="T45" fmla="*/ 146 h 965"/>
                  <a:gd name="T46" fmla="*/ 4 w 918"/>
                  <a:gd name="T47" fmla="*/ 134 h 965"/>
                  <a:gd name="T48" fmla="*/ 4 w 918"/>
                  <a:gd name="T49" fmla="*/ 128 h 96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18"/>
                  <a:gd name="T76" fmla="*/ 0 h 965"/>
                  <a:gd name="T77" fmla="*/ 918 w 918"/>
                  <a:gd name="T78" fmla="*/ 965 h 96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18" h="965">
                    <a:moveTo>
                      <a:pt x="227" y="818"/>
                    </a:moveTo>
                    <a:cubicBezTo>
                      <a:pt x="178" y="802"/>
                      <a:pt x="216" y="822"/>
                      <a:pt x="191" y="782"/>
                    </a:cubicBezTo>
                    <a:cubicBezTo>
                      <a:pt x="176" y="757"/>
                      <a:pt x="144" y="746"/>
                      <a:pt x="118" y="737"/>
                    </a:cubicBezTo>
                    <a:cubicBezTo>
                      <a:pt x="106" y="724"/>
                      <a:pt x="92" y="714"/>
                      <a:pt x="81" y="700"/>
                    </a:cubicBezTo>
                    <a:cubicBezTo>
                      <a:pt x="68" y="683"/>
                      <a:pt x="45" y="646"/>
                      <a:pt x="45" y="646"/>
                    </a:cubicBezTo>
                    <a:cubicBezTo>
                      <a:pt x="30" y="585"/>
                      <a:pt x="10" y="526"/>
                      <a:pt x="0" y="464"/>
                    </a:cubicBezTo>
                    <a:cubicBezTo>
                      <a:pt x="3" y="376"/>
                      <a:pt x="1" y="288"/>
                      <a:pt x="9" y="200"/>
                    </a:cubicBezTo>
                    <a:cubicBezTo>
                      <a:pt x="11" y="175"/>
                      <a:pt x="74" y="139"/>
                      <a:pt x="81" y="136"/>
                    </a:cubicBezTo>
                    <a:cubicBezTo>
                      <a:pt x="153" y="101"/>
                      <a:pt x="222" y="22"/>
                      <a:pt x="291" y="0"/>
                    </a:cubicBezTo>
                    <a:cubicBezTo>
                      <a:pt x="314" y="3"/>
                      <a:pt x="364" y="5"/>
                      <a:pt x="391" y="18"/>
                    </a:cubicBezTo>
                    <a:cubicBezTo>
                      <a:pt x="430" y="37"/>
                      <a:pt x="446" y="46"/>
                      <a:pt x="491" y="55"/>
                    </a:cubicBezTo>
                    <a:cubicBezTo>
                      <a:pt x="555" y="98"/>
                      <a:pt x="638" y="100"/>
                      <a:pt x="691" y="164"/>
                    </a:cubicBezTo>
                    <a:cubicBezTo>
                      <a:pt x="760" y="248"/>
                      <a:pt x="665" y="138"/>
                      <a:pt x="718" y="218"/>
                    </a:cubicBezTo>
                    <a:cubicBezTo>
                      <a:pt x="725" y="229"/>
                      <a:pt x="737" y="236"/>
                      <a:pt x="745" y="246"/>
                    </a:cubicBezTo>
                    <a:cubicBezTo>
                      <a:pt x="770" y="278"/>
                      <a:pt x="782" y="319"/>
                      <a:pt x="809" y="346"/>
                    </a:cubicBezTo>
                    <a:cubicBezTo>
                      <a:pt x="830" y="410"/>
                      <a:pt x="816" y="384"/>
                      <a:pt x="845" y="427"/>
                    </a:cubicBezTo>
                    <a:cubicBezTo>
                      <a:pt x="851" y="457"/>
                      <a:pt x="856" y="488"/>
                      <a:pt x="863" y="518"/>
                    </a:cubicBezTo>
                    <a:cubicBezTo>
                      <a:pt x="871" y="549"/>
                      <a:pt x="884" y="578"/>
                      <a:pt x="890" y="609"/>
                    </a:cubicBezTo>
                    <a:cubicBezTo>
                      <a:pt x="902" y="666"/>
                      <a:pt x="900" y="718"/>
                      <a:pt x="918" y="773"/>
                    </a:cubicBezTo>
                    <a:cubicBezTo>
                      <a:pt x="910" y="845"/>
                      <a:pt x="904" y="901"/>
                      <a:pt x="827" y="927"/>
                    </a:cubicBezTo>
                    <a:cubicBezTo>
                      <a:pt x="803" y="935"/>
                      <a:pt x="778" y="940"/>
                      <a:pt x="754" y="946"/>
                    </a:cubicBezTo>
                    <a:cubicBezTo>
                      <a:pt x="742" y="949"/>
                      <a:pt x="718" y="955"/>
                      <a:pt x="718" y="955"/>
                    </a:cubicBezTo>
                    <a:cubicBezTo>
                      <a:pt x="668" y="954"/>
                      <a:pt x="462" y="965"/>
                      <a:pt x="354" y="937"/>
                    </a:cubicBezTo>
                    <a:cubicBezTo>
                      <a:pt x="316" y="927"/>
                      <a:pt x="272" y="891"/>
                      <a:pt x="245" y="864"/>
                    </a:cubicBezTo>
                    <a:cubicBezTo>
                      <a:pt x="231" y="850"/>
                      <a:pt x="192" y="818"/>
                      <a:pt x="227" y="818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53"/>
              <p:cNvSpPr>
                <a:spLocks/>
              </p:cNvSpPr>
              <p:nvPr/>
            </p:nvSpPr>
            <p:spPr bwMode="auto">
              <a:xfrm>
                <a:off x="3302" y="2065"/>
                <a:ext cx="542" cy="954"/>
              </a:xfrm>
              <a:custGeom>
                <a:avLst/>
                <a:gdLst>
                  <a:gd name="T0" fmla="*/ 11 w 869"/>
                  <a:gd name="T1" fmla="*/ 123 h 1173"/>
                  <a:gd name="T2" fmla="*/ 10 w 869"/>
                  <a:gd name="T3" fmla="*/ 147 h 1173"/>
                  <a:gd name="T4" fmla="*/ 9 w 869"/>
                  <a:gd name="T5" fmla="*/ 168 h 1173"/>
                  <a:gd name="T6" fmla="*/ 9 w 869"/>
                  <a:gd name="T7" fmla="*/ 177 h 1173"/>
                  <a:gd name="T8" fmla="*/ 9 w 869"/>
                  <a:gd name="T9" fmla="*/ 180 h 1173"/>
                  <a:gd name="T10" fmla="*/ 8 w 869"/>
                  <a:gd name="T11" fmla="*/ 182 h 1173"/>
                  <a:gd name="T12" fmla="*/ 4 w 869"/>
                  <a:gd name="T13" fmla="*/ 178 h 1173"/>
                  <a:gd name="T14" fmla="*/ 1 w 869"/>
                  <a:gd name="T15" fmla="*/ 167 h 1173"/>
                  <a:gd name="T16" fmla="*/ 1 w 869"/>
                  <a:gd name="T17" fmla="*/ 157 h 1173"/>
                  <a:gd name="T18" fmla="*/ 0 w 869"/>
                  <a:gd name="T19" fmla="*/ 149 h 1173"/>
                  <a:gd name="T20" fmla="*/ 1 w 869"/>
                  <a:gd name="T21" fmla="*/ 78 h 1173"/>
                  <a:gd name="T22" fmla="*/ 1 w 869"/>
                  <a:gd name="T23" fmla="*/ 37 h 1173"/>
                  <a:gd name="T24" fmla="*/ 2 w 869"/>
                  <a:gd name="T25" fmla="*/ 26 h 1173"/>
                  <a:gd name="T26" fmla="*/ 2 w 869"/>
                  <a:gd name="T27" fmla="*/ 21 h 1173"/>
                  <a:gd name="T28" fmla="*/ 4 w 869"/>
                  <a:gd name="T29" fmla="*/ 11 h 1173"/>
                  <a:gd name="T30" fmla="*/ 5 w 869"/>
                  <a:gd name="T31" fmla="*/ 7 h 1173"/>
                  <a:gd name="T32" fmla="*/ 6 w 869"/>
                  <a:gd name="T33" fmla="*/ 0 h 1173"/>
                  <a:gd name="T34" fmla="*/ 10 w 869"/>
                  <a:gd name="T35" fmla="*/ 13 h 1173"/>
                  <a:gd name="T36" fmla="*/ 11 w 869"/>
                  <a:gd name="T37" fmla="*/ 32 h 1173"/>
                  <a:gd name="T38" fmla="*/ 12 w 869"/>
                  <a:gd name="T39" fmla="*/ 39 h 1173"/>
                  <a:gd name="T40" fmla="*/ 12 w 869"/>
                  <a:gd name="T41" fmla="*/ 48 h 1173"/>
                  <a:gd name="T42" fmla="*/ 11 w 869"/>
                  <a:gd name="T43" fmla="*/ 111 h 1173"/>
                  <a:gd name="T44" fmla="*/ 11 w 869"/>
                  <a:gd name="T45" fmla="*/ 123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3769338" y="3733814"/>
            <a:ext cx="1598481" cy="1511141"/>
            <a:chOff x="274" y="1418"/>
            <a:chExt cx="2363" cy="2109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AutoShape 7"/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AutoShape 9"/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AutoShape 11"/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" name="AutoShape 12"/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15 w 1101"/>
                <a:gd name="T1" fmla="*/ 46 h 1077"/>
                <a:gd name="T2" fmla="*/ 15 w 1101"/>
                <a:gd name="T3" fmla="*/ 77 h 1077"/>
                <a:gd name="T4" fmla="*/ 14 w 1101"/>
                <a:gd name="T5" fmla="*/ 147 h 1077"/>
                <a:gd name="T6" fmla="*/ 13 w 1101"/>
                <a:gd name="T7" fmla="*/ 164 h 1077"/>
                <a:gd name="T8" fmla="*/ 12 w 1101"/>
                <a:gd name="T9" fmla="*/ 169 h 1077"/>
                <a:gd name="T10" fmla="*/ 9 w 1101"/>
                <a:gd name="T11" fmla="*/ 164 h 1077"/>
                <a:gd name="T12" fmla="*/ 7 w 1101"/>
                <a:gd name="T13" fmla="*/ 156 h 1077"/>
                <a:gd name="T14" fmla="*/ 7 w 1101"/>
                <a:gd name="T15" fmla="*/ 156 h 1077"/>
                <a:gd name="T16" fmla="*/ 4 w 1101"/>
                <a:gd name="T17" fmla="*/ 138 h 1077"/>
                <a:gd name="T18" fmla="*/ 4 w 1101"/>
                <a:gd name="T19" fmla="*/ 127 h 1077"/>
                <a:gd name="T20" fmla="*/ 1 w 1101"/>
                <a:gd name="T21" fmla="*/ 108 h 1077"/>
                <a:gd name="T22" fmla="*/ 1 w 1101"/>
                <a:gd name="T23" fmla="*/ 71 h 1077"/>
                <a:gd name="T24" fmla="*/ 1 w 1101"/>
                <a:gd name="T25" fmla="*/ 20 h 1077"/>
                <a:gd name="T26" fmla="*/ 2 w 1101"/>
                <a:gd name="T27" fmla="*/ 3 h 1077"/>
                <a:gd name="T28" fmla="*/ 3 w 1101"/>
                <a:gd name="T29" fmla="*/ 2 h 1077"/>
                <a:gd name="T30" fmla="*/ 6 w 1101"/>
                <a:gd name="T31" fmla="*/ 5 h 1077"/>
                <a:gd name="T32" fmla="*/ 8 w 1101"/>
                <a:gd name="T33" fmla="*/ 16 h 1077"/>
                <a:gd name="T34" fmla="*/ 10 w 1101"/>
                <a:gd name="T35" fmla="*/ 28 h 1077"/>
                <a:gd name="T36" fmla="*/ 11 w 1101"/>
                <a:gd name="T37" fmla="*/ 32 h 1077"/>
                <a:gd name="T38" fmla="*/ 15 w 1101"/>
                <a:gd name="T39" fmla="*/ 4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14"/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AutoShape 15"/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" name="AutoShape 16"/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" name="AutoShape 17"/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" name="AutoShape 18"/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AutoShape 19"/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AutoShape 20"/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" name="AutoShape 21"/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AutoShape 22"/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4 w 918"/>
                <a:gd name="T1" fmla="*/ 128 h 965"/>
                <a:gd name="T2" fmla="*/ 2 w 918"/>
                <a:gd name="T3" fmla="*/ 122 h 965"/>
                <a:gd name="T4" fmla="*/ 1 w 918"/>
                <a:gd name="T5" fmla="*/ 116 h 965"/>
                <a:gd name="T6" fmla="*/ 1 w 918"/>
                <a:gd name="T7" fmla="*/ 109 h 965"/>
                <a:gd name="T8" fmla="*/ 1 w 918"/>
                <a:gd name="T9" fmla="*/ 101 h 965"/>
                <a:gd name="T10" fmla="*/ 0 w 918"/>
                <a:gd name="T11" fmla="*/ 72 h 965"/>
                <a:gd name="T12" fmla="*/ 1 w 918"/>
                <a:gd name="T13" fmla="*/ 32 h 965"/>
                <a:gd name="T14" fmla="*/ 1 w 918"/>
                <a:gd name="T15" fmla="*/ 21 h 965"/>
                <a:gd name="T16" fmla="*/ 4 w 918"/>
                <a:gd name="T17" fmla="*/ 0 h 965"/>
                <a:gd name="T18" fmla="*/ 6 w 918"/>
                <a:gd name="T19" fmla="*/ 3 h 965"/>
                <a:gd name="T20" fmla="*/ 7 w 918"/>
                <a:gd name="T21" fmla="*/ 9 h 965"/>
                <a:gd name="T22" fmla="*/ 10 w 918"/>
                <a:gd name="T23" fmla="*/ 26 h 965"/>
                <a:gd name="T24" fmla="*/ 10 w 918"/>
                <a:gd name="T25" fmla="*/ 33 h 965"/>
                <a:gd name="T26" fmla="*/ 11 w 918"/>
                <a:gd name="T27" fmla="*/ 39 h 965"/>
                <a:gd name="T28" fmla="*/ 12 w 918"/>
                <a:gd name="T29" fmla="*/ 54 h 965"/>
                <a:gd name="T30" fmla="*/ 12 w 918"/>
                <a:gd name="T31" fmla="*/ 66 h 965"/>
                <a:gd name="T32" fmla="*/ 12 w 918"/>
                <a:gd name="T33" fmla="*/ 81 h 965"/>
                <a:gd name="T34" fmla="*/ 12 w 918"/>
                <a:gd name="T35" fmla="*/ 95 h 965"/>
                <a:gd name="T36" fmla="*/ 13 w 918"/>
                <a:gd name="T37" fmla="*/ 120 h 965"/>
                <a:gd name="T38" fmla="*/ 12 w 918"/>
                <a:gd name="T39" fmla="*/ 144 h 965"/>
                <a:gd name="T40" fmla="*/ 11 w 918"/>
                <a:gd name="T41" fmla="*/ 147 h 965"/>
                <a:gd name="T42" fmla="*/ 10 w 918"/>
                <a:gd name="T43" fmla="*/ 149 h 965"/>
                <a:gd name="T44" fmla="*/ 5 w 918"/>
                <a:gd name="T45" fmla="*/ 146 h 965"/>
                <a:gd name="T46" fmla="*/ 4 w 918"/>
                <a:gd name="T47" fmla="*/ 134 h 965"/>
                <a:gd name="T48" fmla="*/ 4 w 918"/>
                <a:gd name="T49" fmla="*/ 128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Group 24"/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48" name="AutoShape 25"/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" name="AutoShape 26"/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" name="AutoShape 27"/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" name="AutoShape 28"/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" name="AutoShape 29"/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" name="AutoShape 30"/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" name="AutoShape 31"/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" name="AutoShape 32"/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" name="AutoShape 33"/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7" name="AutoShape 34"/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8" name="Freeform 35"/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11 w 869"/>
                  <a:gd name="T1" fmla="*/ 123 h 1173"/>
                  <a:gd name="T2" fmla="*/ 10 w 869"/>
                  <a:gd name="T3" fmla="*/ 147 h 1173"/>
                  <a:gd name="T4" fmla="*/ 9 w 869"/>
                  <a:gd name="T5" fmla="*/ 168 h 1173"/>
                  <a:gd name="T6" fmla="*/ 9 w 869"/>
                  <a:gd name="T7" fmla="*/ 177 h 1173"/>
                  <a:gd name="T8" fmla="*/ 9 w 869"/>
                  <a:gd name="T9" fmla="*/ 180 h 1173"/>
                  <a:gd name="T10" fmla="*/ 8 w 869"/>
                  <a:gd name="T11" fmla="*/ 182 h 1173"/>
                  <a:gd name="T12" fmla="*/ 4 w 869"/>
                  <a:gd name="T13" fmla="*/ 178 h 1173"/>
                  <a:gd name="T14" fmla="*/ 1 w 869"/>
                  <a:gd name="T15" fmla="*/ 167 h 1173"/>
                  <a:gd name="T16" fmla="*/ 1 w 869"/>
                  <a:gd name="T17" fmla="*/ 157 h 1173"/>
                  <a:gd name="T18" fmla="*/ 0 w 869"/>
                  <a:gd name="T19" fmla="*/ 149 h 1173"/>
                  <a:gd name="T20" fmla="*/ 1 w 869"/>
                  <a:gd name="T21" fmla="*/ 78 h 1173"/>
                  <a:gd name="T22" fmla="*/ 1 w 869"/>
                  <a:gd name="T23" fmla="*/ 37 h 1173"/>
                  <a:gd name="T24" fmla="*/ 2 w 869"/>
                  <a:gd name="T25" fmla="*/ 26 h 1173"/>
                  <a:gd name="T26" fmla="*/ 2 w 869"/>
                  <a:gd name="T27" fmla="*/ 21 h 1173"/>
                  <a:gd name="T28" fmla="*/ 4 w 869"/>
                  <a:gd name="T29" fmla="*/ 11 h 1173"/>
                  <a:gd name="T30" fmla="*/ 5 w 869"/>
                  <a:gd name="T31" fmla="*/ 7 h 1173"/>
                  <a:gd name="T32" fmla="*/ 6 w 869"/>
                  <a:gd name="T33" fmla="*/ 0 h 1173"/>
                  <a:gd name="T34" fmla="*/ 10 w 869"/>
                  <a:gd name="T35" fmla="*/ 13 h 1173"/>
                  <a:gd name="T36" fmla="*/ 11 w 869"/>
                  <a:gd name="T37" fmla="*/ 32 h 1173"/>
                  <a:gd name="T38" fmla="*/ 12 w 869"/>
                  <a:gd name="T39" fmla="*/ 39 h 1173"/>
                  <a:gd name="T40" fmla="*/ 12 w 869"/>
                  <a:gd name="T41" fmla="*/ 48 h 1173"/>
                  <a:gd name="T42" fmla="*/ 11 w 869"/>
                  <a:gd name="T43" fmla="*/ 111 h 1173"/>
                  <a:gd name="T44" fmla="*/ 11 w 869"/>
                  <a:gd name="T45" fmla="*/ 123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5539041" y="5418277"/>
            <a:ext cx="1326881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000" dirty="0" smtClean="0">
                <a:latin typeface="+mn-lt"/>
              </a:rPr>
              <a:t>Stratified Sampling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2115958" y="5418277"/>
            <a:ext cx="1182506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 dirty="0" smtClean="0">
                <a:latin typeface="+mn-lt"/>
              </a:rPr>
              <a:t>Histogram</a:t>
            </a:r>
            <a:endParaRPr lang="en-US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1541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Parametric Data Reduction: 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Regression analysis: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A collective name for techniques for the modeling and analysis of numerical data consisting of values of a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dependent variable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(also called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response variable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or </a:t>
            </a: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measurement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) and of one or more </a:t>
            </a: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independent variables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(also known as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explanatory variables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or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predictors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The parameters are estimated so as to give a "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best fit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" of the data</a:t>
            </a:r>
          </a:p>
          <a:p>
            <a:pPr>
              <a:spcAft>
                <a:spcPts val="600"/>
              </a:spcAft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Most commonly the best fit is evaluated by using the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least squares method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, but other criteria have also been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used</a:t>
            </a:r>
            <a:endParaRPr lang="zh-CN" altLang="en-US" sz="18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zh-CN" altLang="en-US" sz="18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zh-CN" altLang="en-US" sz="18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zh-CN" altLang="en-US" sz="18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zh-CN" altLang="en-US" sz="18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Used for prediction (including forecasting of time-series data), inference, hypothesis testing, and modeling of causal relationships</a:t>
            </a:r>
          </a:p>
          <a:p>
            <a:endParaRPr 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727366" y="339947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y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803061" y="3679353"/>
            <a:ext cx="2978350" cy="2377722"/>
            <a:chOff x="3456" y="64"/>
            <a:chExt cx="2078" cy="2015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328" y="1728"/>
              <a:ext cx="20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+mn-lt"/>
                </a:rPr>
                <a:t>x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763" y="1063"/>
              <a:ext cx="717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+mn-lt"/>
                </a:rPr>
                <a:t>y = x + 1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168" y="1740"/>
              <a:ext cx="313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+mn-lt"/>
                </a:rPr>
                <a:t>X</a:t>
              </a:r>
              <a:r>
                <a:rPr lang="en-US" altLang="en-US" sz="2000" baseline="-25000" dirty="0">
                  <a:latin typeface="+mn-lt"/>
                </a:rPr>
                <a:t>1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3600" y="432"/>
              <a:ext cx="27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+mn-lt"/>
                </a:rPr>
                <a:t>Y</a:t>
              </a:r>
              <a:r>
                <a:rPr lang="en-US" altLang="en-US" sz="2000" baseline="-25000" dirty="0">
                  <a:latin typeface="+mn-lt"/>
                </a:rPr>
                <a:t>1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619" y="1008"/>
              <a:ext cx="32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+mn-lt"/>
                </a:rPr>
                <a:t>Y</a:t>
              </a:r>
              <a:r>
                <a:rPr lang="en-US" altLang="en-US" sz="2000" baseline="-25000" dirty="0">
                  <a:latin typeface="+mn-lt"/>
                </a:rPr>
                <a:t>1</a:t>
              </a:r>
              <a:r>
                <a:rPr lang="en-US" altLang="en-US" sz="2000" dirty="0">
                  <a:latin typeface="+mn-lt"/>
                </a:rPr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919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and 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8819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u="sng" dirty="0"/>
              <a:t>Linear regression</a:t>
            </a:r>
            <a:r>
              <a:rPr lang="en-US" altLang="en-US" sz="2400" dirty="0"/>
              <a:t>: </a:t>
            </a:r>
            <a:r>
              <a:rPr lang="en-US" altLang="en-US" sz="2400" i="1" dirty="0"/>
              <a:t>Y = </a:t>
            </a:r>
            <a:r>
              <a:rPr lang="en-US" altLang="en-US" sz="2400" i="1" dirty="0">
                <a:sym typeface="Symbol" panose="05050102010706020507" pitchFamily="18" charset="2"/>
              </a:rPr>
              <a:t>w X + b</a:t>
            </a:r>
            <a:endParaRPr lang="en-US" altLang="en-US" sz="2400" i="1" dirty="0"/>
          </a:p>
          <a:p>
            <a:pPr lvl="1"/>
            <a:r>
              <a:rPr lang="en-US" altLang="en-US" sz="2400" dirty="0"/>
              <a:t>Data modeled to fit a straight line</a:t>
            </a:r>
          </a:p>
          <a:p>
            <a:pPr lvl="1"/>
            <a:r>
              <a:rPr lang="en-US" altLang="en-US" sz="2400" dirty="0"/>
              <a:t>Often uses the least-square method to fit the line</a:t>
            </a:r>
          </a:p>
          <a:p>
            <a:pPr lvl="1"/>
            <a:r>
              <a:rPr lang="en-US" altLang="en-US" sz="2400" dirty="0"/>
              <a:t>Two regression coefficients, </a:t>
            </a:r>
            <a:r>
              <a:rPr lang="en-US" altLang="en-US" sz="2400" i="1" dirty="0">
                <a:sym typeface="Symbol" panose="05050102010706020507" pitchFamily="18" charset="2"/>
              </a:rPr>
              <a:t>w</a:t>
            </a:r>
            <a:r>
              <a:rPr lang="en-US" altLang="en-US" sz="2400" dirty="0">
                <a:sym typeface="Symbol" panose="05050102010706020507" pitchFamily="18" charset="2"/>
              </a:rPr>
              <a:t> and </a:t>
            </a:r>
            <a:r>
              <a:rPr lang="en-US" altLang="en-US" sz="2400" i="1" dirty="0">
                <a:sym typeface="Symbol" panose="05050102010706020507" pitchFamily="18" charset="2"/>
              </a:rPr>
              <a:t>b,</a:t>
            </a:r>
            <a:r>
              <a:rPr lang="en-US" altLang="en-US" sz="2400" dirty="0"/>
              <a:t> specify the line and are to be estimated by using the data at hand</a:t>
            </a:r>
          </a:p>
          <a:p>
            <a:pPr lvl="1"/>
            <a:r>
              <a:rPr lang="en-US" altLang="en-US" sz="2400" dirty="0"/>
              <a:t>Using the least squares criterion to the known values of </a:t>
            </a:r>
            <a:r>
              <a:rPr lang="en-US" altLang="en-US" sz="2400" i="1" dirty="0"/>
              <a:t>Y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, Y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, …, X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, X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, ….</a:t>
            </a:r>
          </a:p>
          <a:p>
            <a:r>
              <a:rPr lang="en-US" altLang="en-US" sz="2400" u="sng" dirty="0"/>
              <a:t>Nonlinear regression</a:t>
            </a:r>
            <a:r>
              <a:rPr lang="en-US" altLang="en-US" sz="2400" dirty="0"/>
              <a:t>:</a:t>
            </a:r>
          </a:p>
          <a:p>
            <a:pPr lvl="1"/>
            <a:r>
              <a:rPr lang="en-US" sz="2400" dirty="0"/>
              <a:t>Data are modeled by a function which is a nonlinear combination of the model parameters and depends on one or more independent variables</a:t>
            </a:r>
          </a:p>
          <a:p>
            <a:pPr lvl="1"/>
            <a:r>
              <a:rPr lang="en-US" sz="2400" dirty="0"/>
              <a:t>The data are fitted by a method of successive </a:t>
            </a:r>
            <a:r>
              <a:rPr lang="en-US" sz="2400" dirty="0" smtClean="0"/>
              <a:t>approximations</a:t>
            </a:r>
            <a:endParaRPr lang="en-US" alt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2" descr="Image result for nonlinear regre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405" y="3846513"/>
            <a:ext cx="2928937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394" y="1417638"/>
            <a:ext cx="3122958" cy="230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02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mage result for loglinear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19" y="3716594"/>
            <a:ext cx="3004881" cy="300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multiple regres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30" y="833307"/>
            <a:ext cx="3411670" cy="3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Multiple </a:t>
            </a:r>
            <a:r>
              <a:rPr lang="en-US" altLang="en-US" dirty="0" smtClean="0"/>
              <a:t>Regression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and </a:t>
            </a:r>
            <a:r>
              <a:rPr lang="en-US" altLang="en-US" dirty="0"/>
              <a:t>Log-Linear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40361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400" u="sng" dirty="0"/>
              <a:t>Multiple regression</a:t>
            </a:r>
            <a:r>
              <a:rPr lang="en-US" altLang="en-US" sz="2400" dirty="0"/>
              <a:t>: </a:t>
            </a:r>
            <a:r>
              <a:rPr lang="en-US" altLang="en-US" sz="2400" i="1" dirty="0"/>
              <a:t>Y = b</a:t>
            </a:r>
            <a:r>
              <a:rPr lang="en-US" altLang="en-US" sz="2400" i="1" baseline="-25000" dirty="0"/>
              <a:t>0</a:t>
            </a:r>
            <a:r>
              <a:rPr lang="en-US" altLang="en-US" sz="2400" i="1" dirty="0"/>
              <a:t> + b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 X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 + b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 X</a:t>
            </a:r>
            <a:r>
              <a:rPr lang="en-US" altLang="en-US" sz="2400" i="1" baseline="-25000" dirty="0"/>
              <a:t>2</a:t>
            </a:r>
            <a:endParaRPr lang="en-US" altLang="en-US" sz="2400" i="1" dirty="0"/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Allows a response variable Y to be modeled as a linear function of multidimensional feature vector</a:t>
            </a:r>
          </a:p>
          <a:p>
            <a:pPr lvl="1"/>
            <a:r>
              <a:rPr lang="en-US" altLang="en-US" sz="2400" dirty="0"/>
              <a:t>Many nonlinear functions can be transformed into the above</a:t>
            </a:r>
          </a:p>
          <a:p>
            <a:r>
              <a:rPr lang="en-US" altLang="en-US" sz="2400" u="sng" dirty="0"/>
              <a:t>Log-linear model</a:t>
            </a:r>
            <a:r>
              <a:rPr lang="en-US" altLang="en-US" sz="2400" dirty="0"/>
              <a:t>:</a:t>
            </a:r>
          </a:p>
          <a:p>
            <a:pPr lvl="1"/>
            <a:r>
              <a:rPr lang="en-US" sz="2400" dirty="0"/>
              <a:t>A math model that takes the form of a function whose logarithm is a linear combination of the parameters of the model, which makes it possible to apply (possibly multivariate) linear regression</a:t>
            </a:r>
          </a:p>
          <a:p>
            <a:pPr lvl="1"/>
            <a:r>
              <a:rPr lang="en-US" altLang="en-US" sz="2400" dirty="0"/>
              <a:t>Estimate the probability of each point (tuple) in a multi-</a:t>
            </a:r>
            <a:r>
              <a:rPr lang="en-US" altLang="en-US" sz="2400" dirty="0" err="1"/>
              <a:t>dimen</a:t>
            </a:r>
            <a:r>
              <a:rPr lang="en-US" altLang="en-US" sz="2400" dirty="0"/>
              <a:t>. space for a set of discretized attributes, based on a smaller subset of dimensional combinations</a:t>
            </a:r>
          </a:p>
          <a:p>
            <a:pPr lvl="1"/>
            <a:r>
              <a:rPr lang="en-US" altLang="en-US" sz="2400" dirty="0"/>
              <a:t>Useful for dimensionality reduction and data </a:t>
            </a:r>
            <a:r>
              <a:rPr lang="en-US" altLang="en-US" sz="2400" dirty="0" smtClean="0"/>
              <a:t>smoothing</a:t>
            </a:r>
            <a:endParaRPr lang="en-US" altLang="en-US" sz="24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Data cleaning</a:t>
            </a:r>
          </a:p>
          <a:p>
            <a:r>
              <a:rPr lang="en-US" altLang="en-US" dirty="0" smtClean="0"/>
              <a:t>Data integration</a:t>
            </a:r>
          </a:p>
          <a:p>
            <a:r>
              <a:rPr lang="en-US" altLang="en-US" dirty="0" smtClean="0"/>
              <a:t>Data reduction</a:t>
            </a:r>
            <a:endParaRPr lang="zh-CN" altLang="en-US" dirty="0" smtClean="0"/>
          </a:p>
          <a:p>
            <a:r>
              <a:rPr lang="en-US" altLang="en-US" dirty="0" smtClean="0"/>
              <a:t>Dimensionality reduction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46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Histogram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Divide data into buckets and store average (sum) for each bucket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Partitioning rules: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Equal-width: equal bucket range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Equal-frequency (or equal-depth)</a:t>
            </a:r>
          </a:p>
          <a:p>
            <a:pPr lvl="1">
              <a:lnSpc>
                <a:spcPct val="120000"/>
              </a:lnSpc>
            </a:pPr>
            <a:endParaRPr lang="en-US" alt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488659"/>
              </p:ext>
            </p:extLst>
          </p:nvPr>
        </p:nvGraphicFramePr>
        <p:xfrm>
          <a:off x="1333500" y="3244645"/>
          <a:ext cx="6477000" cy="3751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Chart" r:id="rId3" imgW="7915188" imgH="3848049" progId="MSGraph.Chart.8">
                  <p:embed followColorScheme="full"/>
                </p:oleObj>
              </mc:Choice>
              <mc:Fallback>
                <p:oleObj name="Chart" r:id="rId3" imgW="7915188" imgH="3848049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244645"/>
                        <a:ext cx="6477000" cy="3751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769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1652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Partition data set into clusters based on similarity, and store cluster representation (e.g., centroid and diameter) only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Can be very effective if data is clustered but not if data is “smeared”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Can have hierarchical clustering and be stored in multi-dimensional index tree structures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There are many choices of clustering definitions and clustering algorithms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Cluster analysis will be studied in depth in Chapter 10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pic>
        <p:nvPicPr>
          <p:cNvPr id="5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5639" t="5639" r="5639" b="5639"/>
          <a:stretch>
            <a:fillRect/>
          </a:stretch>
        </p:blipFill>
        <p:spPr>
          <a:xfrm>
            <a:off x="5928852" y="2448231"/>
            <a:ext cx="3215148" cy="24113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79730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smtClean="0"/>
              <a:t>Sampling: obtaining a small sample </a:t>
            </a:r>
            <a:r>
              <a:rPr lang="en-US" altLang="en-US" sz="2400" i="1" dirty="0" smtClean="0"/>
              <a:t>s</a:t>
            </a:r>
            <a:r>
              <a:rPr lang="en-US" altLang="en-US" sz="2400" dirty="0" smtClean="0"/>
              <a:t> to represent the whole data set </a:t>
            </a:r>
            <a:r>
              <a:rPr lang="en-US" altLang="en-US" sz="2400" i="1" dirty="0" smtClean="0"/>
              <a:t>N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Allow a mining algorithm to run in complexity that is potentially sub-linear to the size of the data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Key principle: Choose a </a:t>
            </a:r>
            <a:r>
              <a:rPr lang="en-US" altLang="en-US" sz="2400" dirty="0" smtClean="0">
                <a:solidFill>
                  <a:srgbClr val="FF0000"/>
                </a:solidFill>
              </a:rPr>
              <a:t>representative</a:t>
            </a:r>
            <a:r>
              <a:rPr lang="en-US" altLang="en-US" sz="2400" dirty="0" smtClean="0"/>
              <a:t> subset of the data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Simple random sampling may have very poor performance in the presence of skew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Develop adaptive sampling methods, e.g., stratified 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0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036939" cy="4525963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300"/>
              </a:spcAft>
            </a:pPr>
            <a:r>
              <a:rPr lang="en-US" altLang="en-US" sz="2400" b="1" dirty="0"/>
              <a:t>Simple random sampling:  </a:t>
            </a:r>
            <a:r>
              <a:rPr lang="en-US" altLang="en-US" sz="2400" dirty="0"/>
              <a:t>equal probability of selecting any particular item</a:t>
            </a:r>
          </a:p>
          <a:p>
            <a:pPr>
              <a:spcAft>
                <a:spcPts val="300"/>
              </a:spcAft>
            </a:pPr>
            <a:r>
              <a:rPr lang="en-US" altLang="en-US" sz="2400" b="1" dirty="0"/>
              <a:t>Sampling without replacement</a:t>
            </a:r>
          </a:p>
          <a:p>
            <a:pPr lvl="1">
              <a:spcAft>
                <a:spcPts val="300"/>
              </a:spcAft>
            </a:pPr>
            <a:r>
              <a:rPr lang="en-US" altLang="en-US" sz="2400" dirty="0"/>
              <a:t>Once an object is selected, it is removed from the population</a:t>
            </a:r>
          </a:p>
          <a:p>
            <a:pPr>
              <a:spcAft>
                <a:spcPts val="300"/>
              </a:spcAft>
            </a:pPr>
            <a:r>
              <a:rPr lang="en-US" altLang="en-US" sz="2400" b="1" dirty="0"/>
              <a:t>Sampling with replacement</a:t>
            </a:r>
          </a:p>
          <a:p>
            <a:pPr lvl="1">
              <a:spcAft>
                <a:spcPts val="300"/>
              </a:spcAft>
            </a:pPr>
            <a:r>
              <a:rPr lang="en-US" altLang="en-US" sz="2400" dirty="0"/>
              <a:t>A selected object is not removed from the population</a:t>
            </a:r>
          </a:p>
          <a:p>
            <a:pPr>
              <a:spcAft>
                <a:spcPts val="300"/>
              </a:spcAft>
            </a:pPr>
            <a:r>
              <a:rPr lang="en-US" altLang="en-US" sz="2400" b="1" dirty="0"/>
              <a:t>Stratified sampling</a:t>
            </a:r>
          </a:p>
          <a:p>
            <a:pPr lvl="1">
              <a:spcAft>
                <a:spcPts val="300"/>
              </a:spcAft>
            </a:pPr>
            <a:r>
              <a:rPr lang="en-US" altLang="en-US" sz="2400" dirty="0"/>
              <a:t>Partition (or cluster) the data set, and draw samples from each partition (proportionally, i.e., approximately the same percentage of the data</a:t>
            </a:r>
            <a:r>
              <a:rPr lang="en-US" altLang="en-US" sz="2400" dirty="0" smtClean="0"/>
              <a:t>)</a:t>
            </a:r>
            <a:endParaRPr lang="en-US" alt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402631" y="1676270"/>
            <a:ext cx="3613355" cy="2186911"/>
            <a:chOff x="2400300" y="1771650"/>
            <a:chExt cx="7334250" cy="4362450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 rot="20586437">
              <a:off x="5112196" y="2766848"/>
              <a:ext cx="2496250" cy="165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SRSWOR</a:t>
              </a:r>
            </a:p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(simple random</a:t>
              </a:r>
            </a:p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 sample without </a:t>
              </a:r>
            </a:p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replacement)</a:t>
              </a:r>
            </a:p>
          </p:txBody>
        </p:sp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7219950" y="1771650"/>
              <a:ext cx="2438400" cy="1676400"/>
              <a:chOff x="3588" y="1116"/>
              <a:chExt cx="1536" cy="1056"/>
            </a:xfrm>
          </p:grpSpPr>
          <p:sp>
            <p:nvSpPr>
              <p:cNvPr id="28" name="AutoShape 5"/>
              <p:cNvSpPr>
                <a:spLocks noChangeArrowheads="1"/>
              </p:cNvSpPr>
              <p:nvPr/>
            </p:nvSpPr>
            <p:spPr bwMode="auto">
              <a:xfrm>
                <a:off x="3588" y="1116"/>
                <a:ext cx="1536" cy="1056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Oval 6"/>
              <p:cNvSpPr>
                <a:spLocks noChangeArrowheads="1"/>
              </p:cNvSpPr>
              <p:nvPr/>
            </p:nvSpPr>
            <p:spPr bwMode="auto">
              <a:xfrm>
                <a:off x="4092" y="1788"/>
                <a:ext cx="540" cy="3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Oval 7"/>
              <p:cNvSpPr>
                <a:spLocks noChangeArrowheads="1"/>
              </p:cNvSpPr>
              <p:nvPr/>
            </p:nvSpPr>
            <p:spPr bwMode="auto">
              <a:xfrm>
                <a:off x="4632" y="1632"/>
                <a:ext cx="492" cy="3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3588" y="1668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 rot="848056">
              <a:off x="5411602" y="5057720"/>
              <a:ext cx="1367211" cy="552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SRSWR</a:t>
              </a:r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7296150" y="4457700"/>
              <a:ext cx="2438400" cy="1676400"/>
              <a:chOff x="3636" y="2808"/>
              <a:chExt cx="1536" cy="1056"/>
            </a:xfrm>
          </p:grpSpPr>
          <p:sp>
            <p:nvSpPr>
              <p:cNvPr id="24" name="AutoShape 11"/>
              <p:cNvSpPr>
                <a:spLocks noChangeArrowheads="1"/>
              </p:cNvSpPr>
              <p:nvPr/>
            </p:nvSpPr>
            <p:spPr bwMode="auto">
              <a:xfrm>
                <a:off x="3636" y="2808"/>
                <a:ext cx="1536" cy="1056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Oval 12"/>
              <p:cNvSpPr>
                <a:spLocks noChangeArrowheads="1"/>
              </p:cNvSpPr>
              <p:nvPr/>
            </p:nvSpPr>
            <p:spPr bwMode="auto">
              <a:xfrm>
                <a:off x="3648" y="3372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Oval 13"/>
              <p:cNvSpPr>
                <a:spLocks noChangeArrowheads="1"/>
              </p:cNvSpPr>
              <p:nvPr/>
            </p:nvSpPr>
            <p:spPr bwMode="auto">
              <a:xfrm>
                <a:off x="4188" y="3480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Oval 14"/>
              <p:cNvSpPr>
                <a:spLocks noChangeArrowheads="1"/>
              </p:cNvSpPr>
              <p:nvPr/>
            </p:nvSpPr>
            <p:spPr bwMode="auto">
              <a:xfrm>
                <a:off x="4656" y="3288"/>
                <a:ext cx="516" cy="396"/>
              </a:xfrm>
              <a:prstGeom prst="ellipse">
                <a:avLst/>
              </a:prstGeom>
              <a:solidFill>
                <a:srgbClr val="FAE2F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2400300" y="1905001"/>
              <a:ext cx="2724150" cy="4152900"/>
              <a:chOff x="564" y="1284"/>
              <a:chExt cx="1716" cy="2616"/>
            </a:xfrm>
          </p:grpSpPr>
          <p:sp>
            <p:nvSpPr>
              <p:cNvPr id="13" name="AutoShape 16"/>
              <p:cNvSpPr>
                <a:spLocks noChangeArrowheads="1"/>
              </p:cNvSpPr>
              <p:nvPr/>
            </p:nvSpPr>
            <p:spPr bwMode="auto">
              <a:xfrm>
                <a:off x="564" y="1284"/>
                <a:ext cx="1716" cy="2616"/>
              </a:xfrm>
              <a:prstGeom prst="can">
                <a:avLst>
                  <a:gd name="adj" fmla="val 3811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auto">
              <a:xfrm>
                <a:off x="672" y="3336"/>
                <a:ext cx="516" cy="396"/>
              </a:xfrm>
              <a:prstGeom prst="ellipse">
                <a:avLst/>
              </a:prstGeom>
              <a:solidFill>
                <a:srgbClr val="FAE2F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660" y="2916"/>
                <a:ext cx="540" cy="360"/>
              </a:xfrm>
              <a:prstGeom prst="ellipse">
                <a:avLst/>
              </a:prstGeom>
              <a:solidFill>
                <a:srgbClr val="006666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1236" y="3468"/>
                <a:ext cx="564" cy="396"/>
              </a:xfrm>
              <a:prstGeom prst="ellipse">
                <a:avLst/>
              </a:prstGeom>
              <a:solidFill>
                <a:srgbClr val="12132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Oval 20"/>
              <p:cNvSpPr>
                <a:spLocks noChangeArrowheads="1"/>
              </p:cNvSpPr>
              <p:nvPr/>
            </p:nvSpPr>
            <p:spPr bwMode="auto">
              <a:xfrm>
                <a:off x="1764" y="3240"/>
                <a:ext cx="492" cy="3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Oval 21"/>
              <p:cNvSpPr>
                <a:spLocks noChangeArrowheads="1"/>
              </p:cNvSpPr>
              <p:nvPr/>
            </p:nvSpPr>
            <p:spPr bwMode="auto">
              <a:xfrm>
                <a:off x="1236" y="3084"/>
                <a:ext cx="468" cy="372"/>
              </a:xfrm>
              <a:prstGeom prst="ellipse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Oval 22"/>
              <p:cNvSpPr>
                <a:spLocks noChangeArrowheads="1"/>
              </p:cNvSpPr>
              <p:nvPr/>
            </p:nvSpPr>
            <p:spPr bwMode="auto">
              <a:xfrm>
                <a:off x="1680" y="2808"/>
                <a:ext cx="540" cy="36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Oval 23"/>
              <p:cNvSpPr>
                <a:spLocks noChangeArrowheads="1"/>
              </p:cNvSpPr>
              <p:nvPr/>
            </p:nvSpPr>
            <p:spPr bwMode="auto">
              <a:xfrm>
                <a:off x="1092" y="2664"/>
                <a:ext cx="540" cy="3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Oval 24"/>
              <p:cNvSpPr>
                <a:spLocks noChangeArrowheads="1"/>
              </p:cNvSpPr>
              <p:nvPr/>
            </p:nvSpPr>
            <p:spPr bwMode="auto">
              <a:xfrm>
                <a:off x="564" y="2556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Oval 25"/>
              <p:cNvSpPr>
                <a:spLocks noChangeArrowheads="1"/>
              </p:cNvSpPr>
              <p:nvPr/>
            </p:nvSpPr>
            <p:spPr bwMode="auto">
              <a:xfrm>
                <a:off x="1620" y="2424"/>
                <a:ext cx="540" cy="360"/>
              </a:xfrm>
              <a:prstGeom prst="ellipse">
                <a:avLst/>
              </a:prstGeom>
              <a:solidFill>
                <a:srgbClr val="423E7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Text Box 26"/>
              <p:cNvSpPr txBox="1">
                <a:spLocks noChangeArrowheads="1"/>
              </p:cNvSpPr>
              <p:nvPr/>
            </p:nvSpPr>
            <p:spPr bwMode="auto">
              <a:xfrm>
                <a:off x="909" y="1451"/>
                <a:ext cx="1058" cy="3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1200" b="1" dirty="0">
                    <a:latin typeface="Corbel" charset="0"/>
                    <a:ea typeface="Corbel" charset="0"/>
                    <a:cs typeface="Corbel" charset="0"/>
                  </a:rPr>
                  <a:t>Raw Data</a:t>
                </a:r>
              </a:p>
            </p:txBody>
          </p:sp>
        </p:grp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 flipV="1">
              <a:off x="5334000" y="2971800"/>
              <a:ext cx="165735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5353050" y="4895850"/>
              <a:ext cx="179070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pic>
        <p:nvPicPr>
          <p:cNvPr id="32" name="Picture 2" descr="Image result for stratified samp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66" y="4321525"/>
            <a:ext cx="2787992" cy="214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5454606" y="3940824"/>
            <a:ext cx="1970209" cy="33855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 b="1" dirty="0" smtClean="0">
                <a:latin typeface="+mj-lt"/>
              </a:rPr>
              <a:t>Stratified</a:t>
            </a:r>
            <a:r>
              <a:rPr lang="zh-CN" altLang="en-US" sz="1600" b="1" dirty="0" smtClean="0">
                <a:latin typeface="+mj-lt"/>
              </a:rPr>
              <a:t> </a:t>
            </a:r>
            <a:r>
              <a:rPr lang="en-US" altLang="en-US" sz="1600" b="1" dirty="0" smtClean="0">
                <a:latin typeface="+mj-lt"/>
              </a:rPr>
              <a:t>sampling</a:t>
            </a:r>
            <a:endParaRPr lang="en-US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9033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5834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String compression</a:t>
            </a:r>
          </a:p>
          <a:p>
            <a:pPr lvl="1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There are extensive theories and well-tuned algorithms</a:t>
            </a:r>
          </a:p>
          <a:p>
            <a:pPr lvl="1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Typically lossless, but only limited manipulation is possible without expansion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Audio/video compression</a:t>
            </a:r>
          </a:p>
          <a:p>
            <a:pPr lvl="1"/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Typically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lossy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 compression, with progressive refinement</a:t>
            </a:r>
          </a:p>
          <a:p>
            <a:pPr lvl="1"/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Sometimes small fragments of signal can be reconstructed without reconstructing the whole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Time sequence is not audio</a:t>
            </a:r>
          </a:p>
          <a:p>
            <a:pPr lvl="1"/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Typically short and vary slowly with time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Data reduction and dimensionality reduction may also be considered as forms of data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compression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41808" y="2094271"/>
            <a:ext cx="2696189" cy="2676832"/>
            <a:chOff x="2362201" y="1625601"/>
            <a:chExt cx="7335788" cy="4926012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362201" y="1625601"/>
              <a:ext cx="3446463" cy="2595563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orbel" charset="0"/>
                  <a:ea typeface="Corbel" charset="0"/>
                  <a:cs typeface="Corbel" charset="0"/>
                </a:rPr>
                <a:t>Original Data</a:t>
              </a: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7699376" y="2249489"/>
              <a:ext cx="1998613" cy="1608137"/>
            </a:xfrm>
            <a:prstGeom prst="cube">
              <a:avLst>
                <a:gd name="adj" fmla="val 25000"/>
              </a:avLst>
            </a:prstGeom>
            <a:solidFill>
              <a:srgbClr val="F6E6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800" dirty="0">
                  <a:latin typeface="Corbel" charset="0"/>
                  <a:ea typeface="Corbel" charset="0"/>
                  <a:cs typeface="Corbel" charset="0"/>
                </a:rPr>
                <a:t>Compressed </a:t>
              </a:r>
            </a:p>
            <a:p>
              <a:pPr algn="ctr"/>
              <a:r>
                <a:rPr lang="en-US" altLang="en-US" sz="800" dirty="0">
                  <a:latin typeface="Corbel" charset="0"/>
                  <a:ea typeface="Corbel" charset="0"/>
                  <a:cs typeface="Corbel" charset="0"/>
                </a:rPr>
                <a:t>Data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5843589" y="3005138"/>
              <a:ext cx="1838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5843589" y="3579813"/>
              <a:ext cx="1838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161087" y="3665540"/>
              <a:ext cx="1806513" cy="50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lossless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2474914" y="4367213"/>
              <a:ext cx="3286125" cy="2184400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400" dirty="0" smtClean="0">
                  <a:latin typeface="Corbel" charset="0"/>
                  <a:ea typeface="Corbel" charset="0"/>
                  <a:cs typeface="Corbel" charset="0"/>
                </a:rPr>
                <a:t>Original Data</a:t>
              </a:r>
            </a:p>
            <a:p>
              <a:pPr algn="ctr"/>
              <a:r>
                <a:rPr lang="en-US" altLang="en-US" sz="1400" dirty="0" smtClean="0">
                  <a:latin typeface="Corbel" charset="0"/>
                  <a:ea typeface="Corbel" charset="0"/>
                  <a:cs typeface="Corbel" charset="0"/>
                </a:rPr>
                <a:t>Approximated </a:t>
              </a:r>
              <a:endParaRPr lang="en-US" altLang="en-US" sz="1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5776913" y="3875089"/>
              <a:ext cx="2743200" cy="1806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 rot="18915147">
              <a:off x="6476422" y="4756866"/>
              <a:ext cx="1361646" cy="50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dirty="0" err="1">
                  <a:latin typeface="Corbel" charset="0"/>
                  <a:ea typeface="Corbel" charset="0"/>
                  <a:cs typeface="Corbel" charset="0"/>
                </a:rPr>
                <a:t>lossy</a:t>
              </a:r>
              <a:endParaRPr lang="en-US" altLang="en-US" sz="1200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61902" y="4850468"/>
            <a:ext cx="257609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rbel" charset="0"/>
                <a:ea typeface="Corbel" charset="0"/>
                <a:cs typeface="Corbel" charset="0"/>
              </a:rPr>
              <a:t>Lossy</a:t>
            </a:r>
            <a:r>
              <a:rPr lang="en-US" sz="1400" dirty="0" smtClean="0">
                <a:latin typeface="Corbel" charset="0"/>
                <a:ea typeface="Corbel" charset="0"/>
                <a:cs typeface="Corbel" charset="0"/>
              </a:rPr>
              <a:t> vs. lossless compression</a:t>
            </a:r>
            <a:endParaRPr lang="en-US" sz="14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39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Wavelet </a:t>
            </a:r>
            <a:r>
              <a:rPr lang="en-US" altLang="en-US" dirty="0"/>
              <a:t>Transform: A Data Compression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24516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Wavelet Transform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Decomposes a signal into different frequency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subbands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Applicable to n-dimensional signals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Data are transformed to preserve relative distance between objects at different levels of resolution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Allow natural clusters to become more distinguishable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Used for image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compression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2" descr="Image result for wavelet trans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716" y="1751370"/>
            <a:ext cx="4223620" cy="422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512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Wavelet </a:t>
            </a:r>
            <a:r>
              <a:rPr lang="en-US" alt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Discrete wavelet transform (DWT) for linear signal processing, multi-resolution analysis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Compressed approximation: Store only a small fraction of the strongest of the wavelet coefficients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Similar to discrete Fourier transform (DFT), but better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lossy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compression, localized in space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Method: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Length, L, must be an integer power of 2 (padding with 0’s, when necessary)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Each transform has 2 functions: smoothing, difference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Applies to pairs of data, resulting in two set of data of length L/2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Applies two functions recursively, until reaches the desired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length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37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300"/>
              </a:spcAft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Min-max normalization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to [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new_min</a:t>
            </a:r>
            <a:r>
              <a:rPr lang="en-US" altLang="en-US" baseline="-25000" dirty="0" err="1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new_max</a:t>
            </a:r>
            <a:r>
              <a:rPr lang="en-US" altLang="en-US" baseline="-25000" dirty="0" err="1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]</a:t>
            </a:r>
          </a:p>
          <a:p>
            <a:pPr lvl="1">
              <a:spcAft>
                <a:spcPts val="300"/>
              </a:spcAft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Ex.  Let income range $12,000 to $98,000 normalized to [0.0, 1.0]</a:t>
            </a:r>
          </a:p>
          <a:p>
            <a:pPr lvl="3">
              <a:spcAft>
                <a:spcPts val="300"/>
              </a:spcAft>
            </a:pPr>
            <a:r>
              <a:rPr lang="en-US" altLang="en-US" sz="2300" dirty="0">
                <a:latin typeface="Corbel" charset="0"/>
                <a:ea typeface="Corbel" charset="0"/>
                <a:cs typeface="Corbel" charset="0"/>
              </a:rPr>
              <a:t>Then $73,000 is mapped to  </a:t>
            </a:r>
          </a:p>
          <a:p>
            <a:pPr>
              <a:spcAft>
                <a:spcPts val="300"/>
              </a:spcAft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Z-score normalization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μ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mean,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standard deviation):</a:t>
            </a:r>
          </a:p>
          <a:p>
            <a:pPr>
              <a:spcAft>
                <a:spcPts val="300"/>
              </a:spcAft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Ex. Let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μ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= 54,000,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= 16,000.  Then</a:t>
            </a:r>
            <a:endParaRPr lang="el-GR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300"/>
              </a:spcAft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Normalization by decimal scaling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887858"/>
              </p:ext>
            </p:extLst>
          </p:nvPr>
        </p:nvGraphicFramePr>
        <p:xfrm>
          <a:off x="4807974" y="3056121"/>
          <a:ext cx="1900392" cy="36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3" imgW="2222500" imgH="419100" progId="Equation.3">
                  <p:embed/>
                </p:oleObj>
              </mc:Choice>
              <mc:Fallback>
                <p:oleObj name="Equation" r:id="rId3" imgW="2222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974" y="3056121"/>
                        <a:ext cx="1900392" cy="369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837818"/>
              </p:ext>
            </p:extLst>
          </p:nvPr>
        </p:nvGraphicFramePr>
        <p:xfrm>
          <a:off x="1600200" y="1937818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5" imgW="3340100" imgH="393700" progId="Equation.3">
                  <p:embed/>
                </p:oleObj>
              </mc:Choice>
              <mc:Fallback>
                <p:oleObj name="Equation" r:id="rId5" imgW="3340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37818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714616"/>
              </p:ext>
            </p:extLst>
          </p:nvPr>
        </p:nvGraphicFramePr>
        <p:xfrm>
          <a:off x="1688690" y="3795882"/>
          <a:ext cx="1215619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7" imgW="634725" imgH="393529" progId="Equation.3">
                  <p:embed/>
                </p:oleObj>
              </mc:Choice>
              <mc:Fallback>
                <p:oleObj name="Equation" r:id="rId7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690" y="3795882"/>
                        <a:ext cx="1215619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305206"/>
              </p:ext>
            </p:extLst>
          </p:nvPr>
        </p:nvGraphicFramePr>
        <p:xfrm>
          <a:off x="1688690" y="5328629"/>
          <a:ext cx="871947" cy="69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9" imgW="495085" imgH="393529" progId="Equation.3">
                  <p:embed/>
                </p:oleObj>
              </mc:Choice>
              <mc:Fallback>
                <p:oleObj name="Equation" r:id="rId9" imgW="49508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690" y="5328629"/>
                        <a:ext cx="871947" cy="692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93577" y="5505379"/>
            <a:ext cx="5783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Where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the smallest integer such that Max(|</a:t>
            </a:r>
            <a:r>
              <a:rPr lang="el-GR" altLang="en-US" sz="2000" dirty="0">
                <a:latin typeface="Corbel" charset="0"/>
                <a:ea typeface="Corbel" charset="0"/>
                <a:cs typeface="Corbel" charset="0"/>
              </a:rPr>
              <a:t>ν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’|) &lt; 1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151400"/>
              </p:ext>
            </p:extLst>
          </p:nvPr>
        </p:nvGraphicFramePr>
        <p:xfrm>
          <a:off x="5470732" y="4592877"/>
          <a:ext cx="1578998" cy="455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Equation" r:id="rId11" imgW="1498600" imgH="419100" progId="Equation.3">
                  <p:embed/>
                </p:oleObj>
              </mc:Choice>
              <mc:Fallback>
                <p:oleObj name="Equation" r:id="rId11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732" y="4592877"/>
                        <a:ext cx="1578998" cy="455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93577" y="3840956"/>
            <a:ext cx="5357197" cy="7017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Z-score: The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distance between the raw score and the population mean in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the unit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of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the standard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deviation</a:t>
            </a:r>
          </a:p>
        </p:txBody>
      </p:sp>
    </p:spTree>
    <p:extLst>
      <p:ext uri="{BB962C8B-B14F-4D97-AF65-F5344CB8AC3E}">
        <p14:creationId xmlns:p14="http://schemas.microsoft.com/office/powerpoint/2010/main" val="798651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cleaning</a:t>
            </a:r>
          </a:p>
          <a:p>
            <a:r>
              <a:rPr lang="en-US" altLang="en-US" dirty="0" smtClean="0"/>
              <a:t>Data integration</a:t>
            </a:r>
          </a:p>
          <a:p>
            <a:r>
              <a:rPr lang="en-US" altLang="en-US" dirty="0" smtClean="0"/>
              <a:t>Data reduction</a:t>
            </a:r>
            <a:endParaRPr lang="zh-CN" altLang="en-US" dirty="0" smtClean="0"/>
          </a:p>
          <a:p>
            <a:r>
              <a:rPr lang="en-US" altLang="en-US" b="1" dirty="0" smtClean="0"/>
              <a:t>Dimensionality reduction</a:t>
            </a: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2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b="1" dirty="0"/>
              <a:t>Curse of dimensionality</a:t>
            </a:r>
          </a:p>
          <a:p>
            <a:pPr lvl="1"/>
            <a:r>
              <a:rPr lang="en-US" altLang="en-US" dirty="0"/>
              <a:t>When dimensionality increases, data becomes increasingly sparse</a:t>
            </a:r>
          </a:p>
          <a:p>
            <a:pPr lvl="1"/>
            <a:r>
              <a:rPr lang="en-US" altLang="en-US" dirty="0"/>
              <a:t>Density and distance between points, which is critical to clustering, outlier analysis, becomes less meaningful</a:t>
            </a:r>
          </a:p>
          <a:p>
            <a:pPr lvl="1"/>
            <a:r>
              <a:rPr lang="en-US" altLang="en-US" dirty="0"/>
              <a:t>The possible combinations of subspaces will grow exponentially</a:t>
            </a:r>
          </a:p>
          <a:p>
            <a:r>
              <a:rPr lang="en-US" altLang="en-US" b="1" dirty="0"/>
              <a:t>Dimensionality reduction</a:t>
            </a:r>
          </a:p>
          <a:p>
            <a:pPr lvl="1"/>
            <a:r>
              <a:rPr lang="en-US" dirty="0"/>
              <a:t>Reducing the number of random variables under consideration, via obtaining a set of principal variables</a:t>
            </a:r>
          </a:p>
          <a:p>
            <a:r>
              <a:rPr lang="en-US" altLang="en-US" b="1" dirty="0"/>
              <a:t>Advantages of dimensionality reduction</a:t>
            </a:r>
            <a:endParaRPr lang="en-US" dirty="0"/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Avoid the curse of dimensionality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Help eliminate irrelevant features and reduce noise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Reduce time and space required in data mining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Allow easier </a:t>
            </a:r>
            <a:r>
              <a:rPr lang="en-US" altLang="en-US" dirty="0" smtClean="0">
                <a:latin typeface="Calibri" panose="020F0502020204030204" pitchFamily="34" charset="0"/>
              </a:rPr>
              <a:t>visualization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200" dirty="0"/>
              <a:t>Data in the Real World Is Dirty: Lots of potentially incorrect data, e.g., instrument faulty, human or computer error, and transmission error</a:t>
            </a:r>
          </a:p>
          <a:p>
            <a:pPr lvl="1"/>
            <a:r>
              <a:rPr lang="en-US" altLang="en-US" sz="2200" u="sng" dirty="0"/>
              <a:t>Incomplete</a:t>
            </a:r>
            <a:r>
              <a:rPr lang="en-US" altLang="en-US" sz="2200" dirty="0"/>
              <a:t>: lacking attribute values, lacking certain attributes of interest, or containing only aggregate data</a:t>
            </a:r>
          </a:p>
          <a:p>
            <a:pPr lvl="2"/>
            <a:r>
              <a:rPr lang="en-US" altLang="en-US" sz="2200" dirty="0"/>
              <a:t>e.g., </a:t>
            </a:r>
            <a:r>
              <a:rPr lang="en-US" altLang="en-US" sz="2200" i="1" dirty="0"/>
              <a:t>Occupation </a:t>
            </a:r>
            <a:r>
              <a:rPr lang="en-US" altLang="en-US" sz="2200" dirty="0"/>
              <a:t>= “ ” (missing data)</a:t>
            </a:r>
          </a:p>
          <a:p>
            <a:pPr lvl="1"/>
            <a:r>
              <a:rPr lang="en-US" altLang="en-US" sz="2200" u="sng" dirty="0"/>
              <a:t>Noisy</a:t>
            </a:r>
            <a:r>
              <a:rPr lang="en-US" altLang="en-US" sz="2200" dirty="0"/>
              <a:t>: containing noise, errors, or outliers</a:t>
            </a:r>
          </a:p>
          <a:p>
            <a:pPr lvl="2"/>
            <a:r>
              <a:rPr lang="en-US" altLang="en-US" sz="2200" dirty="0"/>
              <a:t>e.g., </a:t>
            </a:r>
            <a:r>
              <a:rPr lang="en-US" altLang="en-US" sz="2200" i="1" dirty="0"/>
              <a:t>Salary </a:t>
            </a:r>
            <a:r>
              <a:rPr lang="en-US" altLang="en-US" sz="2200" dirty="0"/>
              <a:t>= “</a:t>
            </a:r>
            <a:r>
              <a:rPr lang="en-US" altLang="en-US" sz="2200" dirty="0">
                <a:cs typeface="Tahoma" panose="020B0604030504040204" pitchFamily="34" charset="0"/>
              </a:rPr>
              <a:t>−</a:t>
            </a:r>
            <a:r>
              <a:rPr lang="en-US" altLang="en-US" sz="2200" dirty="0"/>
              <a:t>10” (an error)</a:t>
            </a:r>
          </a:p>
          <a:p>
            <a:pPr lvl="1"/>
            <a:r>
              <a:rPr lang="en-US" altLang="en-US" sz="2200" u="sng" dirty="0"/>
              <a:t>Inconsistent</a:t>
            </a:r>
            <a:r>
              <a:rPr lang="en-US" altLang="en-US" sz="2200" dirty="0"/>
              <a:t>: containing discrepancies in codes or names, e.g.,</a:t>
            </a:r>
          </a:p>
          <a:p>
            <a:pPr lvl="2"/>
            <a:r>
              <a:rPr lang="en-US" altLang="en-US" sz="2200" i="1" dirty="0"/>
              <a:t>Age </a:t>
            </a:r>
            <a:r>
              <a:rPr lang="en-US" altLang="en-US" sz="2200" dirty="0"/>
              <a:t>= “42”, </a:t>
            </a:r>
            <a:r>
              <a:rPr lang="en-US" altLang="en-US" sz="2200" i="1" dirty="0"/>
              <a:t>Birthday </a:t>
            </a:r>
            <a:r>
              <a:rPr lang="en-US" altLang="en-US" sz="2200" dirty="0"/>
              <a:t>= “03/07/2010”</a:t>
            </a:r>
          </a:p>
          <a:p>
            <a:pPr lvl="2"/>
            <a:r>
              <a:rPr lang="en-US" altLang="en-US" sz="2200" dirty="0"/>
              <a:t>Was rating “1, 2, 3”, now rating “A, B, C”</a:t>
            </a:r>
          </a:p>
          <a:p>
            <a:pPr lvl="2"/>
            <a:r>
              <a:rPr lang="en-US" altLang="en-US" sz="2200" dirty="0"/>
              <a:t>discrepancy between duplicate records</a:t>
            </a:r>
          </a:p>
          <a:p>
            <a:pPr lvl="1"/>
            <a:r>
              <a:rPr lang="en-US" altLang="en-US" sz="2200" u="sng" dirty="0"/>
              <a:t>Intentional</a:t>
            </a:r>
            <a:r>
              <a:rPr lang="en-US" altLang="en-US" sz="2200" b="1" u="sng" dirty="0"/>
              <a:t> </a:t>
            </a:r>
            <a:r>
              <a:rPr lang="en-US" altLang="en-US" sz="2200" dirty="0"/>
              <a:t>(e.g., </a:t>
            </a:r>
            <a:r>
              <a:rPr lang="en-US" altLang="en-US" sz="2200" i="1" dirty="0"/>
              <a:t>disguised missing</a:t>
            </a:r>
            <a:r>
              <a:rPr lang="en-US" altLang="en-US" sz="2200" dirty="0"/>
              <a:t> data)</a:t>
            </a:r>
          </a:p>
          <a:p>
            <a:pPr lvl="2"/>
            <a:r>
              <a:rPr lang="en-US" altLang="en-US" sz="2200" dirty="0"/>
              <a:t>Jan. 1 as everyone’s birthday?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5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Dimensionality Reduction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Dimensionality reduction methodologies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Feature selection</a:t>
            </a:r>
            <a:r>
              <a:rPr lang="en-US" dirty="0"/>
              <a:t>: Find a subset of the original variables (or features, attributes)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Feature extraction</a:t>
            </a:r>
            <a:r>
              <a:rPr lang="en-US" dirty="0"/>
              <a:t>: Transform the data in the high-dimensional space to a space of fewer dimensions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Some typical dimensionality methods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Principal Component Analysis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Supervised and nonlinear techniques 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Feature subset selection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Feature </a:t>
            </a:r>
            <a:r>
              <a:rPr lang="en-US" altLang="en-US" dirty="0" smtClean="0"/>
              <a:t>creatio</a:t>
            </a:r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1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Principal Component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11213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PCA:  A statistical procedure that uses an orthogonal transformation to convert a set of observations of possibly correlated variables into a set of values of linearly uncorrelated variables called </a:t>
            </a:r>
            <a:r>
              <a:rPr lang="en-US" b="1" i="1" dirty="0"/>
              <a:t>principal components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The original data are projected onto a much smaller space, resulting in dimensionality reduction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Method:  Find the eigenvectors of the covariance matrix, and these eigenvectors define the new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 descr="Untitl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12" y="1979214"/>
            <a:ext cx="3648006" cy="346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47472" y="5446097"/>
            <a:ext cx="456894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Ball travels in a straight line. Data from </a:t>
            </a:r>
            <a:r>
              <a:rPr lang="en-US" altLang="en-US" sz="1800" dirty="0" smtClean="0"/>
              <a:t>three cameras contain much redundancy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0502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Principal Component </a:t>
            </a:r>
            <a:r>
              <a:rPr lang="en-US" altLang="en-US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810864" cy="51212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</a:pPr>
            <a:r>
              <a:rPr lang="en-US" altLang="en-US" sz="2400" dirty="0"/>
              <a:t>Given </a:t>
            </a:r>
            <a:r>
              <a:rPr lang="en-US" altLang="en-US" sz="2400" i="1" dirty="0"/>
              <a:t>N</a:t>
            </a:r>
            <a:r>
              <a:rPr lang="en-US" altLang="en-US" sz="2400" dirty="0"/>
              <a:t> data vectors from </a:t>
            </a:r>
            <a:r>
              <a:rPr lang="en-US" altLang="en-US" sz="2400" i="1" dirty="0"/>
              <a:t>n</a:t>
            </a:r>
            <a:r>
              <a:rPr lang="en-US" altLang="en-US" sz="2400" dirty="0"/>
              <a:t>-dimensions, find </a:t>
            </a:r>
            <a:r>
              <a:rPr lang="en-US" altLang="en-US" sz="2400" i="1" dirty="0"/>
              <a:t>k</a:t>
            </a:r>
            <a:r>
              <a:rPr lang="en-US" altLang="en-US" sz="2400" dirty="0"/>
              <a:t> ≤ </a:t>
            </a:r>
            <a:r>
              <a:rPr lang="en-US" altLang="en-US" sz="2400" i="1" dirty="0"/>
              <a:t>n </a:t>
            </a:r>
            <a:r>
              <a:rPr lang="en-US" altLang="en-US" sz="2400" dirty="0"/>
              <a:t>orthogonal vectors (</a:t>
            </a:r>
            <a:r>
              <a:rPr lang="en-US" altLang="en-US" sz="2400" i="1" dirty="0"/>
              <a:t>principal components</a:t>
            </a:r>
            <a:r>
              <a:rPr lang="en-US" altLang="en-US" sz="2400" dirty="0"/>
              <a:t>) best used to represent data 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Normalize input data: Each attribute falls within the same range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Compute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orthonormal (unit) vectors, i.e., </a:t>
            </a:r>
            <a:r>
              <a:rPr lang="en-US" altLang="en-US" sz="2400" i="1" dirty="0"/>
              <a:t>principal components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Each input data (vector) is a linear combination of 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principal component vectors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The principal components are sorted in order of decreasing “significance” or strength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Since the components are sorted, the size of the data can be reduced by eliminating the </a:t>
            </a:r>
            <a:r>
              <a:rPr lang="en-US" altLang="en-US" sz="2400" i="1" dirty="0">
                <a:sym typeface="Symbol" panose="05050102010706020507" pitchFamily="18" charset="2"/>
              </a:rPr>
              <a:t>weak components</a:t>
            </a:r>
            <a:r>
              <a:rPr lang="en-US" altLang="en-US" sz="2400" dirty="0">
                <a:sym typeface="Symbol" panose="05050102010706020507" pitchFamily="18" charset="2"/>
              </a:rPr>
              <a:t>, i.e., those with low variance (i.e., using the strongest principal components, to reconstruct a good approximation of the original data)</a:t>
            </a:r>
          </a:p>
          <a:p>
            <a:pPr>
              <a:spcAft>
                <a:spcPts val="200"/>
              </a:spcAft>
            </a:pPr>
            <a:r>
              <a:rPr lang="en-US" altLang="en-US" sz="2400" dirty="0"/>
              <a:t>Works for numeric data 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2" descr="https://upload.wikimedia.org/wikipedia/commons/thumb/f/f5/GaussianScatterPCA.svg/720px-GaussianScatterPC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327" y="1600200"/>
            <a:ext cx="3063673" cy="306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67475" y="4663874"/>
            <a:ext cx="231457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Ack.  Wikipedia: </a:t>
            </a:r>
            <a:r>
              <a:rPr lang="en-US" altLang="en-US" sz="1600" dirty="0"/>
              <a:t>Principal Component Analysis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9940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Attribute Subset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Another way to reduce dimensionality of data</a:t>
            </a:r>
          </a:p>
          <a:p>
            <a:r>
              <a:rPr lang="en-US" altLang="en-US" dirty="0" smtClean="0"/>
              <a:t>Redundant attributes </a:t>
            </a:r>
          </a:p>
          <a:p>
            <a:pPr lvl="1"/>
            <a:r>
              <a:rPr lang="en-US" altLang="en-US" dirty="0" smtClean="0"/>
              <a:t>Duplicate much or all of the information contained in one or more other attributes</a:t>
            </a:r>
          </a:p>
          <a:p>
            <a:pPr lvl="2"/>
            <a:r>
              <a:rPr lang="en-US" altLang="en-US" dirty="0" smtClean="0"/>
              <a:t>E.g., purchase price of a product and the amount of sales tax paid</a:t>
            </a:r>
          </a:p>
          <a:p>
            <a:r>
              <a:rPr lang="en-US" altLang="en-US" dirty="0" smtClean="0"/>
              <a:t>Irrelevant attributes</a:t>
            </a:r>
          </a:p>
          <a:p>
            <a:pPr lvl="1"/>
            <a:r>
              <a:rPr lang="en-US" altLang="en-US" dirty="0" smtClean="0"/>
              <a:t>Contain no information that is useful for the data mining task at hand</a:t>
            </a:r>
          </a:p>
          <a:p>
            <a:pPr lvl="2"/>
            <a:r>
              <a:rPr lang="en-US" altLang="en-US" dirty="0" smtClean="0"/>
              <a:t>Ex. A student’s ID is often irrelevant to the task of predicting his/her GPA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42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Heuristic Search in Attribute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There are </a:t>
            </a:r>
            <a:r>
              <a:rPr lang="en-US" altLang="en-US" sz="2400" i="1" dirty="0"/>
              <a:t>2</a:t>
            </a:r>
            <a:r>
              <a:rPr lang="en-US" altLang="en-US" sz="2400" i="1" baseline="30000" dirty="0"/>
              <a:t>d</a:t>
            </a:r>
            <a:r>
              <a:rPr lang="en-US" altLang="en-US" sz="2400" dirty="0"/>
              <a:t> possible attribute combinations of </a:t>
            </a:r>
            <a:r>
              <a:rPr lang="en-US" altLang="en-US" sz="2400" i="1" dirty="0"/>
              <a:t>d</a:t>
            </a:r>
            <a:r>
              <a:rPr lang="en-US" altLang="en-US" sz="2400" dirty="0"/>
              <a:t>  attributes</a:t>
            </a:r>
          </a:p>
          <a:p>
            <a:r>
              <a:rPr lang="en-US" altLang="en-US" sz="2400" dirty="0"/>
              <a:t>Typical heuristic attribute selection methods:</a:t>
            </a:r>
          </a:p>
          <a:p>
            <a:pPr lvl="1"/>
            <a:r>
              <a:rPr lang="en-US" altLang="en-US" sz="2400" dirty="0"/>
              <a:t>Best single attribute under the attribute independence assumption: choose by significance tests</a:t>
            </a:r>
          </a:p>
          <a:p>
            <a:pPr lvl="1"/>
            <a:r>
              <a:rPr lang="en-US" altLang="en-US" sz="2400" dirty="0"/>
              <a:t>Best step-wise feature selection:</a:t>
            </a:r>
          </a:p>
          <a:p>
            <a:pPr lvl="2"/>
            <a:r>
              <a:rPr lang="en-US" altLang="en-US" dirty="0"/>
              <a:t>The best single-attribute is picked first</a:t>
            </a:r>
          </a:p>
          <a:p>
            <a:pPr lvl="2"/>
            <a:r>
              <a:rPr lang="en-US" altLang="en-US" dirty="0"/>
              <a:t>Then next best attribute condition to the first, ...</a:t>
            </a:r>
          </a:p>
          <a:p>
            <a:pPr lvl="1"/>
            <a:r>
              <a:rPr lang="en-US" altLang="en-US" sz="2400" dirty="0"/>
              <a:t>Step-wise attribute elimination:</a:t>
            </a:r>
          </a:p>
          <a:p>
            <a:pPr lvl="2"/>
            <a:r>
              <a:rPr lang="en-US" altLang="en-US" dirty="0"/>
              <a:t>Repeatedly eliminate the worst attribute</a:t>
            </a:r>
          </a:p>
          <a:p>
            <a:pPr lvl="1"/>
            <a:r>
              <a:rPr lang="en-US" altLang="en-US" sz="2400" dirty="0"/>
              <a:t>Best combined attribute selection and elimination</a:t>
            </a:r>
          </a:p>
          <a:p>
            <a:pPr lvl="1"/>
            <a:r>
              <a:rPr lang="en-US" altLang="en-US" sz="2400" dirty="0"/>
              <a:t>Optimal branch and bound: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Use attribute elimination and </a:t>
            </a:r>
            <a:r>
              <a:rPr lang="en-US" altLang="en-US" dirty="0" smtClean="0">
                <a:sym typeface="Symbol" panose="05050102010706020507" pitchFamily="18" charset="2"/>
              </a:rPr>
              <a:t>backtracking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4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b="1" dirty="0"/>
              <a:t>Data quality</a:t>
            </a:r>
            <a:r>
              <a:rPr lang="en-US" altLang="en-US" sz="2400" dirty="0"/>
              <a:t>: accuracy, completeness, consistency, timeliness, believability, interpretability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cleaning</a:t>
            </a:r>
            <a:r>
              <a:rPr lang="en-US" altLang="en-US" sz="2400" dirty="0"/>
              <a:t>: e.g. missing/noisy values, outliers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integration</a:t>
            </a:r>
            <a:r>
              <a:rPr lang="en-US" altLang="en-US" sz="2400" dirty="0"/>
              <a:t> from multiple sources: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Entity identification problem; Remove redundancies; Detect inconsistencies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</a:t>
            </a:r>
            <a:r>
              <a:rPr lang="en-US" altLang="en-US" sz="2400" b="1" dirty="0" smtClean="0"/>
              <a:t>reduction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and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data </a:t>
            </a:r>
            <a:r>
              <a:rPr lang="en-US" altLang="en-US" sz="2400" b="1" dirty="0" smtClean="0"/>
              <a:t>transformation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err="1" smtClean="0"/>
              <a:t>Numerosity</a:t>
            </a:r>
            <a:r>
              <a:rPr lang="en-US" altLang="en-US" sz="2400" dirty="0" smtClean="0"/>
              <a:t> reduction; Data compression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Normalization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 smtClean="0"/>
              <a:t>Dimensionality reduction</a:t>
            </a:r>
            <a:endParaRPr lang="en-US" alt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57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/>
            <a:r>
              <a:rPr lang="en-US" altLang="en-US" dirty="0"/>
              <a:t>D. P. </a:t>
            </a:r>
            <a:r>
              <a:rPr lang="en-US" altLang="en-US" dirty="0" err="1"/>
              <a:t>Ballou</a:t>
            </a:r>
            <a:r>
              <a:rPr lang="en-US" altLang="en-US" dirty="0"/>
              <a:t> and G. K. </a:t>
            </a:r>
            <a:r>
              <a:rPr lang="en-US" altLang="en-US" dirty="0" err="1"/>
              <a:t>Tayi</a:t>
            </a:r>
            <a:r>
              <a:rPr lang="en-US" altLang="en-US" dirty="0"/>
              <a:t>. Enhancing data quality in data warehouse environments. Comm. of ACM, 42:73-78, 1999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T. </a:t>
            </a:r>
            <a:r>
              <a:rPr lang="en-US" altLang="en-US" dirty="0" err="1">
                <a:solidFill>
                  <a:srgbClr val="FF0000"/>
                </a:solidFill>
              </a:rPr>
              <a:t>Dasu</a:t>
            </a:r>
            <a:r>
              <a:rPr lang="en-US" altLang="en-US" dirty="0">
                <a:solidFill>
                  <a:srgbClr val="FF0000"/>
                </a:solidFill>
              </a:rPr>
              <a:t> and T. Johnson.  Exploratory Data Mining and Data Cleaning. John Wiley, 2003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T.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Dasu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, T. Johnson, S.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Muthukrishnan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, V.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Shkapenyuk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. </a:t>
            </a:r>
            <a:r>
              <a:rPr lang="en-US" altLang="en-US" u="sng" dirty="0">
                <a:solidFill>
                  <a:srgbClr val="FF0000"/>
                </a:solidFill>
                <a:cs typeface="Times New Roman" panose="02020603050405020304" pitchFamily="18" charset="0"/>
                <a:hlinkClick r:id="rId2"/>
              </a:rPr>
              <a:t>Mining Database Structure; Or, How to Build a Data Quality Browser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. SIGMOD’02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H. V. </a:t>
            </a:r>
            <a:r>
              <a:rPr lang="en-US" altLang="en-US" dirty="0" err="1">
                <a:solidFill>
                  <a:srgbClr val="FF0000"/>
                </a:solidFill>
              </a:rPr>
              <a:t>Jagadish</a:t>
            </a:r>
            <a:r>
              <a:rPr lang="en-US" altLang="en-US" dirty="0">
                <a:solidFill>
                  <a:srgbClr val="FF0000"/>
                </a:solidFill>
              </a:rPr>
              <a:t> et al., Special Issue on Data Reduction Techniques.  Bulletin of the Technical Committee on Data Engineering, 20(4), Dec. 1997</a:t>
            </a:r>
          </a:p>
          <a:p>
            <a:pPr marL="457200" indent="-457200"/>
            <a:r>
              <a:rPr lang="en-US" altLang="en-US" dirty="0"/>
              <a:t>D. Pyle. Data Preparation for Data Mining. Morgan Kaufmann, 1999</a:t>
            </a:r>
          </a:p>
          <a:p>
            <a:pPr marL="457200" indent="-457200"/>
            <a:r>
              <a:rPr lang="en-US" altLang="en-US" dirty="0"/>
              <a:t>E. Rahm and H. H. Do. Data Cleaning: Problems and Current Approaches. </a:t>
            </a:r>
            <a:r>
              <a:rPr lang="en-US" altLang="en-US" i="1" dirty="0"/>
              <a:t>IEEE Bulletin of the Technical Committee on Data Engineering. Vol.23, No.4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V. Raman and J. </a:t>
            </a:r>
            <a:r>
              <a:rPr lang="en-US" altLang="en-US" dirty="0" err="1">
                <a:solidFill>
                  <a:srgbClr val="FF0000"/>
                </a:solidFill>
              </a:rPr>
              <a:t>Hellerstein</a:t>
            </a:r>
            <a:r>
              <a:rPr lang="en-US" altLang="en-US" dirty="0">
                <a:solidFill>
                  <a:srgbClr val="FF0000"/>
                </a:solidFill>
              </a:rPr>
              <a:t>. Potters Wheel: An Interactive Framework for Data Cleaning and Transformation, VLDB’2001</a:t>
            </a:r>
            <a:endParaRPr lang="en-US" altLang="en-US" i="1" dirty="0">
              <a:solidFill>
                <a:srgbClr val="FF0000"/>
              </a:solidFill>
            </a:endParaRPr>
          </a:p>
          <a:p>
            <a:pPr marL="457200" indent="-457200"/>
            <a:r>
              <a:rPr lang="en-US" altLang="en-US" dirty="0"/>
              <a:t>T. Redman. Data Quality: Management and Technology. Bantam Books, 1992</a:t>
            </a:r>
          </a:p>
          <a:p>
            <a:pPr marL="457200" indent="-457200"/>
            <a:r>
              <a:rPr lang="en-US" altLang="en-US" dirty="0"/>
              <a:t>R. Wang, V. </a:t>
            </a:r>
            <a:r>
              <a:rPr lang="en-US" altLang="en-US" dirty="0" err="1"/>
              <a:t>Storey</a:t>
            </a:r>
            <a:r>
              <a:rPr lang="en-US" altLang="en-US" dirty="0"/>
              <a:t>, and C. Firth. A framework for analysis of data quality research. IEEE Trans. Knowledge and Data Engineering, 7:623-640, </a:t>
            </a:r>
            <a:r>
              <a:rPr lang="en-US" altLang="en-US" dirty="0" smtClean="0"/>
              <a:t>1995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Incomplete (Missing)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Data is not always available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E.g., many tuples have no recorded value for several attributes, such as customer income in sales data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Missing data may be due to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Equipment malfunction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Inconsistent with other recorded data and thus deleted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Data were not entered due to misunderstanding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Certain data may not be considered important at the time of entry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Did not register history or changes of the data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Missing data may need to be </a:t>
            </a:r>
            <a:r>
              <a:rPr lang="en-US" altLang="en-US" sz="2400" dirty="0" smtClean="0"/>
              <a:t>inferred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7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Handle Missing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Ignore the tuple: usually done when class label is missing (when doing classification</a:t>
            </a:r>
            <a:r>
              <a:rPr lang="en-US" altLang="en-US" sz="2400" dirty="0" smtClean="0"/>
              <a:t>)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—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not </a:t>
            </a:r>
            <a:r>
              <a:rPr lang="en-US" altLang="en-US" sz="2400" dirty="0"/>
              <a:t>effective when the % of missing values per attribute varies considerably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Fill in the missing value manually: tedious + infeasible?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Fill in it automatically with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a global constant : e.g., “unknown”, a new class?!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attribute mean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attribute mean for all samples belonging to the same class: smarter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the most probable value: inference-based such as Bayesian formula or decision </a:t>
            </a:r>
            <a:r>
              <a:rPr lang="en-US" altLang="en-US" sz="2400" dirty="0" smtClean="0">
                <a:solidFill>
                  <a:srgbClr val="FF0000"/>
                </a:solidFill>
              </a:rPr>
              <a:t>tree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Noisy</a:t>
            </a:r>
            <a:r>
              <a:rPr lang="zh-CN" altLang="en-US" smtClean="0"/>
              <a:t> </a:t>
            </a:r>
            <a:r>
              <a:rPr lang="en-US" altLang="zh-CN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Noise: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random error or variance in a measured variable</a:t>
            </a:r>
          </a:p>
          <a:p>
            <a:r>
              <a:rPr lang="en-US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Incorrect attribute values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may be due to</a:t>
            </a:r>
          </a:p>
          <a:p>
            <a:pPr lvl="1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Faulty data collection instruments</a:t>
            </a:r>
          </a:p>
          <a:p>
            <a:pPr lvl="1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Data entry problems</a:t>
            </a:r>
          </a:p>
          <a:p>
            <a:pPr lvl="1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Data transmission problems</a:t>
            </a:r>
          </a:p>
          <a:p>
            <a:pPr lvl="1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Technology limitation</a:t>
            </a:r>
          </a:p>
          <a:p>
            <a:pPr lvl="1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Inconsistency in naming convention </a:t>
            </a:r>
          </a:p>
          <a:p>
            <a:r>
              <a:rPr lang="en-US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Other data problems</a:t>
            </a: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 lvl="1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Duplicate records</a:t>
            </a:r>
          </a:p>
          <a:p>
            <a:pPr lvl="1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Incomplete data</a:t>
            </a:r>
          </a:p>
          <a:p>
            <a:pPr lvl="1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Inconsistent data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Handle Noisy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Binning</a:t>
            </a:r>
          </a:p>
          <a:p>
            <a:pPr lvl="1"/>
            <a:r>
              <a:rPr lang="en-US" altLang="en-US" sz="2400" dirty="0"/>
              <a:t>First sort data and partition into (equal-frequency) bins</a:t>
            </a:r>
          </a:p>
          <a:p>
            <a:pPr lvl="1"/>
            <a:r>
              <a:rPr lang="en-US" altLang="en-US" sz="2400" dirty="0"/>
              <a:t>Then one can </a:t>
            </a:r>
            <a:r>
              <a:rPr lang="en-US" altLang="en-US" sz="2400" dirty="0">
                <a:solidFill>
                  <a:srgbClr val="FF0000"/>
                </a:solidFill>
              </a:rPr>
              <a:t>smooth by bin means, smooth by bin median, smooth by bin boundaries</a:t>
            </a:r>
            <a:r>
              <a:rPr lang="en-US" altLang="en-US" sz="2400" dirty="0"/>
              <a:t>, etc.</a:t>
            </a:r>
          </a:p>
          <a:p>
            <a:r>
              <a:rPr lang="en-US" altLang="en-US" sz="2400" dirty="0"/>
              <a:t>Regression</a:t>
            </a:r>
          </a:p>
          <a:p>
            <a:pPr lvl="1"/>
            <a:r>
              <a:rPr lang="en-US" altLang="en-US" sz="2400" dirty="0"/>
              <a:t>Smooth by fitting the data into regression functions</a:t>
            </a:r>
          </a:p>
          <a:p>
            <a:r>
              <a:rPr lang="en-US" altLang="en-US" sz="2400" dirty="0"/>
              <a:t>Clustering</a:t>
            </a:r>
          </a:p>
          <a:p>
            <a:pPr lvl="1"/>
            <a:r>
              <a:rPr lang="en-US" altLang="en-US" sz="2400" dirty="0"/>
              <a:t>Detect and remove outliers</a:t>
            </a:r>
          </a:p>
          <a:p>
            <a:r>
              <a:rPr lang="en-US" altLang="en-US" sz="2400" dirty="0"/>
              <a:t>Semi-supervised: Combined computer and human inspection</a:t>
            </a:r>
          </a:p>
          <a:p>
            <a:pPr lvl="1"/>
            <a:r>
              <a:rPr lang="en-US" altLang="en-US" sz="2400" dirty="0"/>
              <a:t>Detect suspicious values and check by human (e.g., deal with possible outliers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2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cleaning</a:t>
            </a:r>
          </a:p>
          <a:p>
            <a:r>
              <a:rPr lang="en-US" altLang="en-US" b="1" dirty="0" smtClean="0"/>
              <a:t>Data integration</a:t>
            </a:r>
          </a:p>
          <a:p>
            <a:r>
              <a:rPr lang="en-US" altLang="en-US" dirty="0" smtClean="0"/>
              <a:t>Data reduction</a:t>
            </a:r>
            <a:endParaRPr lang="zh-CN" altLang="en-US" dirty="0" smtClean="0"/>
          </a:p>
          <a:p>
            <a:r>
              <a:rPr lang="en-US" altLang="en-US" dirty="0" smtClean="0"/>
              <a:t>Dimensionality reduction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47099</TotalTime>
  <Words>3269</Words>
  <Application>Microsoft Macintosh PowerPoint</Application>
  <PresentationFormat>On-screen Show (4:3)</PresentationFormat>
  <Paragraphs>461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Calibri</vt:lpstr>
      <vt:lpstr>Corbel</vt:lpstr>
      <vt:lpstr>Symbol</vt:lpstr>
      <vt:lpstr>Tahoma</vt:lpstr>
      <vt:lpstr>Times New Roman</vt:lpstr>
      <vt:lpstr>Wingdings</vt:lpstr>
      <vt:lpstr>华文楷体</vt:lpstr>
      <vt:lpstr>Arial</vt:lpstr>
      <vt:lpstr>Office Theme</vt:lpstr>
      <vt:lpstr>Equation</vt:lpstr>
      <vt:lpstr>Bitmap Image</vt:lpstr>
      <vt:lpstr>Chart</vt:lpstr>
      <vt:lpstr>Chapter 3. Data Processing</vt:lpstr>
      <vt:lpstr>Why? Data Quality Issues</vt:lpstr>
      <vt:lpstr>Data Preprocessing</vt:lpstr>
      <vt:lpstr>Data Cleaning</vt:lpstr>
      <vt:lpstr>Incomplete (Missing) Data</vt:lpstr>
      <vt:lpstr>How to Handle Missing Data?</vt:lpstr>
      <vt:lpstr>Noisy Data</vt:lpstr>
      <vt:lpstr>How to Handle Noisy Data?</vt:lpstr>
      <vt:lpstr>Data Preprocessing</vt:lpstr>
      <vt:lpstr>Data Integration</vt:lpstr>
      <vt:lpstr>Handling Redundancy in Data Integration</vt:lpstr>
      <vt:lpstr>Correlation Analysis (for Categorical Data)</vt:lpstr>
      <vt:lpstr>Example: Chi-Square Calculation</vt:lpstr>
      <vt:lpstr>Example: Chi-Square Calculation</vt:lpstr>
      <vt:lpstr>Variance for Single Variable (for Numerical Data)</vt:lpstr>
      <vt:lpstr>Covariance for Two Variables</vt:lpstr>
      <vt:lpstr>Example: Calculation of Covariance</vt:lpstr>
      <vt:lpstr>Correlation between Two Numerical Variables</vt:lpstr>
      <vt:lpstr>Visualizing Changes of Correlation Coefficient</vt:lpstr>
      <vt:lpstr>Covariance Matrix</vt:lpstr>
      <vt:lpstr>Announcement</vt:lpstr>
      <vt:lpstr>Chapter 3. Data Processing</vt:lpstr>
      <vt:lpstr>Data Preprocessing</vt:lpstr>
      <vt:lpstr>Data Reduction</vt:lpstr>
      <vt:lpstr>Data Reduction: Parametric vs. Non-Parametric Methods </vt:lpstr>
      <vt:lpstr>Data Reduction: Parametric vs. Non-Parametric Methods (cont.)</vt:lpstr>
      <vt:lpstr>Parametric Data Reduction: Regression Analysis</vt:lpstr>
      <vt:lpstr>Linear and Multiple Regression</vt:lpstr>
      <vt:lpstr>Multiple Regression and Log-Linear Models</vt:lpstr>
      <vt:lpstr>Histogram Analysis</vt:lpstr>
      <vt:lpstr>Clustering</vt:lpstr>
      <vt:lpstr>Sampling</vt:lpstr>
      <vt:lpstr>Types of Sampling</vt:lpstr>
      <vt:lpstr>Data Compression</vt:lpstr>
      <vt:lpstr>Wavelet Transform: A Data Compression Technique</vt:lpstr>
      <vt:lpstr>Wavelet Transformation</vt:lpstr>
      <vt:lpstr>Normalization</vt:lpstr>
      <vt:lpstr>Data Preprocessing</vt:lpstr>
      <vt:lpstr>Dimensionality Reduction</vt:lpstr>
      <vt:lpstr>Dimensionality Reduction Techniques</vt:lpstr>
      <vt:lpstr>Principal Component Analysis (PCA)</vt:lpstr>
      <vt:lpstr>Principal Component Analysis (PCA)</vt:lpstr>
      <vt:lpstr>Attribute Subset Selection</vt:lpstr>
      <vt:lpstr>Heuristic Search in Attribute Selection</vt:lpstr>
      <vt:lpstr>Summary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1918</cp:revision>
  <cp:lastPrinted>2017-01-15T22:23:57Z</cp:lastPrinted>
  <dcterms:created xsi:type="dcterms:W3CDTF">2015-05-16T14:51:23Z</dcterms:created>
  <dcterms:modified xsi:type="dcterms:W3CDTF">2017-06-04T16:18:24Z</dcterms:modified>
</cp:coreProperties>
</file>