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1" r:id="rId2"/>
    <p:sldId id="438" r:id="rId3"/>
    <p:sldId id="439" r:id="rId4"/>
    <p:sldId id="441" r:id="rId5"/>
    <p:sldId id="443" r:id="rId6"/>
    <p:sldId id="362" r:id="rId7"/>
    <p:sldId id="367" r:id="rId8"/>
    <p:sldId id="363" r:id="rId9"/>
    <p:sldId id="368" r:id="rId10"/>
    <p:sldId id="364" r:id="rId11"/>
    <p:sldId id="365" r:id="rId12"/>
    <p:sldId id="445" r:id="rId13"/>
    <p:sldId id="369" r:id="rId14"/>
    <p:sldId id="366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93" r:id="rId29"/>
    <p:sldId id="446" r:id="rId30"/>
    <p:sldId id="394" r:id="rId31"/>
    <p:sldId id="395" r:id="rId32"/>
    <p:sldId id="396" r:id="rId33"/>
    <p:sldId id="397" r:id="rId34"/>
    <p:sldId id="398" r:id="rId35"/>
    <p:sldId id="401" r:id="rId36"/>
    <p:sldId id="448" r:id="rId37"/>
    <p:sldId id="44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I,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I,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stddev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algebraic</a:t>
            </a:r>
            <a:endParaRPr lang="zh-CN" altLang="en-US" dirty="0" smtClean="0"/>
          </a:p>
          <a:p>
            <a:r>
              <a:rPr lang="en-US" altLang="zh-CN" dirty="0" smtClean="0"/>
              <a:t>Q1,</a:t>
            </a:r>
            <a:r>
              <a:rPr lang="zh-CN" altLang="en-US" dirty="0" smtClean="0"/>
              <a:t> </a:t>
            </a:r>
            <a:r>
              <a:rPr lang="en-US" altLang="zh-CN" dirty="0" smtClean="0"/>
              <a:t>Q3: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45755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Cube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Computation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Suppose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cuboid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(time,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specific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levels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(date,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product).</a:t>
            </a:r>
            <a:endParaRPr lang="zh-CN" altLang="en-US" sz="2400" dirty="0" smtClean="0"/>
          </a:p>
          <a:p>
            <a:r>
              <a:rPr lang="en-US" altLang="zh-CN" sz="2400" dirty="0" smtClean="0"/>
              <a:t>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cells</a:t>
            </a:r>
            <a:endParaRPr lang="zh-CN" altLang="en-US" sz="24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(09/16,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outh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>
                <a:solidFill>
                  <a:srgbClr val="FF0000"/>
                </a:solidFill>
              </a:rPr>
              <a:t>end,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milk)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Aggregate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cells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en-US" altLang="zh-CN" sz="2000" dirty="0"/>
              <a:t>milk)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(09/16,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milk)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(09/16,</a:t>
            </a:r>
            <a:r>
              <a:rPr lang="zh-CN" altLang="en-US" sz="2000" dirty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milk)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(09/16,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called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Apex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683896"/>
            <a:ext cx="32736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>
                <a:solidFill>
                  <a:srgbClr val="FF0000"/>
                </a:solidFill>
              </a:rPr>
              <a:t>arent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cells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</a:rPr>
              <a:t>ncestor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descendant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cells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ibling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cell: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(09/16,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Mishawaka,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milk)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6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/>
              <a:t>Cuboids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9806" y="648667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9806" y="611734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3" y="230071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059" y="230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8838" y="297531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0121" y="297531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Cube 10"/>
          <p:cNvSpPr>
            <a:spLocks noChangeAspect="1"/>
          </p:cNvSpPr>
          <p:nvPr/>
        </p:nvSpPr>
        <p:spPr>
          <a:xfrm>
            <a:off x="1303596" y="1483109"/>
            <a:ext cx="1828800" cy="18288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328093" y="4421277"/>
            <a:ext cx="1828800" cy="16960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61172" y="374671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1172" y="337738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Country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3263" y="230071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1919" y="2300711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Month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6414" y="297531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Department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4775" y="3267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Cube 18"/>
          <p:cNvSpPr>
            <a:spLocks noChangeAspect="1"/>
          </p:cNvSpPr>
          <p:nvPr/>
        </p:nvSpPr>
        <p:spPr>
          <a:xfrm>
            <a:off x="5971172" y="1483109"/>
            <a:ext cx="1828800" cy="18288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03" y="512729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059" y="512729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3596" y="371397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3596" y="33446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2977" y="3465211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(Date,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City,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Product)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60838" y="4263764"/>
            <a:ext cx="324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(Month,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Country,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Department)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1285" y="6117342"/>
            <a:ext cx="15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(Date,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City,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42770" y="540028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Apex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cuboid: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152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(N-Dimensional)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2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How many cuboids in an n-dimensional cube with </a:t>
            </a:r>
            <a:r>
              <a:rPr lang="en-US" altLang="en-US" sz="2200" dirty="0" smtClean="0">
                <a:solidFill>
                  <a:srgbClr val="FF0000"/>
                </a:solidFill>
              </a:rPr>
              <a:t>L</a:t>
            </a:r>
            <a:r>
              <a:rPr lang="en-US" altLang="zh-CN" sz="22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200" dirty="0" smtClean="0">
                <a:solidFill>
                  <a:srgbClr val="FF0000"/>
                </a:solidFill>
              </a:rPr>
              <a:t> levels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(at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the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i-th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dimension)</a:t>
            </a:r>
            <a:r>
              <a:rPr lang="en-US" altLang="en-US" sz="2200" dirty="0" smtClean="0">
                <a:solidFill>
                  <a:srgbClr val="FF0000"/>
                </a:solidFill>
              </a:rPr>
              <a:t>?</a:t>
            </a:r>
            <a:endParaRPr lang="en-US" alt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030278" y="3371340"/>
            <a:ext cx="6228598" cy="3424668"/>
            <a:chOff x="384" y="1209"/>
            <a:chExt cx="5263" cy="282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743" y="1209"/>
              <a:ext cx="3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all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altLang="zh-CN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73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72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supplier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latin typeface="Corbel" charset="0"/>
                  <a:ea typeface="Corbel" charset="0"/>
                  <a:cs typeface="Corbel" charset="0"/>
                </a:rPr>
                <a:t>time,location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0-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>
                  <a:latin typeface="Corbel" charset="0"/>
                  <a:ea typeface="Corbel" charset="0"/>
                  <a:cs typeface="Corbel" charset="0"/>
                </a:rPr>
                <a:t>apex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Corbel" charset="0"/>
                  <a:ea typeface="Corbel" charset="0"/>
                  <a:cs typeface="Corbel" charset="0"/>
                </a:rPr>
                <a:t>1-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2-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3-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4320" y="3705"/>
              <a:ext cx="1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4-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 dirty="0">
                  <a:latin typeface="Corbel" charset="0"/>
                  <a:ea typeface="Corbel" charset="0"/>
                  <a:cs typeface="Corbel" charset="0"/>
                </a:rPr>
                <a:t>base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1340137" y="4749123"/>
            <a:ext cx="1063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smtClean="0">
                <a:latin typeface="Corbel" charset="0"/>
                <a:ea typeface="Corbel" charset="0"/>
                <a:cs typeface="Corbel" charset="0"/>
              </a:rPr>
              <a:t>time,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item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1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(N-Dimensional)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2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How many cuboids in an n-dimensional cube with </a:t>
            </a:r>
            <a:r>
              <a:rPr lang="en-US" altLang="en-US" sz="2200" dirty="0" smtClean="0">
                <a:solidFill>
                  <a:srgbClr val="FF0000"/>
                </a:solidFill>
              </a:rPr>
              <a:t>L</a:t>
            </a:r>
            <a:r>
              <a:rPr lang="en-US" altLang="zh-CN" sz="22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200" dirty="0" smtClean="0">
                <a:solidFill>
                  <a:srgbClr val="FF0000"/>
                </a:solidFill>
              </a:rPr>
              <a:t> levels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(at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the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i-th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dimension)</a:t>
            </a:r>
            <a:r>
              <a:rPr lang="en-US" altLang="en-US" sz="2200" dirty="0" smtClean="0">
                <a:solidFill>
                  <a:srgbClr val="FF0000"/>
                </a:solidFill>
              </a:rPr>
              <a:t>?</a:t>
            </a:r>
            <a:endParaRPr lang="en-US" alt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030278" y="3371340"/>
            <a:ext cx="6228598" cy="3424668"/>
            <a:chOff x="384" y="1209"/>
            <a:chExt cx="5263" cy="282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743" y="1209"/>
              <a:ext cx="3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all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altLang="zh-CN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73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72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supplier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latin typeface="Corbel" charset="0"/>
                  <a:ea typeface="Corbel" charset="0"/>
                  <a:cs typeface="Corbel" charset="0"/>
                </a:rPr>
                <a:t>time,location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0-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>
                  <a:latin typeface="Corbel" charset="0"/>
                  <a:ea typeface="Corbel" charset="0"/>
                  <a:cs typeface="Corbel" charset="0"/>
                </a:rPr>
                <a:t>apex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Corbel" charset="0"/>
                  <a:ea typeface="Corbel" charset="0"/>
                  <a:cs typeface="Corbel" charset="0"/>
                </a:rPr>
                <a:t>1-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2-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3-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4320" y="3705"/>
              <a:ext cx="1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4-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 dirty="0">
                  <a:latin typeface="Corbel" charset="0"/>
                  <a:ea typeface="Corbel" charset="0"/>
                  <a:cs typeface="Corbel" charset="0"/>
                </a:rPr>
                <a:t>base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84192"/>
              </p:ext>
            </p:extLst>
          </p:nvPr>
        </p:nvGraphicFramePr>
        <p:xfrm>
          <a:off x="515978" y="3887279"/>
          <a:ext cx="1508383" cy="65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78" y="3887279"/>
                        <a:ext cx="1508383" cy="65495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1340137" y="4749123"/>
            <a:ext cx="1063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smtClean="0">
                <a:latin typeface="Corbel" charset="0"/>
                <a:ea typeface="Corbel" charset="0"/>
                <a:cs typeface="Corbel" charset="0"/>
              </a:rPr>
              <a:t>time,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item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cube</a:t>
            </a:r>
            <a:endParaRPr lang="en-US" altLang="en-US" sz="2400" dirty="0"/>
          </a:p>
          <a:p>
            <a:pPr>
              <a:spcAft>
                <a:spcPts val="200"/>
              </a:spcAft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time</a:t>
            </a:r>
            <a:r>
              <a:rPr lang="zh-CN" altLang="en-US" sz="2400" dirty="0"/>
              <a:t> </a:t>
            </a:r>
            <a:r>
              <a:rPr lang="en-US" altLang="en-US" sz="2400" dirty="0"/>
              <a:t>(day,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</a:t>
            </a:r>
            <a:r>
              <a:rPr lang="en-US" altLang="en-US" sz="2400" dirty="0" smtClean="0"/>
              <a:t>tables</a:t>
            </a:r>
            <a:endParaRPr lang="zh-CN" altLang="en-US" sz="2400" dirty="0" smtClean="0"/>
          </a:p>
          <a:p>
            <a:pPr lvl="1">
              <a:spcAft>
                <a:spcPts val="200"/>
              </a:spcAft>
            </a:pPr>
            <a:r>
              <a:rPr lang="en-US" altLang="zh-CN" sz="2400" u="sng" dirty="0"/>
              <a:t>Schemas: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Dimension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tables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and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Fact</a:t>
            </a:r>
            <a:r>
              <a:rPr lang="zh-CN" altLang="en-US" sz="2400" u="sng" dirty="0"/>
              <a:t> </a:t>
            </a:r>
            <a:r>
              <a:rPr lang="en-US" altLang="zh-CN" sz="2400" u="sng" dirty="0" smtClean="0"/>
              <a:t>tables</a:t>
            </a:r>
            <a:endParaRPr lang="en-US" altLang="en-US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72249" y="1798637"/>
            <a:ext cx="2495550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rbel" charset="0"/>
                <a:ea typeface="Corbel" charset="0"/>
                <a:cs typeface="Corbel" charset="0"/>
              </a:rPr>
              <a:t>   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0463" y="3284537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7200" y="1435387"/>
            <a:ext cx="1894744" cy="2152468"/>
            <a:chOff x="277" y="1175"/>
            <a:chExt cx="1180" cy="133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7" y="1175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56400" y="4005523"/>
            <a:ext cx="1913932" cy="1871457"/>
            <a:chOff x="684" y="2206"/>
            <a:chExt cx="1191" cy="116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91" cy="9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" y="2206"/>
              <a:ext cx="646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03624" y="2401887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00463" y="2819401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33799" y="2865437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35386" y="3314700"/>
            <a:ext cx="2030413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00463" y="3749675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35387" y="3760787"/>
            <a:ext cx="2055812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0463" y="4213226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33800" y="4237037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location_key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00463" y="4678362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35387" y="4714874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00463" y="51435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5387" y="5173662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dollars_sold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0463" y="5608637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16338" y="5619750"/>
            <a:ext cx="2055813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09799" y="6027737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924174" y="4903787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919872" y="5490957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2919873" y="5859257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607607" y="4071938"/>
            <a:ext cx="1067454" cy="6651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 flipV="1">
            <a:off x="2385279" y="2698750"/>
            <a:ext cx="1346933" cy="423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732462" y="4478337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732462" y="2819401"/>
            <a:ext cx="1023869" cy="690561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756331" y="1712760"/>
            <a:ext cx="1488037" cy="1936927"/>
            <a:chOff x="3792" y="977"/>
            <a:chExt cx="927" cy="120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923" cy="9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792" y="977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074204" y="4006825"/>
            <a:ext cx="1500066" cy="1393825"/>
            <a:chOff x="3896" y="2425"/>
            <a:chExt cx="933" cy="864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896" y="2425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203860" y="1368666"/>
            <a:ext cx="264886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Snowflake </a:t>
            </a:r>
            <a:r>
              <a:rPr lang="en-US" altLang="en-US" dirty="0" smtClean="0"/>
              <a:t>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7378" y="3074986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4" y="1279759"/>
            <a:ext cx="1894744" cy="2155695"/>
            <a:chOff x="277" y="1173"/>
            <a:chExt cx="1180" cy="133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73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53104" y="3779837"/>
            <a:ext cx="1400195" cy="1330316"/>
            <a:chOff x="684" y="2196"/>
            <a:chExt cx="1322" cy="83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322" cy="5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81" cy="2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93552" y="2190907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7378" y="2609850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60716" y="2655886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62303" y="3105149"/>
            <a:ext cx="1994666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 item_key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7378" y="3540124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62303" y="3551236"/>
            <a:ext cx="2030413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27378" y="4003675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60717" y="4027486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27378" y="4468811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62303" y="4519611"/>
            <a:ext cx="1994666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27378" y="4933949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62303" y="4964111"/>
            <a:ext cx="198120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27378" y="5399086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43254" y="5410199"/>
            <a:ext cx="2000249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85903" y="5837236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400303" y="4694236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396001" y="528140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396002" y="564970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036113" y="3856036"/>
            <a:ext cx="1100790" cy="612047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2002773" y="1967769"/>
            <a:ext cx="1310343" cy="85004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143503" y="4237036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5143503" y="2255836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753104" y="1480934"/>
            <a:ext cx="1374775" cy="1936952"/>
            <a:chOff x="3796" y="975"/>
            <a:chExt cx="857" cy="120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6" y="975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02708" y="3868943"/>
            <a:ext cx="1500066" cy="1379306"/>
            <a:chOff x="3896" y="2434"/>
            <a:chExt cx="933" cy="855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6" y="2434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515354" y="1836868"/>
            <a:ext cx="1481489" cy="1108445"/>
            <a:chOff x="3796" y="721"/>
            <a:chExt cx="923" cy="1301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923" cy="75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796" y="721"/>
              <a:ext cx="745" cy="54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supplier</a:t>
              </a:r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6972303" y="2636836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7299329" y="4846638"/>
            <a:ext cx="1654175" cy="1739476"/>
            <a:chOff x="684" y="2196"/>
            <a:chExt cx="1565" cy="1062"/>
          </a:xfrm>
        </p:grpSpPr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80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</p:txBody>
        </p: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667503" y="4999036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153299" y="3792027"/>
            <a:ext cx="206517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2925763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400" y="1140523"/>
            <a:ext cx="1705741" cy="1940841"/>
            <a:chOff x="277" y="1191"/>
            <a:chExt cx="1062" cy="12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62" cy="97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91"/>
              <a:ext cx="389" cy="229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29201" y="3958291"/>
            <a:ext cx="1724839" cy="1691622"/>
            <a:chOff x="684" y="2222"/>
            <a:chExt cx="1074" cy="104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4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province_or_state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222"/>
              <a:ext cx="595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00347" y="2082801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24685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2544764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time_key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3001964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19400" y="338296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19400" y="338296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branch_key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19400" y="38401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7813" y="3859214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84476" y="4297364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19400" y="4351339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units_sold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84476" y="4754564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19400" y="4795839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84476" y="5211763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00350" y="5241926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avg_sales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19200" y="5637007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008189" y="4525963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989139" y="5083637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1989139" y="5451937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593091" y="3694115"/>
            <a:ext cx="1165984" cy="695324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858141" y="2227263"/>
            <a:ext cx="885058" cy="3937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495800" y="4144963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419600" y="2620964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100582" y="1419518"/>
            <a:ext cx="1346675" cy="1725296"/>
            <a:chOff x="3793" y="1013"/>
            <a:chExt cx="839" cy="1069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36" cy="8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3" y="1013"/>
              <a:ext cx="421" cy="2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28598" y="3854695"/>
            <a:ext cx="1358143" cy="1210938"/>
            <a:chOff x="3896" y="2481"/>
            <a:chExt cx="845" cy="750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45" cy="5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8" y="2481"/>
              <a:ext cx="526" cy="22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35789" y="2373313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58000" y="1516063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Shipping Fact Table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935788" y="19161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934201" y="1992314"/>
            <a:ext cx="1603376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time_key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34200" y="2449514"/>
            <a:ext cx="1601788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935788" y="283051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35788" y="283051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shipper_key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935788" y="32877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43726" y="3306764"/>
            <a:ext cx="1562873" cy="36997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from_location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934200" y="3744914"/>
            <a:ext cx="1601789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950849" y="3779839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to_location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34200" y="4202114"/>
            <a:ext cx="1601789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34200" y="4243389"/>
            <a:ext cx="1576388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dollars_cost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900864" y="4659313"/>
            <a:ext cx="160573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950849" y="4689476"/>
            <a:ext cx="1593077" cy="369974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units_shipped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 flipV="1">
            <a:off x="6553200" y="1401763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667000" y="14017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1828800" y="1401763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 flipV="1">
            <a:off x="6400800" y="2163763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6172200" y="3535363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6400800" y="40687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15400" y="307816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7543904" y="5320307"/>
            <a:ext cx="1399297" cy="1439241"/>
            <a:chOff x="3896" y="2492"/>
            <a:chExt cx="870" cy="890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70" cy="6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shipper_type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896" y="2492"/>
              <a:ext cx="553" cy="2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rbel" charset="0"/>
                  <a:ea typeface="Corbel" charset="0"/>
                  <a:cs typeface="Corbel" charset="0"/>
                </a:rPr>
                <a:t>shipper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8534400" y="4678363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8534400" y="30781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H="1" flipV="1">
            <a:off x="5791200" y="5668963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 </a:t>
            </a:r>
            <a:r>
              <a:rPr lang="en-US" altLang="en-US" dirty="0" smtClean="0"/>
              <a:t>Constellation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474394" y="5788821"/>
            <a:ext cx="206517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1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Modeling </a:t>
            </a:r>
            <a:r>
              <a:rPr lang="en-US" altLang="en-US" dirty="0"/>
              <a:t>of Data </a:t>
            </a:r>
            <a:r>
              <a:rPr lang="en-US" altLang="zh-CN" dirty="0" smtClean="0"/>
              <a:t>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/>
              <a:t>Modeling data </a:t>
            </a:r>
            <a:r>
              <a:rPr lang="en-US" altLang="zh-CN" sz="2400" dirty="0" smtClean="0"/>
              <a:t>cubes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dimensions &amp; measures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Star schema: </a:t>
            </a: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fact table </a:t>
            </a:r>
            <a:r>
              <a:rPr lang="en-US" altLang="en-US" sz="2400" dirty="0"/>
              <a:t>in the middle connected to a set of </a:t>
            </a:r>
            <a:r>
              <a:rPr lang="en-US" altLang="en-US" sz="2400" dirty="0">
                <a:solidFill>
                  <a:srgbClr val="FF0000"/>
                </a:solidFill>
              </a:rPr>
              <a:t>dimension tables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Snowflake schema:  </a:t>
            </a:r>
            <a:r>
              <a:rPr lang="en-US" altLang="en-US" sz="2400" dirty="0"/>
              <a:t>A refinement of star schema where some dimensional hierarchy is normalized into </a:t>
            </a:r>
            <a:r>
              <a:rPr lang="en-US" altLang="en-US" sz="2400" dirty="0">
                <a:solidFill>
                  <a:srgbClr val="FF0000"/>
                </a:solidFill>
              </a:rPr>
              <a:t>a set of smaller dimension tables</a:t>
            </a:r>
            <a:r>
              <a:rPr lang="en-US" altLang="en-US" sz="2400" dirty="0"/>
              <a:t>, forming a shape similar to snowflake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Fact constellations:  </a:t>
            </a:r>
            <a:r>
              <a:rPr lang="en-US" altLang="en-US" sz="2400" dirty="0">
                <a:solidFill>
                  <a:srgbClr val="FF0000"/>
                </a:solidFill>
              </a:rPr>
              <a:t>Multiple fact tables </a:t>
            </a:r>
            <a:r>
              <a:rPr lang="en-US" altLang="en-US" sz="2400" dirty="0"/>
              <a:t>share dimension tables, viewed as a collection of stars, therefore called galaxy schema or fact constellation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Concept Hierarchy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76800" y="17081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2698750"/>
            <a:ext cx="109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Europe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00799" y="2698750"/>
            <a:ext cx="215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North_America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029575" y="376555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Mexico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3600" y="3765550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Canada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27513" y="376555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Spain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09800" y="3765550"/>
            <a:ext cx="1361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Germany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76800" y="4832350"/>
            <a:ext cx="1540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Vancouver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19799" y="5822950"/>
            <a:ext cx="123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M. Wind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91000" y="582295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L. Chan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333999" y="26987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913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575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28999" y="4908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76999" y="48323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486399" y="58229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886199" y="20891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105399" y="208915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28193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09999" y="307975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4769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467599" y="307975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62199" y="41465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895599" y="414655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190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571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8229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610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2057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438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876799" y="52133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562599" y="521335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04800" y="17843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28600" y="2774950"/>
            <a:ext cx="1002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region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04800" y="5899150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office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7315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96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5638799" y="414655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6400799" y="414655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28600" y="384175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country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09599" y="2165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09599" y="3232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09599" y="4222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09599" y="5289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086600" y="4908550"/>
            <a:ext cx="1199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Toronto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828799" y="4908550"/>
            <a:ext cx="1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Frankfurt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04800" y="490855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5255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Chapter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Introduction.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450" y="217043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450" y="2953882"/>
            <a:ext cx="1828800" cy="7315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Problems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3078" y="2953882"/>
            <a:ext cx="2286000" cy="7315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Informal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Problem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(Task)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3078" y="4344438"/>
            <a:ext cx="2286000" cy="7315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ormal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(Learning?)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Problem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3078" y="2170430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6906" y="217043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Integration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6906" y="4344438"/>
            <a:ext cx="1828800" cy="7315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Task-Relevant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3078" y="5428571"/>
            <a:ext cx="32004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Mining/Machine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2563" y="6127115"/>
            <a:ext cx="2721429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Knowledge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(patterns,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56027" y="5989955"/>
            <a:ext cx="1410789" cy="7315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Pattern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>
            <a:off x="2715250" y="2399030"/>
            <a:ext cx="587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131878" y="2399030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7" idx="0"/>
          </p:cNvCxnSpPr>
          <p:nvPr/>
        </p:nvCxnSpPr>
        <p:spPr>
          <a:xfrm>
            <a:off x="7091306" y="2627630"/>
            <a:ext cx="0" cy="1716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2715250" y="3319642"/>
            <a:ext cx="587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4446078" y="3685402"/>
            <a:ext cx="0" cy="659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2301" y="3833971"/>
            <a:ext cx="1270363" cy="361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2"/>
            <a:endCxn id="18" idx="0"/>
          </p:cNvCxnSpPr>
          <p:nvPr/>
        </p:nvCxnSpPr>
        <p:spPr>
          <a:xfrm>
            <a:off x="4446078" y="5075958"/>
            <a:ext cx="457200" cy="35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flipH="1">
            <a:off x="4903278" y="5075958"/>
            <a:ext cx="2188028" cy="35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4903278" y="5885771"/>
            <a:ext cx="0" cy="24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1"/>
          </p:cNvCxnSpPr>
          <p:nvPr/>
        </p:nvCxnSpPr>
        <p:spPr>
          <a:xfrm>
            <a:off x="6263992" y="6355715"/>
            <a:ext cx="492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3"/>
            <a:endCxn id="18" idx="3"/>
          </p:cNvCxnSpPr>
          <p:nvPr/>
        </p:nvCxnSpPr>
        <p:spPr>
          <a:xfrm flipH="1" flipV="1">
            <a:off x="6503478" y="5657171"/>
            <a:ext cx="1663338" cy="698544"/>
          </a:xfrm>
          <a:prstGeom prst="bentConnector3">
            <a:avLst>
              <a:gd name="adj1" fmla="val -13743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-Down Arrow 25"/>
          <p:cNvSpPr/>
          <p:nvPr/>
        </p:nvSpPr>
        <p:spPr>
          <a:xfrm>
            <a:off x="1661512" y="2627630"/>
            <a:ext cx="182880" cy="326252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8506511">
            <a:off x="5731269" y="3614974"/>
            <a:ext cx="303444" cy="87237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Cube </a:t>
            </a:r>
            <a:r>
              <a:rPr lang="en-US" altLang="en-US" dirty="0" smtClean="0"/>
              <a:t>Measures:</a:t>
            </a:r>
            <a:br>
              <a:rPr lang="en-US" altLang="en-US" dirty="0" smtClean="0"/>
            </a:br>
            <a:r>
              <a:rPr lang="en-US" altLang="en-US" dirty="0" smtClean="0"/>
              <a:t>Three </a:t>
            </a:r>
            <a:r>
              <a:rPr lang="en-US" altLang="en-US" dirty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Distributive</a:t>
            </a:r>
            <a:r>
              <a:rPr lang="en-US" altLang="en-US" sz="2400" dirty="0"/>
              <a:t>: if the result derived by applying the function to </a:t>
            </a:r>
            <a:r>
              <a:rPr lang="en-US" altLang="en-US" sz="2400" i="1" dirty="0"/>
              <a:t>n </a:t>
            </a:r>
            <a:r>
              <a:rPr lang="en-US" altLang="en-US" sz="2400" dirty="0"/>
              <a:t>aggregate values is the same as that derived by applying the function on all the data without partitioning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count(), sum(), min(), max()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Algebraic</a:t>
            </a:r>
            <a:r>
              <a:rPr lang="en-US" altLang="en-US" sz="2400" dirty="0">
                <a:solidFill>
                  <a:srgbClr val="121328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it can be computed by an </a:t>
            </a:r>
            <a:r>
              <a:rPr lang="en-US" altLang="en-US" sz="2400" dirty="0">
                <a:solidFill>
                  <a:srgbClr val="FF0000"/>
                </a:solidFill>
              </a:rPr>
              <a:t>algebraic function </a:t>
            </a:r>
            <a:r>
              <a:rPr lang="en-US" altLang="en-US" sz="2400" dirty="0"/>
              <a:t>with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 arguments (where</a:t>
            </a:r>
            <a:r>
              <a:rPr lang="en-US" altLang="en-US" sz="2400" i="1" dirty="0"/>
              <a:t> M</a:t>
            </a:r>
            <a:r>
              <a:rPr lang="en-US" altLang="en-US" sz="2400" dirty="0"/>
              <a:t> is a bounded integer), each of which is obtained by applying a </a:t>
            </a:r>
            <a:r>
              <a:rPr lang="en-US" altLang="en-US" sz="2400" dirty="0">
                <a:solidFill>
                  <a:srgbClr val="FF0000"/>
                </a:solidFill>
              </a:rPr>
              <a:t>distributive aggregate function</a:t>
            </a:r>
          </a:p>
          <a:p>
            <a:pPr lvl="2">
              <a:spcAft>
                <a:spcPts val="600"/>
              </a:spcAft>
            </a:pPr>
            <a:r>
              <a:rPr lang="en-US" altLang="en-US" dirty="0" err="1">
                <a:solidFill>
                  <a:srgbClr val="121328"/>
                </a:solidFill>
              </a:rPr>
              <a:t>avg</a:t>
            </a:r>
            <a:r>
              <a:rPr lang="en-US" altLang="en-US" dirty="0">
                <a:solidFill>
                  <a:srgbClr val="121328"/>
                </a:solidFill>
              </a:rPr>
              <a:t>(x) = sum(x) / count(x)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Holistic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there is no constant bound on the storage size needed to describe a </a:t>
            </a:r>
            <a:r>
              <a:rPr lang="en-US" altLang="en-US" sz="2400" dirty="0" smtClean="0"/>
              <a:t>sub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aggregate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hlink"/>
                </a:solidFill>
              </a:rPr>
              <a:t> 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median(), mode(), rank</a:t>
            </a:r>
            <a:r>
              <a:rPr lang="en-US" altLang="en-US" dirty="0" smtClean="0"/>
              <a:t>()</a:t>
            </a:r>
            <a:endParaRPr lang="zh-CN" altLang="en-US" dirty="0" smtClean="0"/>
          </a:p>
          <a:p>
            <a:pPr>
              <a:spcAft>
                <a:spcPts val="600"/>
              </a:spcAft>
            </a:pPr>
            <a:r>
              <a:rPr lang="en-US" altLang="zh-CN" sz="2600" dirty="0" smtClean="0"/>
              <a:t>Q: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How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about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standard_deviation</a:t>
            </a:r>
            <a:r>
              <a:rPr lang="en-US" altLang="zh-CN" sz="2600" dirty="0" smtClean="0"/>
              <a:t>(),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Q1(),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Q3()?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Roll up (</a:t>
            </a:r>
            <a:r>
              <a:rPr lang="en-US" altLang="en-US" sz="2800" dirty="0" smtClean="0">
                <a:solidFill>
                  <a:srgbClr val="FF0000"/>
                </a:solidFill>
              </a:rPr>
              <a:t>drill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up</a:t>
            </a:r>
            <a:r>
              <a:rPr lang="en-US" altLang="en-US" sz="2800" dirty="0">
                <a:solidFill>
                  <a:srgbClr val="FF0000"/>
                </a:solidFill>
              </a:rPr>
              <a:t>): </a:t>
            </a:r>
            <a:r>
              <a:rPr lang="en-US" altLang="en-US" sz="2800" dirty="0"/>
              <a:t>summarize data</a:t>
            </a:r>
          </a:p>
          <a:p>
            <a:pPr lvl="1"/>
            <a:r>
              <a:rPr lang="en-US" altLang="en-US" i="1" dirty="0"/>
              <a:t>by climbing up hierarchy or by dimension reduction</a:t>
            </a:r>
            <a:endParaRPr lang="en-US" altLang="en-US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Drill down (roll down): </a:t>
            </a:r>
            <a:r>
              <a:rPr lang="en-US" altLang="en-US" sz="2800" dirty="0"/>
              <a:t>reverse of roll-up</a:t>
            </a:r>
          </a:p>
          <a:p>
            <a:pPr lvl="1"/>
            <a:r>
              <a:rPr lang="en-US" altLang="en-US" i="1" dirty="0"/>
              <a:t>from higher level summary to lower level summary or detailed data, or introducing new dimensions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Slice and dice: </a:t>
            </a:r>
            <a:r>
              <a:rPr lang="en-US" altLang="en-US" sz="2800" i="1" dirty="0"/>
              <a:t>project and select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Pivot (rotate</a:t>
            </a:r>
            <a:r>
              <a:rPr lang="en-US" altLang="en-US" sz="2800" dirty="0" smtClean="0">
                <a:solidFill>
                  <a:srgbClr val="FF0000"/>
                </a:solidFill>
              </a:rPr>
              <a:t>):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i="1" dirty="0" smtClean="0"/>
              <a:t>reorient </a:t>
            </a:r>
            <a:r>
              <a:rPr lang="en-US" altLang="en-US" sz="2800" i="1" dirty="0"/>
              <a:t>the cube, </a:t>
            </a:r>
            <a:r>
              <a:rPr lang="en-US" altLang="en-US" sz="2800" i="1" dirty="0" smtClean="0"/>
              <a:t>visualization</a:t>
            </a:r>
            <a:endParaRPr lang="en-US" alt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1059" descr="ha02f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2" cy="1151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32293" y="3276827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oll-up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7649" y="265003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dicing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1059" descr="ha02f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5" y="-3034823"/>
            <a:ext cx="7556171" cy="97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73267" y="2833150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slicing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551" y="5357275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pivot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9252" y="2833149"/>
            <a:ext cx="1481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rill-down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“Compute Cube”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 dirty="0"/>
              <a:t>Cube definition and </a:t>
            </a:r>
            <a:r>
              <a:rPr lang="en-US" altLang="en-US" sz="2400" dirty="0" smtClean="0"/>
              <a:t>computation</a:t>
            </a:r>
            <a:endParaRPr lang="en-US" altLang="en-US" sz="2400" dirty="0"/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define cube </a:t>
            </a:r>
            <a:r>
              <a:rPr lang="en-US" altLang="en-US" dirty="0"/>
              <a:t>sales [item, city, year]: sum (</a:t>
            </a:r>
            <a:r>
              <a:rPr lang="en-US" altLang="en-US" dirty="0" err="1"/>
              <a:t>sales_in_dollars</a:t>
            </a:r>
            <a:r>
              <a:rPr lang="en-US" altLang="en-US" dirty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compute cube</a:t>
            </a:r>
            <a:r>
              <a:rPr lang="en-US" altLang="en-US" dirty="0"/>
              <a:t> sales</a:t>
            </a:r>
          </a:p>
          <a:p>
            <a:pPr algn="just"/>
            <a:r>
              <a:rPr lang="en-US" altLang="en-US" sz="2400" dirty="0"/>
              <a:t>Transform it into a SQL-like language (with a new operator </a:t>
            </a:r>
            <a:r>
              <a:rPr lang="en-US" altLang="en-US" sz="2400" dirty="0">
                <a:solidFill>
                  <a:schemeClr val="hlink"/>
                </a:solidFill>
              </a:rPr>
              <a:t>cube by</a:t>
            </a:r>
            <a:r>
              <a:rPr lang="en-US" altLang="en-US" sz="2400" dirty="0"/>
              <a:t>, introduced by </a:t>
            </a:r>
            <a:r>
              <a:rPr lang="en-US" altLang="en-US" sz="2400" b="1" dirty="0">
                <a:solidFill>
                  <a:srgbClr val="00B050"/>
                </a:solidFill>
              </a:rPr>
              <a:t>Gray et al.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’9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7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2" algn="just">
              <a:buNone/>
            </a:pPr>
            <a:r>
              <a:rPr lang="en-US" altLang="en-US" dirty="0"/>
              <a:t>SELECT item, city, year, SUM (amount)</a:t>
            </a:r>
          </a:p>
          <a:p>
            <a:pPr lvl="2" algn="just">
              <a:buNone/>
            </a:pPr>
            <a:r>
              <a:rPr lang="en-US" altLang="en-US" dirty="0"/>
              <a:t>FROM SALES</a:t>
            </a: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CUBE BY</a:t>
            </a:r>
            <a:r>
              <a:rPr lang="en-US" altLang="en-US" dirty="0"/>
              <a:t> item, city, year</a:t>
            </a:r>
            <a:endParaRPr lang="en-US" altLang="en-US" i="1" dirty="0"/>
          </a:p>
          <a:p>
            <a:pPr algn="just"/>
            <a:r>
              <a:rPr lang="en-US" altLang="en-US" sz="2400" dirty="0"/>
              <a:t>Need compute the following </a:t>
            </a:r>
            <a:r>
              <a:rPr lang="en-US" altLang="en-US" sz="2400" dirty="0">
                <a:solidFill>
                  <a:srgbClr val="0070C0"/>
                </a:solidFill>
              </a:rPr>
              <a:t>Group-</a:t>
            </a:r>
            <a:r>
              <a:rPr lang="en-US" altLang="en-US" sz="2400" dirty="0" err="1">
                <a:solidFill>
                  <a:srgbClr val="0070C0"/>
                </a:solidFill>
              </a:rPr>
              <a:t>Bys</a:t>
            </a:r>
            <a:r>
              <a:rPr lang="en-US" altLang="en-US" sz="2400" i="1" dirty="0"/>
              <a:t> 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smtClean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product, customer),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 smtClean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product</a:t>
            </a:r>
            <a:r>
              <a:rPr lang="en-US" altLang="en-US" sz="1900" dirty="0" smtClean="0">
                <a:solidFill>
                  <a:srgbClr val="FF3300"/>
                </a:solidFill>
              </a:rPr>
              <a:t>),</a:t>
            </a:r>
            <a:r>
              <a:rPr lang="zh-CN" altLang="en-US" sz="1900" dirty="0" smtClean="0">
                <a:solidFill>
                  <a:srgbClr val="FF3300"/>
                </a:solidFill>
              </a:rPr>
              <a:t> </a:t>
            </a: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customer), (product, customer),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), </a:t>
            </a:r>
            <a:r>
              <a:rPr lang="en-US" altLang="en-US" sz="1900" dirty="0">
                <a:solidFill>
                  <a:srgbClr val="FF3300"/>
                </a:solidFill>
              </a:rPr>
              <a:t>(product), (customer)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3300"/>
                </a:solidFill>
              </a:rPr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7137" y="3625849"/>
            <a:ext cx="3987800" cy="3095626"/>
            <a:chOff x="3056" y="2160"/>
            <a:chExt cx="2512" cy="195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54" y="268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337" y="216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027" y="2688"/>
              <a:ext cx="3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56" y="3360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32" y="3360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year)</a:t>
              </a:r>
              <a:endParaRPr lang="en-US" altLang="en-US" sz="18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874" y="3360"/>
              <a:ext cx="6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77" y="3936"/>
              <a:ext cx="9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7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0859"/>
            <a:ext cx="8229600" cy="837675"/>
          </a:xfrm>
          <a:ln>
            <a:solidFill>
              <a:srgbClr val="FF0000"/>
            </a:solidFill>
          </a:ln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5313"/>
            <a:ext cx="5737700" cy="4408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2034" y="2879429"/>
            <a:ext cx="4750231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Surajit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600" b="1" i="1" dirty="0" err="1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Chaudhuri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is a computer scientist best known for his contributions to database management systems. He is currently a 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distinguished scientist at Microsoft Research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, where he leads the Data Management, Exploration and Mining group.</a:t>
            </a:r>
            <a:endParaRPr lang="en-US" sz="16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2034" y="4202868"/>
            <a:ext cx="475023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Adam Bosworth 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is a former 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Vice President of Product Management at Google Inc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. from 2004–2007; prior to that, he was senior VP Engineering and Chief Software Architect at BEA Systems responsible for ...</a:t>
            </a:r>
            <a:endParaRPr lang="en-US" sz="16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034" y="5288340"/>
            <a:ext cx="4572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600" b="1" i="1" dirty="0"/>
              <a:t>Hamid </a:t>
            </a:r>
            <a:r>
              <a:rPr lang="en-US" sz="1600" b="1" i="1" dirty="0" err="1"/>
              <a:t>Pirahesh</a:t>
            </a:r>
            <a:r>
              <a:rPr lang="en-US" sz="1600" i="1" dirty="0"/>
              <a:t>, Ph.D., is </a:t>
            </a:r>
            <a:r>
              <a:rPr lang="en-US" sz="1600" b="1" i="1" dirty="0"/>
              <a:t>an IBM fellow, ACM Fellow and a senior manager responsible for the exploratory database department at IBM Research </a:t>
            </a:r>
            <a:r>
              <a:rPr lang="en-US" sz="1600" i="1" dirty="0"/>
              <a:t>- </a:t>
            </a:r>
            <a:r>
              <a:rPr lang="en-US" sz="1600" i="1" dirty="0" err="1"/>
              <a:t>Almaden</a:t>
            </a:r>
            <a:r>
              <a:rPr lang="en-US" sz="1600" i="1" dirty="0"/>
              <a:t> in San Jose, California. Dr. Hamid </a:t>
            </a:r>
            <a:r>
              <a:rPr lang="en-US" sz="1600" i="1" dirty="0" err="1"/>
              <a:t>Pirahesh</a:t>
            </a:r>
            <a:r>
              <a:rPr lang="en-US" sz="1600" i="1" dirty="0"/>
              <a:t> is the senior manager at IBM </a:t>
            </a:r>
            <a:r>
              <a:rPr lang="en-US" sz="1600" i="1" dirty="0" err="1"/>
              <a:t>Almaden</a:t>
            </a:r>
            <a:r>
              <a:rPr lang="en-US" sz="1600" i="1" dirty="0"/>
              <a:t> Research Center in San Jose, California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597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551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jimgray.azurewebsites.net</a:t>
            </a:r>
            <a:r>
              <a:rPr lang="en-US" sz="2800" b="1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575" y="592137"/>
            <a:ext cx="10988575" cy="57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5296815" cy="6396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24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en.wikipedia.org</a:t>
            </a:r>
            <a:r>
              <a:rPr lang="en-US" sz="2400" b="1" dirty="0"/>
              <a:t>/wiki/</a:t>
            </a:r>
            <a:r>
              <a:rPr lang="en-US" sz="2400" b="1" dirty="0" err="1"/>
              <a:t>Jim_Gray</a:t>
            </a:r>
            <a:r>
              <a:rPr lang="en-US" sz="2400" b="1" dirty="0"/>
              <a:t>_(</a:t>
            </a:r>
            <a:r>
              <a:rPr lang="en-US" sz="2400" b="1" dirty="0" err="1"/>
              <a:t>computer_scientist</a:t>
            </a:r>
            <a:r>
              <a:rPr lang="en-US" sz="2400" b="1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92" y="461665"/>
            <a:ext cx="3737408" cy="439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92" y="4997523"/>
            <a:ext cx="3698680" cy="9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8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Data Cube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How many cuboids in an n-dimensional cube with </a:t>
            </a:r>
            <a:r>
              <a:rPr lang="en-US" altLang="en-US" sz="2400" dirty="0" smtClean="0"/>
              <a:t>L</a:t>
            </a:r>
            <a:r>
              <a:rPr lang="en-US" altLang="zh-CN" sz="2400" baseline="-25000" dirty="0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levels?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Materialization of data cube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Full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every</a:t>
            </a:r>
            <a:r>
              <a:rPr lang="en-US" altLang="en-US" sz="2400" dirty="0"/>
              <a:t> (cuboid) 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No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none </a:t>
            </a:r>
            <a:r>
              <a:rPr lang="en-US" altLang="en-US" sz="2400" dirty="0"/>
              <a:t>(cuboid)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Partial materialization</a:t>
            </a:r>
            <a:r>
              <a:rPr lang="en-US" altLang="en-US" sz="2400" dirty="0"/>
              <a:t>:  Materialize </a:t>
            </a:r>
            <a:r>
              <a:rPr lang="en-US" altLang="en-US" sz="2400" u="sng" dirty="0"/>
              <a:t>some</a:t>
            </a:r>
            <a:r>
              <a:rPr lang="en-US" altLang="en-US" sz="2400" dirty="0"/>
              <a:t> cuboids</a:t>
            </a:r>
          </a:p>
          <a:p>
            <a:pPr lvl="2">
              <a:spcAft>
                <a:spcPts val="600"/>
              </a:spcAft>
            </a:pPr>
            <a:r>
              <a:rPr lang="en-US" altLang="en-US" u="sng" dirty="0">
                <a:solidFill>
                  <a:srgbClr val="FF0000"/>
                </a:solidFill>
              </a:rPr>
              <a:t>Which cuboids to materialize? </a:t>
            </a:r>
          </a:p>
          <a:p>
            <a:pPr lvl="3">
              <a:spcAft>
                <a:spcPts val="600"/>
              </a:spcAft>
            </a:pPr>
            <a:r>
              <a:rPr lang="en-US" altLang="en-US" sz="2400" dirty="0"/>
              <a:t>Selection based on size, sharing, access frequency,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072423"/>
              </p:ext>
            </p:extLst>
          </p:nvPr>
        </p:nvGraphicFramePr>
        <p:xfrm>
          <a:off x="7300236" y="3341589"/>
          <a:ext cx="1508383" cy="65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295400" imgH="584200" progId="Equation.3">
                  <p:embed/>
                </p:oleObj>
              </mc:Choice>
              <mc:Fallback>
                <p:oleObj name="Equation" r:id="rId3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236" y="3341589"/>
                        <a:ext cx="1508383" cy="65495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73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Concepts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Cell,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uboid,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ube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Dimension,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Level,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Base/Aggregate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Cell/Cuboid</a:t>
            </a:r>
            <a:endParaRPr lang="zh-CN" altLang="en-US" sz="2400" dirty="0"/>
          </a:p>
          <a:p>
            <a:r>
              <a:rPr lang="en-US" altLang="zh-CN" sz="2800" dirty="0" smtClean="0"/>
              <a:t>Components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tables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Concept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hierarchy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Measures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Schemas</a:t>
            </a:r>
            <a:endParaRPr lang="zh-CN" altLang="en-US" sz="2400" dirty="0" smtClean="0"/>
          </a:p>
          <a:p>
            <a:r>
              <a:rPr lang="en-US" altLang="zh-CN" sz="2800" dirty="0" smtClean="0"/>
              <a:t>Operations</a:t>
            </a:r>
            <a:endParaRPr lang="zh-CN" altLang="en-US" sz="2800" dirty="0" smtClean="0"/>
          </a:p>
          <a:p>
            <a:r>
              <a:rPr lang="en-US" altLang="zh-CN" sz="2800" dirty="0" smtClean="0"/>
              <a:t>Materialization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3366" y="5813534"/>
            <a:ext cx="450796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</a:rPr>
              <a:t>Partial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materialization: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400" i="1" dirty="0" smtClean="0">
                <a:solidFill>
                  <a:srgbClr val="FF0000"/>
                </a:solidFill>
              </a:rPr>
              <a:t>	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Which </a:t>
            </a:r>
            <a:r>
              <a:rPr lang="en-US" altLang="en-US" sz="2400" i="1" dirty="0">
                <a:solidFill>
                  <a:srgbClr val="FF0000"/>
                </a:solidFill>
              </a:rPr>
              <a:t>cuboids to materialize? </a:t>
            </a:r>
          </a:p>
        </p:txBody>
      </p:sp>
    </p:spTree>
    <p:extLst>
      <p:ext uri="{BB962C8B-B14F-4D97-AF65-F5344CB8AC3E}">
        <p14:creationId xmlns:p14="http://schemas.microsoft.com/office/powerpoint/2010/main" val="145779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Chapter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Know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Y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D</a:t>
            </a:r>
            <a:r>
              <a:rPr lang="en-US" altLang="zh-CN" sz="2800" dirty="0" smtClean="0"/>
              <a:t>ata.</a:t>
            </a:r>
            <a:endParaRPr lang="zh-CN" altLang="en-US" sz="2800" dirty="0" smtClean="0"/>
          </a:p>
          <a:p>
            <a:pPr lvl="1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Objects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Attribute</a:t>
            </a:r>
            <a:r>
              <a:rPr lang="zh-CN" altLang="en-US" sz="2400" dirty="0"/>
              <a:t> </a:t>
            </a:r>
            <a:r>
              <a:rPr lang="en-US" altLang="zh-CN" sz="2400" dirty="0"/>
              <a:t>Types</a:t>
            </a:r>
            <a:endParaRPr lang="zh-CN" altLang="en-US" sz="2400" dirty="0"/>
          </a:p>
          <a:p>
            <a:pPr lvl="1"/>
            <a:r>
              <a:rPr lang="en-US" altLang="zh-CN" sz="2400" dirty="0"/>
              <a:t>Basic</a:t>
            </a:r>
            <a:r>
              <a:rPr lang="zh-CN" altLang="en-US" sz="2400" dirty="0"/>
              <a:t> </a:t>
            </a:r>
            <a:r>
              <a:rPr lang="en-US" altLang="zh-CN" sz="2400" dirty="0"/>
              <a:t>Statistical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Descriptions</a:t>
            </a:r>
            <a:endParaRPr lang="zh-CN" altLang="en-US" sz="2400" dirty="0" smtClean="0"/>
          </a:p>
          <a:p>
            <a:pPr lvl="2"/>
            <a:r>
              <a:rPr lang="en-US" altLang="zh-CN" sz="2000" dirty="0"/>
              <a:t>Central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tendency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(mean,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median,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etc.)</a:t>
            </a:r>
            <a:endParaRPr lang="zh-CN" altLang="en-US" sz="2000" dirty="0" smtClean="0"/>
          </a:p>
          <a:p>
            <a:pPr lvl="2"/>
            <a:r>
              <a:rPr lang="en-US" altLang="zh-CN" sz="2000" dirty="0" err="1" smtClean="0"/>
              <a:t>Outlierness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(variance,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standard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z-score,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etc.)</a:t>
            </a:r>
            <a:endParaRPr lang="zh-CN" altLang="en-US" sz="2000" dirty="0"/>
          </a:p>
          <a:p>
            <a:pPr lvl="1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Visualization</a:t>
            </a:r>
            <a:endParaRPr lang="zh-CN" altLang="en-US" sz="2400" dirty="0" smtClean="0"/>
          </a:p>
          <a:p>
            <a:pPr lvl="2"/>
            <a:r>
              <a:rPr lang="en-US" altLang="zh-CN" sz="2000" dirty="0" smtClean="0"/>
              <a:t>Box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plot,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Histogram,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chart,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plot,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Q-Q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plot,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Scatter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plot,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</a:t>
            </a:r>
            <a:endParaRPr lang="zh-CN" altLang="en-US" sz="2000" dirty="0"/>
          </a:p>
          <a:p>
            <a:pPr lvl="1"/>
            <a:r>
              <a:rPr lang="en-US" altLang="zh-CN" sz="2400" dirty="0"/>
              <a:t>Measuring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Dissimilarity</a:t>
            </a:r>
            <a:endParaRPr lang="zh-CN" altLang="en-US" sz="2400" dirty="0" smtClean="0"/>
          </a:p>
          <a:p>
            <a:pPr lvl="2"/>
            <a:r>
              <a:rPr lang="en-US" altLang="zh-CN" sz="2000" dirty="0" err="1" smtClean="0"/>
              <a:t>Minkowski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distances</a:t>
            </a:r>
            <a:endParaRPr lang="zh-CN" altLang="en-US" sz="2000" dirty="0" smtClean="0"/>
          </a:p>
          <a:p>
            <a:pPr lvl="2"/>
            <a:r>
              <a:rPr lang="en-US" altLang="zh-CN" sz="2000" dirty="0" err="1" smtClean="0"/>
              <a:t>Jaccard</a:t>
            </a:r>
            <a:r>
              <a:rPr lang="en-US" altLang="zh-CN" sz="2000" dirty="0" smtClean="0"/>
              <a:t>/cosine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similarity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KL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divergence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8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44" y="1600200"/>
            <a:ext cx="66839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Iceberg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0" y="1600200"/>
            <a:ext cx="797965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8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department,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date, product, city </a:t>
            </a:r>
            <a:endParaRPr lang="en-US" altLang="en-US" sz="2000" dirty="0" smtClean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whose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measure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</a:t>
            </a: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54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Advantages of computing iceberg cubes </a:t>
            </a:r>
          </a:p>
          <a:p>
            <a:pPr lvl="1"/>
            <a:r>
              <a:rPr lang="en-US" altLang="en-US" sz="2000" dirty="0" smtClean="0"/>
              <a:t>No need to save nor show those cells whose value is below the threshold (iceberg condition)</a:t>
            </a:r>
          </a:p>
          <a:p>
            <a:pPr lvl="1"/>
            <a:r>
              <a:rPr lang="en-US" altLang="en-US" sz="2000" dirty="0" smtClean="0"/>
              <a:t>Efficient methods may even avoid computing the un-needed, intermediate cells</a:t>
            </a:r>
          </a:p>
          <a:p>
            <a:pPr lvl="1"/>
            <a:r>
              <a:rPr lang="en-US" altLang="en-US" sz="2000" dirty="0" smtClean="0"/>
              <a:t>Avoid explosive growth</a:t>
            </a:r>
          </a:p>
          <a:p>
            <a:r>
              <a:rPr lang="en-US" altLang="en-US" sz="2400" dirty="0" smtClean="0"/>
              <a:t>Example:  A cube with 100 dimensions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Suppose it contains only 2 base cells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and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the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count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of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is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: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altLang="en-US" sz="2000" dirty="0" smtClean="0">
                <a:solidFill>
                  <a:srgbClr val="FF0000"/>
                </a:solidFill>
              </a:rPr>
              <a:t>{(a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, 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000" dirty="0" smtClean="0">
                <a:solidFill>
                  <a:srgbClr val="FF0000"/>
                </a:solidFill>
              </a:rPr>
              <a:t>, 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sz="2000" dirty="0" smtClean="0">
                <a:solidFill>
                  <a:srgbClr val="FF0000"/>
                </a:solidFill>
              </a:rPr>
              <a:t>, …., 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100</a:t>
            </a:r>
            <a:r>
              <a:rPr lang="en-US" altLang="en-US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, (a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, a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000" dirty="0" smtClean="0">
                <a:solidFill>
                  <a:srgbClr val="FF0000"/>
                </a:solidFill>
              </a:rPr>
              <a:t>, b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sz="2000" dirty="0" smtClean="0">
                <a:solidFill>
                  <a:srgbClr val="FF0000"/>
                </a:solidFill>
              </a:rPr>
              <a:t>, …, b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100</a:t>
            </a:r>
            <a:r>
              <a:rPr lang="en-US" altLang="en-US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}  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How many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aggregate cells </a:t>
            </a:r>
            <a:r>
              <a:rPr lang="en-US" altLang="en-US" sz="2000" dirty="0" smtClean="0">
                <a:solidFill>
                  <a:srgbClr val="FF0000"/>
                </a:solidFill>
              </a:rPr>
              <a:t>if “having count &gt;= 1”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non-empty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en-US" sz="2000" dirty="0" smtClean="0">
                <a:solidFill>
                  <a:srgbClr val="FF0000"/>
                </a:solidFill>
              </a:rPr>
              <a:t>?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What </a:t>
            </a:r>
            <a:r>
              <a:rPr lang="en-US" altLang="zh-CN" sz="2000" dirty="0">
                <a:solidFill>
                  <a:srgbClr val="FF0000"/>
                </a:solidFill>
              </a:rPr>
              <a:t>are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the </a:t>
            </a:r>
            <a:r>
              <a:rPr lang="en-US" altLang="en-US" sz="2000" b="1" dirty="0">
                <a:solidFill>
                  <a:srgbClr val="FF0000"/>
                </a:solidFill>
              </a:rPr>
              <a:t>iceberg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cells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with condition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“having </a:t>
            </a:r>
            <a:r>
              <a:rPr lang="en-US" altLang="en-US" sz="2000" dirty="0">
                <a:solidFill>
                  <a:srgbClr val="FF0000"/>
                </a:solidFill>
              </a:rPr>
              <a:t>count &gt;= 2</a:t>
            </a:r>
            <a:r>
              <a:rPr lang="en-US" altLang="en-US" sz="2000" dirty="0" smtClean="0">
                <a:solidFill>
                  <a:srgbClr val="FF0000"/>
                </a:solidFill>
              </a:rPr>
              <a:t>”?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/>
              <a:t>These 4 cells are: </a:t>
            </a:r>
          </a:p>
          <a:p>
            <a:r>
              <a:rPr lang="en-US" altLang="en-US" sz="2200" dirty="0"/>
              <a:t>(a1, a2, *, ..., *): 2</a:t>
            </a:r>
          </a:p>
          <a:p>
            <a:r>
              <a:rPr lang="en-US" altLang="en-US" sz="2200" dirty="0"/>
              <a:t>(a1, *, *, ..., *): 2</a:t>
            </a:r>
          </a:p>
          <a:p>
            <a:r>
              <a:rPr lang="en-US" altLang="en-US" sz="2200" dirty="0"/>
              <a:t>(*, a2, *, ..., *): 2</a:t>
            </a:r>
          </a:p>
          <a:p>
            <a:r>
              <a:rPr lang="en-US" altLang="en-US" sz="2200" dirty="0"/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1819" y="1417638"/>
            <a:ext cx="6435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</a:t>
            </a:r>
            <a:r>
              <a:rPr lang="en-US" altLang="zh-CN" sz="2400" dirty="0" smtClean="0">
                <a:solidFill>
                  <a:srgbClr val="FF0000"/>
                </a:solidFill>
              </a:rPr>
              <a:t>non-empty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aggregate cells?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</a:t>
            </a:r>
            <a:r>
              <a:rPr lang="en-US" altLang="en-US" sz="2400" dirty="0" smtClean="0"/>
              <a:t>(</a:t>
            </a:r>
            <a:r>
              <a:rPr lang="en-US" altLang="zh-CN" sz="2400" dirty="0" err="1" smtClean="0"/>
              <a:t>base+aggregate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still </a:t>
            </a:r>
            <a:r>
              <a:rPr lang="en-US" altLang="en-US" sz="2400" dirty="0"/>
              <a:t>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>
                <a:solidFill>
                  <a:srgbClr val="FF0000"/>
                </a:solidFill>
              </a:rPr>
              <a:t>closed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if there </a:t>
            </a:r>
            <a:r>
              <a:rPr lang="en-US" altLang="en-US" sz="2400" dirty="0">
                <a:solidFill>
                  <a:srgbClr val="FF0000"/>
                </a:solidFill>
              </a:rPr>
              <a:t>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FF0000"/>
                </a:solidFill>
              </a:rPr>
              <a:t>descendant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</a:t>
            </a:r>
            <a:r>
              <a:rPr lang="en-US" altLang="en-US" sz="2400" dirty="0">
                <a:solidFill>
                  <a:srgbClr val="FF0000"/>
                </a:solidFill>
              </a:rPr>
              <a:t>same measure </a:t>
            </a:r>
            <a:r>
              <a:rPr lang="en-US" altLang="en-US" sz="2400" dirty="0"/>
              <a:t>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 smtClean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</a:t>
            </a:r>
            <a:r>
              <a:rPr lang="en-US" altLang="en-US" sz="2400" dirty="0" smtClean="0"/>
              <a:t>cells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5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3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Previously</a:t>
            </a:r>
            <a:r>
              <a:rPr lang="zh-CN" altLang="en-US" smtClean="0"/>
              <a:t> </a:t>
            </a:r>
            <a:r>
              <a:rPr lang="en-US" altLang="zh-CN" smtClean="0"/>
              <a:t>on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Science</a:t>
            </a:r>
            <a:r>
              <a:rPr lang="zh-CN" altLang="en-US" smtClean="0"/>
              <a:t> </a:t>
            </a:r>
            <a:r>
              <a:rPr lang="mr-IN" altLang="zh-CN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Chapter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Processing.</a:t>
            </a:r>
            <a:endParaRPr lang="zh-CN" altLang="en-US" sz="2800" dirty="0" smtClean="0"/>
          </a:p>
          <a:p>
            <a:pPr lvl="1"/>
            <a:r>
              <a:rPr lang="en-US" altLang="en-US" sz="2400" dirty="0" smtClean="0"/>
              <a:t>Data cleaning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Missing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Noisy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Data integration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Redundant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zh-CN" altLang="en-US" sz="2400" dirty="0" smtClean="0"/>
          </a:p>
          <a:p>
            <a:pPr lvl="2"/>
            <a:r>
              <a:rPr lang="en-US" altLang="zh-CN" sz="2000" dirty="0" smtClean="0"/>
              <a:t>Correlation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analysis: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Chi-square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test,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Covariance</a:t>
            </a:r>
            <a:endParaRPr lang="en-US" altLang="en-US" sz="2000" dirty="0" smtClean="0"/>
          </a:p>
          <a:p>
            <a:pPr lvl="1"/>
            <a:r>
              <a:rPr lang="en-US" altLang="en-US" sz="2400" dirty="0" smtClean="0"/>
              <a:t>Data reduction</a:t>
            </a:r>
            <a:endParaRPr lang="zh-CN" altLang="en-US" sz="2400" dirty="0" smtClean="0"/>
          </a:p>
          <a:p>
            <a:pPr lvl="2"/>
            <a:r>
              <a:rPr lang="en-US" altLang="zh-CN" sz="2000" dirty="0" smtClean="0"/>
              <a:t>Regression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analysis: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Linear,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non-Linear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Histogram,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lustering,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ampling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Normalization: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Min-max,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Z-score,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scaling</a:t>
            </a:r>
            <a:endParaRPr lang="zh-CN" altLang="en-US" sz="2000" dirty="0" smtClean="0"/>
          </a:p>
          <a:p>
            <a:pPr lvl="1"/>
            <a:r>
              <a:rPr lang="en-US" altLang="en-US" sz="2400" dirty="0" smtClean="0"/>
              <a:t>Dimensionality reduction</a:t>
            </a:r>
          </a:p>
          <a:p>
            <a:pPr lvl="2"/>
            <a:r>
              <a:rPr lang="en-US" altLang="zh-CN" sz="2000" dirty="0" smtClean="0"/>
              <a:t>Feature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selection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Feature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extraction: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PCA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(eigenvectors),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Concrete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Can process raw data: data cleaning, data integration, data reduction, dimension reduction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describe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warehouse,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OLAP,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 cube concepts and technology that work on multi-dimensional data</a:t>
            </a:r>
            <a:r>
              <a:rPr lang="en-US" altLang="zh-CN" dirty="0" smtClean="0">
                <a:solidFill>
                  <a:srgbClr val="FF0000"/>
                </a:solidFill>
              </a:rPr>
              <a:t>sets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Can use </a:t>
            </a:r>
            <a:r>
              <a:rPr lang="en-US" b="1" dirty="0" err="1" smtClean="0"/>
              <a:t>Apriori</a:t>
            </a:r>
            <a:r>
              <a:rPr lang="en-US" b="1" dirty="0" smtClean="0"/>
              <a:t> and FP-Growth for frequent pattern mining</a:t>
            </a:r>
          </a:p>
          <a:p>
            <a:r>
              <a:rPr lang="en-US" dirty="0" smtClean="0"/>
              <a:t>Can describe diverse patterns, sequential patterns, graph patterns</a:t>
            </a:r>
          </a:p>
          <a:p>
            <a:r>
              <a:rPr lang="en-US" b="1" dirty="0" smtClean="0"/>
              <a:t>Can use Decision Tree, Naïve Bayes, Ensembles for classification</a:t>
            </a:r>
          </a:p>
          <a:p>
            <a:r>
              <a:rPr lang="en-US" dirty="0" smtClean="0"/>
              <a:t>Can describe SVMs and Neural Networks for classification</a:t>
            </a:r>
          </a:p>
          <a:p>
            <a:r>
              <a:rPr lang="en-US" b="1" dirty="0" smtClean="0"/>
              <a:t>Can use K-Partitioning Methods (K-Means, etc.) for clustering</a:t>
            </a:r>
          </a:p>
          <a:p>
            <a:r>
              <a:rPr lang="en-US" dirty="0" smtClean="0"/>
              <a:t>Can describe Kernel-based Clustering and Density-based Clustering</a:t>
            </a:r>
          </a:p>
          <a:p>
            <a:r>
              <a:rPr lang="en-US" b="1" dirty="0" smtClean="0"/>
              <a:t>Can use appropriate measures to evaluate results of different functionalities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Dimension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Dimension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Level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Dimension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South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09/16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ilk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ocial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spam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Dataset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90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Twitter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atrix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actorization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3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Dimension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Level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Concept</a:t>
            </a:r>
            <a:r>
              <a:rPr lang="zh-CN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Hierarchy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Location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South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09/16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dirty="0" smtClean="0"/>
              <a:t>ilk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ocial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90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Twitter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dirty="0" smtClean="0"/>
              <a:t>atrix</a:t>
            </a:r>
            <a:r>
              <a:rPr lang="zh-CN" altLang="en-US" b="1" dirty="0" smtClean="0"/>
              <a:t> </a:t>
            </a:r>
            <a:r>
              <a:rPr lang="en-US" altLang="zh-CN" b="1" dirty="0"/>
              <a:t>f</a:t>
            </a:r>
            <a:r>
              <a:rPr lang="en-US" altLang="zh-CN" b="1" dirty="0" smtClean="0"/>
              <a:t>actorization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5104134" y="1685707"/>
            <a:ext cx="38971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Time: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Year-Quarter-Month-Week-Day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Location: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Country-State-City-Street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Item: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Department-Product-Model</a:t>
            </a:r>
            <a:endParaRPr lang="zh-CN" alt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Location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09/16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ilk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Product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86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Twitter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actorization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3388355" y="1467569"/>
            <a:ext cx="2589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{TID45,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TID137,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TID451},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count=3,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dollars_sold</a:t>
            </a:r>
            <a:r>
              <a:rPr lang="en-US" altLang="zh-CN" b="1" dirty="0" smtClean="0">
                <a:solidFill>
                  <a:srgbClr val="FF0000"/>
                </a:solidFill>
              </a:rPr>
              <a:t>=157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76230" y="1974384"/>
            <a:ext cx="593907" cy="401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14344" y="3327161"/>
            <a:ext cx="1834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{PID31,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PID217},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count=2,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citations=3317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96281" y="4202159"/>
            <a:ext cx="296954" cy="391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Cuboids: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Dimension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Dimension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Level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8086" y="598701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8086" y="561768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5958" y="4619002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South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7607" y="342532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6263" y="342532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430" y="4280359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09/16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086" y="445222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429178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4483" y="429178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061970" y="388249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61970" y="2053696"/>
            <a:ext cx="2743200" cy="27432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48285</TotalTime>
  <Words>2950</Words>
  <Application>Microsoft Macintosh PowerPoint</Application>
  <PresentationFormat>On-screen Show (4:3)</PresentationFormat>
  <Paragraphs>562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Calibri</vt:lpstr>
      <vt:lpstr>Corbel</vt:lpstr>
      <vt:lpstr>Mangal</vt:lpstr>
      <vt:lpstr>SimSun</vt:lpstr>
      <vt:lpstr>Wingdings</vt:lpstr>
      <vt:lpstr>华文楷体</vt:lpstr>
      <vt:lpstr>宋体</vt:lpstr>
      <vt:lpstr>Arial</vt:lpstr>
      <vt:lpstr>Office Theme</vt:lpstr>
      <vt:lpstr>Equation</vt:lpstr>
      <vt:lpstr>Chapter 4&amp;5. Data Cube: Cube Computation</vt:lpstr>
      <vt:lpstr>Previously on Data Science …</vt:lpstr>
      <vt:lpstr>Previously on Data Science …</vt:lpstr>
      <vt:lpstr>Previously on Data Science …</vt:lpstr>
      <vt:lpstr>Concrete Learning Goals</vt:lpstr>
      <vt:lpstr>Cells: Dimension, Dimension Level and Dimension Value</vt:lpstr>
      <vt:lpstr>Cells: Dimension Level and Concept Hierarchy</vt:lpstr>
      <vt:lpstr>Cells: Facts or Measures</vt:lpstr>
      <vt:lpstr>Cuboids: Dimension, Dimension Level </vt:lpstr>
      <vt:lpstr>Base Cells and Aggregate Cells</vt:lpstr>
      <vt:lpstr>Base Cuboids and Aggregate Cuboids</vt:lpstr>
      <vt:lpstr>(N-Dimensional) Data Cube</vt:lpstr>
      <vt:lpstr>(N-Dimensional) Data Cube</vt:lpstr>
      <vt:lpstr>Data Cube: Definition</vt:lpstr>
      <vt:lpstr>Star Schema</vt:lpstr>
      <vt:lpstr>Snowflake Schema</vt:lpstr>
      <vt:lpstr>Fact Constellation</vt:lpstr>
      <vt:lpstr>Modeling of Data Cubes</vt:lpstr>
      <vt:lpstr>Concept Hierarchy: Dimension Level and Dimension Value</vt:lpstr>
      <vt:lpstr>Data Cube Measures: Three Categories</vt:lpstr>
      <vt:lpstr>Typical Data Cube Operations</vt:lpstr>
      <vt:lpstr>PowerPoint Presentation</vt:lpstr>
      <vt:lpstr>PowerPoint Presentation</vt:lpstr>
      <vt:lpstr>The “Compute Cube” Operator</vt:lpstr>
      <vt:lpstr>Data Cube History</vt:lpstr>
      <vt:lpstr>PowerPoint Presentation</vt:lpstr>
      <vt:lpstr>PowerPoint Presentation</vt:lpstr>
      <vt:lpstr>Efficient Data Cube Computation</vt:lpstr>
      <vt:lpstr>Review: Data Cube</vt:lpstr>
      <vt:lpstr>Q: What do they hate the most?</vt:lpstr>
      <vt:lpstr>Iceberg</vt:lpstr>
      <vt:lpstr>Cube Materialization: Full Cube vs. Iceberg Cube</vt:lpstr>
      <vt:lpstr>Why Iceberg Cube?</vt:lpstr>
      <vt:lpstr>Suppose it contains only 2 base cells: {(a1, a2, a3, …., a100), (a1, a2, b3, …, b100)}  </vt:lpstr>
      <vt:lpstr>Is Iceberg Cube Good Enough? Closed Cube &amp; Cube Shell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2073</cp:revision>
  <cp:lastPrinted>2017-01-15T22:23:57Z</cp:lastPrinted>
  <dcterms:created xsi:type="dcterms:W3CDTF">2015-05-16T14:51:23Z</dcterms:created>
  <dcterms:modified xsi:type="dcterms:W3CDTF">2017-09-05T20:30:42Z</dcterms:modified>
</cp:coreProperties>
</file>