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doc" ContentType="application/msword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450" r:id="rId2"/>
    <p:sldId id="403" r:id="rId3"/>
    <p:sldId id="404" r:id="rId4"/>
    <p:sldId id="405" r:id="rId5"/>
    <p:sldId id="409" r:id="rId6"/>
    <p:sldId id="410" r:id="rId7"/>
    <p:sldId id="451" r:id="rId8"/>
    <p:sldId id="452" r:id="rId9"/>
    <p:sldId id="415" r:id="rId10"/>
    <p:sldId id="416" r:id="rId11"/>
    <p:sldId id="417" r:id="rId12"/>
    <p:sldId id="418" r:id="rId13"/>
    <p:sldId id="419" r:id="rId14"/>
    <p:sldId id="420" r:id="rId15"/>
    <p:sldId id="421" r:id="rId16"/>
    <p:sldId id="422" r:id="rId17"/>
    <p:sldId id="423" r:id="rId18"/>
    <p:sldId id="424" r:id="rId19"/>
    <p:sldId id="426" r:id="rId20"/>
    <p:sldId id="427" r:id="rId21"/>
    <p:sldId id="429" r:id="rId22"/>
    <p:sldId id="430" r:id="rId23"/>
    <p:sldId id="436" r:id="rId24"/>
    <p:sldId id="43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1"/>
    <a:srgbClr val="910012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0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640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9/5/17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Walmart: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Bentonville,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Arkansas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4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oleObject" Target="../embeddings/Microsoft_Word_97_-_2004_Document1.doc"/><Relationship Id="rId5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673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002060"/>
                </a:solidFill>
              </a:rPr>
              <a:t>Meng</a:t>
            </a:r>
            <a:r>
              <a:rPr lang="zh-CN" altLang="en-US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2017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Chapter 4&amp;5.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Data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Cube:</a:t>
            </a:r>
            <a:r>
              <a:rPr lang="zh-CN" altLang="en-US" dirty="0" smtClean="0">
                <a:solidFill>
                  <a:srgbClr val="FFC000"/>
                </a:solidFill>
              </a:rPr>
              <a:t/>
            </a:r>
            <a:br>
              <a:rPr lang="zh-CN" altLang="en-US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Data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Warehousing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and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OLAP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71" y="3644361"/>
            <a:ext cx="4686129" cy="2596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644361"/>
            <a:ext cx="4183380" cy="25968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79907" y="3121141"/>
            <a:ext cx="2052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(Data)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Marts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259706" y="3121141"/>
            <a:ext cx="285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(Data)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Warehouse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963756" y="1025"/>
            <a:ext cx="3589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Operational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Databases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78" y="542533"/>
            <a:ext cx="5943600" cy="2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45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Defined in many different ways, but not rigorously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 decision support database that is maintained </a:t>
            </a:r>
            <a:r>
              <a:rPr lang="en-US" altLang="en-US" sz="2400" dirty="0">
                <a:solidFill>
                  <a:schemeClr val="hlink"/>
                </a:solidFill>
              </a:rPr>
              <a:t>separately </a:t>
            </a:r>
            <a:r>
              <a:rPr lang="en-US" altLang="en-US" sz="2400" dirty="0"/>
              <a:t>from the organization’s operational database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Support </a:t>
            </a:r>
            <a:r>
              <a:rPr lang="en-US" altLang="en-US" sz="2400" dirty="0">
                <a:solidFill>
                  <a:schemeClr val="hlink"/>
                </a:solidFill>
              </a:rPr>
              <a:t>information processing</a:t>
            </a:r>
            <a:r>
              <a:rPr lang="en-US" altLang="en-US" sz="2400" dirty="0"/>
              <a:t> by providing a solid platform of consolidated, </a:t>
            </a:r>
            <a:r>
              <a:rPr lang="en-US" altLang="en-US" sz="2400" dirty="0">
                <a:solidFill>
                  <a:srgbClr val="C00000"/>
                </a:solidFill>
              </a:rPr>
              <a:t>historical data for </a:t>
            </a:r>
            <a:r>
              <a:rPr lang="en-US" altLang="en-US" sz="2400" dirty="0" smtClean="0">
                <a:solidFill>
                  <a:srgbClr val="C00000"/>
                </a:solidFill>
              </a:rPr>
              <a:t>analysis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6" y="3971132"/>
            <a:ext cx="4093888" cy="2268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84" y="3972561"/>
            <a:ext cx="3063875" cy="22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75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 smtClean="0">
                <a:solidFill>
                  <a:srgbClr val="157573"/>
                </a:solidFill>
              </a:rPr>
              <a:t>“</a:t>
            </a:r>
            <a:r>
              <a:rPr lang="en-US" altLang="en-US" sz="2800" dirty="0">
                <a:solidFill>
                  <a:srgbClr val="157573"/>
                </a:solidFill>
              </a:rPr>
              <a:t>A data warehouse is a</a:t>
            </a:r>
            <a:r>
              <a:rPr lang="en-US" altLang="en-US" sz="2800" dirty="0"/>
              <a:t> </a:t>
            </a:r>
            <a:r>
              <a:rPr lang="en-US" altLang="en-US" sz="2800" u="sng" dirty="0">
                <a:solidFill>
                  <a:schemeClr val="hlink"/>
                </a:solidFill>
              </a:rPr>
              <a:t>subject-oriented</a:t>
            </a:r>
            <a:r>
              <a:rPr lang="en-US" altLang="en-US" sz="2800" dirty="0"/>
              <a:t>,</a:t>
            </a:r>
            <a:r>
              <a:rPr lang="en-US" altLang="en-US" sz="2800" u="sng" dirty="0">
                <a:solidFill>
                  <a:schemeClr val="hlink"/>
                </a:solidFill>
              </a:rPr>
              <a:t> integrated</a:t>
            </a:r>
            <a:r>
              <a:rPr lang="en-US" altLang="en-US" sz="2800" dirty="0"/>
              <a:t>, </a:t>
            </a:r>
            <a:r>
              <a:rPr lang="en-US" altLang="en-US" sz="2800" u="sng" dirty="0">
                <a:solidFill>
                  <a:schemeClr val="hlink"/>
                </a:solidFill>
              </a:rPr>
              <a:t>time-variant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157573"/>
                </a:solidFill>
              </a:rPr>
              <a:t>and </a:t>
            </a:r>
            <a:r>
              <a:rPr lang="en-US" altLang="en-US" sz="2800" u="sng" dirty="0">
                <a:solidFill>
                  <a:schemeClr val="hlink"/>
                </a:solidFill>
              </a:rPr>
              <a:t>nonvolatile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157573"/>
                </a:solidFill>
              </a:rPr>
              <a:t>collection of data in support of management’s decision-making process.”—</a:t>
            </a:r>
            <a:r>
              <a:rPr lang="en-US" altLang="en-US" sz="2800" dirty="0" smtClean="0">
                <a:solidFill>
                  <a:srgbClr val="157573"/>
                </a:solidFill>
              </a:rPr>
              <a:t>William H. (Bill) </a:t>
            </a:r>
            <a:r>
              <a:rPr lang="en-US" altLang="en-US" sz="2800" dirty="0" err="1" smtClean="0">
                <a:solidFill>
                  <a:srgbClr val="157573"/>
                </a:solidFill>
              </a:rPr>
              <a:t>Inmon</a:t>
            </a:r>
            <a:endParaRPr lang="en-US" altLang="en-US" sz="2800" dirty="0">
              <a:solidFill>
                <a:srgbClr val="157573"/>
              </a:solidFill>
            </a:endParaRPr>
          </a:p>
          <a:p>
            <a:pPr>
              <a:spcAft>
                <a:spcPts val="600"/>
              </a:spcAft>
            </a:pPr>
            <a:endParaRPr lang="en-US" altLang="en-US" sz="2400" dirty="0" smtClean="0"/>
          </a:p>
          <a:p>
            <a:pPr>
              <a:spcAft>
                <a:spcPts val="600"/>
              </a:spcAft>
            </a:pPr>
            <a:endParaRPr lang="en-US" altLang="en-US" sz="2400" dirty="0"/>
          </a:p>
          <a:p>
            <a:pPr>
              <a:spcAft>
                <a:spcPts val="600"/>
              </a:spcAft>
            </a:pPr>
            <a:endParaRPr lang="en-US" altLang="en-US" sz="2400" dirty="0" smtClean="0"/>
          </a:p>
          <a:p>
            <a:pPr>
              <a:spcAft>
                <a:spcPts val="600"/>
              </a:spcAft>
            </a:pP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altLang="en-US" sz="2400" dirty="0" smtClean="0"/>
              <a:t>Data </a:t>
            </a:r>
            <a:r>
              <a:rPr lang="en-US" altLang="en-US" sz="2400" dirty="0"/>
              <a:t>warehousing: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The process of constructing and using data </a:t>
            </a:r>
            <a:r>
              <a:rPr lang="en-US" altLang="en-US" sz="2400" dirty="0" smtClean="0"/>
              <a:t>warehouses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20698"/>
            <a:ext cx="1828800" cy="2608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336" y="3271838"/>
            <a:ext cx="1823126" cy="22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1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en-US" dirty="0"/>
              <a:t>Organized around major subjects, such as </a:t>
            </a:r>
            <a:r>
              <a:rPr lang="en-US" altLang="en-US" dirty="0">
                <a:solidFill>
                  <a:srgbClr val="FF0000"/>
                </a:solidFill>
              </a:rPr>
              <a:t>customer, product, sales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Focusing on the modeling and analysis of data for </a:t>
            </a:r>
            <a:r>
              <a:rPr lang="en-US" altLang="en-US" u="sng" dirty="0"/>
              <a:t>decision makers</a:t>
            </a:r>
            <a:r>
              <a:rPr lang="en-US" altLang="en-US" dirty="0"/>
              <a:t>, </a:t>
            </a:r>
            <a:r>
              <a:rPr lang="en-US" altLang="en-US" dirty="0" smtClean="0"/>
              <a:t>NOT on </a:t>
            </a:r>
            <a:r>
              <a:rPr lang="en-US" altLang="en-US" u="sng" dirty="0"/>
              <a:t>daily operations</a:t>
            </a:r>
            <a:r>
              <a:rPr lang="en-US" altLang="en-US" dirty="0"/>
              <a:t> or </a:t>
            </a:r>
            <a:r>
              <a:rPr lang="en-US" altLang="en-US" u="sng" dirty="0"/>
              <a:t>transaction processing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Provide </a:t>
            </a:r>
            <a:r>
              <a:rPr lang="en-US" altLang="en-US" dirty="0">
                <a:solidFill>
                  <a:schemeClr val="hlink"/>
                </a:solidFill>
              </a:rPr>
              <a:t>a simple and concise</a:t>
            </a:r>
            <a:r>
              <a:rPr lang="en-US" altLang="en-US" dirty="0"/>
              <a:t> view around particular subject issues by </a:t>
            </a:r>
            <a:r>
              <a:rPr lang="en-US" altLang="en-US" dirty="0">
                <a:solidFill>
                  <a:schemeClr val="hlink"/>
                </a:solidFill>
              </a:rPr>
              <a:t>excluding data that are not useful in the decision support process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(2)</a:t>
            </a:r>
            <a:r>
              <a:rPr lang="zh-CN" altLang="en-US" smtClean="0"/>
              <a:t> </a:t>
            </a:r>
            <a:r>
              <a:rPr lang="en-US" altLang="zh-CN" smtClean="0"/>
              <a:t>Integrated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Constructed by integrating multiple, heterogeneous data sources</a:t>
            </a:r>
          </a:p>
          <a:p>
            <a:pPr lvl="1"/>
            <a:r>
              <a:rPr lang="en-US" altLang="en-US" sz="2400" dirty="0" smtClean="0"/>
              <a:t>relational databases, flat files, on-line transaction records</a:t>
            </a:r>
          </a:p>
          <a:p>
            <a:r>
              <a:rPr lang="en-US" altLang="en-US" sz="2800" dirty="0" smtClean="0"/>
              <a:t>Data cleaning and data integration techniques are applied</a:t>
            </a:r>
          </a:p>
          <a:p>
            <a:pPr lvl="1"/>
            <a:r>
              <a:rPr lang="en-US" altLang="en-US" sz="2400" dirty="0" smtClean="0"/>
              <a:t>Ensure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consistency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/>
              <a:t>in naming conventions, encoding structures, attribute measures, etc. among different data sources</a:t>
            </a:r>
          </a:p>
          <a:p>
            <a:pPr lvl="2"/>
            <a:r>
              <a:rPr lang="en-US" altLang="en-US" dirty="0" smtClean="0"/>
              <a:t>Ex. Hotel price: differences on currency, tax, breakfast covered, and parking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Time-Variant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The time horizon for the data warehouse is significantly </a:t>
            </a:r>
            <a:r>
              <a:rPr lang="en-US" altLang="en-US" sz="2400" b="1" dirty="0">
                <a:solidFill>
                  <a:srgbClr val="C00000"/>
                </a:solidFill>
              </a:rPr>
              <a:t>longer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than that of operational systems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Operational database: current value data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Data warehouse data: provide information from a </a:t>
            </a:r>
            <a:r>
              <a:rPr lang="en-US" altLang="en-US" sz="2400" b="1" dirty="0">
                <a:solidFill>
                  <a:srgbClr val="C00000"/>
                </a:solidFill>
              </a:rPr>
              <a:t>historical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perspective (e.g., past 5-10 years)</a:t>
            </a:r>
          </a:p>
          <a:p>
            <a:pPr>
              <a:lnSpc>
                <a:spcPct val="12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Every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</a:rPr>
              <a:t>key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structure in the data warehouse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Contains an element of </a:t>
            </a:r>
            <a:r>
              <a:rPr lang="en-US" altLang="en-US" sz="2400" b="1" dirty="0">
                <a:solidFill>
                  <a:srgbClr val="C00000"/>
                </a:solidFill>
              </a:rPr>
              <a:t>time</a:t>
            </a:r>
            <a:r>
              <a:rPr lang="en-US" altLang="en-US" sz="2400" dirty="0"/>
              <a:t>, explicitly or implicitly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But the key of operational data may or may not contain “time element</a:t>
            </a:r>
            <a:r>
              <a:rPr lang="en-US" altLang="en-US" sz="2400" dirty="0" smtClean="0"/>
              <a:t>”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2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(4)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Independence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physically separate store </a:t>
            </a:r>
            <a:r>
              <a:rPr lang="en-US" altLang="en-US" sz="2400" dirty="0"/>
              <a:t>of data transformed from the operational environment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Static: </a:t>
            </a:r>
            <a:r>
              <a:rPr lang="en-US" altLang="en-US" sz="2400" dirty="0">
                <a:solidFill>
                  <a:srgbClr val="C00000"/>
                </a:solidFill>
              </a:rPr>
              <a:t>Operational update of data does </a:t>
            </a:r>
            <a:r>
              <a:rPr lang="en-US" altLang="en-US" sz="2400" dirty="0" smtClean="0">
                <a:solidFill>
                  <a:srgbClr val="C00000"/>
                </a:solidFill>
              </a:rPr>
              <a:t>NOT occur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in the data warehouse environment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Does not require transaction processing, recovery, and concurrency control mechanisms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Requires only two operations in data accessing: </a:t>
            </a:r>
          </a:p>
          <a:p>
            <a:pPr lvl="2">
              <a:lnSpc>
                <a:spcPct val="13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initial loading of data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hlink"/>
                </a:solidFill>
              </a:rPr>
              <a:t>access of </a:t>
            </a:r>
            <a:r>
              <a:rPr lang="en-US" altLang="en-US" dirty="0" smtClean="0">
                <a:solidFill>
                  <a:schemeClr val="hlink"/>
                </a:solidFill>
              </a:rPr>
              <a:t>data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439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 sz="2800" dirty="0" smtClean="0">
                <a:solidFill>
                  <a:srgbClr val="000000"/>
                </a:solidFill>
              </a:rPr>
              <a:t>OLTP: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Online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7030A0"/>
                </a:solidFill>
              </a:rPr>
              <a:t>transactional processing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DBMS operations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Query and transactional processing</a:t>
            </a:r>
          </a:p>
          <a:p>
            <a:pPr>
              <a:lnSpc>
                <a:spcPct val="130000"/>
              </a:lnSpc>
            </a:pPr>
            <a:r>
              <a:rPr lang="en-US" altLang="en-US" sz="2800" dirty="0" smtClean="0">
                <a:solidFill>
                  <a:srgbClr val="000000"/>
                </a:solidFill>
              </a:rPr>
              <a:t>OLAP: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Online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0070C0"/>
                </a:solidFill>
              </a:rPr>
              <a:t>analytical processing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Data warehouse operations (drilling, slicing, dicing, etc.)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Data analysis to support decision making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9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7731" y="846138"/>
            <a:ext cx="13444538" cy="7500938"/>
            <a:chOff x="-1936373" y="2056063"/>
            <a:chExt cx="7834089" cy="4228423"/>
          </a:xfrm>
        </p:grpSpPr>
        <p:graphicFrame>
          <p:nvGraphicFramePr>
            <p:cNvPr id="6" name="Object 3"/>
            <p:cNvGraphicFramePr>
              <a:graphicFrameLocks noGrp="1"/>
            </p:cNvGraphicFramePr>
            <p:nvPr>
              <p:ph type="tbl" idx="1"/>
              <p:extLst/>
            </p:nvPr>
          </p:nvGraphicFramePr>
          <p:xfrm>
            <a:off x="-1936373" y="2489441"/>
            <a:ext cx="5838336" cy="2909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8" name="Document" r:id="rId4" imgW="11163300" imgH="5600700" progId="Word.Document.8">
                    <p:embed/>
                  </p:oleObj>
                </mc:Choice>
                <mc:Fallback>
                  <p:oleObj name="Document" r:id="rId4" imgW="11163300" imgH="56007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936373" y="2489441"/>
                          <a:ext cx="5838336" cy="2909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97716" y="2056063"/>
              <a:ext cx="0" cy="4228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5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17" y="1417638"/>
            <a:ext cx="5082165" cy="544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Warehouse: A Multi-Tiered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43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/>
              <a:t>Top Tier: Front-End Tools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b="1" dirty="0"/>
              <a:t>Middle Tier: OLAP Server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b="1" dirty="0"/>
              <a:t>Bottom Tier: Data Warehouse Server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/>
              <a:t>Data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57946" y="4179889"/>
            <a:ext cx="1478878" cy="7755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0488" y="2560638"/>
            <a:ext cx="5193794" cy="16192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7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Efficient </a:t>
            </a:r>
            <a:r>
              <a:rPr lang="en-US" altLang="zh-CN" dirty="0">
                <a:ea typeface="SimSun" pitchFamily="2" charset="-122"/>
              </a:rPr>
              <a:t>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ea typeface="SimSun" pitchFamily="2" charset="-122"/>
              </a:rPr>
              <a:t>General computation heuristics (Agarwal et al.’96)</a:t>
            </a:r>
          </a:p>
          <a:p>
            <a:r>
              <a:rPr lang="en-US" altLang="zh-CN" sz="2400" dirty="0">
                <a:ea typeface="SimSun" pitchFamily="2" charset="-122"/>
              </a:rPr>
              <a:t>Computing full/iceberg cubes: 3 methodologies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Bottom-Up:</a:t>
            </a:r>
            <a:endParaRPr lang="zh-CN" altLang="en-US" sz="2400" dirty="0" smtClean="0">
              <a:ea typeface="SimSun" pitchFamily="2" charset="-122"/>
            </a:endParaRPr>
          </a:p>
          <a:p>
            <a:pPr lvl="2"/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Multi-way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array aggregation</a:t>
            </a:r>
            <a:r>
              <a:rPr lang="en-US" altLang="zh-CN" b="1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(Zhao, Deshpande &amp; </a:t>
            </a:r>
            <a:r>
              <a:rPr lang="en-US" altLang="zh-CN" dirty="0" err="1" smtClean="0">
                <a:ea typeface="SimSun" pitchFamily="2" charset="-122"/>
              </a:rPr>
              <a:t>Naughton</a:t>
            </a:r>
            <a:r>
              <a:rPr lang="en-US" altLang="zh-CN" dirty="0" smtClean="0">
                <a:ea typeface="SimSun" pitchFamily="2" charset="-122"/>
              </a:rPr>
              <a:t>, SIGMOD’97)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Top-down</a:t>
            </a:r>
            <a:r>
              <a:rPr lang="en-US" altLang="zh-CN" sz="2400" dirty="0">
                <a:ea typeface="SimSun" pitchFamily="2" charset="-122"/>
              </a:rPr>
              <a:t>: </a:t>
            </a:r>
          </a:p>
          <a:p>
            <a:pPr lvl="2"/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BUC</a:t>
            </a:r>
            <a:r>
              <a:rPr lang="en-US" altLang="zh-CN" dirty="0">
                <a:ea typeface="SimSun" pitchFamily="2" charset="-122"/>
              </a:rPr>
              <a:t> (Beyer &amp; </a:t>
            </a:r>
            <a:r>
              <a:rPr lang="en-US" altLang="zh-CN" dirty="0" err="1">
                <a:ea typeface="SimSun" pitchFamily="2" charset="-122"/>
              </a:rPr>
              <a:t>Ramarkrishnan</a:t>
            </a:r>
            <a:r>
              <a:rPr lang="en-US" altLang="zh-CN" dirty="0">
                <a:ea typeface="SimSun" pitchFamily="2" charset="-122"/>
              </a:rPr>
              <a:t>, SIGMOD’99)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Integrating Top-Down and Bottom-Up: 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Star-cubing algorithm (Xin, Han, Li &amp; </a:t>
            </a:r>
            <a:r>
              <a:rPr lang="en-US" altLang="zh-CN" dirty="0" err="1">
                <a:ea typeface="SimSun" pitchFamily="2" charset="-122"/>
              </a:rPr>
              <a:t>Wah</a:t>
            </a:r>
            <a:r>
              <a:rPr lang="en-US" altLang="zh-CN" dirty="0">
                <a:ea typeface="SimSun" pitchFamily="2" charset="-122"/>
              </a:rPr>
              <a:t>: VLDB’03)</a:t>
            </a:r>
          </a:p>
          <a:p>
            <a:r>
              <a:rPr lang="en-US" altLang="zh-CN" sz="2400" dirty="0">
                <a:ea typeface="SimSun" pitchFamily="2" charset="-122"/>
              </a:rPr>
              <a:t>High-dimensional OLAP: 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A s</a:t>
            </a:r>
            <a:r>
              <a:rPr lang="en-US" altLang="zh-CN" sz="2400" dirty="0" smtClean="0">
                <a:ea typeface="SimSun" pitchFamily="2" charset="-122"/>
              </a:rPr>
              <a:t>hell-fragment </a:t>
            </a:r>
            <a:r>
              <a:rPr lang="en-US" altLang="zh-CN" sz="2400" dirty="0">
                <a:ea typeface="SimSun" pitchFamily="2" charset="-122"/>
              </a:rPr>
              <a:t>a</a:t>
            </a:r>
            <a:r>
              <a:rPr lang="en-US" altLang="zh-CN" sz="2400" dirty="0" smtClean="0">
                <a:ea typeface="SimSun" pitchFamily="2" charset="-122"/>
              </a:rPr>
              <a:t>pproach </a:t>
            </a:r>
            <a:r>
              <a:rPr lang="en-US" altLang="zh-CN" sz="2400" dirty="0">
                <a:ea typeface="SimSun" pitchFamily="2" charset="-122"/>
              </a:rPr>
              <a:t>(Li, et al. VLDB’04)</a:t>
            </a:r>
          </a:p>
          <a:p>
            <a:r>
              <a:rPr lang="en-US" altLang="zh-CN" sz="2400" dirty="0">
                <a:ea typeface="SimSun" pitchFamily="2" charset="-122"/>
              </a:rPr>
              <a:t>Computing alternative kinds of cubes: 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Partial cube, closed cube, approximate cube, 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7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From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Warehouse:</a:t>
            </a:r>
            <a:r>
              <a:rPr lang="zh-CN" altLang="en-US" sz="3600" dirty="0" smtClean="0"/>
              <a:t> </a:t>
            </a:r>
            <a:r>
              <a:rPr lang="en-US" altLang="en-US" sz="3600" dirty="0" smtClean="0"/>
              <a:t>Extraction</a:t>
            </a:r>
            <a:r>
              <a:rPr lang="en-US" altLang="en-US" sz="3600" dirty="0"/>
              <a:t>, Transformation, and Loading (ETL)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b="1" dirty="0"/>
              <a:t>Data extraction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get data from multiple, heterogeneous, and external sources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cleaning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detect errors in the data and rectify them when possible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transformation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convert data from legacy or host format to warehouse format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Load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sort, summarize, consolidate, compute views, check integrity, and build </a:t>
            </a:r>
            <a:r>
              <a:rPr lang="en-US" altLang="en-US" sz="2400" dirty="0" smtClean="0"/>
              <a:t>indices </a:t>
            </a:r>
            <a:r>
              <a:rPr lang="en-US" altLang="en-US" sz="2400" dirty="0"/>
              <a:t>and partitions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Refresh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propagate the updates from the data sources to the warehouse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9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Warehouse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Three kinds of data warehouse applications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Information processing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querying, basic statistical analysis, and reporting using crosstabs, tables, charts and graphs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Analytical processing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multidimensional analysis of data warehouse data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basic OLAP operations, slice-dice, drilling, pivoting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Data mining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knowledge discovery from hidden patterns 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associations, constructing analytical models, performing classification and prediction, and presenting the mining results using visualization </a:t>
            </a:r>
            <a:r>
              <a:rPr lang="en-US" altLang="en-US" dirty="0" smtClean="0"/>
              <a:t>tools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0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Processing OLAP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spcAft>
                <a:spcPts val="200"/>
              </a:spcAft>
            </a:pPr>
            <a:r>
              <a:rPr lang="en-US" altLang="en-US" sz="2000" b="1" dirty="0"/>
              <a:t>Determine which operations</a:t>
            </a:r>
            <a:r>
              <a:rPr lang="en-US" altLang="en-US" sz="2000" dirty="0"/>
              <a:t> should be performed on the available cuboids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Transform drill, roll, etc. into corresponding SQL and/or OLAP operations, e.g., dice = selection + projection</a:t>
            </a:r>
          </a:p>
          <a:p>
            <a:pPr>
              <a:spcAft>
                <a:spcPts val="200"/>
              </a:spcAft>
            </a:pPr>
            <a:r>
              <a:rPr lang="en-US" altLang="en-US" sz="2000" b="1" dirty="0"/>
              <a:t>Determine which materialized cuboid(s)</a:t>
            </a:r>
            <a:r>
              <a:rPr lang="en-US" altLang="en-US" sz="2000" dirty="0"/>
              <a:t> should be selected for OLAP op.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Let the query to be processed be on {</a:t>
            </a:r>
            <a:r>
              <a:rPr lang="en-US" altLang="en-US" sz="2000" i="1" dirty="0"/>
              <a:t>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with the condition “</a:t>
            </a:r>
            <a:r>
              <a:rPr lang="en-US" altLang="en-US" sz="2000" i="1" dirty="0"/>
              <a:t>year = 2004</a:t>
            </a:r>
            <a:r>
              <a:rPr lang="en-US" altLang="en-US" sz="2000" dirty="0"/>
              <a:t>”, and there are 4 materialized cuboids available: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1) {</a:t>
            </a:r>
            <a:r>
              <a:rPr lang="en-US" altLang="en-US" sz="2000" i="1" dirty="0"/>
              <a:t>year, 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city</a:t>
            </a:r>
            <a:r>
              <a:rPr lang="en-US" altLang="en-US" sz="2000" dirty="0"/>
              <a:t>}  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2) {</a:t>
            </a:r>
            <a:r>
              <a:rPr lang="en-US" altLang="en-US" sz="2000" i="1" dirty="0"/>
              <a:t>year, brand, country</a:t>
            </a:r>
            <a:r>
              <a:rPr lang="en-US" altLang="en-US" sz="2000" dirty="0"/>
              <a:t>}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3) {</a:t>
            </a:r>
            <a:r>
              <a:rPr lang="en-US" altLang="en-US" sz="2000" i="1" dirty="0"/>
              <a:t>year, 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 smtClean="0"/>
              <a:t>}</a:t>
            </a:r>
            <a:r>
              <a:rPr lang="zh-CN" altLang="en-US" sz="2000" dirty="0" smtClean="0"/>
              <a:t>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√</a:t>
            </a:r>
            <a:endParaRPr lang="en-US" altLang="en-US" sz="2000" b="1" dirty="0">
              <a:solidFill>
                <a:srgbClr val="00B050"/>
              </a:solidFill>
            </a:endParaRP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4) {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 where </a:t>
            </a:r>
            <a:r>
              <a:rPr lang="en-US" altLang="en-US" sz="2000" i="1" dirty="0"/>
              <a:t>year = 2004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Which should be selected to process the query</a:t>
            </a:r>
            <a:r>
              <a:rPr lang="en-US" altLang="en-US" sz="2000" dirty="0" smtClean="0"/>
              <a:t>?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6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S. Agarwal, R. Agrawal, P. M. Deshpande, A. Gupta, J. F. </a:t>
            </a:r>
            <a:r>
              <a:rPr lang="en-US" altLang="en-US" dirty="0" err="1"/>
              <a:t>Naughton</a:t>
            </a:r>
            <a:r>
              <a:rPr lang="en-US" altLang="en-US" dirty="0"/>
              <a:t>, R. </a:t>
            </a:r>
            <a:r>
              <a:rPr lang="en-US" altLang="en-US" dirty="0" err="1"/>
              <a:t>Ramakrishnan</a:t>
            </a:r>
            <a:r>
              <a:rPr lang="en-US" altLang="en-US" dirty="0"/>
              <a:t>, and S. </a:t>
            </a:r>
            <a:r>
              <a:rPr lang="en-US" altLang="en-US" dirty="0" err="1"/>
              <a:t>Sarawagi</a:t>
            </a:r>
            <a:r>
              <a:rPr lang="en-US" altLang="en-US" dirty="0"/>
              <a:t>.  On the computation of multidimensional aggregates.  VLDB’96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D. Agrawal, A. E. </a:t>
            </a:r>
            <a:r>
              <a:rPr lang="en-US" altLang="en-US" dirty="0" err="1"/>
              <a:t>Abbadi</a:t>
            </a:r>
            <a:r>
              <a:rPr lang="en-US" altLang="en-US" dirty="0"/>
              <a:t>, A. Singh, and T. </a:t>
            </a:r>
            <a:r>
              <a:rPr lang="en-US" altLang="en-US" dirty="0" err="1"/>
              <a:t>Yurek</a:t>
            </a:r>
            <a:r>
              <a:rPr lang="en-US" altLang="en-US" dirty="0"/>
              <a:t>. Efficient view maintenance in data warehouses. SIGMOD’97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R. Agrawal, A. Gupta, and S. </a:t>
            </a:r>
            <a:r>
              <a:rPr lang="en-US" altLang="en-US" dirty="0" err="1"/>
              <a:t>Sarawagi</a:t>
            </a:r>
            <a:r>
              <a:rPr lang="en-US" altLang="en-US" dirty="0"/>
              <a:t>. Modeling multidimensional databases.  ICDE’97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b="1" dirty="0"/>
              <a:t>S. </a:t>
            </a:r>
            <a:r>
              <a:rPr lang="en-US" altLang="en-US" b="1" dirty="0" err="1"/>
              <a:t>Chaudhuri</a:t>
            </a:r>
            <a:r>
              <a:rPr lang="en-US" altLang="en-US" b="1" dirty="0"/>
              <a:t> and U. </a:t>
            </a:r>
            <a:r>
              <a:rPr lang="en-US" altLang="en-US" b="1" dirty="0" err="1"/>
              <a:t>Dayal</a:t>
            </a:r>
            <a:r>
              <a:rPr lang="en-US" altLang="en-US" b="1" dirty="0"/>
              <a:t>. An overview of data warehousing and OLAP technology. ACM SIGMOD Record, 26:65-74, 1997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J. Gray, et al. Data cube: A relational aggregation operator generalizing group-by, cross-tab and sub-totals.  Data Mining and Knowledge Discovery, 1:29-54, 1997.</a:t>
            </a:r>
          </a:p>
          <a:p>
            <a:r>
              <a:rPr lang="en-US" altLang="en-US" dirty="0"/>
              <a:t>A. Gupta and I. S. </a:t>
            </a:r>
            <a:r>
              <a:rPr lang="en-US" altLang="en-US" dirty="0" err="1"/>
              <a:t>Mumick</a:t>
            </a:r>
            <a:r>
              <a:rPr lang="en-US" altLang="en-US" dirty="0"/>
              <a:t>. Materialized Views: Techniques, Implementations, and Applications. MIT Press, 1999</a:t>
            </a:r>
          </a:p>
          <a:p>
            <a:r>
              <a:rPr lang="en-US" altLang="en-US" dirty="0"/>
              <a:t>J. Han. Towards on-line analytical mining in large databases. </a:t>
            </a:r>
            <a:r>
              <a:rPr lang="en-US" altLang="en-US" i="1" dirty="0"/>
              <a:t>SIGMOD Record</a:t>
            </a:r>
            <a:r>
              <a:rPr lang="en-US" altLang="en-US" dirty="0"/>
              <a:t>, 1998</a:t>
            </a:r>
          </a:p>
          <a:p>
            <a:r>
              <a:rPr lang="en-US" altLang="en-US" dirty="0"/>
              <a:t>V. </a:t>
            </a:r>
            <a:r>
              <a:rPr lang="en-US" altLang="en-US" dirty="0" err="1"/>
              <a:t>Harinarayan</a:t>
            </a:r>
            <a:r>
              <a:rPr lang="en-US" altLang="en-US" dirty="0"/>
              <a:t>, A. </a:t>
            </a:r>
            <a:r>
              <a:rPr lang="en-US" altLang="en-US" dirty="0" err="1"/>
              <a:t>Rajaraman</a:t>
            </a:r>
            <a:r>
              <a:rPr lang="en-US" altLang="en-US" dirty="0"/>
              <a:t>, and J. D. Ullman. Implementing data cubes efficiently. SIGMOD’96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24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C. </a:t>
            </a:r>
            <a:r>
              <a:rPr lang="en-US" altLang="en-US" dirty="0" err="1"/>
              <a:t>Imhoff</a:t>
            </a:r>
            <a:r>
              <a:rPr lang="en-US" altLang="en-US" dirty="0"/>
              <a:t>, N. </a:t>
            </a:r>
            <a:r>
              <a:rPr lang="en-US" altLang="en-US" dirty="0" err="1"/>
              <a:t>Galemmo</a:t>
            </a:r>
            <a:r>
              <a:rPr lang="en-US" altLang="en-US" dirty="0"/>
              <a:t>, and J. G. Geiger. Mastering Data Warehouse Design: Relational and Dimensional Techniques. John Wiley, 2003</a:t>
            </a:r>
          </a:p>
          <a:p>
            <a:r>
              <a:rPr lang="en-US" altLang="en-US" dirty="0"/>
              <a:t>W. H. </a:t>
            </a:r>
            <a:r>
              <a:rPr lang="en-US" altLang="en-US" dirty="0" err="1"/>
              <a:t>Inmon</a:t>
            </a:r>
            <a:r>
              <a:rPr lang="en-US" altLang="en-US" dirty="0"/>
              <a:t>. Building the Data Warehouse. John Wiley, 1996</a:t>
            </a:r>
          </a:p>
          <a:p>
            <a:r>
              <a:rPr lang="en-US" altLang="en-US" dirty="0"/>
              <a:t>R. Kimball and M. Ross.  The Data Warehouse Toolkit: The Complete Guide to Dimensional Modeling. 2ed. John Wiley, 2002</a:t>
            </a:r>
          </a:p>
          <a:p>
            <a:r>
              <a:rPr lang="en-US" altLang="en-US" dirty="0"/>
              <a:t>P. O'Neil and D. </a:t>
            </a:r>
            <a:r>
              <a:rPr lang="en-US" altLang="en-US" dirty="0" err="1"/>
              <a:t>Quass</a:t>
            </a:r>
            <a:r>
              <a:rPr lang="en-US" altLang="en-US" dirty="0"/>
              <a:t>. Improved query performance with variant indexes. SIGMOD'97</a:t>
            </a:r>
          </a:p>
          <a:p>
            <a:r>
              <a:rPr lang="en-US" altLang="en-US" dirty="0"/>
              <a:t>S. </a:t>
            </a:r>
            <a:r>
              <a:rPr lang="en-US" altLang="en-US" dirty="0" err="1"/>
              <a:t>Sarawagi</a:t>
            </a:r>
            <a:r>
              <a:rPr lang="en-US" altLang="en-US" dirty="0"/>
              <a:t> and M. </a:t>
            </a:r>
            <a:r>
              <a:rPr lang="en-US" altLang="en-US" dirty="0" err="1"/>
              <a:t>Stonebraker</a:t>
            </a:r>
            <a:r>
              <a:rPr lang="en-US" altLang="en-US" dirty="0"/>
              <a:t>. Efficient organization of large multidimensional arrays. ICDE'94</a:t>
            </a:r>
          </a:p>
          <a:p>
            <a:r>
              <a:rPr lang="en-US" altLang="en-US" dirty="0"/>
              <a:t>P. </a:t>
            </a:r>
            <a:r>
              <a:rPr lang="en-US" altLang="en-US" dirty="0" err="1"/>
              <a:t>Valduriez</a:t>
            </a:r>
            <a:r>
              <a:rPr lang="en-US" altLang="en-US" dirty="0"/>
              <a:t>. Join indices. ACM Trans. Database Systems, 12:218-246, 1987.</a:t>
            </a:r>
          </a:p>
          <a:p>
            <a:r>
              <a:rPr lang="en-US" altLang="en-US" dirty="0"/>
              <a:t>J. </a:t>
            </a:r>
            <a:r>
              <a:rPr lang="en-US" altLang="en-US" dirty="0" err="1"/>
              <a:t>Widom</a:t>
            </a:r>
            <a:r>
              <a:rPr lang="en-US" altLang="en-US" dirty="0"/>
              <a:t>. Research problems in data warehousing.  CIKM’95.</a:t>
            </a:r>
          </a:p>
          <a:p>
            <a:r>
              <a:rPr lang="en-US" altLang="en-US" dirty="0"/>
              <a:t>K. Wu, E. </a:t>
            </a:r>
            <a:r>
              <a:rPr lang="en-US" altLang="en-US" dirty="0" err="1"/>
              <a:t>Otoo</a:t>
            </a:r>
            <a:r>
              <a:rPr lang="en-US" altLang="en-US" dirty="0"/>
              <a:t>, and A. </a:t>
            </a:r>
            <a:r>
              <a:rPr lang="en-US" altLang="en-US" dirty="0" err="1"/>
              <a:t>Shoshani</a:t>
            </a:r>
            <a:r>
              <a:rPr lang="en-US" altLang="en-US" dirty="0"/>
              <a:t>, Optimal Bitmap Indices with Efficient Compression, ACM Trans. on Database Systems (TODS), 31(1), 2006, pp. 1-38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Multi-Way </a:t>
            </a:r>
            <a:r>
              <a:rPr lang="en-US" altLang="zh-CN" dirty="0">
                <a:ea typeface="SimSun" pitchFamily="2" charset="-122"/>
              </a:rPr>
              <a:t>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Bottom-up: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Partition 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huge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zh-CN" altLang="en-US" sz="2000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array </a:t>
            </a:r>
            <a:r>
              <a:rPr lang="en-US" altLang="zh-CN" sz="2000" dirty="0">
                <a:ea typeface="SimSun" pitchFamily="2" charset="-122"/>
              </a:rPr>
              <a:t>into </a:t>
            </a:r>
            <a:r>
              <a:rPr lang="en-US" altLang="zh-CN" sz="2000" i="1" dirty="0">
                <a:ea typeface="SimSun" pitchFamily="2" charset="-122"/>
              </a:rPr>
              <a:t>chunks</a:t>
            </a:r>
            <a:r>
              <a:rPr lang="en-US" altLang="zh-CN" sz="2000" dirty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(a small </a:t>
            </a:r>
            <a:r>
              <a:rPr lang="en-US" altLang="zh-CN" sz="2000" dirty="0" err="1" smtClean="0">
                <a:ea typeface="SimSun" pitchFamily="2" charset="-122"/>
              </a:rPr>
              <a:t>subcube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which fits in memory</a:t>
            </a:r>
            <a:r>
              <a:rPr lang="en-US" altLang="zh-CN" sz="2000" dirty="0" smtClean="0">
                <a:ea typeface="SimSun" pitchFamily="2" charset="-122"/>
              </a:rPr>
              <a:t>)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and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aggregation.</a:t>
            </a:r>
            <a:endParaRPr lang="en-US" altLang="zh-CN" sz="2000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Data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addressing: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Compressed </a:t>
            </a:r>
            <a:r>
              <a:rPr lang="en-US" altLang="zh-CN" sz="2000" i="1" dirty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en-US" altLang="zh-CN" sz="2000" i="1" dirty="0">
                <a:ea typeface="SimSun" pitchFamily="2" charset="-122"/>
              </a:rPr>
              <a:t> array </a:t>
            </a:r>
            <a:r>
              <a:rPr lang="en-US" altLang="zh-CN" sz="2000" i="1" dirty="0" smtClean="0">
                <a:ea typeface="SimSun" pitchFamily="2" charset="-122"/>
              </a:rPr>
              <a:t>addressing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(</a:t>
            </a:r>
            <a:r>
              <a:rPr lang="en-US" altLang="zh-CN" sz="2000" dirty="0" err="1">
                <a:ea typeface="SimSun" pitchFamily="2" charset="-122"/>
              </a:rPr>
              <a:t>chunk_id</a:t>
            </a:r>
            <a:r>
              <a:rPr lang="en-US" altLang="zh-CN" sz="2000" dirty="0">
                <a:ea typeface="SimSun" pitchFamily="2" charset="-122"/>
              </a:rPr>
              <a:t>, offset)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SimSun" pitchFamily="2" charset="-122"/>
              </a:rPr>
              <a:t>Compute 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aggregates in “</a:t>
            </a:r>
            <a:r>
              <a:rPr lang="en-US" altLang="zh-CN" sz="2000" b="1" dirty="0" err="1">
                <a:solidFill>
                  <a:srgbClr val="0070C0"/>
                </a:solidFill>
                <a:ea typeface="SimSun" pitchFamily="2" charset="-122"/>
              </a:rPr>
              <a:t>multiway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”</a:t>
            </a:r>
            <a:r>
              <a:rPr lang="en-US" altLang="zh-CN" sz="2000" dirty="0">
                <a:solidFill>
                  <a:srgbClr val="0070C0"/>
                </a:solidFill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by visiting cube cells in the order which </a:t>
            </a:r>
            <a:r>
              <a:rPr lang="en-US" altLang="zh-CN" sz="2000" b="1" dirty="0">
                <a:ea typeface="SimSun" pitchFamily="2" charset="-122"/>
              </a:rPr>
              <a:t>minimizes</a:t>
            </a:r>
            <a:r>
              <a:rPr lang="en-US" altLang="zh-CN" sz="2000" dirty="0">
                <a:ea typeface="SimSun" pitchFamily="2" charset="-122"/>
              </a:rPr>
              <a:t> the # of times to visit each cell, and </a:t>
            </a:r>
            <a:r>
              <a:rPr lang="en-US" altLang="zh-CN" sz="2000" b="1" dirty="0">
                <a:ea typeface="SimSun" pitchFamily="2" charset="-122"/>
              </a:rPr>
              <a:t>reduces</a:t>
            </a:r>
            <a:r>
              <a:rPr lang="en-US" altLang="zh-CN" sz="2000" dirty="0">
                <a:ea typeface="SimSun" pitchFamily="2" charset="-122"/>
              </a:rPr>
              <a:t> memory access and storage cost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0026" y="3849735"/>
            <a:ext cx="4599488" cy="2871740"/>
            <a:chOff x="624" y="1056"/>
            <a:chExt cx="3905" cy="318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255" y="3890"/>
              <a:ext cx="1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62" y="1774"/>
              <a:ext cx="248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9" y="2526"/>
              <a:ext cx="753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739" y="2068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739" y="161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531" y="269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531" y="2239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531" y="1783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321" y="2868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321" y="2412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321" y="195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862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653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1444" y="1513"/>
              <a:ext cx="755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2487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279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2070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3113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2906" y="1341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2696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740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3531" y="1341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3322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1248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1248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1248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1873" y="3037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1873" y="258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1873" y="212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2499" y="3037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499" y="258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2499" y="2124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3126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126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3126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1249" y="1683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1874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2500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3135" y="167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1690" y="1485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29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2319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Corbel" charset="0"/>
                  <a:ea typeface="Corbel" charset="0"/>
                  <a:cs typeface="Corbel" charset="0"/>
                </a:rPr>
                <a:t>30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2944" y="1485"/>
              <a:ext cx="14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31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3575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32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149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2129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81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386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499" y="2820"/>
              <a:ext cx="7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1499" y="2373"/>
              <a:ext cx="8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9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1499" y="1928"/>
              <a:ext cx="13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13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2129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14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2757" y="1928"/>
              <a:ext cx="1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3386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16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4014" y="1099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64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386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63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757" y="1099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62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2129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61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826" y="1290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48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199" y="1290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47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2569" y="129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46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1941" y="1290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45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2064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a1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1488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a0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1775" y="1099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1535" y="1246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1343" y="1440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1150" y="1581"/>
              <a:ext cx="18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 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1055" y="1966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b3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1055" y="2399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b2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1055" y="282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b1</a:t>
              </a:r>
            </a:p>
          </p:txBody>
        </p:sp>
        <p:sp>
          <p:nvSpPr>
            <p:cNvPr id="76" name="Text Box 76"/>
            <p:cNvSpPr txBox="1">
              <a:spLocks noChangeArrowheads="1"/>
            </p:cNvSpPr>
            <p:nvPr/>
          </p:nvSpPr>
          <p:spPr bwMode="auto">
            <a:xfrm>
              <a:off x="1055" y="3310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b0</a:t>
              </a:r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2689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a2</a:t>
              </a:r>
            </a:p>
          </p:txBody>
        </p:sp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3311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a3</a:t>
              </a:r>
            </a:p>
          </p:txBody>
        </p: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1055" y="1056"/>
              <a:ext cx="12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C</a:t>
              </a:r>
            </a:p>
          </p:txBody>
        </p:sp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624" y="2543"/>
              <a:ext cx="12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1" name="Text Box 81"/>
            <p:cNvSpPr txBox="1">
              <a:spLocks noChangeArrowheads="1"/>
            </p:cNvSpPr>
            <p:nvPr/>
          </p:nvSpPr>
          <p:spPr bwMode="auto">
            <a:xfrm>
              <a:off x="4177" y="206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44</a:t>
              </a:r>
            </a:p>
          </p:txBody>
        </p: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3935" y="225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28</a:t>
              </a:r>
            </a:p>
          </p:txBody>
        </p:sp>
        <p:sp>
          <p:nvSpPr>
            <p:cNvPr id="83" name="Text Box 83"/>
            <p:cNvSpPr txBox="1">
              <a:spLocks noChangeArrowheads="1"/>
            </p:cNvSpPr>
            <p:nvPr/>
          </p:nvSpPr>
          <p:spPr bwMode="auto">
            <a:xfrm>
              <a:off x="4367" y="234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56</a:t>
              </a:r>
            </a:p>
          </p:txBody>
        </p:sp>
        <p:sp>
          <p:nvSpPr>
            <p:cNvPr id="84" name="Text Box 84"/>
            <p:cNvSpPr txBox="1">
              <a:spLocks noChangeArrowheads="1"/>
            </p:cNvSpPr>
            <p:nvPr/>
          </p:nvSpPr>
          <p:spPr bwMode="auto">
            <a:xfrm>
              <a:off x="4177" y="2543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40</a:t>
              </a:r>
            </a:p>
          </p:txBody>
        </p:sp>
        <p:sp>
          <p:nvSpPr>
            <p:cNvPr id="85" name="Text Box 85"/>
            <p:cNvSpPr txBox="1">
              <a:spLocks noChangeArrowheads="1"/>
            </p:cNvSpPr>
            <p:nvPr/>
          </p:nvSpPr>
          <p:spPr bwMode="auto">
            <a:xfrm>
              <a:off x="3936" y="2685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24</a:t>
              </a:r>
            </a:p>
          </p:txBody>
        </p:sp>
        <p:sp>
          <p:nvSpPr>
            <p:cNvPr id="86" name="Text Box 86"/>
            <p:cNvSpPr txBox="1">
              <a:spLocks noChangeArrowheads="1"/>
            </p:cNvSpPr>
            <p:nvPr/>
          </p:nvSpPr>
          <p:spPr bwMode="auto">
            <a:xfrm>
              <a:off x="4367" y="2784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52</a:t>
              </a: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4127" y="292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36</a:t>
              </a: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3936" y="3117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20</a:t>
              </a:r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4367" y="187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60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5000926" y="3736705"/>
            <a:ext cx="40704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What is the best traversing order to do multi-way aggregation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ABC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Wingdings"/>
              </a:rPr>
              <a:t> AB, BC and AC</a:t>
            </a:r>
            <a:endParaRPr lang="en-US" altLang="zh-CN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45148" y="5172548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9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ea typeface="SimSun" pitchFamily="2" charset="-122"/>
              </a:rPr>
              <a:t>How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much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memory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cost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of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computation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(aggregation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for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AB,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AC,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BC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planes)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can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we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save?</a:t>
            </a:r>
            <a:endParaRPr lang="en-US" altLang="zh-CN" sz="24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962" y="5866582"/>
            <a:ext cx="3482394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memory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size: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?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2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How to minimizes the memory requirement and reduced I/</a:t>
            </a:r>
            <a:r>
              <a:rPr lang="en-US" altLang="en-US" sz="2000" dirty="0" err="1"/>
              <a:t>Os</a:t>
            </a:r>
            <a:r>
              <a:rPr lang="en-US" altLang="en-US" sz="2000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Keep the </a:t>
            </a:r>
            <a:r>
              <a:rPr lang="en-US" altLang="zh-CN" sz="2000" b="1" dirty="0">
                <a:ea typeface="SimSun" pitchFamily="2" charset="-122"/>
              </a:rPr>
              <a:t>smallest</a:t>
            </a:r>
            <a:r>
              <a:rPr lang="en-US" altLang="zh-CN" sz="2000" dirty="0">
                <a:ea typeface="SimSun" pitchFamily="2" charset="-122"/>
              </a:rPr>
              <a:t> plane in </a:t>
            </a:r>
            <a:r>
              <a:rPr lang="en-US" altLang="zh-CN" sz="2000" b="1" dirty="0">
                <a:ea typeface="SimSun" pitchFamily="2" charset="-122"/>
              </a:rPr>
              <a:t>main </a:t>
            </a:r>
            <a:r>
              <a:rPr lang="en-US" altLang="zh-CN" sz="2000" b="1" dirty="0" smtClean="0">
                <a:ea typeface="SimSun" pitchFamily="2" charset="-122"/>
              </a:rPr>
              <a:t>memory</a:t>
            </a:r>
            <a:endParaRPr lang="zh-CN" altLang="en-US" sz="2000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F</a:t>
            </a:r>
            <a:r>
              <a:rPr lang="en-US" altLang="zh-CN" sz="2000" dirty="0" smtClean="0">
                <a:ea typeface="SimSun" pitchFamily="2" charset="-122"/>
              </a:rPr>
              <a:t>etch </a:t>
            </a:r>
            <a:r>
              <a:rPr lang="en-US" altLang="zh-CN" sz="2000" dirty="0">
                <a:ea typeface="SimSun" pitchFamily="2" charset="-122"/>
              </a:rPr>
              <a:t>and compute </a:t>
            </a:r>
            <a:r>
              <a:rPr lang="en-US" altLang="zh-CN" sz="2000" b="1" dirty="0">
                <a:ea typeface="SimSun" pitchFamily="2" charset="-122"/>
              </a:rPr>
              <a:t>only one chunk</a:t>
            </a:r>
            <a:r>
              <a:rPr lang="en-US" altLang="zh-CN" sz="2000" dirty="0">
                <a:ea typeface="SimSun" pitchFamily="2" charset="-122"/>
              </a:rPr>
              <a:t> at a time for the </a:t>
            </a:r>
            <a:r>
              <a:rPr lang="en-US" altLang="zh-CN" sz="2000" b="1" dirty="0">
                <a:ea typeface="SimSun" pitchFamily="2" charset="-122"/>
              </a:rPr>
              <a:t>largest</a:t>
            </a:r>
            <a:r>
              <a:rPr lang="en-US" altLang="zh-CN" sz="2000" dirty="0">
                <a:ea typeface="SimSun" pitchFamily="2" charset="-122"/>
              </a:rPr>
              <a:t> plane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The planes should be </a:t>
            </a:r>
            <a:r>
              <a:rPr lang="en-US" altLang="zh-CN" sz="2000" b="1" dirty="0">
                <a:ea typeface="SimSun" pitchFamily="2" charset="-122"/>
              </a:rPr>
              <a:t>sorted</a:t>
            </a:r>
            <a:r>
              <a:rPr lang="en-US" altLang="zh-CN" sz="2000" dirty="0">
                <a:ea typeface="SimSun" pitchFamily="2" charset="-122"/>
              </a:rPr>
              <a:t> and computed according to their </a:t>
            </a:r>
            <a:r>
              <a:rPr lang="en-US" altLang="zh-CN" sz="2000" b="1" dirty="0">
                <a:ea typeface="SimSun" pitchFamily="2" charset="-122"/>
              </a:rPr>
              <a:t>size</a:t>
            </a:r>
            <a:r>
              <a:rPr lang="en-US" altLang="zh-CN" sz="2000" dirty="0">
                <a:ea typeface="SimSun" pitchFamily="2" charset="-122"/>
              </a:rPr>
              <a:t> in ascending </a:t>
            </a:r>
            <a:r>
              <a:rPr lang="en-US" altLang="zh-CN" sz="2000" dirty="0" smtClean="0">
                <a:ea typeface="SimSun" pitchFamily="2" charset="-122"/>
              </a:rPr>
              <a:t>order</a:t>
            </a:r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5268" y="6044367"/>
            <a:ext cx="300284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column</a:t>
            </a:r>
            <a:r>
              <a:rPr lang="en-US" dirty="0" smtClean="0"/>
              <a:t> of AC plane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072" y="3863181"/>
            <a:ext cx="23995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chunk</a:t>
            </a:r>
            <a:r>
              <a:rPr lang="en-US" dirty="0" smtClean="0"/>
              <a:t> of BC</a:t>
            </a:r>
            <a:r>
              <a:rPr lang="zh-CN" altLang="en-US" dirty="0" smtClean="0"/>
              <a:t>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(400/4)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502674"/>
            <a:ext cx="17949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Entire</a:t>
            </a:r>
            <a:r>
              <a:rPr lang="en-US" dirty="0" smtClean="0">
                <a:solidFill>
                  <a:srgbClr val="FF0000"/>
                </a:solidFill>
              </a:rPr>
              <a:t> AB plane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>
                <a:solidFill>
                  <a:srgbClr val="FF0000"/>
                </a:solidFill>
              </a:rPr>
              <a:t> * </a:t>
            </a:r>
            <a:r>
              <a:rPr lang="en-US" altLang="zh-CN" dirty="0" smtClean="0">
                <a:solidFill>
                  <a:srgbClr val="FF0000"/>
                </a:solidFill>
              </a:rPr>
              <a:t>400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16,000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239" y="5719982"/>
            <a:ext cx="4180392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u="sng" dirty="0" smtClean="0">
                <a:solidFill>
                  <a:schemeClr val="bg1"/>
                </a:solidFill>
              </a:rPr>
              <a:t>Min</a:t>
            </a:r>
            <a:r>
              <a:rPr lang="zh-CN" altLang="en-US" sz="2800" b="1" u="sng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memory</a:t>
            </a:r>
            <a:r>
              <a:rPr lang="zh-CN" altLang="en-US" sz="2800" b="1" u="sng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size:</a:t>
            </a:r>
            <a:r>
              <a:rPr lang="zh-CN" altLang="en-US" sz="2800" b="1" u="sng" dirty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156,000</a:t>
            </a:r>
            <a:endParaRPr lang="zh-CN" altLang="en-US" sz="2800" b="1" u="sng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>
            <p:extLst/>
          </p:nvPr>
        </p:nvGraphicFramePr>
        <p:xfrm>
          <a:off x="6381750" y="2367538"/>
          <a:ext cx="276225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SmartDraw" r:id="rId3" imgW="2721864" imgH="3043428" progId="SmartDraw.2">
                  <p:embed/>
                </p:oleObj>
              </mc:Choice>
              <mc:Fallback>
                <p:oleObj name="SmartDraw" r:id="rId3" imgW="2721864" imgH="304342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2367538"/>
                        <a:ext cx="276225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Multi-Way Array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430297" cy="51212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Array-based “</a:t>
            </a:r>
            <a:r>
              <a:rPr lang="en-US" altLang="zh-CN" sz="2000" b="1" dirty="0">
                <a:ea typeface="SimSun" pitchFamily="2" charset="-122"/>
              </a:rPr>
              <a:t>bottom-up</a:t>
            </a:r>
            <a:r>
              <a:rPr lang="en-US" altLang="zh-CN" sz="2000" dirty="0">
                <a:ea typeface="SimSun" pitchFamily="2" charset="-122"/>
              </a:rPr>
              <a:t>” algorithm (from ABC to AB,…)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Using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multi-dimensional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b="1" dirty="0" smtClean="0">
                <a:ea typeface="SimSun" pitchFamily="2" charset="-122"/>
              </a:rPr>
              <a:t>chunks</a:t>
            </a:r>
            <a:endParaRPr lang="zh-CN" altLang="en-US" sz="2000" b="1" dirty="0" smtClean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Simultaneous </a:t>
            </a:r>
            <a:r>
              <a:rPr lang="en-US" altLang="zh-CN" sz="2000" dirty="0">
                <a:ea typeface="SimSun" pitchFamily="2" charset="-122"/>
              </a:rPr>
              <a:t>aggregation on multiple dimensions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a typeface="SimSun" pitchFamily="2" charset="-122"/>
              </a:rPr>
              <a:t>Cannot </a:t>
            </a:r>
            <a:r>
              <a:rPr lang="en-US" altLang="zh-CN" sz="2000" b="1" dirty="0">
                <a:solidFill>
                  <a:srgbClr val="FF0000"/>
                </a:solidFill>
                <a:ea typeface="SimSun" pitchFamily="2" charset="-122"/>
              </a:rPr>
              <a:t>do </a:t>
            </a:r>
            <a:r>
              <a:rPr lang="en-US" altLang="zh-CN" sz="2000" b="1" i="1" dirty="0" err="1" smtClean="0">
                <a:solidFill>
                  <a:srgbClr val="FF0000"/>
                </a:solidFill>
                <a:ea typeface="SimSun" pitchFamily="2" charset="-122"/>
              </a:rPr>
              <a:t>Apriori</a:t>
            </a:r>
            <a:r>
              <a:rPr lang="zh-CN" altLang="en-US" sz="20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a typeface="SimSun" pitchFamily="2" charset="-122"/>
              </a:rPr>
              <a:t>pruning</a:t>
            </a:r>
            <a:r>
              <a:rPr lang="en-US" altLang="zh-CN" sz="2000" b="1" dirty="0">
                <a:solidFill>
                  <a:srgbClr val="FF0000"/>
                </a:solidFill>
                <a:ea typeface="SimSun" pitchFamily="2" charset="-122"/>
              </a:rPr>
              <a:t>: No iceberg optimization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Comments on the method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Efficient for computing the full cube for </a:t>
            </a:r>
            <a:r>
              <a:rPr lang="en-US" altLang="zh-CN" sz="1800" b="1" dirty="0">
                <a:ea typeface="SimSun" pitchFamily="2" charset="-122"/>
              </a:rPr>
              <a:t>a small number of dimensions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If there are a large number of dimensions, </a:t>
            </a:r>
            <a:r>
              <a:rPr lang="en-US" altLang="zh-CN" sz="1800" b="1" dirty="0">
                <a:solidFill>
                  <a:srgbClr val="FF0000"/>
                </a:solidFill>
                <a:ea typeface="SimSun" pitchFamily="2" charset="-122"/>
              </a:rPr>
              <a:t>“top-down” computation</a:t>
            </a:r>
            <a:r>
              <a:rPr lang="en-US" altLang="zh-CN" sz="1800" dirty="0">
                <a:ea typeface="SimSun" pitchFamily="2" charset="-122"/>
              </a:rPr>
              <a:t> and </a:t>
            </a:r>
            <a:r>
              <a:rPr lang="en-US" altLang="zh-CN" sz="1800" b="1" dirty="0">
                <a:solidFill>
                  <a:srgbClr val="FF0000"/>
                </a:solidFill>
                <a:ea typeface="SimSun" pitchFamily="2" charset="-122"/>
              </a:rPr>
              <a:t>iceberg cube computation</a:t>
            </a:r>
            <a:r>
              <a:rPr lang="en-US" altLang="zh-CN" sz="1800" dirty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methods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should </a:t>
            </a:r>
            <a:r>
              <a:rPr lang="en-US" altLang="zh-CN" sz="1800" dirty="0">
                <a:ea typeface="SimSun" pitchFamily="2" charset="-122"/>
              </a:rPr>
              <a:t>be </a:t>
            </a:r>
            <a:r>
              <a:rPr lang="en-US" altLang="zh-CN" sz="1800" dirty="0" smtClean="0">
                <a:ea typeface="SimSun" pitchFamily="2" charset="-122"/>
              </a:rPr>
              <a:t>used</a:t>
            </a:r>
            <a:endParaRPr lang="en-US" altLang="zh-CN" sz="18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ea typeface="SimSun" pitchFamily="2" charset="-122"/>
              </a:rPr>
              <a:t>Zhao, Deshpande &amp; </a:t>
            </a:r>
            <a:r>
              <a:rPr lang="en-US" altLang="zh-CN" i="1" dirty="0" err="1" smtClean="0">
                <a:ea typeface="SimSun" pitchFamily="2" charset="-122"/>
              </a:rPr>
              <a:t>Naughton</a:t>
            </a:r>
            <a:r>
              <a:rPr lang="en-US" altLang="zh-CN" i="1" dirty="0" smtClean="0">
                <a:ea typeface="SimSun" pitchFamily="2" charset="-122"/>
              </a:rPr>
              <a:t>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>
                <a:ea typeface="SimSun" pitchFamily="2" charset="-122"/>
              </a:rPr>
              <a:t>An Array-Based Algorithm for Simultaneous Multidimensional </a:t>
            </a:r>
            <a:r>
              <a:rPr lang="en-US" altLang="zh-CN" i="1" dirty="0" smtClean="0">
                <a:ea typeface="SimSun" pitchFamily="2" charset="-122"/>
              </a:rPr>
              <a:t>Aggregates.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 smtClean="0">
                <a:ea typeface="SimSun" pitchFamily="2" charset="-122"/>
              </a:rPr>
              <a:t>SIGMOD’97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97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BUC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(Top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Down: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From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AB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to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43776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BUC (Beyer &amp; </a:t>
            </a:r>
            <a:r>
              <a:rPr lang="en-US" altLang="zh-CN" sz="2400" dirty="0" err="1">
                <a:ea typeface="SimSun" pitchFamily="2" charset="-122"/>
              </a:rPr>
              <a:t>Ramakrishnan</a:t>
            </a:r>
            <a:r>
              <a:rPr lang="en-US" altLang="zh-CN" sz="2400" dirty="0">
                <a:ea typeface="SimSun" pitchFamily="2" charset="-122"/>
              </a:rPr>
              <a:t>, SIGMOD’99) </a:t>
            </a:r>
          </a:p>
          <a:p>
            <a:pPr marL="342874" lvl="2" indent="0">
              <a:spcAft>
                <a:spcPts val="600"/>
              </a:spcAft>
              <a:buNone/>
            </a:pPr>
            <a:r>
              <a:rPr lang="en-US" altLang="zh-CN" dirty="0">
                <a:ea typeface="SimSun" pitchFamily="2" charset="-122"/>
              </a:rPr>
              <a:t>BUC: acronym of Bottom-Up (cube) Computation </a:t>
            </a:r>
          </a:p>
          <a:p>
            <a:pPr lvl="2"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dirty="0">
                <a:ea typeface="SimSun" pitchFamily="2" charset="-122"/>
              </a:rPr>
              <a:t>(Note: It is “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top-down</a:t>
            </a:r>
            <a:r>
              <a:rPr lang="en-US" altLang="zh-CN" dirty="0">
                <a:ea typeface="SimSun" pitchFamily="2" charset="-122"/>
              </a:rPr>
              <a:t>” in our view since we put Apex cuboid on the top!)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Divides dimensions into partitions and facilitates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iceberg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pruning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(it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works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now!)</a:t>
            </a:r>
            <a:endParaRPr lang="en-US" altLang="zh-CN" sz="2400" b="1" dirty="0">
              <a:solidFill>
                <a:srgbClr val="FF0000"/>
              </a:solidFill>
              <a:ea typeface="SimSun" pitchFamily="2" charset="-122"/>
            </a:endParaRP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If a partition does not satisfy </a:t>
            </a:r>
            <a:r>
              <a:rPr lang="en-US" altLang="zh-CN" sz="2400" i="1" dirty="0" err="1">
                <a:ea typeface="SimSun" pitchFamily="2" charset="-122"/>
              </a:rPr>
              <a:t>min_sup</a:t>
            </a:r>
            <a:r>
              <a:rPr lang="en-US" altLang="zh-CN" sz="2400" dirty="0">
                <a:ea typeface="SimSun" pitchFamily="2" charset="-122"/>
              </a:rPr>
              <a:t>, its </a:t>
            </a:r>
            <a:r>
              <a:rPr lang="en-US" altLang="zh-CN" sz="2400" b="1" dirty="0">
                <a:ea typeface="SimSun" pitchFamily="2" charset="-122"/>
              </a:rPr>
              <a:t>descendants</a:t>
            </a:r>
            <a:r>
              <a:rPr lang="en-US" altLang="zh-CN" sz="2400" dirty="0">
                <a:ea typeface="SimSun" pitchFamily="2" charset="-122"/>
              </a:rPr>
              <a:t> can be </a:t>
            </a:r>
            <a:r>
              <a:rPr lang="en-US" altLang="zh-CN" sz="2400" dirty="0" smtClean="0">
                <a:ea typeface="SimSun" pitchFamily="2" charset="-122"/>
              </a:rPr>
              <a:t>pruned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Object 1024" descr="prune-ord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34284"/>
              </p:ext>
            </p:extLst>
          </p:nvPr>
        </p:nvGraphicFramePr>
        <p:xfrm>
          <a:off x="5652218" y="4324350"/>
          <a:ext cx="3344298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SmartDraw" r:id="rId3" imgW="3177540" imgH="2816352" progId="SmartDraw.2">
                  <p:embed/>
                </p:oleObj>
              </mc:Choice>
              <mc:Fallback>
                <p:oleObj name="SmartDraw" r:id="rId3" imgW="3177540" imgH="281635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218" y="4324350"/>
                        <a:ext cx="3344298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6215746"/>
            <a:ext cx="6061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ea typeface="SimSun" pitchFamily="2" charset="-122"/>
              </a:rPr>
              <a:t>K. Beyer and R. </a:t>
            </a:r>
            <a:r>
              <a:rPr lang="en-US" altLang="zh-CN" dirty="0" err="1">
                <a:ea typeface="SimSun" pitchFamily="2" charset="-122"/>
              </a:rPr>
              <a:t>Ramakrishnan</a:t>
            </a:r>
            <a:r>
              <a:rPr lang="en-US" altLang="zh-CN" dirty="0">
                <a:ea typeface="SimSun" pitchFamily="2" charset="-122"/>
              </a:rPr>
              <a:t>. </a:t>
            </a:r>
            <a:r>
              <a:rPr lang="en-US" altLang="zh-CN" i="1" dirty="0">
                <a:ea typeface="SimSun" pitchFamily="2" charset="-122"/>
              </a:rPr>
              <a:t>Bottom-Up Computation of Sparse and Iceberg </a:t>
            </a:r>
            <a:r>
              <a:rPr lang="en-US" altLang="zh-CN" i="1" dirty="0" smtClean="0">
                <a:ea typeface="SimSun" pitchFamily="2" charset="-122"/>
              </a:rPr>
              <a:t>CUBEs.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SIGMOD’99</a:t>
            </a:r>
          </a:p>
        </p:txBody>
      </p:sp>
    </p:spTree>
    <p:extLst>
      <p:ext uri="{BB962C8B-B14F-4D97-AF65-F5344CB8AC3E}">
        <p14:creationId xmlns:p14="http://schemas.microsoft.com/office/powerpoint/2010/main" val="1349677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Warehouse:</a:t>
            </a:r>
            <a:r>
              <a:rPr lang="zh-CN" altLang="en-US" dirty="0" smtClean="0"/>
              <a:t> </a:t>
            </a:r>
            <a:r>
              <a:rPr lang="en-US" altLang="en-US" dirty="0" smtClean="0"/>
              <a:t>From </a:t>
            </a:r>
            <a:r>
              <a:rPr lang="en-US" altLang="en-US" dirty="0"/>
              <a:t>Tables and </a:t>
            </a:r>
            <a:r>
              <a:rPr lang="en-US" altLang="en-US" dirty="0" smtClean="0"/>
              <a:t>Spreadsheets</a:t>
            </a:r>
            <a:r>
              <a:rPr lang="zh-CN" altLang="en-US" dirty="0" smtClean="0"/>
              <a:t> </a:t>
            </a:r>
            <a:r>
              <a:rPr lang="en-US" altLang="en-US" dirty="0" smtClean="0"/>
              <a:t>to </a:t>
            </a:r>
            <a:r>
              <a:rPr lang="en-US" altLang="en-US" dirty="0"/>
              <a:t>Data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2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 </a:t>
            </a:r>
            <a:r>
              <a:rPr lang="en-US" altLang="en-US" sz="2400" b="1" dirty="0">
                <a:solidFill>
                  <a:srgbClr val="FF0000"/>
                </a:solidFill>
              </a:rPr>
              <a:t>data warehouse</a:t>
            </a:r>
            <a:r>
              <a:rPr lang="en-US" altLang="en-US" sz="2400" dirty="0">
                <a:solidFill>
                  <a:srgbClr val="FF0000"/>
                </a:solidFill>
              </a:rPr>
              <a:t> is based on a multidimensional data model which views data in the form of a </a:t>
            </a:r>
            <a:r>
              <a:rPr lang="en-US" altLang="en-US" sz="2400" b="1" dirty="0">
                <a:solidFill>
                  <a:srgbClr val="FF0000"/>
                </a:solidFill>
              </a:rPr>
              <a:t>data cube</a:t>
            </a:r>
          </a:p>
          <a:p>
            <a:pPr>
              <a:spcAft>
                <a:spcPts val="200"/>
              </a:spcAft>
            </a:pPr>
            <a:r>
              <a:rPr lang="en-US" altLang="en-US" sz="2400" dirty="0"/>
              <a:t>A data cube, such as sales, allows data to be modeled and viewed in multiple dimensions</a:t>
            </a:r>
          </a:p>
          <a:p>
            <a:pPr lvl="1">
              <a:spcAft>
                <a:spcPts val="200"/>
              </a:spcAft>
            </a:pPr>
            <a:r>
              <a:rPr lang="en-US" altLang="en-US" sz="2400" b="1" dirty="0"/>
              <a:t>Dimension tables</a:t>
            </a:r>
            <a:r>
              <a:rPr lang="en-US" altLang="en-US" sz="2400" dirty="0"/>
              <a:t>, such as item (</a:t>
            </a:r>
            <a:r>
              <a:rPr lang="en-US" altLang="en-US" sz="2400" dirty="0" err="1"/>
              <a:t>item_name</a:t>
            </a:r>
            <a:r>
              <a:rPr lang="en-US" altLang="en-US" sz="2400" dirty="0"/>
              <a:t>, brand, type), or </a:t>
            </a:r>
            <a:r>
              <a:rPr lang="en-US" altLang="en-US" sz="2400" dirty="0" smtClean="0"/>
              <a:t>time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(</a:t>
            </a:r>
            <a:r>
              <a:rPr lang="en-US" altLang="en-US" sz="2400" dirty="0"/>
              <a:t>day, week, month, quarter, year) </a:t>
            </a:r>
          </a:p>
          <a:p>
            <a:pPr lvl="1">
              <a:spcAft>
                <a:spcPts val="200"/>
              </a:spcAft>
            </a:pPr>
            <a:r>
              <a:rPr lang="en-US" altLang="en-US" sz="2400" b="1" dirty="0"/>
              <a:t>Fact table</a:t>
            </a:r>
            <a:r>
              <a:rPr lang="en-US" altLang="en-US" sz="2400" dirty="0"/>
              <a:t> contains </a:t>
            </a:r>
            <a:r>
              <a:rPr lang="en-US" altLang="en-US" sz="2400" b="1" dirty="0"/>
              <a:t>measures</a:t>
            </a:r>
            <a:r>
              <a:rPr lang="en-US" altLang="en-US" sz="2400" dirty="0"/>
              <a:t> (such as </a:t>
            </a:r>
            <a:r>
              <a:rPr lang="en-US" altLang="en-US" sz="2400" dirty="0" err="1"/>
              <a:t>dollars_sold</a:t>
            </a:r>
            <a:r>
              <a:rPr lang="en-US" altLang="en-US" sz="2400" dirty="0"/>
              <a:t>) and keys to each of the related dimension tables</a:t>
            </a:r>
          </a:p>
          <a:p>
            <a:pPr>
              <a:spcAft>
                <a:spcPts val="200"/>
              </a:spcAft>
            </a:pPr>
            <a:r>
              <a:rPr lang="en-US" altLang="en-US" sz="2400" b="1" dirty="0"/>
              <a:t>Data cube</a:t>
            </a:r>
            <a:r>
              <a:rPr lang="en-US" altLang="en-US" sz="2400" dirty="0"/>
              <a:t>: A lattice of cuboids 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In data warehousing literature, an </a:t>
            </a:r>
            <a:r>
              <a:rPr lang="en-US" altLang="en-US" sz="2400" b="1" dirty="0"/>
              <a:t>n-D base cube </a:t>
            </a:r>
            <a:r>
              <a:rPr lang="en-US" altLang="en-US" sz="2400" dirty="0"/>
              <a:t>is called a </a:t>
            </a:r>
            <a:r>
              <a:rPr lang="en-US" altLang="en-US" sz="2400" b="1" dirty="0"/>
              <a:t>base cuboid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The top most </a:t>
            </a:r>
            <a:r>
              <a:rPr lang="en-US" altLang="en-US" sz="2400" b="1" dirty="0"/>
              <a:t>0-D cuboid</a:t>
            </a:r>
            <a:r>
              <a:rPr lang="en-US" altLang="en-US" sz="2400" dirty="0"/>
              <a:t>, which holds the highest-level of summarization, is called the </a:t>
            </a:r>
            <a:r>
              <a:rPr lang="en-US" altLang="en-US" sz="2400" b="1" dirty="0"/>
              <a:t>apex cuboid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The lattice of cuboids forms a </a:t>
            </a:r>
            <a:r>
              <a:rPr lang="en-US" altLang="en-US" sz="2400" b="1" dirty="0"/>
              <a:t>data </a:t>
            </a:r>
            <a:r>
              <a:rPr lang="en-US" altLang="en-US" sz="2400" b="1" dirty="0" smtClean="0"/>
              <a:t>cube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8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Defined in many different ways, but not rigorously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 decision support database that is maintained </a:t>
            </a:r>
            <a:r>
              <a:rPr lang="en-US" altLang="en-US" sz="2400" dirty="0">
                <a:solidFill>
                  <a:schemeClr val="hlink"/>
                </a:solidFill>
              </a:rPr>
              <a:t>separately </a:t>
            </a:r>
            <a:r>
              <a:rPr lang="en-US" altLang="en-US" sz="2400" dirty="0"/>
              <a:t>from the organization’s operational </a:t>
            </a:r>
            <a:r>
              <a:rPr lang="en-US" altLang="en-US" sz="2400" dirty="0" smtClean="0"/>
              <a:t>database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0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48285</TotalTime>
  <Words>1873</Words>
  <Application>Microsoft Macintosh PowerPoint</Application>
  <PresentationFormat>On-screen Show (4:3)</PresentationFormat>
  <Paragraphs>261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Calibri</vt:lpstr>
      <vt:lpstr>Corbel</vt:lpstr>
      <vt:lpstr>SimSun</vt:lpstr>
      <vt:lpstr>Wingdings</vt:lpstr>
      <vt:lpstr>华文楷体</vt:lpstr>
      <vt:lpstr>宋体</vt:lpstr>
      <vt:lpstr>Arial</vt:lpstr>
      <vt:lpstr>Office Theme</vt:lpstr>
      <vt:lpstr>SmartDraw</vt:lpstr>
      <vt:lpstr>Document</vt:lpstr>
      <vt:lpstr>Chapter 4&amp;5. Data Cube: Data Warehousing and OLAP</vt:lpstr>
      <vt:lpstr>Efficient Computation</vt:lpstr>
      <vt:lpstr>Multi-Way Array Aggregation</vt:lpstr>
      <vt:lpstr>Multi-way Array Aggregation (3-D to 2-D)</vt:lpstr>
      <vt:lpstr>Multi-way Array Aggregation (3-D to 2-D)</vt:lpstr>
      <vt:lpstr>Multi-Way Array Aggregation</vt:lpstr>
      <vt:lpstr>BUC (Top Down: From AB to ABC)</vt:lpstr>
      <vt:lpstr>Data Warehouse: From Tables and Spreadsheets to Data Cubes</vt:lpstr>
      <vt:lpstr>Data Warehouse</vt:lpstr>
      <vt:lpstr>PowerPoint Presentation</vt:lpstr>
      <vt:lpstr>Data Warehouse</vt:lpstr>
      <vt:lpstr>Data Warehouse</vt:lpstr>
      <vt:lpstr>(1) Subject-Oriented</vt:lpstr>
      <vt:lpstr>(2) Integrated</vt:lpstr>
      <vt:lpstr>(3) Time-Variant</vt:lpstr>
      <vt:lpstr>(4) Nonvolatile</vt:lpstr>
      <vt:lpstr>OLTP vs OLAP</vt:lpstr>
      <vt:lpstr>OLTP vs OLAP</vt:lpstr>
      <vt:lpstr>Data Warehouse: A Multi-Tiered Architecture</vt:lpstr>
      <vt:lpstr>From Data to Data Warehouse: Extraction, Transformation, and Loading (ETL)</vt:lpstr>
      <vt:lpstr>Data Warehouse Usage</vt:lpstr>
      <vt:lpstr>Efficient Processing OLAP Queries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2073</cp:revision>
  <cp:lastPrinted>2017-01-15T22:23:57Z</cp:lastPrinted>
  <dcterms:created xsi:type="dcterms:W3CDTF">2015-05-16T14:51:23Z</dcterms:created>
  <dcterms:modified xsi:type="dcterms:W3CDTF">2017-09-05T20:31:16Z</dcterms:modified>
</cp:coreProperties>
</file>