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1" r:id="rId2"/>
    <p:sldId id="340" r:id="rId3"/>
    <p:sldId id="283" r:id="rId4"/>
    <p:sldId id="282" r:id="rId5"/>
    <p:sldId id="341" r:id="rId6"/>
    <p:sldId id="284" r:id="rId7"/>
    <p:sldId id="285" r:id="rId8"/>
    <p:sldId id="342" r:id="rId9"/>
    <p:sldId id="344" r:id="rId10"/>
    <p:sldId id="343" r:id="rId11"/>
    <p:sldId id="293" r:id="rId12"/>
    <p:sldId id="294" r:id="rId13"/>
    <p:sldId id="322" r:id="rId14"/>
    <p:sldId id="295" r:id="rId15"/>
    <p:sldId id="296" r:id="rId16"/>
    <p:sldId id="333" r:id="rId17"/>
    <p:sldId id="336" r:id="rId18"/>
    <p:sldId id="337" r:id="rId19"/>
    <p:sldId id="297" r:id="rId20"/>
    <p:sldId id="298" r:id="rId21"/>
    <p:sldId id="299" r:id="rId22"/>
    <p:sldId id="338" r:id="rId23"/>
    <p:sldId id="300" r:id="rId24"/>
    <p:sldId id="301" r:id="rId25"/>
    <p:sldId id="345" r:id="rId26"/>
    <p:sldId id="302" r:id="rId27"/>
    <p:sldId id="303" r:id="rId28"/>
    <p:sldId id="304" r:id="rId29"/>
    <p:sldId id="305" r:id="rId30"/>
    <p:sldId id="339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1072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courses.cs.uiuc.edu/~cs491han/papers/dasu02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004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Data Science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3.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Processing: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Cleaning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Handle Missing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Ignore the tuple</a:t>
            </a:r>
            <a:endParaRPr lang="zh-CN" altLang="en-US" sz="2400" dirty="0" smtClean="0"/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Fill </a:t>
            </a:r>
            <a:r>
              <a:rPr lang="en-US" altLang="en-US" sz="2400" dirty="0"/>
              <a:t>in the missing value manually: tedious + infeasible?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Fill in it </a:t>
            </a:r>
            <a:r>
              <a:rPr lang="en-US" altLang="en-US" sz="2400" i="1" dirty="0">
                <a:solidFill>
                  <a:srgbClr val="C00000"/>
                </a:solidFill>
              </a:rPr>
              <a:t>automatically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with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a global constant : e.g., “unknown”, a new class?!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attribute mean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attribute mean for all samples belonging to the same class: smarter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most probable value: inference-based such as Bayesian formula or decision </a:t>
            </a:r>
            <a:r>
              <a:rPr lang="en-US" altLang="en-US" sz="2400" dirty="0" smtClean="0"/>
              <a:t>tree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5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Noisy</a:t>
            </a:r>
            <a:r>
              <a:rPr lang="zh-CN" altLang="en-US" smtClean="0"/>
              <a:t> </a:t>
            </a:r>
            <a:r>
              <a:rPr lang="en-US" altLang="zh-CN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Noise: random error or variance in a measured variable</a:t>
            </a:r>
          </a:p>
          <a:p>
            <a:r>
              <a:rPr lang="en-US" altLang="en-US" sz="2400" dirty="0" smtClean="0"/>
              <a:t>Incorrect attribute values may be due to</a:t>
            </a:r>
          </a:p>
          <a:p>
            <a:pPr lvl="1"/>
            <a:r>
              <a:rPr lang="en-US" altLang="en-US" sz="2400" dirty="0" smtClean="0"/>
              <a:t>Faulty data collection instruments</a:t>
            </a:r>
          </a:p>
          <a:p>
            <a:pPr lvl="1"/>
            <a:r>
              <a:rPr lang="en-US" altLang="en-US" sz="2400" dirty="0" smtClean="0"/>
              <a:t>Data transmission problems</a:t>
            </a:r>
          </a:p>
          <a:p>
            <a:pPr lvl="1"/>
            <a:r>
              <a:rPr lang="en-US" altLang="en-US" sz="2400" dirty="0" smtClean="0"/>
              <a:t>Technology limitation</a:t>
            </a:r>
          </a:p>
          <a:p>
            <a:pPr lvl="1"/>
            <a:r>
              <a:rPr lang="en-US" altLang="en-US" sz="2400" dirty="0" smtClean="0"/>
              <a:t>Inconsistency in naming convention </a:t>
            </a:r>
          </a:p>
          <a:p>
            <a:r>
              <a:rPr lang="en-US" altLang="en-US" sz="2400" dirty="0" smtClean="0"/>
              <a:t>Other data problems</a:t>
            </a:r>
          </a:p>
          <a:p>
            <a:pPr lvl="1"/>
            <a:r>
              <a:rPr lang="en-US" altLang="en-US" sz="2400" dirty="0" smtClean="0"/>
              <a:t>Duplicate records</a:t>
            </a:r>
          </a:p>
          <a:p>
            <a:pPr lvl="1"/>
            <a:r>
              <a:rPr lang="en-US" altLang="en-US" sz="2400" dirty="0" smtClean="0"/>
              <a:t>Incomplete data</a:t>
            </a:r>
          </a:p>
          <a:p>
            <a:pPr lvl="1"/>
            <a:r>
              <a:rPr lang="en-US" altLang="en-US" sz="2400" dirty="0" smtClean="0"/>
              <a:t>Inconsistent data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Handle Noisy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Binning</a:t>
            </a:r>
          </a:p>
          <a:p>
            <a:pPr lvl="1"/>
            <a:r>
              <a:rPr lang="en-US" altLang="en-US" sz="2400" dirty="0"/>
              <a:t>First sort data and partition into (equal-frequency) bins</a:t>
            </a:r>
          </a:p>
          <a:p>
            <a:pPr lvl="1"/>
            <a:r>
              <a:rPr lang="en-US" altLang="en-US" sz="2400" dirty="0"/>
              <a:t>Then one can </a:t>
            </a:r>
            <a:r>
              <a:rPr lang="en-US" altLang="en-US" sz="2400" dirty="0">
                <a:solidFill>
                  <a:srgbClr val="FF0000"/>
                </a:solidFill>
              </a:rPr>
              <a:t>smooth by bin means, smooth by bin median, smooth by bin boundaries</a:t>
            </a:r>
            <a:r>
              <a:rPr lang="en-US" altLang="en-US" sz="2400" dirty="0"/>
              <a:t>, etc.</a:t>
            </a:r>
          </a:p>
          <a:p>
            <a:r>
              <a:rPr lang="en-US" altLang="en-US" sz="2400" dirty="0"/>
              <a:t>Regression</a:t>
            </a:r>
          </a:p>
          <a:p>
            <a:pPr lvl="1"/>
            <a:r>
              <a:rPr lang="en-US" altLang="en-US" sz="2400" dirty="0"/>
              <a:t>Smooth by fitting the data into regression functions</a:t>
            </a:r>
          </a:p>
          <a:p>
            <a:r>
              <a:rPr lang="en-US" altLang="en-US" sz="2400" dirty="0"/>
              <a:t>Clustering</a:t>
            </a:r>
          </a:p>
          <a:p>
            <a:pPr lvl="1"/>
            <a:r>
              <a:rPr lang="en-US" altLang="en-US" sz="2400" dirty="0"/>
              <a:t>Detect and remove outliers</a:t>
            </a:r>
          </a:p>
          <a:p>
            <a:r>
              <a:rPr lang="en-US" altLang="en-US" sz="2400" dirty="0"/>
              <a:t>Semi-supervised: Combined computer and human inspection</a:t>
            </a:r>
          </a:p>
          <a:p>
            <a:pPr lvl="1"/>
            <a:r>
              <a:rPr lang="en-US" altLang="en-US" sz="2400" dirty="0"/>
              <a:t>Detect suspicious values and check by human (e.g., deal with possible outliers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b="1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dirty="0" smtClean="0"/>
              <a:t>Dimensionality reduction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Data integration</a:t>
            </a:r>
          </a:p>
          <a:p>
            <a:pPr lvl="1"/>
            <a:r>
              <a:rPr lang="en-US" altLang="en-US" sz="2400" dirty="0"/>
              <a:t>Combining data from </a:t>
            </a:r>
            <a:r>
              <a:rPr lang="en-US" altLang="en-US" sz="2400" dirty="0">
                <a:solidFill>
                  <a:srgbClr val="FF0000"/>
                </a:solidFill>
              </a:rPr>
              <a:t>multiple sources </a:t>
            </a:r>
            <a:r>
              <a:rPr lang="en-US" altLang="en-US" sz="2400" dirty="0"/>
              <a:t>into a coherent store</a:t>
            </a:r>
          </a:p>
          <a:p>
            <a:r>
              <a:rPr lang="en-US" altLang="en-US" sz="2400" dirty="0"/>
              <a:t>Schema integration: e.g., </a:t>
            </a:r>
            <a:r>
              <a:rPr lang="en-US" altLang="en-US" sz="2400" dirty="0" err="1"/>
              <a:t>A.cust</a:t>
            </a:r>
            <a:r>
              <a:rPr lang="en-US" altLang="en-US" sz="2400" dirty="0"/>
              <a:t>-id </a:t>
            </a:r>
            <a:r>
              <a:rPr lang="en-US" altLang="en-US" sz="2400" dirty="0">
                <a:sym typeface="Symbol" panose="05050102010706020507" pitchFamily="18" charset="2"/>
              </a:rPr>
              <a:t> </a:t>
            </a:r>
            <a:r>
              <a:rPr lang="en-US" altLang="en-US" sz="2400" dirty="0" err="1">
                <a:sym typeface="Symbol" panose="05050102010706020507" pitchFamily="18" charset="2"/>
              </a:rPr>
              <a:t>B.</a:t>
            </a:r>
            <a:r>
              <a:rPr lang="en-US" altLang="en-US" sz="2400" dirty="0" err="1"/>
              <a:t>cust</a:t>
            </a:r>
            <a:r>
              <a:rPr lang="en-US" altLang="en-US" sz="2400" dirty="0"/>
              <a:t>-#</a:t>
            </a:r>
          </a:p>
          <a:p>
            <a:pPr lvl="1"/>
            <a:r>
              <a:rPr lang="en-US" altLang="en-US" sz="2400" dirty="0"/>
              <a:t>Integrate metadata from different sources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Entity identification: </a:t>
            </a:r>
          </a:p>
          <a:p>
            <a:pPr lvl="1"/>
            <a:r>
              <a:rPr lang="en-US" altLang="en-US" sz="2400" dirty="0"/>
              <a:t>Identify real world entities from multiple data sources, e.g., Bill Clinton = William Clinton</a:t>
            </a:r>
          </a:p>
          <a:p>
            <a:r>
              <a:rPr lang="en-US" altLang="en-US" sz="2400" dirty="0"/>
              <a:t>Detecting and resolving data value conflicts</a:t>
            </a:r>
          </a:p>
          <a:p>
            <a:pPr lvl="1"/>
            <a:r>
              <a:rPr lang="en-US" altLang="en-US" sz="2400" dirty="0"/>
              <a:t>For the same real world entity, attribute values from different sources are different</a:t>
            </a:r>
          </a:p>
          <a:p>
            <a:pPr lvl="1"/>
            <a:r>
              <a:rPr lang="en-US" altLang="en-US" sz="2400" dirty="0"/>
              <a:t>Possible reasons: different representations, different scales, e.g., metric vs. British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Handling Redundancy in 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Redundant data occur often when integration of multiple databases</a:t>
            </a:r>
          </a:p>
          <a:p>
            <a:pPr lvl="1">
              <a:lnSpc>
                <a:spcPct val="120000"/>
              </a:lnSpc>
            </a:pPr>
            <a:r>
              <a:rPr lang="en-US" altLang="en-US" sz="2400" i="1" dirty="0"/>
              <a:t>Object identification</a:t>
            </a:r>
            <a:r>
              <a:rPr lang="en-US" altLang="en-US" sz="2400" dirty="0"/>
              <a:t>:  The same attribute or object may have different names in different databases</a:t>
            </a:r>
          </a:p>
          <a:p>
            <a:pPr lvl="1">
              <a:lnSpc>
                <a:spcPct val="120000"/>
              </a:lnSpc>
            </a:pPr>
            <a:r>
              <a:rPr lang="en-US" altLang="en-US" sz="2400" i="1" dirty="0"/>
              <a:t>Derivable data:</a:t>
            </a:r>
            <a:r>
              <a:rPr lang="en-US" altLang="en-US" sz="2400" dirty="0"/>
              <a:t> One attribute may be a “derived” attribute in another table, e.g., annual revenue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Redundant attributes may be able to be detected by </a:t>
            </a:r>
            <a:r>
              <a:rPr lang="en-US" altLang="en-US" sz="2400" i="1" dirty="0">
                <a:solidFill>
                  <a:srgbClr val="7030A0"/>
                </a:solidFill>
              </a:rPr>
              <a:t>correlation </a:t>
            </a:r>
            <a:r>
              <a:rPr lang="en-US" altLang="en-US" sz="2400" i="1" dirty="0" smtClean="0">
                <a:solidFill>
                  <a:srgbClr val="7030A0"/>
                </a:solidFill>
              </a:rPr>
              <a:t>analysis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(often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for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categorical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attributes)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and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7030A0"/>
                </a:solidFill>
              </a:rPr>
              <a:t>covariance </a:t>
            </a:r>
            <a:r>
              <a:rPr lang="en-US" altLang="en-US" sz="2400" i="1" dirty="0" smtClean="0">
                <a:solidFill>
                  <a:srgbClr val="7030A0"/>
                </a:solidFill>
              </a:rPr>
              <a:t>analysis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(often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for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numerical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attributes)</a:t>
            </a: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/>
              <a:t>Careful integration of the data from multiple sources may help reduce/avoid redundancies and inconsistencies and improve mining speed and </a:t>
            </a:r>
            <a:r>
              <a:rPr lang="en-US" altLang="en-US" sz="2400" dirty="0" smtClean="0"/>
              <a:t>quality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99253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0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28791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360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840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48284" y="1600200"/>
            <a:ext cx="2595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derive </a:t>
            </a:r>
            <a:r>
              <a:rPr lang="en-US" altLang="zh-CN" b="1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450/1500 * 300 = 90</a:t>
            </a:r>
          </a:p>
        </p:txBody>
      </p:sp>
    </p:spTree>
    <p:extLst>
      <p:ext uri="{BB962C8B-B14F-4D97-AF65-F5344CB8AC3E}">
        <p14:creationId xmlns:p14="http://schemas.microsoft.com/office/powerpoint/2010/main" val="98031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66876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 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54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Correlation </a:t>
            </a:r>
            <a:r>
              <a:rPr lang="en-US" alt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="1" baseline="30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(chi-square) test:</a:t>
            </a:r>
            <a:endParaRPr lang="el-GR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orbel" charset="0"/>
                <a:ea typeface="Corbel" charset="0"/>
                <a:cs typeface="Corbel" charset="0"/>
              </a:rPr>
              <a:t>Null hypothesis: 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The two distributions are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independent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 cells that contribute the most to the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value are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those whose actual count is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different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from the expected count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larger the </a:t>
            </a:r>
            <a:r>
              <a:rPr lang="el-GR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value, </a:t>
            </a:r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more the null hypothesis of independence is rejected, and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more likely the variables are </a:t>
            </a:r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related</a:t>
            </a:r>
            <a:endParaRPr lang="en-US" altLang="en-US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61" y="1600201"/>
            <a:ext cx="2684207" cy="1673942"/>
          </a:xfrm>
          <a:prstGeom prst="rect">
            <a:avLst/>
          </a:prstGeom>
        </p:spPr>
      </p:pic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33"/>
              </p:ext>
            </p:extLst>
          </p:nvPr>
        </p:nvGraphicFramePr>
        <p:xfrm>
          <a:off x="2305664" y="5186822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 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0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sz="2600" dirty="0" smtClean="0"/>
              <a:t>Measures for data quality: A multidimensional view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________________</a:t>
            </a:r>
            <a:endParaRPr lang="en-US" altLang="en-US" sz="2600" dirty="0" smtClean="0"/>
          </a:p>
          <a:p>
            <a:pPr lvl="1">
              <a:lnSpc>
                <a:spcPct val="140000"/>
              </a:lnSpc>
            </a:pPr>
            <a:r>
              <a:rPr lang="en-US" altLang="en-US" sz="2600" dirty="0"/>
              <a:t>________________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Completeness</a:t>
            </a:r>
            <a:r>
              <a:rPr lang="en-US" altLang="en-US" sz="2600" dirty="0" smtClean="0"/>
              <a:t>: not recorded, unavailable, …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/>
              <a:t>________________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/>
              <a:t>________________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/>
              <a:t>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Chi-Square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l-GR" altLang="en-US" sz="2000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2000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(chi-square) calculation (numbers in parenthesis are expected counts calculated based on the data distribution in the two categories)</a:t>
            </a:r>
            <a:endParaRPr lang="el-GR" alt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It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shows that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like_science_fiction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play_chess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are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correlated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.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56132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 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765852"/>
              </p:ext>
            </p:extLst>
          </p:nvPr>
        </p:nvGraphicFramePr>
        <p:xfrm>
          <a:off x="921774" y="3951671"/>
          <a:ext cx="7175090" cy="6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3" imgW="4381500" imgH="419100" progId="Equation.3">
                  <p:embed/>
                </p:oleObj>
              </mc:Choice>
              <mc:Fallback>
                <p:oleObj name="Equation" r:id="rId3" imgW="438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774" y="3951671"/>
                        <a:ext cx="7175090" cy="687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524864" y="47558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We can reject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</a:t>
            </a:r>
            <a:r>
              <a:rPr lang="zh-CN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null </a:t>
            </a:r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hypothesis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independence </a:t>
            </a:r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at a confidence level of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0.001</a:t>
            </a:r>
            <a:r>
              <a:rPr lang="en-US" altLang="zh-CN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.</a:t>
            </a:r>
            <a:endParaRPr lang="en-US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87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en-US" dirty="0"/>
              <a:t>Chi-Square Calculation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1774"/>
            <a:ext cx="8229600" cy="4022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2232" y="2551471"/>
            <a:ext cx="8790039" cy="32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9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Correlation </a:t>
            </a:r>
            <a:r>
              <a:rPr lang="en-US" alt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Note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:  </a:t>
            </a:r>
            <a:r>
              <a:rPr lang="en-US" altLang="en-US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Correlation does not imply </a:t>
            </a:r>
            <a:r>
              <a:rPr lang="en-US" altLang="en-US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causality</a:t>
            </a:r>
            <a:endParaRPr lang="zh-CN" altLang="en-US" sz="28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Both are causally linked to the third variable: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population</a:t>
            </a:r>
            <a:endParaRPr lang="zh-CN" altLang="en-US" sz="28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Causal</a:t>
            </a:r>
            <a:r>
              <a:rPr lang="zh-CN" altLang="en-US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analysis</a:t>
            </a:r>
            <a:endParaRPr lang="zh-CN" altLang="en-US" sz="28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en-US" sz="24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432" y="5027761"/>
            <a:ext cx="8067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Estimating Treatment Effect in the Wild via Differentiated Confounder Balancing </a:t>
            </a:r>
            <a:r>
              <a:rPr lang="en-US" dirty="0"/>
              <a:t>by K. </a:t>
            </a:r>
            <a:r>
              <a:rPr lang="en-US" dirty="0" err="1"/>
              <a:t>Kuang</a:t>
            </a:r>
            <a:r>
              <a:rPr lang="en-US" dirty="0"/>
              <a:t>, P. Cui, B. Li, M. Jiang, S. Yang. ACM SIGKDD International Conference on Knowledge Discovery and Data Mining (KDD), 2017.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432" y="3795712"/>
            <a:ext cx="8067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Effective Promotional Strategies Selection in Social Media: A Data-Driven Approach </a:t>
            </a:r>
            <a:r>
              <a:rPr lang="en-US" dirty="0"/>
              <a:t>by K. </a:t>
            </a:r>
            <a:r>
              <a:rPr lang="en-US" dirty="0" err="1"/>
              <a:t>Kuang</a:t>
            </a:r>
            <a:r>
              <a:rPr lang="en-US" dirty="0"/>
              <a:t>, M. Jiang, P. Cui, J. Sun, S. Yang. IEEE Transactions on Big Data (TBD), 2017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Variance for Single </a:t>
            </a:r>
            <a:r>
              <a:rPr lang="en-US" altLang="en-US" dirty="0" smtClean="0"/>
              <a:t>Variable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(Numerical </a:t>
            </a:r>
            <a:r>
              <a:rPr lang="en-US" altLang="en-US" dirty="0"/>
              <a:t>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6077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 variance of a random variable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provides a measure of how much the value of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deviates from the mean or expected value of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X: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where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the variance of X,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standard deviation</a:t>
            </a:r>
          </a:p>
          <a:p>
            <a:pPr marL="733407" lvl="4" indent="0">
              <a:lnSpc>
                <a:spcPct val="110000"/>
              </a:lnSpc>
              <a:buNone/>
            </a:pP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µ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the mean, and </a:t>
            </a:r>
            <a:r>
              <a:rPr lang="el-GR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µ</a:t>
            </a:r>
            <a:r>
              <a:rPr lang="en-US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= E[X]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the expected value of X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is, variance is the expected value of the square deviation from the mean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It can also be written as: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587695"/>
              </p:ext>
            </p:extLst>
          </p:nvPr>
        </p:nvGraphicFramePr>
        <p:xfrm>
          <a:off x="1225827" y="2462083"/>
          <a:ext cx="6621658" cy="125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5" name="Equation" r:id="rId3" imgW="4178160" imgH="838080" progId="Equation.DSMT4">
                  <p:embed/>
                </p:oleObj>
              </mc:Choice>
              <mc:Fallback>
                <p:oleObj name="Equation" r:id="rId3" imgW="41781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5827" y="2462083"/>
                        <a:ext cx="6621658" cy="125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599074"/>
              </p:ext>
            </p:extLst>
          </p:nvPr>
        </p:nvGraphicFramePr>
        <p:xfrm>
          <a:off x="1573979" y="5947471"/>
          <a:ext cx="5934292" cy="36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6" name="Equation" r:id="rId5" imgW="3555720" imgH="228600" progId="Equation.DSMT4">
                  <p:embed/>
                </p:oleObj>
              </mc:Choice>
              <mc:Fallback>
                <p:oleObj name="Equation" r:id="rId5" imgW="355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3979" y="5947471"/>
                        <a:ext cx="5934292" cy="361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593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Covariance for Two </a:t>
            </a:r>
            <a:r>
              <a:rPr lang="en-US" alt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3561" cy="51212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Covariance between two variables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where µ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E[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] is the respective mean or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expected value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</a:t>
            </a:r>
            <a:r>
              <a:rPr lang="en-US" altLang="en-US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;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similarly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for µ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Positive covariance: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&gt;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0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Negative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covariance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If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&lt; 0 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Independence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If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are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independent,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= 0 but the reverse is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not true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Some pairs of random variables may have a covariance 0 but are not independent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Only under some additional assumptions (e.g., the data follow multivariate normal distributions) does a covariance of 0 imply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independence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458885"/>
              </p:ext>
            </p:extLst>
          </p:nvPr>
        </p:nvGraphicFramePr>
        <p:xfrm>
          <a:off x="986823" y="2047690"/>
          <a:ext cx="7524312" cy="39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0" name="Equation" r:id="rId3" imgW="4381200" imgH="228600" progId="Equation.DSMT4">
                  <p:embed/>
                </p:oleObj>
              </mc:Choice>
              <mc:Fallback>
                <p:oleObj name="Equation" r:id="rId3" imgW="438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6823" y="2047690"/>
                        <a:ext cx="7524312" cy="391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50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r>
              <a:rPr lang="en-US" altLang="en-US" dirty="0" smtClean="0"/>
              <a:t>: </a:t>
            </a:r>
            <a:r>
              <a:rPr lang="en-US" altLang="en-US" dirty="0"/>
              <a:t>Calculation of 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Suppose two stocks X</a:t>
            </a:r>
            <a:r>
              <a:rPr 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have the following values in one week</a:t>
            </a:r>
            <a:r>
              <a:rPr lang="en-US" sz="2000" dirty="0" smtClean="0">
                <a:latin typeface="Corbel" charset="0"/>
                <a:ea typeface="Corbel" charset="0"/>
                <a:cs typeface="Corbel" charset="0"/>
              </a:rPr>
              <a:t>: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0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2, 5), (3, 8), (5, 10), (4, 11), (6, 14)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Question:  If the stocks are affected by the same industry trends, will their prices rise or fall together</a:t>
            </a:r>
            <a:r>
              <a:rPr lang="en-US" sz="2000" dirty="0" smtClean="0">
                <a:latin typeface="Corbel" charset="0"/>
                <a:ea typeface="Corbel" charset="0"/>
                <a:cs typeface="Corbel" charset="0"/>
              </a:rPr>
              <a:t>?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r>
              <a:rPr lang="en-US" altLang="en-US" dirty="0" smtClean="0"/>
              <a:t>: </a:t>
            </a:r>
            <a:r>
              <a:rPr lang="en-US" altLang="en-US" dirty="0"/>
              <a:t>Calculation of 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Suppose two stocks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have the following values in one week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: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2, 5), (3, 8), (5, 10), (4, 11), (6, 14)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Question:  If the stocks are affected by the same industry trends, will their prices rise or fall together?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Covariance formula</a:t>
            </a:r>
          </a:p>
          <a:p>
            <a:pPr>
              <a:spcAft>
                <a:spcPts val="600"/>
              </a:spcAft>
              <a:defRPr/>
            </a:pPr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Its computation can be simplified as: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E(X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) = (2 + 3 + 5 + 4 + 6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5 = 20/5 = 4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E(X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) = (5 + 8 + 10 + 11 + 14)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5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= 48/5 = 9.6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= (2×5 + 3×8 + 5×10 + 4×11 + 6×14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5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− 4 × 9.6 = 4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Thus,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rise together since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&gt; 0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59088"/>
              </p:ext>
            </p:extLst>
          </p:nvPr>
        </p:nvGraphicFramePr>
        <p:xfrm>
          <a:off x="849058" y="3440906"/>
          <a:ext cx="8116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8" name="Equation" r:id="rId3" imgW="4381200" imgH="228600" progId="Equation.DSMT4">
                  <p:embed/>
                </p:oleObj>
              </mc:Choice>
              <mc:Fallback>
                <p:oleObj name="Equation" r:id="rId3" imgW="438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058" y="3440906"/>
                        <a:ext cx="8116887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133737"/>
              </p:ext>
            </p:extLst>
          </p:nvPr>
        </p:nvGraphicFramePr>
        <p:xfrm>
          <a:off x="4883150" y="3882230"/>
          <a:ext cx="3340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9" name="Equation" r:id="rId5" imgW="1803240" imgH="228600" progId="Equation.DSMT4">
                  <p:embed/>
                </p:oleObj>
              </mc:Choice>
              <mc:Fallback>
                <p:oleObj name="Equation" r:id="rId5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3150" y="3882230"/>
                        <a:ext cx="33401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650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Correlation </a:t>
            </a:r>
            <a:r>
              <a:rPr lang="en-US" altLang="en-US" dirty="0" smtClean="0"/>
              <a:t>between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Two </a:t>
            </a:r>
            <a:r>
              <a:rPr lang="en-US" altLang="en-US" dirty="0"/>
              <a:t>Numerical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Correlation</a:t>
            </a:r>
            <a:r>
              <a:rPr lang="en-US" altLang="en-US" sz="2400" dirty="0" smtClean="0"/>
              <a:t> between two variables X1 and X2 is the standard covariance, obtained by normalizing the covariance with the standard deviation of each variable</a:t>
            </a:r>
          </a:p>
          <a:p>
            <a:pPr lvl="3"/>
            <a:endParaRPr lang="en-US" altLang="en-US" sz="1400" dirty="0" smtClean="0"/>
          </a:p>
          <a:p>
            <a:pPr lvl="1"/>
            <a:endParaRPr lang="zh-CN" altLang="en-US" sz="1600" dirty="0" smtClean="0"/>
          </a:p>
          <a:p>
            <a:pPr lvl="1"/>
            <a:endParaRPr lang="zh-CN" altLang="en-US" sz="1600" dirty="0" smtClean="0"/>
          </a:p>
          <a:p>
            <a:pPr lvl="1"/>
            <a:endParaRPr lang="zh-CN" altLang="en-US" sz="1600" dirty="0"/>
          </a:p>
          <a:p>
            <a:r>
              <a:rPr lang="en-US" altLang="en-US" sz="2400" dirty="0" smtClean="0"/>
              <a:t>If </a:t>
            </a:r>
            <a:r>
              <a:rPr lang="el-GR" altLang="en-US" sz="2400" dirty="0" smtClean="0"/>
              <a:t>ρ</a:t>
            </a:r>
            <a:r>
              <a:rPr lang="en-US" altLang="en-US" sz="2400" dirty="0" smtClean="0"/>
              <a:t>12 &gt; 0: A and B are positively correlated (X1’s values increase as X2’s)</a:t>
            </a:r>
          </a:p>
          <a:p>
            <a:pPr lvl="1"/>
            <a:r>
              <a:rPr lang="en-US" altLang="en-US" sz="2000" dirty="0" smtClean="0"/>
              <a:t> The higher, the stronger correlation</a:t>
            </a:r>
          </a:p>
          <a:p>
            <a:r>
              <a:rPr lang="en-US" altLang="en-US" sz="2400" dirty="0" smtClean="0"/>
              <a:t>If </a:t>
            </a:r>
            <a:r>
              <a:rPr lang="el-GR" altLang="en-US" sz="2400" dirty="0" smtClean="0"/>
              <a:t>ρ</a:t>
            </a:r>
            <a:r>
              <a:rPr lang="en-US" altLang="en-US" sz="2400" dirty="0" smtClean="0"/>
              <a:t>12 = 0: independent (under the same assumption as discussed in co-variance)</a:t>
            </a:r>
          </a:p>
          <a:p>
            <a:r>
              <a:rPr lang="en-US" altLang="en-US" sz="2400" dirty="0" smtClean="0"/>
              <a:t>If </a:t>
            </a:r>
            <a:r>
              <a:rPr lang="el-GR" altLang="en-US" sz="2400" dirty="0" smtClean="0"/>
              <a:t>ρ</a:t>
            </a:r>
            <a:r>
              <a:rPr lang="en-US" altLang="en-US" sz="2400" dirty="0" smtClean="0"/>
              <a:t>12 &lt; 0: negatively 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484512"/>
              </p:ext>
            </p:extLst>
          </p:nvPr>
        </p:nvGraphicFramePr>
        <p:xfrm>
          <a:off x="2800582" y="2720969"/>
          <a:ext cx="3541225" cy="119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5" name="Equation" r:id="rId3" imgW="1384200" imgH="469800" progId="Equation.DSMT4">
                  <p:embed/>
                </p:oleObj>
              </mc:Choice>
              <mc:Fallback>
                <p:oleObj name="Equation" r:id="rId3" imgW="1384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0582" y="2720969"/>
                        <a:ext cx="3541225" cy="119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758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Visualizing Changes</a:t>
            </a:r>
            <a:r>
              <a:rPr lang="zh-CN" altLang="en-US" dirty="0"/>
              <a:t> </a:t>
            </a:r>
            <a:r>
              <a:rPr lang="en-US" altLang="en-US" dirty="0" smtClean="0"/>
              <a:t>of 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Correlation coefficient value range: [–1, 1]</a:t>
            </a:r>
          </a:p>
          <a:p>
            <a:r>
              <a:rPr lang="en-US" altLang="en-US" sz="2000" dirty="0" smtClean="0"/>
              <a:t>A set of scatter plots shows sets of points and their correlation coefficients changing from –1 to 1 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65676"/>
              </p:ext>
            </p:extLst>
          </p:nvPr>
        </p:nvGraphicFramePr>
        <p:xfrm>
          <a:off x="1855838" y="2624324"/>
          <a:ext cx="5432323" cy="409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Bitmap Image" r:id="rId3" imgW="6035563" imgH="5784081" progId="Paint.Picture">
                  <p:embed/>
                </p:oleObj>
              </mc:Choice>
              <mc:Fallback>
                <p:oleObj name="Bitmap Image" r:id="rId3" imgW="6035563" imgH="57840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855838" y="2624324"/>
                        <a:ext cx="5432323" cy="409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248997" y="153062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Can you prove the range?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5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The variance and covariance information for the two variables X</a:t>
            </a:r>
            <a:r>
              <a:rPr 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can be summarized as 2 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*</a:t>
            </a:r>
            <a:r>
              <a:rPr 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2 covariance matrix as 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Generalizing it to </a:t>
            </a:r>
            <a:r>
              <a:rPr lang="en-US" sz="2000" i="1" dirty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dimensions, we have,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rbel" charset="0"/>
              <a:ea typeface="Corbel" charset="0"/>
              <a:cs typeface="Corbel" charset="0"/>
            </a:endParaRPr>
          </a:p>
          <a:p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48900"/>
              </p:ext>
            </p:extLst>
          </p:nvPr>
        </p:nvGraphicFramePr>
        <p:xfrm>
          <a:off x="1543050" y="2178237"/>
          <a:ext cx="5321516" cy="68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4" name="Equation" r:id="rId3" imgW="3555720" imgH="457200" progId="Equation.DSMT4">
                  <p:embed/>
                </p:oleObj>
              </mc:Choice>
              <mc:Fallback>
                <p:oleObj name="Equation" r:id="rId3" imgW="3555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3050" y="2178237"/>
                        <a:ext cx="5321516" cy="683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945798"/>
              </p:ext>
            </p:extLst>
          </p:nvPr>
        </p:nvGraphicFramePr>
        <p:xfrm>
          <a:off x="1543050" y="2774377"/>
          <a:ext cx="4430420" cy="137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5" name="Equation" r:id="rId5" imgW="3111480" imgH="965160" progId="Equation.DSMT4">
                  <p:embed/>
                </p:oleObj>
              </mc:Choice>
              <mc:Fallback>
                <p:oleObj name="Equation" r:id="rId5" imgW="31114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50" y="2774377"/>
                        <a:ext cx="4430420" cy="1373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959" y="4793645"/>
            <a:ext cx="2975664" cy="1216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2864" y="4677726"/>
            <a:ext cx="5527177" cy="14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altLang="en-US" sz="2600" dirty="0" smtClean="0"/>
              <a:t>Measures for data quality: A multidimensional </a:t>
            </a:r>
            <a:r>
              <a:rPr lang="en-US" altLang="en-US" sz="2600" dirty="0" smtClean="0"/>
              <a:t>view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Accuracy: correct or wrong, accurate or not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Believability: how trustable the data are correct?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Completeness: not recorded, unavailable, …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Consistency: some modified but some not, …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Timeliness: timely update? 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Interpretability: how easily the data can be understood?</a:t>
            </a: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2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Chi-Square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p-value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(doing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analysis)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paths</a:t>
            </a:r>
            <a:r>
              <a:rPr lang="zh-CN" altLang="en-US" dirty="0" smtClean="0"/>
              <a:t> </a:t>
            </a:r>
            <a:r>
              <a:rPr lang="en-US" altLang="zh-CN" dirty="0" smtClean="0"/>
              <a:t>(as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features)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2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/>
            <a:r>
              <a:rPr lang="en-US" altLang="en-US" dirty="0"/>
              <a:t>D. P. </a:t>
            </a:r>
            <a:r>
              <a:rPr lang="en-US" altLang="en-US" dirty="0" err="1"/>
              <a:t>Ballou</a:t>
            </a:r>
            <a:r>
              <a:rPr lang="en-US" altLang="en-US" dirty="0"/>
              <a:t> and G. K. </a:t>
            </a:r>
            <a:r>
              <a:rPr lang="en-US" altLang="en-US" dirty="0" err="1"/>
              <a:t>Tayi</a:t>
            </a:r>
            <a:r>
              <a:rPr lang="en-US" altLang="en-US" dirty="0"/>
              <a:t>. Enhancing data quality in data warehouse environments. Comm. of ACM, 42:73-78, 1999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T. </a:t>
            </a:r>
            <a:r>
              <a:rPr lang="en-US" altLang="en-US" dirty="0" err="1">
                <a:solidFill>
                  <a:srgbClr val="FF0000"/>
                </a:solidFill>
              </a:rPr>
              <a:t>Dasu</a:t>
            </a:r>
            <a:r>
              <a:rPr lang="en-US" altLang="en-US" dirty="0">
                <a:solidFill>
                  <a:srgbClr val="FF0000"/>
                </a:solidFill>
              </a:rPr>
              <a:t> and T. Johnson.  Exploratory Data Mining and Data Cleaning. John Wiley, 2003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T.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Dasu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T. Johnson, S.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Muthukrishnan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V.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Shkapenyuk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 </a:t>
            </a:r>
            <a:r>
              <a:rPr lang="en-US" altLang="en-US" u="sng" dirty="0">
                <a:solidFill>
                  <a:srgbClr val="FF0000"/>
                </a:solidFill>
                <a:cs typeface="Times New Roman" panose="02020603050405020304" pitchFamily="18" charset="0"/>
                <a:hlinkClick r:id="rId2"/>
              </a:rPr>
              <a:t>Mining Database Structure; Or, How to Build a Data Quality Browser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 SIGMOD’02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H. V. </a:t>
            </a:r>
            <a:r>
              <a:rPr lang="en-US" altLang="en-US" dirty="0" err="1">
                <a:solidFill>
                  <a:srgbClr val="FF0000"/>
                </a:solidFill>
              </a:rPr>
              <a:t>Jagadish</a:t>
            </a:r>
            <a:r>
              <a:rPr lang="en-US" altLang="en-US" dirty="0">
                <a:solidFill>
                  <a:srgbClr val="FF0000"/>
                </a:solidFill>
              </a:rPr>
              <a:t> et al., Special Issue on Data Reduction Techniques.  Bulletin of the Technical Committee on Data Engineering, 20(4), Dec. 1997</a:t>
            </a:r>
          </a:p>
          <a:p>
            <a:pPr marL="457200" indent="-457200"/>
            <a:r>
              <a:rPr lang="en-US" altLang="en-US" dirty="0"/>
              <a:t>D. Pyle. Data Preparation for Data Mining. Morgan Kaufmann, 1999</a:t>
            </a:r>
          </a:p>
          <a:p>
            <a:pPr marL="457200" indent="-457200"/>
            <a:r>
              <a:rPr lang="en-US" altLang="en-US" dirty="0"/>
              <a:t>E. Rahm and H. H. Do. Data Cleaning: Problems and Current Approaches. </a:t>
            </a:r>
            <a:r>
              <a:rPr lang="en-US" altLang="en-US" i="1" dirty="0"/>
              <a:t>IEEE Bulletin of the Technical Committee on Data Engineering. Vol.23, No.4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V. Raman and J. </a:t>
            </a:r>
            <a:r>
              <a:rPr lang="en-US" altLang="en-US" dirty="0" err="1">
                <a:solidFill>
                  <a:srgbClr val="FF0000"/>
                </a:solidFill>
              </a:rPr>
              <a:t>Hellerstein</a:t>
            </a:r>
            <a:r>
              <a:rPr lang="en-US" altLang="en-US" dirty="0">
                <a:solidFill>
                  <a:srgbClr val="FF0000"/>
                </a:solidFill>
              </a:rPr>
              <a:t>. Potters Wheel: An Interactive Framework for Data Cleaning and Transformation, VLDB’2001</a:t>
            </a:r>
            <a:endParaRPr lang="en-US" altLang="en-US" i="1" dirty="0">
              <a:solidFill>
                <a:srgbClr val="FF0000"/>
              </a:solidFill>
            </a:endParaRPr>
          </a:p>
          <a:p>
            <a:pPr marL="457200" indent="-457200"/>
            <a:r>
              <a:rPr lang="en-US" altLang="en-US" dirty="0"/>
              <a:t>T. Redman. Data Quality: Management and Technology. Bantam Books, 1992</a:t>
            </a:r>
          </a:p>
          <a:p>
            <a:pPr marL="457200" indent="-457200"/>
            <a:r>
              <a:rPr lang="en-US" altLang="en-US" dirty="0"/>
              <a:t>R. Wang, V. </a:t>
            </a:r>
            <a:r>
              <a:rPr lang="en-US" altLang="en-US" dirty="0" err="1"/>
              <a:t>Storey</a:t>
            </a:r>
            <a:r>
              <a:rPr lang="en-US" altLang="en-US" dirty="0"/>
              <a:t>, and C. Firth. A framework for analysis of data quality research. IEEE Trans. Knowledge and Data Engineering, 7:623-640, </a:t>
            </a:r>
            <a:r>
              <a:rPr lang="en-US" altLang="en-US" dirty="0" smtClean="0"/>
              <a:t>1995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dirty="0" smtClean="0"/>
              <a:t>Dimensionality reduction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4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Data in the Real World Is Dirty: Lots of potentially incorrect data, e.g., instrument faulty, human or computer error, and transmission error</a:t>
            </a:r>
          </a:p>
          <a:p>
            <a:pPr lvl="1"/>
            <a:r>
              <a:rPr lang="en-US" altLang="en-US" sz="2000" u="sng" dirty="0"/>
              <a:t>Incomplete</a:t>
            </a:r>
            <a:r>
              <a:rPr lang="en-US" altLang="en-US" sz="2000" dirty="0"/>
              <a:t>: lacking attribute values, lacking certain attributes of interest, or containing only aggregate data</a:t>
            </a:r>
          </a:p>
          <a:p>
            <a:pPr lvl="2"/>
            <a:r>
              <a:rPr lang="en-US" altLang="en-US" sz="2000" dirty="0"/>
              <a:t>e.g., </a:t>
            </a:r>
            <a:r>
              <a:rPr lang="en-US" altLang="en-US" sz="2000" i="1" dirty="0"/>
              <a:t>Occupation </a:t>
            </a:r>
            <a:r>
              <a:rPr lang="en-US" altLang="en-US" sz="2000" dirty="0"/>
              <a:t>= “ ” (missing data)</a:t>
            </a:r>
          </a:p>
          <a:p>
            <a:pPr lvl="1"/>
            <a:r>
              <a:rPr lang="en-US" altLang="en-US" sz="2000" u="sng" dirty="0" smtClean="0"/>
              <a:t>______________</a:t>
            </a:r>
            <a:endParaRPr lang="en-US" altLang="en-US" sz="2000" dirty="0"/>
          </a:p>
          <a:p>
            <a:pPr lvl="1"/>
            <a:r>
              <a:rPr lang="en-US" altLang="en-US" sz="2000" u="sng" dirty="0"/>
              <a:t>______________</a:t>
            </a:r>
            <a:endParaRPr lang="en-US" altLang="en-US" sz="2000" dirty="0"/>
          </a:p>
          <a:p>
            <a:pPr lvl="1"/>
            <a:r>
              <a:rPr lang="en-US" altLang="en-US" sz="2000" u="sng" dirty="0"/>
              <a:t>______________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200" dirty="0"/>
              <a:t>Data in the Real World Is Dirty: Lots of potentially incorrect data, e.g., instrument faulty, human or computer error, and transmission error</a:t>
            </a:r>
          </a:p>
          <a:p>
            <a:pPr lvl="1"/>
            <a:r>
              <a:rPr lang="en-US" altLang="en-US" sz="2200" u="sng" dirty="0"/>
              <a:t>Incomplete</a:t>
            </a:r>
            <a:r>
              <a:rPr lang="en-US" altLang="en-US" sz="2200" dirty="0"/>
              <a:t>: lacking attribute values, lacking certain attributes of interest, or containing only aggregate data</a:t>
            </a:r>
          </a:p>
          <a:p>
            <a:pPr lvl="2"/>
            <a:r>
              <a:rPr lang="en-US" altLang="en-US" sz="2200" dirty="0"/>
              <a:t>e.g., </a:t>
            </a:r>
            <a:r>
              <a:rPr lang="en-US" altLang="en-US" sz="2200" i="1" dirty="0"/>
              <a:t>Occupation </a:t>
            </a:r>
            <a:r>
              <a:rPr lang="en-US" altLang="en-US" sz="2200" dirty="0"/>
              <a:t>= “ ” (missing data)</a:t>
            </a:r>
          </a:p>
          <a:p>
            <a:pPr lvl="1"/>
            <a:r>
              <a:rPr lang="en-US" altLang="en-US" sz="2200" u="sng" dirty="0"/>
              <a:t>Noisy</a:t>
            </a:r>
            <a:r>
              <a:rPr lang="en-US" altLang="en-US" sz="2200" dirty="0"/>
              <a:t>: containing noise, errors, or outliers</a:t>
            </a:r>
          </a:p>
          <a:p>
            <a:pPr lvl="2"/>
            <a:r>
              <a:rPr lang="en-US" altLang="en-US" sz="2200" dirty="0"/>
              <a:t>e.g., </a:t>
            </a:r>
            <a:r>
              <a:rPr lang="en-US" altLang="en-US" sz="2200" i="1" dirty="0"/>
              <a:t>Salary </a:t>
            </a:r>
            <a:r>
              <a:rPr lang="en-US" altLang="en-US" sz="2200" dirty="0"/>
              <a:t>= “</a:t>
            </a:r>
            <a:r>
              <a:rPr lang="en-US" altLang="en-US" sz="2200" dirty="0">
                <a:cs typeface="Tahoma" panose="020B0604030504040204" pitchFamily="34" charset="0"/>
              </a:rPr>
              <a:t>−</a:t>
            </a:r>
            <a:r>
              <a:rPr lang="en-US" altLang="en-US" sz="2200" dirty="0"/>
              <a:t>10” (an error)</a:t>
            </a:r>
          </a:p>
          <a:p>
            <a:pPr lvl="1"/>
            <a:r>
              <a:rPr lang="en-US" altLang="en-US" sz="2200" u="sng" dirty="0"/>
              <a:t>Inconsistent</a:t>
            </a:r>
            <a:r>
              <a:rPr lang="en-US" altLang="en-US" sz="2200" dirty="0"/>
              <a:t>: containing discrepancies in codes or names, e.g.,</a:t>
            </a:r>
          </a:p>
          <a:p>
            <a:pPr lvl="2"/>
            <a:r>
              <a:rPr lang="en-US" altLang="en-US" sz="2200" i="1" dirty="0"/>
              <a:t>Age </a:t>
            </a:r>
            <a:r>
              <a:rPr lang="en-US" altLang="en-US" sz="2200" dirty="0"/>
              <a:t>= “42”, </a:t>
            </a:r>
            <a:r>
              <a:rPr lang="en-US" altLang="en-US" sz="2200" i="1" dirty="0"/>
              <a:t>Birthday </a:t>
            </a:r>
            <a:r>
              <a:rPr lang="en-US" altLang="en-US" sz="2200" dirty="0"/>
              <a:t>= “03/07/2010”</a:t>
            </a:r>
          </a:p>
          <a:p>
            <a:pPr lvl="2"/>
            <a:r>
              <a:rPr lang="en-US" altLang="en-US" sz="2200" dirty="0"/>
              <a:t>Was rating “1, 2, 3”, now rating “A, B, C”</a:t>
            </a:r>
          </a:p>
          <a:p>
            <a:pPr lvl="1"/>
            <a:r>
              <a:rPr lang="en-US" altLang="en-US" sz="2200" u="sng" dirty="0" smtClean="0"/>
              <a:t>Intentional</a:t>
            </a:r>
            <a:r>
              <a:rPr lang="en-US" altLang="en-US" sz="2200" b="1" u="sng" dirty="0" smtClean="0"/>
              <a:t> </a:t>
            </a:r>
            <a:r>
              <a:rPr lang="en-US" altLang="en-US" sz="2200" dirty="0"/>
              <a:t>(e.g., </a:t>
            </a:r>
            <a:r>
              <a:rPr lang="en-US" altLang="en-US" sz="2200" i="1" dirty="0"/>
              <a:t>disguised missing</a:t>
            </a:r>
            <a:r>
              <a:rPr lang="en-US" altLang="en-US" sz="2200" dirty="0"/>
              <a:t> data)</a:t>
            </a:r>
          </a:p>
          <a:p>
            <a:pPr lvl="2"/>
            <a:r>
              <a:rPr lang="en-US" altLang="en-US" sz="2200" dirty="0"/>
              <a:t>Jan. 1 as everyone’s birthday?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Incomplete (Missing)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Data is not always available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E.g., many tuples have no recorded value for several attributes, such as customer income in sales data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Missing data may be due to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Equipment malfunction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Inconsistent with other recorded data and thus deleted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Data were not entered due to misunderstanding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Missing </a:t>
            </a:r>
            <a:r>
              <a:rPr lang="en-US" altLang="en-US" sz="2400" dirty="0"/>
              <a:t>data may need to be </a:t>
            </a:r>
            <a:r>
              <a:rPr lang="en-US" altLang="en-US" sz="2400" dirty="0" smtClean="0"/>
              <a:t>inferred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Handle Missing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Ignore the </a:t>
            </a:r>
            <a:r>
              <a:rPr lang="en-US" altLang="en-US" sz="2400" dirty="0" smtClean="0"/>
              <a:t>tuple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Fill in the missing value manually: tedious + infeasible?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Handle Missing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Ignore the tuple</a:t>
            </a:r>
            <a:endParaRPr lang="zh-CN" altLang="en-US" sz="2400" dirty="0" smtClean="0"/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Fill </a:t>
            </a:r>
            <a:r>
              <a:rPr lang="en-US" altLang="en-US" sz="2400" dirty="0"/>
              <a:t>in the missing value manually: tedious + infeasible?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Fill in it </a:t>
            </a:r>
            <a:r>
              <a:rPr lang="en-US" altLang="en-US" sz="2400" i="1" dirty="0">
                <a:solidFill>
                  <a:srgbClr val="C00000"/>
                </a:solidFill>
              </a:rPr>
              <a:t>automatically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with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___________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___________ </a:t>
            </a:r>
            <a:endParaRPr lang="en-US" altLang="en-US" sz="2400" dirty="0" smtClean="0"/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___________ </a:t>
            </a:r>
            <a:endParaRPr lang="en-US" altLang="en-US" sz="2400" dirty="0" smtClean="0"/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___________ </a:t>
            </a:r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7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48055</TotalTime>
  <Words>1870</Words>
  <Application>Microsoft Macintosh PowerPoint</Application>
  <PresentationFormat>On-screen Show (4:3)</PresentationFormat>
  <Paragraphs>314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Calibri</vt:lpstr>
      <vt:lpstr>Corbel</vt:lpstr>
      <vt:lpstr>Symbol</vt:lpstr>
      <vt:lpstr>Tahoma</vt:lpstr>
      <vt:lpstr>Times New Roman</vt:lpstr>
      <vt:lpstr>Wingdings</vt:lpstr>
      <vt:lpstr>华文楷体</vt:lpstr>
      <vt:lpstr>Arial</vt:lpstr>
      <vt:lpstr>Office Theme</vt:lpstr>
      <vt:lpstr>Equation</vt:lpstr>
      <vt:lpstr>Bitmap Image</vt:lpstr>
      <vt:lpstr>Chapter 3. Data Processing: Data Cleaning</vt:lpstr>
      <vt:lpstr>Why? Data Quality Issues</vt:lpstr>
      <vt:lpstr>Why? Data Quality Issues</vt:lpstr>
      <vt:lpstr>Data Preprocessing</vt:lpstr>
      <vt:lpstr>Data Cleaning</vt:lpstr>
      <vt:lpstr>Data Cleaning</vt:lpstr>
      <vt:lpstr>Incomplete (Missing) Data</vt:lpstr>
      <vt:lpstr>How to Handle Missing Data?</vt:lpstr>
      <vt:lpstr>How to Handle Missing Data?</vt:lpstr>
      <vt:lpstr>How to Handle Missing Data?</vt:lpstr>
      <vt:lpstr>Noisy Data</vt:lpstr>
      <vt:lpstr>How to Handle Noisy Data?</vt:lpstr>
      <vt:lpstr>Data Preprocessing</vt:lpstr>
      <vt:lpstr>Data Integration</vt:lpstr>
      <vt:lpstr>Handling Redundancy in Data Integration</vt:lpstr>
      <vt:lpstr>Correlation Analysis</vt:lpstr>
      <vt:lpstr>Correlation Analysis</vt:lpstr>
      <vt:lpstr>Correlation Analysis</vt:lpstr>
      <vt:lpstr>Correlation Analysis</vt:lpstr>
      <vt:lpstr>Example: Chi-Square Calculation</vt:lpstr>
      <vt:lpstr>Example: Chi-Square Calculation</vt:lpstr>
      <vt:lpstr>Correlation Analysis</vt:lpstr>
      <vt:lpstr>Variance for Single Variable (Numerical Data)</vt:lpstr>
      <vt:lpstr>Covariance for Two Variables</vt:lpstr>
      <vt:lpstr>Example: Calculation of Covariance</vt:lpstr>
      <vt:lpstr>Example: Calculation of Covariance</vt:lpstr>
      <vt:lpstr>Correlation between Two Numerical Variables</vt:lpstr>
      <vt:lpstr>Visualizing Changes of Correlation Coefficient</vt:lpstr>
      <vt:lpstr>Covariance Matrix</vt:lpstr>
      <vt:lpstr>Discussion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2022</cp:revision>
  <cp:lastPrinted>2017-01-15T22:23:57Z</cp:lastPrinted>
  <dcterms:created xsi:type="dcterms:W3CDTF">2015-05-16T14:51:23Z</dcterms:created>
  <dcterms:modified xsi:type="dcterms:W3CDTF">2017-08-23T17:53:04Z</dcterms:modified>
</cp:coreProperties>
</file>