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335" r:id="rId3"/>
    <p:sldId id="282" r:id="rId4"/>
    <p:sldId id="283" r:id="rId5"/>
    <p:sldId id="292" r:id="rId6"/>
    <p:sldId id="293" r:id="rId7"/>
    <p:sldId id="294" r:id="rId8"/>
    <p:sldId id="295" r:id="rId9"/>
    <p:sldId id="296" r:id="rId10"/>
    <p:sldId id="297" r:id="rId11"/>
    <p:sldId id="336" r:id="rId12"/>
    <p:sldId id="284" r:id="rId13"/>
    <p:sldId id="289" r:id="rId14"/>
    <p:sldId id="290" r:id="rId15"/>
    <p:sldId id="291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0" r:id="rId26"/>
    <p:sldId id="327" r:id="rId27"/>
    <p:sldId id="307" r:id="rId28"/>
    <p:sldId id="308" r:id="rId29"/>
    <p:sldId id="309" r:id="rId30"/>
    <p:sldId id="331" r:id="rId31"/>
    <p:sldId id="328" r:id="rId32"/>
    <p:sldId id="329" r:id="rId33"/>
    <p:sldId id="332" r:id="rId34"/>
    <p:sldId id="333" r:id="rId35"/>
    <p:sldId id="312" r:id="rId36"/>
    <p:sldId id="313" r:id="rId37"/>
    <p:sldId id="285" r:id="rId38"/>
    <p:sldId id="286" r:id="rId39"/>
    <p:sldId id="315" r:id="rId40"/>
    <p:sldId id="316" r:id="rId41"/>
    <p:sldId id="317" r:id="rId42"/>
    <p:sldId id="318" r:id="rId43"/>
    <p:sldId id="319" r:id="rId44"/>
    <p:sldId id="334" r:id="rId45"/>
    <p:sldId id="320" r:id="rId46"/>
    <p:sldId id="287" r:id="rId47"/>
    <p:sldId id="288" r:id="rId48"/>
    <p:sldId id="321" r:id="rId49"/>
    <p:sldId id="322" r:id="rId50"/>
    <p:sldId id="323" r:id="rId51"/>
    <p:sldId id="324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5" autoAdjust="0"/>
    <p:restoredTop sz="95701" autoAdjust="0"/>
  </p:normalViewPr>
  <p:slideViewPr>
    <p:cSldViewPr snapToGrid="0" snapToObjects="1">
      <p:cViewPr varScale="1">
        <p:scale>
          <a:sx n="103" d="100"/>
          <a:sy n="103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pi.edu/~zaki/PaperDir/SIGKDD03-diffset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6.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Mining Frequent Patterns, Association and </a:t>
            </a:r>
            <a:r>
              <a:rPr lang="en-US" altLang="zh-CN" dirty="0" smtClean="0">
                <a:solidFill>
                  <a:schemeClr val="bg1"/>
                </a:solidFill>
              </a:rPr>
              <a:t>Correlations: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Basic </a:t>
            </a:r>
            <a:r>
              <a:rPr lang="en-US" altLang="zh-CN" dirty="0">
                <a:solidFill>
                  <a:schemeClr val="bg1"/>
                </a:solidFill>
              </a:rPr>
              <a:t>Concepts and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Transaction,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smtClean="0"/>
              <a:t>Pattern (</a:t>
            </a:r>
            <a:r>
              <a:rPr lang="en-US" dirty="0" err="1" smtClean="0"/>
              <a:t>itemset</a:t>
            </a:r>
            <a:r>
              <a:rPr lang="en-US" dirty="0" smtClean="0"/>
              <a:t>), </a:t>
            </a:r>
            <a:r>
              <a:rPr lang="en-US" dirty="0" err="1" smtClean="0"/>
              <a:t>min_sup</a:t>
            </a:r>
            <a:r>
              <a:rPr lang="en-US" dirty="0" smtClean="0"/>
              <a:t> (abs. rel.)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Association rules: item </a:t>
            </a:r>
            <a:r>
              <a:rPr lang="en-US" dirty="0" smtClean="0">
                <a:sym typeface="Wingdings" panose="05000000000000000000" pitchFamily="2" charset="2"/>
              </a:rPr>
              <a:t> item (sup, conf.)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Min_sup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min_conf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Number of frequent patterns: huge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Compression: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Closed pattern (lossless)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Max pattern (</a:t>
            </a:r>
            <a:r>
              <a:rPr lang="en-US" dirty="0" err="1" smtClean="0">
                <a:sym typeface="Wingdings" panose="05000000000000000000" pitchFamily="2" charset="2"/>
              </a:rPr>
              <a:t>lossy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b="1" dirty="0" smtClean="0"/>
              <a:t>Frequent Pattern (</a:t>
            </a:r>
            <a:r>
              <a:rPr lang="en-US" b="1" dirty="0" err="1" smtClean="0"/>
              <a:t>Itemset</a:t>
            </a:r>
            <a:r>
              <a:rPr lang="en-US" b="1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Efficient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Downward Closure Property of Frequent Patterns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The </a:t>
            </a:r>
            <a:r>
              <a:rPr lang="en-US" altLang="en-US" b="1" dirty="0" err="1"/>
              <a:t>Apriori</a:t>
            </a:r>
            <a:r>
              <a:rPr lang="en-US" altLang="en-US" b="1" dirty="0"/>
              <a:t> Algorithm</a:t>
            </a:r>
          </a:p>
          <a:p>
            <a:pPr defTabSz="1219110"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b="1" dirty="0" err="1"/>
              <a:t>FPGrowth</a:t>
            </a:r>
            <a:r>
              <a:rPr lang="en-US" altLang="en-US" b="1" dirty="0"/>
              <a:t>:  A Frequent Pattern-Growth </a:t>
            </a:r>
            <a:r>
              <a:rPr lang="en-US" altLang="en-US" b="1" dirty="0" smtClean="0"/>
              <a:t>Approach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0000CC"/>
              </a:buClr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Observation:  From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4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(Agrawal &amp; Srikant@VLDB’94)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Li @KDD’97)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572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94631"/>
              </p:ext>
            </p:extLst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36961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90653"/>
              </p:ext>
            </p:extLst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85015"/>
              </p:ext>
            </p:extLst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458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62747"/>
              </p:ext>
            </p:extLst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7909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62623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1932"/>
              </p:ext>
            </p:extLst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89219"/>
              </p:ext>
            </p:extLst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0683"/>
              </p:ext>
            </p:extLst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96"/>
            <a:ext cx="8229600" cy="659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 (OLAP) vs operational database (OLTP)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 = tuples = samples = instances…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cube, data cuboid, cells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Dimension, dimension levels, dimension 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Ex. 3 transactions: (9/15/16, Urbana), (9/15/16, Urbana), (9/15/16, Chicago)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data warehouse. Data cubes. One of cubes = sales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Cube: dimension tables and fact tables (measures).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Dimension = (“time”, “location”)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concept hierarchy of each dimension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time: year-month-date (dimension levels)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vs dimension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location: country-state-city (dimension levels)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One measure = count.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Two base cells: (9/15/16, Urbana): 2, (9/15/16, Chicago)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Base cuboids: (date, city)  (month, city)…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not empty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Aggregate cuboids: (*, city), (year, *); Apex cuboid: (*,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41842"/>
              </p:ext>
            </p:extLst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7953"/>
              </p:ext>
            </p:extLst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60960"/>
              </p:ext>
            </p:extLst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Partitioning: Scan Database Only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database (how?) 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patterns (how to?)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Why does this method guarantee to scan TDB only twice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401091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3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Hashing and Pruning (DHP)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DHP (Direct Hashing and Pruning): Reduce the number of candidates  (J. Park, M. Chen, and P. Yu, SIGMOD’95)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Observation: 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whose corresponding hashing bucket count is below the threshold cannot be frequent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Candidates: a, b, c,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Hash entries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{ab, ad, ae}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</a:t>
            </a:r>
            <a:r>
              <a:rPr lang="en-US" altLang="en-US" dirty="0" err="1"/>
              <a:t>bd</a:t>
            </a:r>
            <a:r>
              <a:rPr lang="en-US" altLang="en-US" dirty="0"/>
              <a:t>, be, de}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Frequent 1-itemset: a, b,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ab is not a candidate 2-itemset if the sum of count of {ab, ad, ae} is below support </a:t>
            </a:r>
            <a:r>
              <a:rPr lang="en-US" altLang="en-US" sz="2400" dirty="0" smtClean="0"/>
              <a:t>threshold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159730" y="4887914"/>
            <a:ext cx="1262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Hash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8280"/>
              </p:ext>
            </p:extLst>
          </p:nvPr>
        </p:nvGraphicFramePr>
        <p:xfrm>
          <a:off x="5440784" y="3022601"/>
          <a:ext cx="2700867" cy="18653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Count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{ab, ad, ae}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be, de}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298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{yz, qs, wt}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 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58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6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19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9120"/>
              </p:ext>
            </p:extLst>
          </p:nvPr>
        </p:nvGraphicFramePr>
        <p:xfrm>
          <a:off x="4953000" y="4130674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482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28854"/>
              </p:ext>
            </p:extLst>
          </p:nvPr>
        </p:nvGraphicFramePr>
        <p:xfrm>
          <a:off x="1536700" y="4130674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ECLAT (Equivalence Class Transformation): A depth-first search algorithm using set intersection [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Zaki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Tid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-List: List of transaction-ids containing an 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itemset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 format: t(e)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Properties of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t(X) = t(Y): X and Y always happen together (</a:t>
            </a:r>
            <a:r>
              <a:rPr lang="en-US" altLang="en-US" sz="2000" dirty="0">
                <a:sym typeface="Symbol" pitchFamily="18" charset="2"/>
              </a:rPr>
              <a:t>e.g., </a:t>
            </a:r>
            <a:r>
              <a:rPr lang="en-US" altLang="en-US" sz="2000" dirty="0" smtClean="0">
                <a:sym typeface="Symbol" pitchFamily="18" charset="2"/>
              </a:rPr>
              <a:t>t(ac) </a:t>
            </a:r>
            <a:r>
              <a:rPr lang="en-US" altLang="en-US" sz="2000" dirty="0">
                <a:sym typeface="Symbol" pitchFamily="18" charset="2"/>
              </a:rPr>
              <a:t>= </a:t>
            </a:r>
            <a:r>
              <a:rPr lang="en-US" altLang="en-US" sz="2000" dirty="0" smtClean="0">
                <a:sym typeface="Symbol" pitchFamily="18" charset="2"/>
              </a:rPr>
              <a:t>t(d)) </a:t>
            </a:r>
            <a:endParaRPr lang="en-US" altLang="en-US" sz="2000" dirty="0" smtClean="0"/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t(X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 smtClean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Deriving </a:t>
            </a:r>
            <a:r>
              <a:rPr lang="en-US" altLang="en-US" sz="2000" b="1" dirty="0"/>
              <a:t>frequent patterns based on vertical </a:t>
            </a:r>
            <a:r>
              <a:rPr lang="en-US" altLang="en-US" sz="2000" b="1" dirty="0" smtClean="0"/>
              <a:t>intersections</a:t>
            </a:r>
            <a:endParaRPr lang="en-US" altLang="en-US" sz="2000" b="1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54882"/>
              </p:ext>
            </p:extLst>
          </p:nvPr>
        </p:nvGraphicFramePr>
        <p:xfrm>
          <a:off x="7339012" y="4632324"/>
          <a:ext cx="1804988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TidList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60906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http://www.cs.rpi.edu/~</a:t>
            </a:r>
            <a:r>
              <a:rPr lang="en-US" dirty="0" smtClean="0">
                <a:hlinkClick r:id="rId2"/>
              </a:rPr>
              <a:t>zaki/PaperDir/SIGKDD03-diffsets.pdf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7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Diffset</a:t>
            </a:r>
            <a:r>
              <a:rPr lang="en-US" dirty="0" smtClean="0"/>
              <a:t> Based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 smtClean="0">
                <a:sym typeface="Symbol" pitchFamily="18" charset="2"/>
              </a:rPr>
              <a:t>ECLAT: 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</a:t>
            </a:r>
            <a:r>
              <a:rPr lang="en-US" altLang="en-US" sz="2000" dirty="0" smtClean="0">
                <a:sym typeface="Symbol" pitchFamily="18" charset="2"/>
              </a:rPr>
              <a:t>accelerate mining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2508577"/>
            <a:ext cx="3764756" cy="3952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0" y="3024224"/>
            <a:ext cx="3467712" cy="3436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339" y="4772018"/>
            <a:ext cx="42351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CTW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4777" y="4772018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smtClean="0"/>
              <a:t>CDW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250180" y="444331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in_sup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=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9774" y="1288940"/>
            <a:ext cx="2867026" cy="16830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items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d(XY)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t(X)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d(X)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d(PXY)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d(PX)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|d(PX)|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78914"/>
              </p:ext>
            </p:extLst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20823"/>
              </p:ext>
            </p:extLst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8980"/>
              </p:ext>
            </p:extLst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9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6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3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23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9696"/>
              </p:ext>
            </p:extLst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29292"/>
              </p:ext>
            </p:extLst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58094"/>
              </p:ext>
            </p:extLst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07791"/>
              </p:ext>
            </p:extLst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3426"/>
              </p:ext>
            </p:extLst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2679" y="987528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b="1" dirty="0" smtClean="0"/>
              <a:t>Pattern Evaluation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subjective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2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9768"/>
              </p:ext>
            </p:extLst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20739"/>
              </p:ext>
            </p:extLst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72333"/>
              </p:ext>
            </p:extLst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1541"/>
              </p:ext>
            </p:extLst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9313"/>
              </p:ext>
            </p:extLst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9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165939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2968"/>
              </p:ext>
            </p:extLst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02283"/>
              </p:ext>
            </p:extLst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9864"/>
              </p:ext>
            </p:extLst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9583"/>
              </p:ext>
            </p:extLst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9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9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8041"/>
              </p:ext>
            </p:extLst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384800" cy="26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363" y="4188071"/>
            <a:ext cx="5278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Lift(B, C) = 8.44 &gt;&gt; 1 (Lift shows B and C are strongly positively correlated</a:t>
            </a:r>
            <a:r>
              <a:rPr lang="en-US" altLang="en-US" dirty="0" smtClean="0">
                <a:sym typeface="Symbol" pitchFamily="18" charset="2"/>
              </a:rPr>
              <a:t>!)</a:t>
            </a:r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r>
              <a:rPr lang="el-GR" altLang="en-US" dirty="0"/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= 670: Observed(BC) &gt;&gt; expected value (11.85)</a:t>
            </a: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73508"/>
              </p:ext>
            </p:extLst>
          </p:nvPr>
        </p:nvGraphicFramePr>
        <p:xfrm>
          <a:off x="106364" y="2725006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94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58681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100638"/>
            <a:ext cx="3375892" cy="755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100638"/>
            <a:ext cx="4522355" cy="755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4109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2625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429374" y="5500688"/>
            <a:ext cx="2593667" cy="2143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29373" y="5709659"/>
            <a:ext cx="2593667" cy="1879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29374" y="5902177"/>
            <a:ext cx="2593667" cy="1879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Null value cases are predominant in many large datasets </a:t>
            </a:r>
          </a:p>
          <a:p>
            <a:pPr lvl="1"/>
            <a:r>
              <a:rPr lang="en-US" altLang="en-US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dirty="0" smtClean="0"/>
              <a:t>Null-invariance is an important property</a:t>
            </a:r>
          </a:p>
          <a:p>
            <a:r>
              <a:rPr lang="en-US" altLang="en-US" dirty="0" smtClean="0"/>
              <a:t>Lift, </a:t>
            </a:r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cosine are good measures if null transactions are not predominant</a:t>
            </a:r>
          </a:p>
          <a:p>
            <a:pPr lvl="1"/>
            <a:r>
              <a:rPr lang="en-US" altLang="en-US" dirty="0" smtClean="0"/>
              <a:t>Otherwise, </a:t>
            </a:r>
            <a:r>
              <a:rPr lang="en-US" altLang="en-US" dirty="0" err="1" smtClean="0"/>
              <a:t>Kulczynski</a:t>
            </a:r>
            <a:r>
              <a:rPr lang="en-US" altLang="en-US" dirty="0" smtClean="0"/>
              <a:t> + Imbalance Ratio should be used to judge the interestingness of a pattern </a:t>
            </a:r>
          </a:p>
          <a:p>
            <a:r>
              <a:rPr lang="en-US" altLang="en-US" dirty="0" smtClean="0"/>
              <a:t>Exercise: 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(“Spam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Tx/>
            </a:pPr>
            <a:r>
              <a:rPr lang="en-US" altLang="en-US" sz="2400" dirty="0"/>
              <a:t>Basic Concepts: </a:t>
            </a:r>
          </a:p>
          <a:p>
            <a:pPr marL="733419" lvl="1" indent="-457200">
              <a:buSzTx/>
            </a:pPr>
            <a:r>
              <a:rPr lang="en-US" altLang="en-US" sz="2400" dirty="0"/>
              <a:t>Frequent Patterns, Association Rules, </a:t>
            </a:r>
            <a:r>
              <a:rPr lang="en-US" altLang="en-US" sz="2400" dirty="0">
                <a:solidFill>
                  <a:prstClr val="black"/>
                </a:solidFill>
              </a:rPr>
              <a:t>Closed Patterns and Max-Patterns</a:t>
            </a:r>
            <a:endParaRPr lang="en-US" altLang="en-US" sz="2400" dirty="0"/>
          </a:p>
          <a:p>
            <a:pPr marL="457200" indent="-457200">
              <a:buSzTx/>
            </a:pPr>
            <a:r>
              <a:rPr lang="en-US" altLang="en-US" sz="2400" dirty="0"/>
              <a:t>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 Methods </a:t>
            </a:r>
          </a:p>
          <a:p>
            <a:pPr lvl="1"/>
            <a:r>
              <a:rPr lang="en-US" altLang="en-US" sz="2400" dirty="0"/>
              <a:t>The Downward Closure Property and 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Algorithm</a:t>
            </a:r>
          </a:p>
          <a:p>
            <a:pPr lvl="1" defTabSz="1219110"/>
            <a:r>
              <a:rPr lang="en-US" altLang="en-US" sz="24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400" dirty="0" err="1">
                <a:solidFill>
                  <a:prstClr val="black"/>
                </a:solidFill>
              </a:rPr>
              <a:t>Apriori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altLang="en-US" sz="24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FPGrowth</a:t>
            </a:r>
            <a:r>
              <a:rPr lang="en-US" altLang="en-US" sz="2400" dirty="0"/>
              <a:t>:  A Frequent Pattern-Growth Approach</a:t>
            </a:r>
          </a:p>
          <a:p>
            <a:pPr lvl="1"/>
            <a:r>
              <a:rPr lang="en-US" altLang="en-US" sz="2400" dirty="0"/>
              <a:t>Mining Closed Patterns </a:t>
            </a:r>
          </a:p>
          <a:p>
            <a:pPr marL="457200" indent="-457200">
              <a:buSzTx/>
            </a:pPr>
            <a:r>
              <a:rPr lang="en-US" altLang="en-US" sz="2400" dirty="0"/>
              <a:t>Which Patterns Are Interesting?—Pattern Evaluation Methods</a:t>
            </a:r>
          </a:p>
          <a:p>
            <a:pPr lvl="1"/>
            <a:r>
              <a:rPr lang="en-US" altLang="en-US" sz="2400" dirty="0"/>
              <a:t>Interestingness Measures: Lift and </a:t>
            </a:r>
            <a:r>
              <a:rPr lang="el-GR" altLang="en-US" sz="2400" dirty="0">
                <a:ea typeface="MingLiU" pitchFamily="49" charset="-120"/>
              </a:rPr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Null-Invariant Measures</a:t>
            </a:r>
          </a:p>
          <a:p>
            <a:pPr lvl="1"/>
            <a:r>
              <a:rPr lang="en-US" altLang="en-US" sz="2400" dirty="0"/>
              <a:t>Comparison of Interestingness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3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83380"/>
              </p:ext>
            </p:extLst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3439"/>
              </p:ext>
            </p:extLst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3004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49816</TotalTime>
  <Words>5252</Words>
  <Application>Microsoft Macintosh PowerPoint</Application>
  <PresentationFormat>On-screen Show (4:3)</PresentationFormat>
  <Paragraphs>1034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Arial</vt:lpstr>
      <vt:lpstr>Calibri</vt:lpstr>
      <vt:lpstr>Corbel</vt:lpstr>
      <vt:lpstr>Mangal</vt:lpstr>
      <vt:lpstr>MingLiU</vt:lpstr>
      <vt:lpstr>MS PGothic</vt:lpstr>
      <vt:lpstr>ＭＳ ゴシック</vt:lpstr>
      <vt:lpstr>Symbol</vt:lpstr>
      <vt:lpstr>Tahoma</vt:lpstr>
      <vt:lpstr>Verdana</vt:lpstr>
      <vt:lpstr>Wingdings</vt:lpstr>
      <vt:lpstr>Wingdings 3</vt:lpstr>
      <vt:lpstr>华文楷体</vt:lpstr>
      <vt:lpstr>Office Theme</vt:lpstr>
      <vt:lpstr>Equation</vt:lpstr>
      <vt:lpstr>Chapter 6. Mining Frequent Patterns, Association and Correlations: Basic Concepts and Methods</vt:lpstr>
      <vt:lpstr>PowerPoint Presentation</vt:lpstr>
      <vt:lpstr>Mining Frequent Patterns, Association and Correlations: Basic Concepts and Methods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PowerPoint Presentation</vt:lpstr>
      <vt:lpstr>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Exploring Vertical Data Format: ECLAT</vt:lpstr>
      <vt:lpstr>Diffset Based Mining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A Special Case: Single Prefix Path in FP-tree</vt:lpstr>
      <vt:lpstr>Scaling FP-growth by Database Projection</vt:lpstr>
      <vt:lpstr>Mining Frequent Patterns, Association and Correlations: Basic Concepts and Methods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PowerPoint Presentation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2057</cp:revision>
  <cp:lastPrinted>2017-01-15T22:23:57Z</cp:lastPrinted>
  <dcterms:created xsi:type="dcterms:W3CDTF">2015-05-16T14:51:23Z</dcterms:created>
  <dcterms:modified xsi:type="dcterms:W3CDTF">2017-06-20T17:26:54Z</dcterms:modified>
</cp:coreProperties>
</file>