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81" r:id="rId2"/>
    <p:sldId id="324" r:id="rId3"/>
    <p:sldId id="292" r:id="rId4"/>
    <p:sldId id="312" r:id="rId5"/>
    <p:sldId id="304" r:id="rId6"/>
    <p:sldId id="306" r:id="rId7"/>
    <p:sldId id="307" r:id="rId8"/>
    <p:sldId id="308" r:id="rId9"/>
    <p:sldId id="317" r:id="rId10"/>
    <p:sldId id="318" r:id="rId11"/>
    <p:sldId id="309" r:id="rId12"/>
    <p:sldId id="320" r:id="rId13"/>
    <p:sldId id="325" r:id="rId14"/>
    <p:sldId id="328" r:id="rId15"/>
    <p:sldId id="337" r:id="rId16"/>
    <p:sldId id="345" r:id="rId17"/>
    <p:sldId id="346" r:id="rId18"/>
    <p:sldId id="347" r:id="rId19"/>
    <p:sldId id="348" r:id="rId20"/>
    <p:sldId id="353" r:id="rId21"/>
    <p:sldId id="356" r:id="rId22"/>
    <p:sldId id="355" r:id="rId23"/>
    <p:sldId id="357" r:id="rId24"/>
    <p:sldId id="358" r:id="rId25"/>
    <p:sldId id="349" r:id="rId26"/>
    <p:sldId id="338" r:id="rId27"/>
    <p:sldId id="339" r:id="rId28"/>
    <p:sldId id="340" r:id="rId29"/>
    <p:sldId id="341" r:id="rId30"/>
    <p:sldId id="342" r:id="rId31"/>
    <p:sldId id="329" r:id="rId32"/>
    <p:sldId id="326" r:id="rId33"/>
    <p:sldId id="333" r:id="rId34"/>
    <p:sldId id="334" r:id="rId35"/>
    <p:sldId id="359" r:id="rId36"/>
    <p:sldId id="360" r:id="rId37"/>
    <p:sldId id="335" r:id="rId38"/>
    <p:sldId id="361" r:id="rId39"/>
    <p:sldId id="388" r:id="rId40"/>
    <p:sldId id="365" r:id="rId41"/>
    <p:sldId id="362" r:id="rId42"/>
    <p:sldId id="368" r:id="rId43"/>
    <p:sldId id="369" r:id="rId44"/>
    <p:sldId id="366" r:id="rId45"/>
    <p:sldId id="364" r:id="rId46"/>
    <p:sldId id="321" r:id="rId47"/>
    <p:sldId id="372" r:id="rId48"/>
    <p:sldId id="373" r:id="rId49"/>
    <p:sldId id="374" r:id="rId50"/>
    <p:sldId id="322" r:id="rId51"/>
    <p:sldId id="375" r:id="rId52"/>
    <p:sldId id="376" r:id="rId53"/>
    <p:sldId id="377" r:id="rId54"/>
    <p:sldId id="378" r:id="rId55"/>
    <p:sldId id="379" r:id="rId56"/>
    <p:sldId id="323" r:id="rId57"/>
    <p:sldId id="384" r:id="rId58"/>
    <p:sldId id="386" r:id="rId59"/>
    <p:sldId id="380" r:id="rId60"/>
    <p:sldId id="385" r:id="rId61"/>
    <p:sldId id="387" r:id="rId62"/>
    <p:sldId id="383" r:id="rId63"/>
    <p:sldId id="288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012"/>
    <a:srgbClr val="E2AC01"/>
    <a:srgbClr val="FFFC00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7" autoAdjust="0"/>
    <p:restoredTop sz="80494"/>
  </p:normalViewPr>
  <p:slideViewPr>
    <p:cSldViewPr snapToGrid="0" snapToObjects="1">
      <p:cViewPr>
        <p:scale>
          <a:sx n="85" d="100"/>
          <a:sy n="85" d="100"/>
        </p:scale>
        <p:origin x="14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handoutMaster" Target="handoutMasters/handoutMaster1.xml"/><Relationship Id="rId67" Type="http://schemas.openxmlformats.org/officeDocument/2006/relationships/commentAuthors" Target="commentAuthors.xml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meng/Desktop/Workbook1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oleObject" Target="file://localhost/Users/meng/Desktop/Workbook1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oleObject" Target="file://localhost/Users/meng/Desktop/Workbook1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oleObject" Target="file://localhost/Users/meng/Desktop/Workbook1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oleObject" Target="file://localhost/Users/meng/Desktop/Workbook1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oleObject" Target="file://localhost/Users/meng/Desktop/Workbook1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oleObject" Target="file://localhost/Users/meng/Desktop/Workbook1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microsoft.com/office/2011/relationships/chartStyle" Target="style16.xml"/><Relationship Id="rId2" Type="http://schemas.microsoft.com/office/2011/relationships/chartColorStyle" Target="colors16.xml"/><Relationship Id="rId3" Type="http://schemas.openxmlformats.org/officeDocument/2006/relationships/oleObject" Target="file://localhost/Users/meng/Desktop/Workbook1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oleObject" Target="file://localhost/Users/meng/Desktop/Workbook1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microsoft.com/office/2011/relationships/chartStyle" Target="style18.xml"/><Relationship Id="rId2" Type="http://schemas.microsoft.com/office/2011/relationships/chartColorStyle" Target="colors18.xml"/><Relationship Id="rId3" Type="http://schemas.openxmlformats.org/officeDocument/2006/relationships/oleObject" Target="file://localhost/Users/meng/Desktop/Workbook1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microsoft.com/office/2011/relationships/chartStyle" Target="style19.xml"/><Relationship Id="rId2" Type="http://schemas.microsoft.com/office/2011/relationships/chartColorStyle" Target="colors19.xml"/><Relationship Id="rId3" Type="http://schemas.openxmlformats.org/officeDocument/2006/relationships/oleObject" Target="file://localhost/Users/meng/Desktop/Workbook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meng/Desktop/Workbook1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microsoft.com/office/2011/relationships/chartStyle" Target="style20.xml"/><Relationship Id="rId2" Type="http://schemas.microsoft.com/office/2011/relationships/chartColorStyle" Target="colors20.xml"/><Relationship Id="rId3" Type="http://schemas.openxmlformats.org/officeDocument/2006/relationships/oleObject" Target="file://localhost/Users/meng/Desktop/Workbook1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microsoft.com/office/2011/relationships/chartStyle" Target="style21.xml"/><Relationship Id="rId2" Type="http://schemas.microsoft.com/office/2011/relationships/chartColorStyle" Target="colors21.xml"/><Relationship Id="rId3" Type="http://schemas.openxmlformats.org/officeDocument/2006/relationships/oleObject" Target="file://localhost/Users/meng/Desktop/Workbook1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microsoft.com/office/2011/relationships/chartStyle" Target="style22.xml"/><Relationship Id="rId2" Type="http://schemas.microsoft.com/office/2011/relationships/chartColorStyle" Target="colors22.xml"/><Relationship Id="rId3" Type="http://schemas.openxmlformats.org/officeDocument/2006/relationships/oleObject" Target="file://localhost/Users/meng/Desktop/Workbook1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microsoft.com/office/2011/relationships/chartStyle" Target="style23.xml"/><Relationship Id="rId2" Type="http://schemas.microsoft.com/office/2011/relationships/chartColorStyle" Target="colors23.xml"/><Relationship Id="rId3" Type="http://schemas.openxmlformats.org/officeDocument/2006/relationships/oleObject" Target="file://localhost/Users/meng/Desktop/Workbook1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microsoft.com/office/2011/relationships/chartStyle" Target="style24.xml"/><Relationship Id="rId2" Type="http://schemas.microsoft.com/office/2011/relationships/chartColorStyle" Target="colors24.xml"/><Relationship Id="rId3" Type="http://schemas.openxmlformats.org/officeDocument/2006/relationships/oleObject" Target="file://localhost/Users/meng/Desktop/Workbook1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microsoft.com/office/2011/relationships/chartStyle" Target="style25.xml"/><Relationship Id="rId2" Type="http://schemas.microsoft.com/office/2011/relationships/chartColorStyle" Target="colors25.xml"/><Relationship Id="rId3" Type="http://schemas.openxmlformats.org/officeDocument/2006/relationships/oleObject" Target="file://localhost/Users/meng/Desktop/Workbook1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microsoft.com/office/2011/relationships/chartStyle" Target="style26.xml"/><Relationship Id="rId2" Type="http://schemas.microsoft.com/office/2011/relationships/chartColorStyle" Target="colors26.xml"/><Relationship Id="rId3" Type="http://schemas.openxmlformats.org/officeDocument/2006/relationships/oleObject" Target="file://localhost/Users/meng/Desktop/Workbook1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microsoft.com/office/2011/relationships/chartStyle" Target="style27.xml"/><Relationship Id="rId2" Type="http://schemas.microsoft.com/office/2011/relationships/chartColorStyle" Target="colors27.xml"/><Relationship Id="rId3" Type="http://schemas.openxmlformats.org/officeDocument/2006/relationships/oleObject" Target="file://localhost/Users/meng/Desktop/Workbook1.xlsx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microsoft.com/office/2011/relationships/chartStyle" Target="style28.xml"/><Relationship Id="rId2" Type="http://schemas.microsoft.com/office/2011/relationships/chartColorStyle" Target="colors28.xml"/><Relationship Id="rId3" Type="http://schemas.openxmlformats.org/officeDocument/2006/relationships/oleObject" Target="file://localhost/Users/meng/Desktop/Workbook1.xlsx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microsoft.com/office/2011/relationships/chartStyle" Target="style29.xml"/><Relationship Id="rId2" Type="http://schemas.microsoft.com/office/2011/relationships/chartColorStyle" Target="colors29.xml"/><Relationship Id="rId3" Type="http://schemas.openxmlformats.org/officeDocument/2006/relationships/oleObject" Target="file://localhost/Users/meng/Desktop/Workbook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localhost/Users/meng/Desktop/Workbook1.xlsx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microsoft.com/office/2011/relationships/chartStyle" Target="style30.xml"/><Relationship Id="rId2" Type="http://schemas.microsoft.com/office/2011/relationships/chartColorStyle" Target="colors30.xml"/><Relationship Id="rId3" Type="http://schemas.openxmlformats.org/officeDocument/2006/relationships/oleObject" Target="file://localhost/Users/meng/Desktop/Workbook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localhost/Users/meng/Desktop/Workbook1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localhost/Users/meng/Desktop/Workbook1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localhost/Users/meng/Desktop/Workbook1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file://localhost/Users/meng/Desktop/Workbook1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oleObject" Target="file://localhost/Users/meng/Desktop/Workbook1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oleObject" Target="file://localhost/Users/meng/Desktop/Work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317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dPt>
            <c:idx val="0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1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5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7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" charset="0"/>
                    <a:ea typeface="Times" charset="0"/>
                    <a:cs typeface="Times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Sheet1!$B$2:$B$11</c:f>
              <c:numCache>
                <c:formatCode>General</c:formatCode>
                <c:ptCount val="10"/>
                <c:pt idx="0">
                  <c:v>3.0</c:v>
                </c:pt>
                <c:pt idx="1">
                  <c:v>3.0</c:v>
                </c:pt>
                <c:pt idx="2">
                  <c:v>2.0</c:v>
                </c:pt>
                <c:pt idx="3">
                  <c:v>2.0</c:v>
                </c:pt>
                <c:pt idx="4">
                  <c:v>6.0</c:v>
                </c:pt>
                <c:pt idx="5">
                  <c:v>6.0</c:v>
                </c:pt>
                <c:pt idx="6">
                  <c:v>7.0</c:v>
                </c:pt>
                <c:pt idx="7">
                  <c:v>7.0</c:v>
                </c:pt>
                <c:pt idx="8">
                  <c:v>8.0</c:v>
                </c:pt>
                <c:pt idx="9">
                  <c:v>7.0</c:v>
                </c:pt>
              </c:numCache>
            </c:numRef>
          </c:xVal>
          <c:yVal>
            <c:numRef>
              <c:f>Sheet1!$C$2:$C$11</c:f>
              <c:numCache>
                <c:formatCode>General</c:formatCode>
                <c:ptCount val="10"/>
                <c:pt idx="0">
                  <c:v>5.0</c:v>
                </c:pt>
                <c:pt idx="1">
                  <c:v>4.0</c:v>
                </c:pt>
                <c:pt idx="2">
                  <c:v>8.0</c:v>
                </c:pt>
                <c:pt idx="3">
                  <c:v>3.0</c:v>
                </c:pt>
                <c:pt idx="4">
                  <c:v>2.0</c:v>
                </c:pt>
                <c:pt idx="5">
                  <c:v>4.0</c:v>
                </c:pt>
                <c:pt idx="6">
                  <c:v>3.0</c:v>
                </c:pt>
                <c:pt idx="7">
                  <c:v>4.0</c:v>
                </c:pt>
                <c:pt idx="8">
                  <c:v>5.0</c:v>
                </c:pt>
                <c:pt idx="9">
                  <c:v>6.0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8634272"/>
        <c:axId val="-2069388224"/>
      </c:scatterChart>
      <c:valAx>
        <c:axId val="-2068634272"/>
        <c:scaling>
          <c:orientation val="minMax"/>
          <c:min val="1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069388224"/>
        <c:crosses val="autoZero"/>
        <c:crossBetween val="midCat"/>
        <c:majorUnit val="1.0"/>
      </c:valAx>
      <c:valAx>
        <c:axId val="-2069388224"/>
        <c:scaling>
          <c:orientation val="minMax"/>
          <c:min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068634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Times" charset="0"/>
          <a:ea typeface="Times" charset="0"/>
          <a:cs typeface="Times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317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FF0000"/>
              </a:solidFill>
              <a:ln w="9525">
                <a:solidFill>
                  <a:schemeClr val="tx1"/>
                </a:solidFill>
              </a:ln>
              <a:effectLst/>
            </c:spPr>
          </c:marker>
          <c:dPt>
            <c:idx val="0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1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2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3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4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5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6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7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8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9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" charset="0"/>
                    <a:ea typeface="Times" charset="0"/>
                    <a:cs typeface="Times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Sheet1!$B$1:$B$10</c:f>
              <c:numCache>
                <c:formatCode>General</c:formatCode>
                <c:ptCount val="10"/>
                <c:pt idx="0">
                  <c:v>3.0</c:v>
                </c:pt>
                <c:pt idx="1">
                  <c:v>3.0</c:v>
                </c:pt>
                <c:pt idx="2">
                  <c:v>2.0</c:v>
                </c:pt>
                <c:pt idx="3">
                  <c:v>2.0</c:v>
                </c:pt>
                <c:pt idx="4">
                  <c:v>6.0</c:v>
                </c:pt>
                <c:pt idx="5">
                  <c:v>6.0</c:v>
                </c:pt>
                <c:pt idx="6">
                  <c:v>7.0</c:v>
                </c:pt>
                <c:pt idx="7">
                  <c:v>7.0</c:v>
                </c:pt>
                <c:pt idx="8">
                  <c:v>8.0</c:v>
                </c:pt>
                <c:pt idx="9">
                  <c:v>7.0</c:v>
                </c:pt>
              </c:numCache>
            </c:numRef>
          </c:xVal>
          <c:yVal>
            <c:numRef>
              <c:f>Sheet1!$C$1:$C$10</c:f>
              <c:numCache>
                <c:formatCode>General</c:formatCode>
                <c:ptCount val="10"/>
                <c:pt idx="0">
                  <c:v>5.0</c:v>
                </c:pt>
                <c:pt idx="1">
                  <c:v>4.0</c:v>
                </c:pt>
                <c:pt idx="2">
                  <c:v>8.0</c:v>
                </c:pt>
                <c:pt idx="3">
                  <c:v>3.0</c:v>
                </c:pt>
                <c:pt idx="4">
                  <c:v>2.0</c:v>
                </c:pt>
                <c:pt idx="5">
                  <c:v>4.0</c:v>
                </c:pt>
                <c:pt idx="6">
                  <c:v>3.0</c:v>
                </c:pt>
                <c:pt idx="7">
                  <c:v>4.0</c:v>
                </c:pt>
                <c:pt idx="8">
                  <c:v>5.0</c:v>
                </c:pt>
                <c:pt idx="9">
                  <c:v>6.0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5265856"/>
        <c:axId val="-2065262304"/>
      </c:scatterChart>
      <c:valAx>
        <c:axId val="-2065265856"/>
        <c:scaling>
          <c:orientation val="minMax"/>
          <c:min val="1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065262304"/>
        <c:crosses val="autoZero"/>
        <c:crossBetween val="midCat"/>
        <c:majorUnit val="1.0"/>
      </c:valAx>
      <c:valAx>
        <c:axId val="-2065262304"/>
        <c:scaling>
          <c:orientation val="minMax"/>
          <c:min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0652658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Times" charset="0"/>
          <a:ea typeface="Times" charset="0"/>
          <a:cs typeface="Times" charset="0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317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FF0000"/>
              </a:solidFill>
              <a:ln w="9525">
                <a:solidFill>
                  <a:schemeClr val="tx1"/>
                </a:solidFill>
              </a:ln>
              <a:effectLst/>
            </c:spPr>
          </c:marker>
          <c:dPt>
            <c:idx val="0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1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2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3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4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5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6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7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8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9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" charset="0"/>
                    <a:ea typeface="Times" charset="0"/>
                    <a:cs typeface="Times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Sheet1!$B$1:$B$10</c:f>
              <c:numCache>
                <c:formatCode>General</c:formatCode>
                <c:ptCount val="10"/>
                <c:pt idx="0">
                  <c:v>3.0</c:v>
                </c:pt>
                <c:pt idx="1">
                  <c:v>3.0</c:v>
                </c:pt>
                <c:pt idx="2">
                  <c:v>2.0</c:v>
                </c:pt>
                <c:pt idx="3">
                  <c:v>2.0</c:v>
                </c:pt>
                <c:pt idx="4">
                  <c:v>6.0</c:v>
                </c:pt>
                <c:pt idx="5">
                  <c:v>6.0</c:v>
                </c:pt>
                <c:pt idx="6">
                  <c:v>7.0</c:v>
                </c:pt>
                <c:pt idx="7">
                  <c:v>7.0</c:v>
                </c:pt>
                <c:pt idx="8">
                  <c:v>8.0</c:v>
                </c:pt>
                <c:pt idx="9">
                  <c:v>7.0</c:v>
                </c:pt>
              </c:numCache>
            </c:numRef>
          </c:xVal>
          <c:yVal>
            <c:numRef>
              <c:f>Sheet1!$C$1:$C$10</c:f>
              <c:numCache>
                <c:formatCode>General</c:formatCode>
                <c:ptCount val="10"/>
                <c:pt idx="0">
                  <c:v>5.0</c:v>
                </c:pt>
                <c:pt idx="1">
                  <c:v>4.0</c:v>
                </c:pt>
                <c:pt idx="2">
                  <c:v>8.0</c:v>
                </c:pt>
                <c:pt idx="3">
                  <c:v>3.0</c:v>
                </c:pt>
                <c:pt idx="4">
                  <c:v>2.0</c:v>
                </c:pt>
                <c:pt idx="5">
                  <c:v>4.0</c:v>
                </c:pt>
                <c:pt idx="6">
                  <c:v>3.0</c:v>
                </c:pt>
                <c:pt idx="7">
                  <c:v>4.0</c:v>
                </c:pt>
                <c:pt idx="8">
                  <c:v>5.0</c:v>
                </c:pt>
                <c:pt idx="9">
                  <c:v>6.0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5179312"/>
        <c:axId val="-2065175760"/>
      </c:scatterChart>
      <c:valAx>
        <c:axId val="-2065179312"/>
        <c:scaling>
          <c:orientation val="minMax"/>
          <c:min val="1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065175760"/>
        <c:crosses val="autoZero"/>
        <c:crossBetween val="midCat"/>
        <c:majorUnit val="1.0"/>
      </c:valAx>
      <c:valAx>
        <c:axId val="-2065175760"/>
        <c:scaling>
          <c:orientation val="minMax"/>
          <c:min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065179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Times" charset="0"/>
          <a:ea typeface="Times" charset="0"/>
          <a:cs typeface="Times" charset="0"/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317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FF0000"/>
              </a:solidFill>
              <a:ln w="9525">
                <a:solidFill>
                  <a:schemeClr val="tx1"/>
                </a:solidFill>
              </a:ln>
              <a:effectLst/>
            </c:spPr>
          </c:marker>
          <c:dPt>
            <c:idx val="0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1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2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3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4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5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6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7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8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9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" charset="0"/>
                    <a:ea typeface="Times" charset="0"/>
                    <a:cs typeface="Times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Sheet1!$B$1:$B$10</c:f>
              <c:numCache>
                <c:formatCode>General</c:formatCode>
                <c:ptCount val="10"/>
                <c:pt idx="0">
                  <c:v>3.0</c:v>
                </c:pt>
                <c:pt idx="1">
                  <c:v>3.0</c:v>
                </c:pt>
                <c:pt idx="2">
                  <c:v>2.0</c:v>
                </c:pt>
                <c:pt idx="3">
                  <c:v>2.0</c:v>
                </c:pt>
                <c:pt idx="4">
                  <c:v>6.0</c:v>
                </c:pt>
                <c:pt idx="5">
                  <c:v>6.0</c:v>
                </c:pt>
                <c:pt idx="6">
                  <c:v>7.0</c:v>
                </c:pt>
                <c:pt idx="7">
                  <c:v>7.0</c:v>
                </c:pt>
                <c:pt idx="8">
                  <c:v>8.0</c:v>
                </c:pt>
                <c:pt idx="9">
                  <c:v>7.0</c:v>
                </c:pt>
              </c:numCache>
            </c:numRef>
          </c:xVal>
          <c:yVal>
            <c:numRef>
              <c:f>Sheet1!$C$1:$C$10</c:f>
              <c:numCache>
                <c:formatCode>General</c:formatCode>
                <c:ptCount val="10"/>
                <c:pt idx="0">
                  <c:v>5.0</c:v>
                </c:pt>
                <c:pt idx="1">
                  <c:v>4.0</c:v>
                </c:pt>
                <c:pt idx="2">
                  <c:v>8.0</c:v>
                </c:pt>
                <c:pt idx="3">
                  <c:v>3.0</c:v>
                </c:pt>
                <c:pt idx="4">
                  <c:v>2.0</c:v>
                </c:pt>
                <c:pt idx="5">
                  <c:v>4.0</c:v>
                </c:pt>
                <c:pt idx="6">
                  <c:v>3.0</c:v>
                </c:pt>
                <c:pt idx="7">
                  <c:v>4.0</c:v>
                </c:pt>
                <c:pt idx="8">
                  <c:v>5.0</c:v>
                </c:pt>
                <c:pt idx="9">
                  <c:v>6.0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6641328"/>
        <c:axId val="-2066637776"/>
      </c:scatterChart>
      <c:valAx>
        <c:axId val="-2066641328"/>
        <c:scaling>
          <c:orientation val="minMax"/>
          <c:min val="1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066637776"/>
        <c:crosses val="autoZero"/>
        <c:crossBetween val="midCat"/>
        <c:majorUnit val="1.0"/>
      </c:valAx>
      <c:valAx>
        <c:axId val="-2066637776"/>
        <c:scaling>
          <c:orientation val="minMax"/>
          <c:min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0666413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Times" charset="0"/>
          <a:ea typeface="Times" charset="0"/>
          <a:cs typeface="Times" charset="0"/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317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FF0000"/>
              </a:solidFill>
              <a:ln w="9525">
                <a:solidFill>
                  <a:schemeClr val="tx1"/>
                </a:solidFill>
              </a:ln>
              <a:effectLst/>
            </c:spPr>
          </c:marker>
          <c:dPt>
            <c:idx val="0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1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2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3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4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5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6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7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8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9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" charset="0"/>
                    <a:ea typeface="Times" charset="0"/>
                    <a:cs typeface="Times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Sheet1!$B$1:$B$10</c:f>
              <c:numCache>
                <c:formatCode>General</c:formatCode>
                <c:ptCount val="10"/>
                <c:pt idx="0">
                  <c:v>3.0</c:v>
                </c:pt>
                <c:pt idx="1">
                  <c:v>3.0</c:v>
                </c:pt>
                <c:pt idx="2">
                  <c:v>2.0</c:v>
                </c:pt>
                <c:pt idx="3">
                  <c:v>2.0</c:v>
                </c:pt>
                <c:pt idx="4">
                  <c:v>6.0</c:v>
                </c:pt>
                <c:pt idx="5">
                  <c:v>6.0</c:v>
                </c:pt>
                <c:pt idx="6">
                  <c:v>7.0</c:v>
                </c:pt>
                <c:pt idx="7">
                  <c:v>7.0</c:v>
                </c:pt>
                <c:pt idx="8">
                  <c:v>8.0</c:v>
                </c:pt>
                <c:pt idx="9">
                  <c:v>7.0</c:v>
                </c:pt>
              </c:numCache>
            </c:numRef>
          </c:xVal>
          <c:yVal>
            <c:numRef>
              <c:f>Sheet1!$C$1:$C$10</c:f>
              <c:numCache>
                <c:formatCode>General</c:formatCode>
                <c:ptCount val="10"/>
                <c:pt idx="0">
                  <c:v>5.0</c:v>
                </c:pt>
                <c:pt idx="1">
                  <c:v>4.0</c:v>
                </c:pt>
                <c:pt idx="2">
                  <c:v>8.0</c:v>
                </c:pt>
                <c:pt idx="3">
                  <c:v>3.0</c:v>
                </c:pt>
                <c:pt idx="4">
                  <c:v>2.0</c:v>
                </c:pt>
                <c:pt idx="5">
                  <c:v>4.0</c:v>
                </c:pt>
                <c:pt idx="6">
                  <c:v>3.0</c:v>
                </c:pt>
                <c:pt idx="7">
                  <c:v>4.0</c:v>
                </c:pt>
                <c:pt idx="8">
                  <c:v>5.0</c:v>
                </c:pt>
                <c:pt idx="9">
                  <c:v>6.0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7366864"/>
        <c:axId val="-2067363168"/>
      </c:scatterChart>
      <c:valAx>
        <c:axId val="-2067366864"/>
        <c:scaling>
          <c:orientation val="minMax"/>
          <c:min val="1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067363168"/>
        <c:crosses val="autoZero"/>
        <c:crossBetween val="midCat"/>
        <c:majorUnit val="1.0"/>
      </c:valAx>
      <c:valAx>
        <c:axId val="-2067363168"/>
        <c:scaling>
          <c:orientation val="minMax"/>
          <c:min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0673668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Times" charset="0"/>
          <a:ea typeface="Times" charset="0"/>
          <a:cs typeface="Times" charset="0"/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317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FF0000"/>
              </a:solidFill>
              <a:ln w="9525">
                <a:solidFill>
                  <a:schemeClr val="tx1"/>
                </a:solidFill>
              </a:ln>
              <a:effectLst/>
            </c:spPr>
          </c:marker>
          <c:dPt>
            <c:idx val="0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1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2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3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4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5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6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7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8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9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" charset="0"/>
                    <a:ea typeface="Times" charset="0"/>
                    <a:cs typeface="Times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Sheet1!$B$1:$B$10</c:f>
              <c:numCache>
                <c:formatCode>General</c:formatCode>
                <c:ptCount val="10"/>
                <c:pt idx="0">
                  <c:v>3.0</c:v>
                </c:pt>
                <c:pt idx="1">
                  <c:v>3.0</c:v>
                </c:pt>
                <c:pt idx="2">
                  <c:v>2.0</c:v>
                </c:pt>
                <c:pt idx="3">
                  <c:v>2.0</c:v>
                </c:pt>
                <c:pt idx="4">
                  <c:v>6.0</c:v>
                </c:pt>
                <c:pt idx="5">
                  <c:v>6.0</c:v>
                </c:pt>
                <c:pt idx="6">
                  <c:v>7.0</c:v>
                </c:pt>
                <c:pt idx="7">
                  <c:v>7.0</c:v>
                </c:pt>
                <c:pt idx="8">
                  <c:v>8.0</c:v>
                </c:pt>
                <c:pt idx="9">
                  <c:v>7.0</c:v>
                </c:pt>
              </c:numCache>
            </c:numRef>
          </c:xVal>
          <c:yVal>
            <c:numRef>
              <c:f>Sheet1!$C$1:$C$10</c:f>
              <c:numCache>
                <c:formatCode>General</c:formatCode>
                <c:ptCount val="10"/>
                <c:pt idx="0">
                  <c:v>5.0</c:v>
                </c:pt>
                <c:pt idx="1">
                  <c:v>4.0</c:v>
                </c:pt>
                <c:pt idx="2">
                  <c:v>8.0</c:v>
                </c:pt>
                <c:pt idx="3">
                  <c:v>3.0</c:v>
                </c:pt>
                <c:pt idx="4">
                  <c:v>2.0</c:v>
                </c:pt>
                <c:pt idx="5">
                  <c:v>4.0</c:v>
                </c:pt>
                <c:pt idx="6">
                  <c:v>3.0</c:v>
                </c:pt>
                <c:pt idx="7">
                  <c:v>4.0</c:v>
                </c:pt>
                <c:pt idx="8">
                  <c:v>5.0</c:v>
                </c:pt>
                <c:pt idx="9">
                  <c:v>6.0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2878576"/>
        <c:axId val="-2062875008"/>
      </c:scatterChart>
      <c:valAx>
        <c:axId val="-2062878576"/>
        <c:scaling>
          <c:orientation val="minMax"/>
          <c:min val="1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062875008"/>
        <c:crosses val="autoZero"/>
        <c:crossBetween val="midCat"/>
        <c:majorUnit val="1.0"/>
      </c:valAx>
      <c:valAx>
        <c:axId val="-2062875008"/>
        <c:scaling>
          <c:orientation val="minMax"/>
          <c:min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062878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Times" charset="0"/>
          <a:ea typeface="Times" charset="0"/>
          <a:cs typeface="Times" charset="0"/>
        </a:defRPr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317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FF0000"/>
              </a:solidFill>
              <a:ln w="9525">
                <a:solidFill>
                  <a:schemeClr val="tx1"/>
                </a:solidFill>
              </a:ln>
              <a:effectLst/>
            </c:spPr>
          </c:marker>
          <c:dPt>
            <c:idx val="0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1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2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3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4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5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6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7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8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9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" charset="0"/>
                    <a:ea typeface="Times" charset="0"/>
                    <a:cs typeface="Times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Sheet1!$B$1:$B$10</c:f>
              <c:numCache>
                <c:formatCode>General</c:formatCode>
                <c:ptCount val="10"/>
                <c:pt idx="0">
                  <c:v>3.0</c:v>
                </c:pt>
                <c:pt idx="1">
                  <c:v>3.0</c:v>
                </c:pt>
                <c:pt idx="2">
                  <c:v>2.0</c:v>
                </c:pt>
                <c:pt idx="3">
                  <c:v>2.0</c:v>
                </c:pt>
                <c:pt idx="4">
                  <c:v>6.0</c:v>
                </c:pt>
                <c:pt idx="5">
                  <c:v>6.0</c:v>
                </c:pt>
                <c:pt idx="6">
                  <c:v>7.0</c:v>
                </c:pt>
                <c:pt idx="7">
                  <c:v>7.0</c:v>
                </c:pt>
                <c:pt idx="8">
                  <c:v>8.0</c:v>
                </c:pt>
                <c:pt idx="9">
                  <c:v>7.0</c:v>
                </c:pt>
              </c:numCache>
            </c:numRef>
          </c:xVal>
          <c:yVal>
            <c:numRef>
              <c:f>Sheet1!$C$1:$C$10</c:f>
              <c:numCache>
                <c:formatCode>General</c:formatCode>
                <c:ptCount val="10"/>
                <c:pt idx="0">
                  <c:v>5.0</c:v>
                </c:pt>
                <c:pt idx="1">
                  <c:v>4.0</c:v>
                </c:pt>
                <c:pt idx="2">
                  <c:v>8.0</c:v>
                </c:pt>
                <c:pt idx="3">
                  <c:v>3.0</c:v>
                </c:pt>
                <c:pt idx="4">
                  <c:v>2.0</c:v>
                </c:pt>
                <c:pt idx="5">
                  <c:v>4.0</c:v>
                </c:pt>
                <c:pt idx="6">
                  <c:v>3.0</c:v>
                </c:pt>
                <c:pt idx="7">
                  <c:v>4.0</c:v>
                </c:pt>
                <c:pt idx="8">
                  <c:v>5.0</c:v>
                </c:pt>
                <c:pt idx="9">
                  <c:v>6.0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6097200"/>
        <c:axId val="-2145517456"/>
      </c:scatterChart>
      <c:valAx>
        <c:axId val="-2066097200"/>
        <c:scaling>
          <c:orientation val="minMax"/>
          <c:min val="1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145517456"/>
        <c:crosses val="autoZero"/>
        <c:crossBetween val="midCat"/>
        <c:majorUnit val="1.0"/>
      </c:valAx>
      <c:valAx>
        <c:axId val="-2145517456"/>
        <c:scaling>
          <c:orientation val="minMax"/>
          <c:min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0660972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Times" charset="0"/>
          <a:ea typeface="Times" charset="0"/>
          <a:cs typeface="Times" charset="0"/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317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" charset="0"/>
                    <a:ea typeface="Times" charset="0"/>
                    <a:cs typeface="Times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Sheet1!$B$1:$B$10</c:f>
              <c:numCache>
                <c:formatCode>General</c:formatCode>
                <c:ptCount val="10"/>
                <c:pt idx="0">
                  <c:v>3.0</c:v>
                </c:pt>
                <c:pt idx="1">
                  <c:v>3.0</c:v>
                </c:pt>
                <c:pt idx="2">
                  <c:v>2.0</c:v>
                </c:pt>
                <c:pt idx="3">
                  <c:v>2.0</c:v>
                </c:pt>
                <c:pt idx="4">
                  <c:v>6.0</c:v>
                </c:pt>
                <c:pt idx="5">
                  <c:v>6.0</c:v>
                </c:pt>
                <c:pt idx="6">
                  <c:v>7.0</c:v>
                </c:pt>
                <c:pt idx="7">
                  <c:v>7.0</c:v>
                </c:pt>
                <c:pt idx="8">
                  <c:v>8.0</c:v>
                </c:pt>
                <c:pt idx="9">
                  <c:v>7.0</c:v>
                </c:pt>
              </c:numCache>
            </c:numRef>
          </c:xVal>
          <c:yVal>
            <c:numRef>
              <c:f>Sheet1!$C$1:$C$10</c:f>
              <c:numCache>
                <c:formatCode>General</c:formatCode>
                <c:ptCount val="10"/>
                <c:pt idx="0">
                  <c:v>5.0</c:v>
                </c:pt>
                <c:pt idx="1">
                  <c:v>4.0</c:v>
                </c:pt>
                <c:pt idx="2">
                  <c:v>8.0</c:v>
                </c:pt>
                <c:pt idx="3">
                  <c:v>3.0</c:v>
                </c:pt>
                <c:pt idx="4">
                  <c:v>2.0</c:v>
                </c:pt>
                <c:pt idx="5">
                  <c:v>4.0</c:v>
                </c:pt>
                <c:pt idx="6">
                  <c:v>3.0</c:v>
                </c:pt>
                <c:pt idx="7">
                  <c:v>4.0</c:v>
                </c:pt>
                <c:pt idx="8">
                  <c:v>5.0</c:v>
                </c:pt>
                <c:pt idx="9">
                  <c:v>6.0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5917488"/>
        <c:axId val="-2065914048"/>
      </c:scatterChart>
      <c:valAx>
        <c:axId val="-2065917488"/>
        <c:scaling>
          <c:orientation val="minMax"/>
          <c:min val="1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065914048"/>
        <c:crosses val="autoZero"/>
        <c:crossBetween val="midCat"/>
        <c:majorUnit val="1.0"/>
      </c:valAx>
      <c:valAx>
        <c:axId val="-2065914048"/>
        <c:scaling>
          <c:orientation val="minMax"/>
          <c:min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0659174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Times" charset="0"/>
          <a:ea typeface="Times" charset="0"/>
          <a:cs typeface="Times" charset="0"/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317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FF0000"/>
              </a:solidFill>
              <a:ln w="9525">
                <a:solidFill>
                  <a:schemeClr val="tx1"/>
                </a:solidFill>
              </a:ln>
              <a:effectLst/>
            </c:spPr>
          </c:marker>
          <c:dPt>
            <c:idx val="0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1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2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3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4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5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6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7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8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9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" charset="0"/>
                    <a:ea typeface="Times" charset="0"/>
                    <a:cs typeface="Times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Sheet1!$B$1:$B$10</c:f>
              <c:numCache>
                <c:formatCode>General</c:formatCode>
                <c:ptCount val="10"/>
                <c:pt idx="0">
                  <c:v>3.0</c:v>
                </c:pt>
                <c:pt idx="1">
                  <c:v>3.0</c:v>
                </c:pt>
                <c:pt idx="2">
                  <c:v>2.0</c:v>
                </c:pt>
                <c:pt idx="3">
                  <c:v>2.0</c:v>
                </c:pt>
                <c:pt idx="4">
                  <c:v>6.0</c:v>
                </c:pt>
                <c:pt idx="5">
                  <c:v>6.0</c:v>
                </c:pt>
                <c:pt idx="6">
                  <c:v>7.0</c:v>
                </c:pt>
                <c:pt idx="7">
                  <c:v>7.0</c:v>
                </c:pt>
                <c:pt idx="8">
                  <c:v>8.0</c:v>
                </c:pt>
                <c:pt idx="9">
                  <c:v>7.0</c:v>
                </c:pt>
              </c:numCache>
            </c:numRef>
          </c:xVal>
          <c:yVal>
            <c:numRef>
              <c:f>Sheet1!$C$1:$C$10</c:f>
              <c:numCache>
                <c:formatCode>General</c:formatCode>
                <c:ptCount val="10"/>
                <c:pt idx="0">
                  <c:v>5.0</c:v>
                </c:pt>
                <c:pt idx="1">
                  <c:v>4.0</c:v>
                </c:pt>
                <c:pt idx="2">
                  <c:v>8.0</c:v>
                </c:pt>
                <c:pt idx="3">
                  <c:v>3.0</c:v>
                </c:pt>
                <c:pt idx="4">
                  <c:v>2.0</c:v>
                </c:pt>
                <c:pt idx="5">
                  <c:v>4.0</c:v>
                </c:pt>
                <c:pt idx="6">
                  <c:v>3.0</c:v>
                </c:pt>
                <c:pt idx="7">
                  <c:v>4.0</c:v>
                </c:pt>
                <c:pt idx="8">
                  <c:v>5.0</c:v>
                </c:pt>
                <c:pt idx="9">
                  <c:v>6.0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6063008"/>
        <c:axId val="-2065925216"/>
      </c:scatterChart>
      <c:valAx>
        <c:axId val="-2066063008"/>
        <c:scaling>
          <c:orientation val="minMax"/>
          <c:min val="1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065925216"/>
        <c:crosses val="autoZero"/>
        <c:crossBetween val="midCat"/>
        <c:majorUnit val="1.0"/>
      </c:valAx>
      <c:valAx>
        <c:axId val="-2065925216"/>
        <c:scaling>
          <c:orientation val="minMax"/>
          <c:min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0660630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Times" charset="0"/>
          <a:ea typeface="Times" charset="0"/>
          <a:cs typeface="Times" charset="0"/>
        </a:defRPr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317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FF0000"/>
              </a:solidFill>
              <a:ln w="9525">
                <a:solidFill>
                  <a:schemeClr val="tx1"/>
                </a:solidFill>
              </a:ln>
              <a:effectLst/>
            </c:spPr>
          </c:marker>
          <c:dPt>
            <c:idx val="0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1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2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3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4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5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6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7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8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9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" charset="0"/>
                    <a:ea typeface="Times" charset="0"/>
                    <a:cs typeface="Times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Sheet1!$B$1:$B$10</c:f>
              <c:numCache>
                <c:formatCode>General</c:formatCode>
                <c:ptCount val="10"/>
                <c:pt idx="0">
                  <c:v>3.0</c:v>
                </c:pt>
                <c:pt idx="1">
                  <c:v>3.0</c:v>
                </c:pt>
                <c:pt idx="2">
                  <c:v>2.0</c:v>
                </c:pt>
                <c:pt idx="3">
                  <c:v>2.0</c:v>
                </c:pt>
                <c:pt idx="4">
                  <c:v>6.0</c:v>
                </c:pt>
                <c:pt idx="5">
                  <c:v>6.0</c:v>
                </c:pt>
                <c:pt idx="6">
                  <c:v>7.0</c:v>
                </c:pt>
                <c:pt idx="7">
                  <c:v>7.0</c:v>
                </c:pt>
                <c:pt idx="8">
                  <c:v>8.0</c:v>
                </c:pt>
                <c:pt idx="9">
                  <c:v>7.0</c:v>
                </c:pt>
              </c:numCache>
            </c:numRef>
          </c:xVal>
          <c:yVal>
            <c:numRef>
              <c:f>Sheet1!$C$1:$C$10</c:f>
              <c:numCache>
                <c:formatCode>General</c:formatCode>
                <c:ptCount val="10"/>
                <c:pt idx="0">
                  <c:v>5.0</c:v>
                </c:pt>
                <c:pt idx="1">
                  <c:v>4.0</c:v>
                </c:pt>
                <c:pt idx="2">
                  <c:v>8.0</c:v>
                </c:pt>
                <c:pt idx="3">
                  <c:v>3.0</c:v>
                </c:pt>
                <c:pt idx="4">
                  <c:v>2.0</c:v>
                </c:pt>
                <c:pt idx="5">
                  <c:v>4.0</c:v>
                </c:pt>
                <c:pt idx="6">
                  <c:v>3.0</c:v>
                </c:pt>
                <c:pt idx="7">
                  <c:v>4.0</c:v>
                </c:pt>
                <c:pt idx="8">
                  <c:v>5.0</c:v>
                </c:pt>
                <c:pt idx="9">
                  <c:v>6.0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54205872"/>
        <c:axId val="-2054202304"/>
      </c:scatterChart>
      <c:valAx>
        <c:axId val="-2054205872"/>
        <c:scaling>
          <c:orientation val="minMax"/>
          <c:min val="1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054202304"/>
        <c:crosses val="autoZero"/>
        <c:crossBetween val="midCat"/>
        <c:majorUnit val="1.0"/>
      </c:valAx>
      <c:valAx>
        <c:axId val="-2054202304"/>
        <c:scaling>
          <c:orientation val="minMax"/>
          <c:min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0542058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Times" charset="0"/>
          <a:ea typeface="Times" charset="0"/>
          <a:cs typeface="Times" charset="0"/>
        </a:defRPr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317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FF0000"/>
              </a:solidFill>
              <a:ln w="9525">
                <a:solidFill>
                  <a:schemeClr val="tx1"/>
                </a:solidFill>
              </a:ln>
              <a:effectLst/>
            </c:spPr>
          </c:marker>
          <c:dPt>
            <c:idx val="0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1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2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3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4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5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6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7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8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9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" charset="0"/>
                    <a:ea typeface="Times" charset="0"/>
                    <a:cs typeface="Times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Sheet1!$B$1:$B$10</c:f>
              <c:numCache>
                <c:formatCode>General</c:formatCode>
                <c:ptCount val="10"/>
                <c:pt idx="0">
                  <c:v>3.0</c:v>
                </c:pt>
                <c:pt idx="1">
                  <c:v>3.0</c:v>
                </c:pt>
                <c:pt idx="2">
                  <c:v>2.0</c:v>
                </c:pt>
                <c:pt idx="3">
                  <c:v>2.0</c:v>
                </c:pt>
                <c:pt idx="4">
                  <c:v>6.0</c:v>
                </c:pt>
                <c:pt idx="5">
                  <c:v>6.0</c:v>
                </c:pt>
                <c:pt idx="6">
                  <c:v>7.0</c:v>
                </c:pt>
                <c:pt idx="7">
                  <c:v>7.0</c:v>
                </c:pt>
                <c:pt idx="8">
                  <c:v>8.0</c:v>
                </c:pt>
                <c:pt idx="9">
                  <c:v>7.0</c:v>
                </c:pt>
              </c:numCache>
            </c:numRef>
          </c:xVal>
          <c:yVal>
            <c:numRef>
              <c:f>Sheet1!$C$1:$C$10</c:f>
              <c:numCache>
                <c:formatCode>General</c:formatCode>
                <c:ptCount val="10"/>
                <c:pt idx="0">
                  <c:v>5.0</c:v>
                </c:pt>
                <c:pt idx="1">
                  <c:v>4.0</c:v>
                </c:pt>
                <c:pt idx="2">
                  <c:v>8.0</c:v>
                </c:pt>
                <c:pt idx="3">
                  <c:v>3.0</c:v>
                </c:pt>
                <c:pt idx="4">
                  <c:v>2.0</c:v>
                </c:pt>
                <c:pt idx="5">
                  <c:v>4.0</c:v>
                </c:pt>
                <c:pt idx="6">
                  <c:v>3.0</c:v>
                </c:pt>
                <c:pt idx="7">
                  <c:v>4.0</c:v>
                </c:pt>
                <c:pt idx="8">
                  <c:v>5.0</c:v>
                </c:pt>
                <c:pt idx="9">
                  <c:v>6.0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54108896"/>
        <c:axId val="-2054105328"/>
      </c:scatterChart>
      <c:valAx>
        <c:axId val="-2054108896"/>
        <c:scaling>
          <c:orientation val="minMax"/>
          <c:min val="1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054105328"/>
        <c:crosses val="autoZero"/>
        <c:crossBetween val="midCat"/>
        <c:majorUnit val="1.0"/>
      </c:valAx>
      <c:valAx>
        <c:axId val="-2054105328"/>
        <c:scaling>
          <c:orientation val="minMax"/>
          <c:min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0541088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Times" charset="0"/>
          <a:ea typeface="Times" charset="0"/>
          <a:cs typeface="Times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317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dPt>
            <c:idx val="0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1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5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7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" charset="0"/>
                    <a:ea typeface="Times" charset="0"/>
                    <a:cs typeface="Times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Sheet1!$B$1:$B$10</c:f>
              <c:numCache>
                <c:formatCode>General</c:formatCode>
                <c:ptCount val="10"/>
                <c:pt idx="0">
                  <c:v>3.0</c:v>
                </c:pt>
                <c:pt idx="1">
                  <c:v>3.0</c:v>
                </c:pt>
                <c:pt idx="2">
                  <c:v>2.0</c:v>
                </c:pt>
                <c:pt idx="3">
                  <c:v>2.0</c:v>
                </c:pt>
                <c:pt idx="4">
                  <c:v>6.0</c:v>
                </c:pt>
                <c:pt idx="5">
                  <c:v>6.0</c:v>
                </c:pt>
                <c:pt idx="6">
                  <c:v>7.0</c:v>
                </c:pt>
                <c:pt idx="7">
                  <c:v>7.0</c:v>
                </c:pt>
                <c:pt idx="8">
                  <c:v>8.0</c:v>
                </c:pt>
                <c:pt idx="9">
                  <c:v>7.0</c:v>
                </c:pt>
              </c:numCache>
            </c:numRef>
          </c:xVal>
          <c:yVal>
            <c:numRef>
              <c:f>Sheet1!$C$1:$C$10</c:f>
              <c:numCache>
                <c:formatCode>General</c:formatCode>
                <c:ptCount val="10"/>
                <c:pt idx="0">
                  <c:v>5.0</c:v>
                </c:pt>
                <c:pt idx="1">
                  <c:v>4.0</c:v>
                </c:pt>
                <c:pt idx="2">
                  <c:v>8.0</c:v>
                </c:pt>
                <c:pt idx="3">
                  <c:v>3.0</c:v>
                </c:pt>
                <c:pt idx="4">
                  <c:v>2.0</c:v>
                </c:pt>
                <c:pt idx="5">
                  <c:v>4.0</c:v>
                </c:pt>
                <c:pt idx="6">
                  <c:v>3.0</c:v>
                </c:pt>
                <c:pt idx="7">
                  <c:v>4.0</c:v>
                </c:pt>
                <c:pt idx="8">
                  <c:v>5.0</c:v>
                </c:pt>
                <c:pt idx="9">
                  <c:v>6.0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4111696"/>
        <c:axId val="-2074108192"/>
      </c:scatterChart>
      <c:valAx>
        <c:axId val="-2074111696"/>
        <c:scaling>
          <c:orientation val="minMax"/>
          <c:min val="1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074108192"/>
        <c:crosses val="autoZero"/>
        <c:crossBetween val="midCat"/>
        <c:majorUnit val="1.0"/>
      </c:valAx>
      <c:valAx>
        <c:axId val="-2074108192"/>
        <c:scaling>
          <c:orientation val="minMax"/>
          <c:min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0741116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Times" charset="0"/>
          <a:ea typeface="Times" charset="0"/>
          <a:cs typeface="Times" charset="0"/>
        </a:defRPr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317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" charset="0"/>
                    <a:ea typeface="Times" charset="0"/>
                    <a:cs typeface="Times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Sheet1!$B$1:$B$10</c:f>
              <c:numCache>
                <c:formatCode>General</c:formatCode>
                <c:ptCount val="10"/>
                <c:pt idx="0">
                  <c:v>3.0</c:v>
                </c:pt>
                <c:pt idx="1">
                  <c:v>3.0</c:v>
                </c:pt>
                <c:pt idx="2">
                  <c:v>2.0</c:v>
                </c:pt>
                <c:pt idx="3">
                  <c:v>2.0</c:v>
                </c:pt>
                <c:pt idx="4">
                  <c:v>6.0</c:v>
                </c:pt>
                <c:pt idx="5">
                  <c:v>6.0</c:v>
                </c:pt>
                <c:pt idx="6">
                  <c:v>7.0</c:v>
                </c:pt>
                <c:pt idx="7">
                  <c:v>7.0</c:v>
                </c:pt>
                <c:pt idx="8">
                  <c:v>8.0</c:v>
                </c:pt>
                <c:pt idx="9">
                  <c:v>7.0</c:v>
                </c:pt>
              </c:numCache>
            </c:numRef>
          </c:xVal>
          <c:yVal>
            <c:numRef>
              <c:f>Sheet1!$C$1:$C$10</c:f>
              <c:numCache>
                <c:formatCode>General</c:formatCode>
                <c:ptCount val="10"/>
                <c:pt idx="0">
                  <c:v>5.0</c:v>
                </c:pt>
                <c:pt idx="1">
                  <c:v>4.0</c:v>
                </c:pt>
                <c:pt idx="2">
                  <c:v>8.0</c:v>
                </c:pt>
                <c:pt idx="3">
                  <c:v>3.0</c:v>
                </c:pt>
                <c:pt idx="4">
                  <c:v>2.0</c:v>
                </c:pt>
                <c:pt idx="5">
                  <c:v>4.0</c:v>
                </c:pt>
                <c:pt idx="6">
                  <c:v>3.0</c:v>
                </c:pt>
                <c:pt idx="7">
                  <c:v>4.0</c:v>
                </c:pt>
                <c:pt idx="8">
                  <c:v>5.0</c:v>
                </c:pt>
                <c:pt idx="9">
                  <c:v>6.0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6255184"/>
        <c:axId val="-2066251744"/>
      </c:scatterChart>
      <c:valAx>
        <c:axId val="-2066255184"/>
        <c:scaling>
          <c:orientation val="minMax"/>
          <c:min val="1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066251744"/>
        <c:crosses val="autoZero"/>
        <c:crossBetween val="midCat"/>
        <c:majorUnit val="1.0"/>
      </c:valAx>
      <c:valAx>
        <c:axId val="-2066251744"/>
        <c:scaling>
          <c:orientation val="minMax"/>
          <c:min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0662551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Times" charset="0"/>
          <a:ea typeface="Times" charset="0"/>
          <a:cs typeface="Times" charset="0"/>
        </a:defRPr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317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dPt>
            <c:idx val="0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1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2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3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4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5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6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7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8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9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" charset="0"/>
                    <a:ea typeface="Times" charset="0"/>
                    <a:cs typeface="Times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Sheet1!$B$1:$B$10</c:f>
              <c:numCache>
                <c:formatCode>General</c:formatCode>
                <c:ptCount val="10"/>
                <c:pt idx="0">
                  <c:v>3.0</c:v>
                </c:pt>
                <c:pt idx="1">
                  <c:v>3.0</c:v>
                </c:pt>
                <c:pt idx="2">
                  <c:v>2.0</c:v>
                </c:pt>
                <c:pt idx="3">
                  <c:v>2.0</c:v>
                </c:pt>
                <c:pt idx="4">
                  <c:v>6.0</c:v>
                </c:pt>
                <c:pt idx="5">
                  <c:v>6.0</c:v>
                </c:pt>
                <c:pt idx="6">
                  <c:v>7.0</c:v>
                </c:pt>
                <c:pt idx="7">
                  <c:v>7.0</c:v>
                </c:pt>
                <c:pt idx="8">
                  <c:v>8.0</c:v>
                </c:pt>
                <c:pt idx="9">
                  <c:v>7.0</c:v>
                </c:pt>
              </c:numCache>
            </c:numRef>
          </c:xVal>
          <c:yVal>
            <c:numRef>
              <c:f>Sheet1!$C$1:$C$10</c:f>
              <c:numCache>
                <c:formatCode>General</c:formatCode>
                <c:ptCount val="10"/>
                <c:pt idx="0">
                  <c:v>5.0</c:v>
                </c:pt>
                <c:pt idx="1">
                  <c:v>4.0</c:v>
                </c:pt>
                <c:pt idx="2">
                  <c:v>8.0</c:v>
                </c:pt>
                <c:pt idx="3">
                  <c:v>3.0</c:v>
                </c:pt>
                <c:pt idx="4">
                  <c:v>2.0</c:v>
                </c:pt>
                <c:pt idx="5">
                  <c:v>4.0</c:v>
                </c:pt>
                <c:pt idx="6">
                  <c:v>3.0</c:v>
                </c:pt>
                <c:pt idx="7">
                  <c:v>4.0</c:v>
                </c:pt>
                <c:pt idx="8">
                  <c:v>5.0</c:v>
                </c:pt>
                <c:pt idx="9">
                  <c:v>6.0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3548512"/>
        <c:axId val="-2066025200"/>
      </c:scatterChart>
      <c:valAx>
        <c:axId val="-2063548512"/>
        <c:scaling>
          <c:orientation val="minMax"/>
          <c:min val="1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066025200"/>
        <c:crosses val="autoZero"/>
        <c:crossBetween val="midCat"/>
        <c:majorUnit val="1.0"/>
      </c:valAx>
      <c:valAx>
        <c:axId val="-2066025200"/>
        <c:scaling>
          <c:orientation val="minMax"/>
          <c:min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0635485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Times" charset="0"/>
          <a:ea typeface="Times" charset="0"/>
          <a:cs typeface="Times" charset="0"/>
        </a:defRPr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317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dPt>
            <c:idx val="0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1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2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3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4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5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6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7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8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9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" charset="0"/>
                    <a:ea typeface="Times" charset="0"/>
                    <a:cs typeface="Times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Sheet1!$B$1:$B$10</c:f>
              <c:numCache>
                <c:formatCode>General</c:formatCode>
                <c:ptCount val="10"/>
                <c:pt idx="0">
                  <c:v>3.0</c:v>
                </c:pt>
                <c:pt idx="1">
                  <c:v>3.0</c:v>
                </c:pt>
                <c:pt idx="2">
                  <c:v>2.0</c:v>
                </c:pt>
                <c:pt idx="3">
                  <c:v>2.0</c:v>
                </c:pt>
                <c:pt idx="4">
                  <c:v>6.0</c:v>
                </c:pt>
                <c:pt idx="5">
                  <c:v>6.0</c:v>
                </c:pt>
                <c:pt idx="6">
                  <c:v>7.0</c:v>
                </c:pt>
                <c:pt idx="7">
                  <c:v>7.0</c:v>
                </c:pt>
                <c:pt idx="8">
                  <c:v>8.0</c:v>
                </c:pt>
                <c:pt idx="9">
                  <c:v>7.0</c:v>
                </c:pt>
              </c:numCache>
            </c:numRef>
          </c:xVal>
          <c:yVal>
            <c:numRef>
              <c:f>Sheet1!$C$1:$C$10</c:f>
              <c:numCache>
                <c:formatCode>General</c:formatCode>
                <c:ptCount val="10"/>
                <c:pt idx="0">
                  <c:v>5.0</c:v>
                </c:pt>
                <c:pt idx="1">
                  <c:v>4.0</c:v>
                </c:pt>
                <c:pt idx="2">
                  <c:v>8.0</c:v>
                </c:pt>
                <c:pt idx="3">
                  <c:v>3.0</c:v>
                </c:pt>
                <c:pt idx="4">
                  <c:v>2.0</c:v>
                </c:pt>
                <c:pt idx="5">
                  <c:v>4.0</c:v>
                </c:pt>
                <c:pt idx="6">
                  <c:v>3.0</c:v>
                </c:pt>
                <c:pt idx="7">
                  <c:v>4.0</c:v>
                </c:pt>
                <c:pt idx="8">
                  <c:v>5.0</c:v>
                </c:pt>
                <c:pt idx="9">
                  <c:v>6.0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54002240"/>
        <c:axId val="-2053998672"/>
      </c:scatterChart>
      <c:valAx>
        <c:axId val="-2054002240"/>
        <c:scaling>
          <c:orientation val="minMax"/>
          <c:min val="1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053998672"/>
        <c:crosses val="autoZero"/>
        <c:crossBetween val="midCat"/>
        <c:majorUnit val="1.0"/>
      </c:valAx>
      <c:valAx>
        <c:axId val="-2053998672"/>
        <c:scaling>
          <c:orientation val="minMax"/>
          <c:min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054002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Times" charset="0"/>
          <a:ea typeface="Times" charset="0"/>
          <a:cs typeface="Times" charset="0"/>
        </a:defRPr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317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dPt>
            <c:idx val="0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1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2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3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4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5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6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7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8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9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" charset="0"/>
                    <a:ea typeface="Times" charset="0"/>
                    <a:cs typeface="Times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Sheet1!$B$1:$B$10</c:f>
              <c:numCache>
                <c:formatCode>General</c:formatCode>
                <c:ptCount val="10"/>
                <c:pt idx="0">
                  <c:v>3.0</c:v>
                </c:pt>
                <c:pt idx="1">
                  <c:v>3.0</c:v>
                </c:pt>
                <c:pt idx="2">
                  <c:v>2.0</c:v>
                </c:pt>
                <c:pt idx="3">
                  <c:v>2.0</c:v>
                </c:pt>
                <c:pt idx="4">
                  <c:v>6.0</c:v>
                </c:pt>
                <c:pt idx="5">
                  <c:v>6.0</c:v>
                </c:pt>
                <c:pt idx="6">
                  <c:v>7.0</c:v>
                </c:pt>
                <c:pt idx="7">
                  <c:v>7.0</c:v>
                </c:pt>
                <c:pt idx="8">
                  <c:v>8.0</c:v>
                </c:pt>
                <c:pt idx="9">
                  <c:v>7.0</c:v>
                </c:pt>
              </c:numCache>
            </c:numRef>
          </c:xVal>
          <c:yVal>
            <c:numRef>
              <c:f>Sheet1!$C$1:$C$10</c:f>
              <c:numCache>
                <c:formatCode>General</c:formatCode>
                <c:ptCount val="10"/>
                <c:pt idx="0">
                  <c:v>5.0</c:v>
                </c:pt>
                <c:pt idx="1">
                  <c:v>4.0</c:v>
                </c:pt>
                <c:pt idx="2">
                  <c:v>8.0</c:v>
                </c:pt>
                <c:pt idx="3">
                  <c:v>3.0</c:v>
                </c:pt>
                <c:pt idx="4">
                  <c:v>2.0</c:v>
                </c:pt>
                <c:pt idx="5">
                  <c:v>4.0</c:v>
                </c:pt>
                <c:pt idx="6">
                  <c:v>3.0</c:v>
                </c:pt>
                <c:pt idx="7">
                  <c:v>4.0</c:v>
                </c:pt>
                <c:pt idx="8">
                  <c:v>5.0</c:v>
                </c:pt>
                <c:pt idx="9">
                  <c:v>6.0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53792992"/>
        <c:axId val="-2053789424"/>
      </c:scatterChart>
      <c:valAx>
        <c:axId val="-2053792992"/>
        <c:scaling>
          <c:orientation val="minMax"/>
          <c:min val="1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053789424"/>
        <c:crosses val="autoZero"/>
        <c:crossBetween val="midCat"/>
        <c:majorUnit val="1.0"/>
      </c:valAx>
      <c:valAx>
        <c:axId val="-2053789424"/>
        <c:scaling>
          <c:orientation val="minMax"/>
          <c:min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0537929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Times" charset="0"/>
          <a:ea typeface="Times" charset="0"/>
          <a:cs typeface="Times" charset="0"/>
        </a:defRPr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317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dPt>
            <c:idx val="0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1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2"/>
            <c:marker>
              <c:symbol val="circle"/>
              <c:size val="10"/>
              <c:spPr>
                <a:solidFill>
                  <a:srgbClr val="7030A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3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4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5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6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7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8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9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" charset="0"/>
                    <a:ea typeface="Times" charset="0"/>
                    <a:cs typeface="Times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Sheet1!$B$1:$B$10</c:f>
              <c:numCache>
                <c:formatCode>General</c:formatCode>
                <c:ptCount val="10"/>
                <c:pt idx="0">
                  <c:v>3.0</c:v>
                </c:pt>
                <c:pt idx="1">
                  <c:v>3.0</c:v>
                </c:pt>
                <c:pt idx="2">
                  <c:v>2.0</c:v>
                </c:pt>
                <c:pt idx="3">
                  <c:v>2.0</c:v>
                </c:pt>
                <c:pt idx="4">
                  <c:v>6.0</c:v>
                </c:pt>
                <c:pt idx="5">
                  <c:v>6.0</c:v>
                </c:pt>
                <c:pt idx="6">
                  <c:v>7.0</c:v>
                </c:pt>
                <c:pt idx="7">
                  <c:v>7.0</c:v>
                </c:pt>
                <c:pt idx="8">
                  <c:v>8.0</c:v>
                </c:pt>
                <c:pt idx="9">
                  <c:v>7.0</c:v>
                </c:pt>
              </c:numCache>
            </c:numRef>
          </c:xVal>
          <c:yVal>
            <c:numRef>
              <c:f>Sheet1!$C$1:$C$10</c:f>
              <c:numCache>
                <c:formatCode>General</c:formatCode>
                <c:ptCount val="10"/>
                <c:pt idx="0">
                  <c:v>5.0</c:v>
                </c:pt>
                <c:pt idx="1">
                  <c:v>4.0</c:v>
                </c:pt>
                <c:pt idx="2">
                  <c:v>8.0</c:v>
                </c:pt>
                <c:pt idx="3">
                  <c:v>3.0</c:v>
                </c:pt>
                <c:pt idx="4">
                  <c:v>2.0</c:v>
                </c:pt>
                <c:pt idx="5">
                  <c:v>4.0</c:v>
                </c:pt>
                <c:pt idx="6">
                  <c:v>3.0</c:v>
                </c:pt>
                <c:pt idx="7">
                  <c:v>4.0</c:v>
                </c:pt>
                <c:pt idx="8">
                  <c:v>5.0</c:v>
                </c:pt>
                <c:pt idx="9">
                  <c:v>6.0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0143072"/>
        <c:axId val="-2060139504"/>
      </c:scatterChart>
      <c:valAx>
        <c:axId val="-2060143072"/>
        <c:scaling>
          <c:orientation val="minMax"/>
          <c:min val="1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060139504"/>
        <c:crosses val="autoZero"/>
        <c:crossBetween val="midCat"/>
        <c:majorUnit val="1.0"/>
      </c:valAx>
      <c:valAx>
        <c:axId val="-2060139504"/>
        <c:scaling>
          <c:orientation val="minMax"/>
          <c:min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0601430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Times" charset="0"/>
          <a:ea typeface="Times" charset="0"/>
          <a:cs typeface="Times" charset="0"/>
        </a:defRPr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317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FF0000"/>
              </a:solidFill>
              <a:ln w="9525">
                <a:solidFill>
                  <a:schemeClr val="tx1"/>
                </a:solidFill>
              </a:ln>
              <a:effectLst/>
            </c:spPr>
          </c:marker>
          <c:dPt>
            <c:idx val="0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1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2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3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4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5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6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7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8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9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" charset="0"/>
                    <a:ea typeface="Times" charset="0"/>
                    <a:cs typeface="Times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Sheet1!$B$1:$B$10</c:f>
              <c:numCache>
                <c:formatCode>General</c:formatCode>
                <c:ptCount val="10"/>
                <c:pt idx="0">
                  <c:v>3.0</c:v>
                </c:pt>
                <c:pt idx="1">
                  <c:v>3.0</c:v>
                </c:pt>
                <c:pt idx="2">
                  <c:v>2.0</c:v>
                </c:pt>
                <c:pt idx="3">
                  <c:v>2.0</c:v>
                </c:pt>
                <c:pt idx="4">
                  <c:v>6.0</c:v>
                </c:pt>
                <c:pt idx="5">
                  <c:v>6.0</c:v>
                </c:pt>
                <c:pt idx="6">
                  <c:v>7.0</c:v>
                </c:pt>
                <c:pt idx="7">
                  <c:v>7.0</c:v>
                </c:pt>
                <c:pt idx="8">
                  <c:v>8.0</c:v>
                </c:pt>
                <c:pt idx="9">
                  <c:v>7.0</c:v>
                </c:pt>
              </c:numCache>
            </c:numRef>
          </c:xVal>
          <c:yVal>
            <c:numRef>
              <c:f>Sheet1!$C$1:$C$10</c:f>
              <c:numCache>
                <c:formatCode>General</c:formatCode>
                <c:ptCount val="10"/>
                <c:pt idx="0">
                  <c:v>5.0</c:v>
                </c:pt>
                <c:pt idx="1">
                  <c:v>4.0</c:v>
                </c:pt>
                <c:pt idx="2">
                  <c:v>8.0</c:v>
                </c:pt>
                <c:pt idx="3">
                  <c:v>3.0</c:v>
                </c:pt>
                <c:pt idx="4">
                  <c:v>2.0</c:v>
                </c:pt>
                <c:pt idx="5">
                  <c:v>4.0</c:v>
                </c:pt>
                <c:pt idx="6">
                  <c:v>3.0</c:v>
                </c:pt>
                <c:pt idx="7">
                  <c:v>4.0</c:v>
                </c:pt>
                <c:pt idx="8">
                  <c:v>5.0</c:v>
                </c:pt>
                <c:pt idx="9">
                  <c:v>6.0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58575776"/>
        <c:axId val="-2058572208"/>
      </c:scatterChart>
      <c:valAx>
        <c:axId val="-2058575776"/>
        <c:scaling>
          <c:orientation val="minMax"/>
          <c:min val="1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058572208"/>
        <c:crosses val="autoZero"/>
        <c:crossBetween val="midCat"/>
        <c:majorUnit val="1.0"/>
      </c:valAx>
      <c:valAx>
        <c:axId val="-2058572208"/>
        <c:scaling>
          <c:orientation val="minMax"/>
          <c:min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058575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Times" charset="0"/>
          <a:ea typeface="Times" charset="0"/>
          <a:cs typeface="Times" charset="0"/>
        </a:defRPr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317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FF0000"/>
              </a:solidFill>
              <a:ln w="9525">
                <a:solidFill>
                  <a:schemeClr val="tx1"/>
                </a:solidFill>
              </a:ln>
              <a:effectLst/>
            </c:spPr>
          </c:marker>
          <c:dPt>
            <c:idx val="0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1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2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3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4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5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6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7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8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9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" charset="0"/>
                    <a:ea typeface="Times" charset="0"/>
                    <a:cs typeface="Times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Sheet1!$B$1:$B$10</c:f>
              <c:numCache>
                <c:formatCode>General</c:formatCode>
                <c:ptCount val="10"/>
                <c:pt idx="0">
                  <c:v>3.0</c:v>
                </c:pt>
                <c:pt idx="1">
                  <c:v>3.0</c:v>
                </c:pt>
                <c:pt idx="2">
                  <c:v>2.0</c:v>
                </c:pt>
                <c:pt idx="3">
                  <c:v>2.0</c:v>
                </c:pt>
                <c:pt idx="4">
                  <c:v>6.0</c:v>
                </c:pt>
                <c:pt idx="5">
                  <c:v>6.0</c:v>
                </c:pt>
                <c:pt idx="6">
                  <c:v>7.0</c:v>
                </c:pt>
                <c:pt idx="7">
                  <c:v>7.0</c:v>
                </c:pt>
                <c:pt idx="8">
                  <c:v>8.0</c:v>
                </c:pt>
                <c:pt idx="9">
                  <c:v>7.0</c:v>
                </c:pt>
              </c:numCache>
            </c:numRef>
          </c:xVal>
          <c:yVal>
            <c:numRef>
              <c:f>Sheet1!$C$1:$C$10</c:f>
              <c:numCache>
                <c:formatCode>General</c:formatCode>
                <c:ptCount val="10"/>
                <c:pt idx="0">
                  <c:v>5.0</c:v>
                </c:pt>
                <c:pt idx="1">
                  <c:v>4.0</c:v>
                </c:pt>
                <c:pt idx="2">
                  <c:v>8.0</c:v>
                </c:pt>
                <c:pt idx="3">
                  <c:v>3.0</c:v>
                </c:pt>
                <c:pt idx="4">
                  <c:v>2.0</c:v>
                </c:pt>
                <c:pt idx="5">
                  <c:v>4.0</c:v>
                </c:pt>
                <c:pt idx="6">
                  <c:v>3.0</c:v>
                </c:pt>
                <c:pt idx="7">
                  <c:v>4.0</c:v>
                </c:pt>
                <c:pt idx="8">
                  <c:v>5.0</c:v>
                </c:pt>
                <c:pt idx="9">
                  <c:v>6.0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5289024"/>
        <c:axId val="-2067916608"/>
      </c:scatterChart>
      <c:valAx>
        <c:axId val="-2075289024"/>
        <c:scaling>
          <c:orientation val="minMax"/>
          <c:min val="1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067916608"/>
        <c:crosses val="autoZero"/>
        <c:crossBetween val="midCat"/>
        <c:majorUnit val="1.0"/>
      </c:valAx>
      <c:valAx>
        <c:axId val="-2067916608"/>
        <c:scaling>
          <c:orientation val="minMax"/>
          <c:min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0752890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Times" charset="0"/>
          <a:ea typeface="Times" charset="0"/>
          <a:cs typeface="Times" charset="0"/>
        </a:defRPr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317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" charset="0"/>
                    <a:ea typeface="Times" charset="0"/>
                    <a:cs typeface="Times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Sheet1!$B$1:$B$10</c:f>
              <c:numCache>
                <c:formatCode>General</c:formatCode>
                <c:ptCount val="10"/>
                <c:pt idx="0">
                  <c:v>3.0</c:v>
                </c:pt>
                <c:pt idx="1">
                  <c:v>3.0</c:v>
                </c:pt>
                <c:pt idx="2">
                  <c:v>2.0</c:v>
                </c:pt>
                <c:pt idx="3">
                  <c:v>2.0</c:v>
                </c:pt>
                <c:pt idx="4">
                  <c:v>6.0</c:v>
                </c:pt>
                <c:pt idx="5">
                  <c:v>6.0</c:v>
                </c:pt>
                <c:pt idx="6">
                  <c:v>7.0</c:v>
                </c:pt>
                <c:pt idx="7">
                  <c:v>7.0</c:v>
                </c:pt>
                <c:pt idx="8">
                  <c:v>8.0</c:v>
                </c:pt>
                <c:pt idx="9">
                  <c:v>7.0</c:v>
                </c:pt>
              </c:numCache>
            </c:numRef>
          </c:xVal>
          <c:yVal>
            <c:numRef>
              <c:f>Sheet1!$C$1:$C$10</c:f>
              <c:numCache>
                <c:formatCode>General</c:formatCode>
                <c:ptCount val="10"/>
                <c:pt idx="0">
                  <c:v>5.0</c:v>
                </c:pt>
                <c:pt idx="1">
                  <c:v>4.0</c:v>
                </c:pt>
                <c:pt idx="2">
                  <c:v>8.0</c:v>
                </c:pt>
                <c:pt idx="3">
                  <c:v>3.0</c:v>
                </c:pt>
                <c:pt idx="4">
                  <c:v>2.0</c:v>
                </c:pt>
                <c:pt idx="5">
                  <c:v>4.0</c:v>
                </c:pt>
                <c:pt idx="6">
                  <c:v>3.0</c:v>
                </c:pt>
                <c:pt idx="7">
                  <c:v>4.0</c:v>
                </c:pt>
                <c:pt idx="8">
                  <c:v>5.0</c:v>
                </c:pt>
                <c:pt idx="9">
                  <c:v>6.0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55077328"/>
        <c:axId val="-2055073920"/>
      </c:scatterChart>
      <c:valAx>
        <c:axId val="-2055077328"/>
        <c:scaling>
          <c:orientation val="minMax"/>
          <c:min val="1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055073920"/>
        <c:crosses val="autoZero"/>
        <c:crossBetween val="midCat"/>
        <c:majorUnit val="1.0"/>
      </c:valAx>
      <c:valAx>
        <c:axId val="-2055073920"/>
        <c:scaling>
          <c:orientation val="minMax"/>
          <c:min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0550773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Times" charset="0"/>
          <a:ea typeface="Times" charset="0"/>
          <a:cs typeface="Times" charset="0"/>
        </a:defRPr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317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" charset="0"/>
                    <a:ea typeface="Times" charset="0"/>
                    <a:cs typeface="Times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Sheet1!$B$1:$B$10</c:f>
              <c:numCache>
                <c:formatCode>General</c:formatCode>
                <c:ptCount val="10"/>
                <c:pt idx="0">
                  <c:v>3.0</c:v>
                </c:pt>
                <c:pt idx="1">
                  <c:v>3.0</c:v>
                </c:pt>
                <c:pt idx="2">
                  <c:v>2.0</c:v>
                </c:pt>
                <c:pt idx="3">
                  <c:v>2.0</c:v>
                </c:pt>
                <c:pt idx="4">
                  <c:v>6.0</c:v>
                </c:pt>
                <c:pt idx="5">
                  <c:v>6.0</c:v>
                </c:pt>
                <c:pt idx="6">
                  <c:v>7.0</c:v>
                </c:pt>
                <c:pt idx="7">
                  <c:v>7.0</c:v>
                </c:pt>
                <c:pt idx="8">
                  <c:v>8.0</c:v>
                </c:pt>
                <c:pt idx="9">
                  <c:v>7.0</c:v>
                </c:pt>
              </c:numCache>
            </c:numRef>
          </c:xVal>
          <c:yVal>
            <c:numRef>
              <c:f>Sheet1!$C$1:$C$10</c:f>
              <c:numCache>
                <c:formatCode>General</c:formatCode>
                <c:ptCount val="10"/>
                <c:pt idx="0">
                  <c:v>5.0</c:v>
                </c:pt>
                <c:pt idx="1">
                  <c:v>4.0</c:v>
                </c:pt>
                <c:pt idx="2">
                  <c:v>8.0</c:v>
                </c:pt>
                <c:pt idx="3">
                  <c:v>3.0</c:v>
                </c:pt>
                <c:pt idx="4">
                  <c:v>2.0</c:v>
                </c:pt>
                <c:pt idx="5">
                  <c:v>4.0</c:v>
                </c:pt>
                <c:pt idx="6">
                  <c:v>3.0</c:v>
                </c:pt>
                <c:pt idx="7">
                  <c:v>4.0</c:v>
                </c:pt>
                <c:pt idx="8">
                  <c:v>5.0</c:v>
                </c:pt>
                <c:pt idx="9">
                  <c:v>6.0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0001664"/>
        <c:axId val="-2059998224"/>
      </c:scatterChart>
      <c:valAx>
        <c:axId val="-2060001664"/>
        <c:scaling>
          <c:orientation val="minMax"/>
          <c:min val="1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059998224"/>
        <c:crosses val="autoZero"/>
        <c:crossBetween val="midCat"/>
        <c:majorUnit val="1.0"/>
      </c:valAx>
      <c:valAx>
        <c:axId val="-2059998224"/>
        <c:scaling>
          <c:orientation val="minMax"/>
          <c:min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0600016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Times" charset="0"/>
          <a:ea typeface="Times" charset="0"/>
          <a:cs typeface="Times" charset="0"/>
        </a:defRPr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317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FF0000"/>
              </a:solidFill>
              <a:ln w="9525">
                <a:solidFill>
                  <a:schemeClr val="tx1"/>
                </a:solidFill>
              </a:ln>
              <a:effectLst/>
            </c:spPr>
          </c:marker>
          <c:dPt>
            <c:idx val="0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1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2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3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4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5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6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7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8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9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" charset="0"/>
                    <a:ea typeface="Times" charset="0"/>
                    <a:cs typeface="Times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Sheet1!$B$1:$B$10</c:f>
              <c:numCache>
                <c:formatCode>General</c:formatCode>
                <c:ptCount val="10"/>
                <c:pt idx="0">
                  <c:v>3.0</c:v>
                </c:pt>
                <c:pt idx="1">
                  <c:v>3.0</c:v>
                </c:pt>
                <c:pt idx="2">
                  <c:v>2.0</c:v>
                </c:pt>
                <c:pt idx="3">
                  <c:v>2.0</c:v>
                </c:pt>
                <c:pt idx="4">
                  <c:v>6.0</c:v>
                </c:pt>
                <c:pt idx="5">
                  <c:v>6.0</c:v>
                </c:pt>
                <c:pt idx="6">
                  <c:v>7.0</c:v>
                </c:pt>
                <c:pt idx="7">
                  <c:v>7.0</c:v>
                </c:pt>
                <c:pt idx="8">
                  <c:v>8.0</c:v>
                </c:pt>
                <c:pt idx="9">
                  <c:v>7.0</c:v>
                </c:pt>
              </c:numCache>
            </c:numRef>
          </c:xVal>
          <c:yVal>
            <c:numRef>
              <c:f>Sheet1!$C$1:$C$10</c:f>
              <c:numCache>
                <c:formatCode>General</c:formatCode>
                <c:ptCount val="10"/>
                <c:pt idx="0">
                  <c:v>5.0</c:v>
                </c:pt>
                <c:pt idx="1">
                  <c:v>4.0</c:v>
                </c:pt>
                <c:pt idx="2">
                  <c:v>8.0</c:v>
                </c:pt>
                <c:pt idx="3">
                  <c:v>3.0</c:v>
                </c:pt>
                <c:pt idx="4">
                  <c:v>2.0</c:v>
                </c:pt>
                <c:pt idx="5">
                  <c:v>4.0</c:v>
                </c:pt>
                <c:pt idx="6">
                  <c:v>3.0</c:v>
                </c:pt>
                <c:pt idx="7">
                  <c:v>4.0</c:v>
                </c:pt>
                <c:pt idx="8">
                  <c:v>5.0</c:v>
                </c:pt>
                <c:pt idx="9">
                  <c:v>6.0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54870464"/>
        <c:axId val="-2054866896"/>
      </c:scatterChart>
      <c:valAx>
        <c:axId val="-2054870464"/>
        <c:scaling>
          <c:orientation val="minMax"/>
          <c:min val="1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054866896"/>
        <c:crosses val="autoZero"/>
        <c:crossBetween val="midCat"/>
        <c:majorUnit val="1.0"/>
      </c:valAx>
      <c:valAx>
        <c:axId val="-2054866896"/>
        <c:scaling>
          <c:orientation val="minMax"/>
          <c:min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0548704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Times" charset="0"/>
          <a:ea typeface="Times" charset="0"/>
          <a:cs typeface="Times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317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dPt>
            <c:idx val="0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1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5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7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" charset="0"/>
                    <a:ea typeface="Times" charset="0"/>
                    <a:cs typeface="Times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Sheet1!$B$1:$B$10</c:f>
              <c:numCache>
                <c:formatCode>General</c:formatCode>
                <c:ptCount val="10"/>
                <c:pt idx="0">
                  <c:v>3.0</c:v>
                </c:pt>
                <c:pt idx="1">
                  <c:v>3.0</c:v>
                </c:pt>
                <c:pt idx="2">
                  <c:v>2.0</c:v>
                </c:pt>
                <c:pt idx="3">
                  <c:v>2.0</c:v>
                </c:pt>
                <c:pt idx="4">
                  <c:v>6.0</c:v>
                </c:pt>
                <c:pt idx="5">
                  <c:v>6.0</c:v>
                </c:pt>
                <c:pt idx="6">
                  <c:v>7.0</c:v>
                </c:pt>
                <c:pt idx="7">
                  <c:v>7.0</c:v>
                </c:pt>
                <c:pt idx="8">
                  <c:v>8.0</c:v>
                </c:pt>
                <c:pt idx="9">
                  <c:v>7.0</c:v>
                </c:pt>
              </c:numCache>
            </c:numRef>
          </c:xVal>
          <c:yVal>
            <c:numRef>
              <c:f>Sheet1!$C$1:$C$10</c:f>
              <c:numCache>
                <c:formatCode>General</c:formatCode>
                <c:ptCount val="10"/>
                <c:pt idx="0">
                  <c:v>5.0</c:v>
                </c:pt>
                <c:pt idx="1">
                  <c:v>4.0</c:v>
                </c:pt>
                <c:pt idx="2">
                  <c:v>8.0</c:v>
                </c:pt>
                <c:pt idx="3">
                  <c:v>3.0</c:v>
                </c:pt>
                <c:pt idx="4">
                  <c:v>2.0</c:v>
                </c:pt>
                <c:pt idx="5">
                  <c:v>4.0</c:v>
                </c:pt>
                <c:pt idx="6">
                  <c:v>3.0</c:v>
                </c:pt>
                <c:pt idx="7">
                  <c:v>4.0</c:v>
                </c:pt>
                <c:pt idx="8">
                  <c:v>5.0</c:v>
                </c:pt>
                <c:pt idx="9">
                  <c:v>6.0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2570720"/>
        <c:axId val="-2072567216"/>
      </c:scatterChart>
      <c:valAx>
        <c:axId val="-2072570720"/>
        <c:scaling>
          <c:orientation val="minMax"/>
          <c:min val="1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072567216"/>
        <c:crosses val="autoZero"/>
        <c:crossBetween val="midCat"/>
        <c:majorUnit val="1.0"/>
      </c:valAx>
      <c:valAx>
        <c:axId val="-2072567216"/>
        <c:scaling>
          <c:orientation val="minMax"/>
          <c:min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0725707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Times" charset="0"/>
          <a:ea typeface="Times" charset="0"/>
          <a:cs typeface="Times" charset="0"/>
        </a:defRPr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317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FF0000"/>
              </a:solidFill>
              <a:ln w="9525">
                <a:solidFill>
                  <a:schemeClr val="tx1"/>
                </a:solidFill>
              </a:ln>
              <a:effectLst/>
            </c:spPr>
          </c:marker>
          <c:dPt>
            <c:idx val="0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1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2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3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4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5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6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7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8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9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" charset="0"/>
                    <a:ea typeface="Times" charset="0"/>
                    <a:cs typeface="Times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Sheet1!$B$1:$B$10</c:f>
              <c:numCache>
                <c:formatCode>General</c:formatCode>
                <c:ptCount val="10"/>
                <c:pt idx="0">
                  <c:v>3.0</c:v>
                </c:pt>
                <c:pt idx="1">
                  <c:v>3.0</c:v>
                </c:pt>
                <c:pt idx="2">
                  <c:v>2.0</c:v>
                </c:pt>
                <c:pt idx="3">
                  <c:v>2.0</c:v>
                </c:pt>
                <c:pt idx="4">
                  <c:v>6.0</c:v>
                </c:pt>
                <c:pt idx="5">
                  <c:v>6.0</c:v>
                </c:pt>
                <c:pt idx="6">
                  <c:v>7.0</c:v>
                </c:pt>
                <c:pt idx="7">
                  <c:v>7.0</c:v>
                </c:pt>
                <c:pt idx="8">
                  <c:v>8.0</c:v>
                </c:pt>
                <c:pt idx="9">
                  <c:v>7.0</c:v>
                </c:pt>
              </c:numCache>
            </c:numRef>
          </c:xVal>
          <c:yVal>
            <c:numRef>
              <c:f>Sheet1!$C$1:$C$10</c:f>
              <c:numCache>
                <c:formatCode>General</c:formatCode>
                <c:ptCount val="10"/>
                <c:pt idx="0">
                  <c:v>5.0</c:v>
                </c:pt>
                <c:pt idx="1">
                  <c:v>4.0</c:v>
                </c:pt>
                <c:pt idx="2">
                  <c:v>8.0</c:v>
                </c:pt>
                <c:pt idx="3">
                  <c:v>3.0</c:v>
                </c:pt>
                <c:pt idx="4">
                  <c:v>2.0</c:v>
                </c:pt>
                <c:pt idx="5">
                  <c:v>4.0</c:v>
                </c:pt>
                <c:pt idx="6">
                  <c:v>3.0</c:v>
                </c:pt>
                <c:pt idx="7">
                  <c:v>4.0</c:v>
                </c:pt>
                <c:pt idx="8">
                  <c:v>5.0</c:v>
                </c:pt>
                <c:pt idx="9">
                  <c:v>6.0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54756880"/>
        <c:axId val="-2054753312"/>
      </c:scatterChart>
      <c:valAx>
        <c:axId val="-2054756880"/>
        <c:scaling>
          <c:orientation val="minMax"/>
          <c:min val="1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054753312"/>
        <c:crosses val="autoZero"/>
        <c:crossBetween val="midCat"/>
        <c:majorUnit val="1.0"/>
      </c:valAx>
      <c:valAx>
        <c:axId val="-2054753312"/>
        <c:scaling>
          <c:orientation val="minMax"/>
          <c:min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054756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Times" charset="0"/>
          <a:ea typeface="Times" charset="0"/>
          <a:cs typeface="Times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317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dPt>
            <c:idx val="0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1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5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7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" charset="0"/>
                    <a:ea typeface="Times" charset="0"/>
                    <a:cs typeface="Times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Sheet1!$B$1:$B$10</c:f>
              <c:numCache>
                <c:formatCode>General</c:formatCode>
                <c:ptCount val="10"/>
                <c:pt idx="0">
                  <c:v>3.0</c:v>
                </c:pt>
                <c:pt idx="1">
                  <c:v>3.0</c:v>
                </c:pt>
                <c:pt idx="2">
                  <c:v>2.0</c:v>
                </c:pt>
                <c:pt idx="3">
                  <c:v>2.0</c:v>
                </c:pt>
                <c:pt idx="4">
                  <c:v>6.0</c:v>
                </c:pt>
                <c:pt idx="5">
                  <c:v>6.0</c:v>
                </c:pt>
                <c:pt idx="6">
                  <c:v>7.0</c:v>
                </c:pt>
                <c:pt idx="7">
                  <c:v>7.0</c:v>
                </c:pt>
                <c:pt idx="8">
                  <c:v>8.0</c:v>
                </c:pt>
                <c:pt idx="9">
                  <c:v>7.0</c:v>
                </c:pt>
              </c:numCache>
            </c:numRef>
          </c:xVal>
          <c:yVal>
            <c:numRef>
              <c:f>Sheet1!$C$1:$C$10</c:f>
              <c:numCache>
                <c:formatCode>General</c:formatCode>
                <c:ptCount val="10"/>
                <c:pt idx="0">
                  <c:v>5.0</c:v>
                </c:pt>
                <c:pt idx="1">
                  <c:v>4.0</c:v>
                </c:pt>
                <c:pt idx="2">
                  <c:v>8.0</c:v>
                </c:pt>
                <c:pt idx="3">
                  <c:v>3.0</c:v>
                </c:pt>
                <c:pt idx="4">
                  <c:v>2.0</c:v>
                </c:pt>
                <c:pt idx="5">
                  <c:v>4.0</c:v>
                </c:pt>
                <c:pt idx="6">
                  <c:v>3.0</c:v>
                </c:pt>
                <c:pt idx="7">
                  <c:v>4.0</c:v>
                </c:pt>
                <c:pt idx="8">
                  <c:v>5.0</c:v>
                </c:pt>
                <c:pt idx="9">
                  <c:v>6.0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7831664"/>
        <c:axId val="-2067828160"/>
      </c:scatterChart>
      <c:valAx>
        <c:axId val="-2067831664"/>
        <c:scaling>
          <c:orientation val="minMax"/>
          <c:min val="1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067828160"/>
        <c:crosses val="autoZero"/>
        <c:crossBetween val="midCat"/>
        <c:majorUnit val="1.0"/>
      </c:valAx>
      <c:valAx>
        <c:axId val="-2067828160"/>
        <c:scaling>
          <c:orientation val="minMax"/>
          <c:min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0678316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Times" charset="0"/>
          <a:ea typeface="Times" charset="0"/>
          <a:cs typeface="Times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317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Sheet2!$A$1:$A$2</c:f>
              <c:numCache>
                <c:formatCode>General</c:formatCode>
                <c:ptCount val="2"/>
                <c:pt idx="0">
                  <c:v>3.0</c:v>
                </c:pt>
                <c:pt idx="1">
                  <c:v>6.0</c:v>
                </c:pt>
              </c:numCache>
            </c:numRef>
          </c:xVal>
          <c:yVal>
            <c:numRef>
              <c:f>Sheet2!$B$1:$B$2</c:f>
              <c:numCache>
                <c:formatCode>General</c:formatCode>
                <c:ptCount val="2"/>
                <c:pt idx="0">
                  <c:v>4.0</c:v>
                </c:pt>
                <c:pt idx="1">
                  <c:v>8.0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7905552"/>
        <c:axId val="-2067883360"/>
      </c:scatterChart>
      <c:valAx>
        <c:axId val="-2067905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067883360"/>
        <c:crosses val="autoZero"/>
        <c:crossBetween val="midCat"/>
      </c:valAx>
      <c:valAx>
        <c:axId val="-2067883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0679055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Times" charset="0"/>
          <a:ea typeface="Times" charset="0"/>
          <a:cs typeface="Times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317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" charset="0"/>
                    <a:ea typeface="Times" charset="0"/>
                    <a:cs typeface="Times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Sheet1!$B$1:$B$10</c:f>
              <c:numCache>
                <c:formatCode>General</c:formatCode>
                <c:ptCount val="10"/>
                <c:pt idx="0">
                  <c:v>3.0</c:v>
                </c:pt>
                <c:pt idx="1">
                  <c:v>3.0</c:v>
                </c:pt>
                <c:pt idx="2">
                  <c:v>2.0</c:v>
                </c:pt>
                <c:pt idx="3">
                  <c:v>2.0</c:v>
                </c:pt>
                <c:pt idx="4">
                  <c:v>6.0</c:v>
                </c:pt>
                <c:pt idx="5">
                  <c:v>6.0</c:v>
                </c:pt>
                <c:pt idx="6">
                  <c:v>7.0</c:v>
                </c:pt>
                <c:pt idx="7">
                  <c:v>7.0</c:v>
                </c:pt>
                <c:pt idx="8">
                  <c:v>8.0</c:v>
                </c:pt>
                <c:pt idx="9">
                  <c:v>7.0</c:v>
                </c:pt>
              </c:numCache>
            </c:numRef>
          </c:xVal>
          <c:yVal>
            <c:numRef>
              <c:f>Sheet1!$C$1:$C$10</c:f>
              <c:numCache>
                <c:formatCode>General</c:formatCode>
                <c:ptCount val="10"/>
                <c:pt idx="0">
                  <c:v>5.0</c:v>
                </c:pt>
                <c:pt idx="1">
                  <c:v>4.0</c:v>
                </c:pt>
                <c:pt idx="2">
                  <c:v>8.0</c:v>
                </c:pt>
                <c:pt idx="3">
                  <c:v>3.0</c:v>
                </c:pt>
                <c:pt idx="4">
                  <c:v>2.0</c:v>
                </c:pt>
                <c:pt idx="5">
                  <c:v>4.0</c:v>
                </c:pt>
                <c:pt idx="6">
                  <c:v>3.0</c:v>
                </c:pt>
                <c:pt idx="7">
                  <c:v>4.0</c:v>
                </c:pt>
                <c:pt idx="8">
                  <c:v>5.0</c:v>
                </c:pt>
                <c:pt idx="9">
                  <c:v>6.0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9035360"/>
        <c:axId val="-2068934656"/>
      </c:scatterChart>
      <c:valAx>
        <c:axId val="-2069035360"/>
        <c:scaling>
          <c:orientation val="minMax"/>
          <c:min val="1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068934656"/>
        <c:crosses val="autoZero"/>
        <c:crossBetween val="midCat"/>
        <c:majorUnit val="1.0"/>
      </c:valAx>
      <c:valAx>
        <c:axId val="-2068934656"/>
        <c:scaling>
          <c:orientation val="minMax"/>
          <c:min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0690353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Times" charset="0"/>
          <a:ea typeface="Times" charset="0"/>
          <a:cs typeface="Times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317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" charset="0"/>
                    <a:ea typeface="Times" charset="0"/>
                    <a:cs typeface="Times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Sheet1!$B$1:$B$10</c:f>
              <c:numCache>
                <c:formatCode>General</c:formatCode>
                <c:ptCount val="10"/>
                <c:pt idx="0">
                  <c:v>3.0</c:v>
                </c:pt>
                <c:pt idx="1">
                  <c:v>3.0</c:v>
                </c:pt>
                <c:pt idx="2">
                  <c:v>2.0</c:v>
                </c:pt>
                <c:pt idx="3">
                  <c:v>2.0</c:v>
                </c:pt>
                <c:pt idx="4">
                  <c:v>6.0</c:v>
                </c:pt>
                <c:pt idx="5">
                  <c:v>6.0</c:v>
                </c:pt>
                <c:pt idx="6">
                  <c:v>7.0</c:v>
                </c:pt>
                <c:pt idx="7">
                  <c:v>7.0</c:v>
                </c:pt>
                <c:pt idx="8">
                  <c:v>8.0</c:v>
                </c:pt>
                <c:pt idx="9">
                  <c:v>7.0</c:v>
                </c:pt>
              </c:numCache>
            </c:numRef>
          </c:xVal>
          <c:yVal>
            <c:numRef>
              <c:f>Sheet1!$C$1:$C$10</c:f>
              <c:numCache>
                <c:formatCode>General</c:formatCode>
                <c:ptCount val="10"/>
                <c:pt idx="0">
                  <c:v>5.0</c:v>
                </c:pt>
                <c:pt idx="1">
                  <c:v>4.0</c:v>
                </c:pt>
                <c:pt idx="2">
                  <c:v>8.0</c:v>
                </c:pt>
                <c:pt idx="3">
                  <c:v>3.0</c:v>
                </c:pt>
                <c:pt idx="4">
                  <c:v>2.0</c:v>
                </c:pt>
                <c:pt idx="5">
                  <c:v>4.0</c:v>
                </c:pt>
                <c:pt idx="6">
                  <c:v>3.0</c:v>
                </c:pt>
                <c:pt idx="7">
                  <c:v>4.0</c:v>
                </c:pt>
                <c:pt idx="8">
                  <c:v>5.0</c:v>
                </c:pt>
                <c:pt idx="9">
                  <c:v>6.0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5663904"/>
        <c:axId val="-2065660464"/>
      </c:scatterChart>
      <c:valAx>
        <c:axId val="-2065663904"/>
        <c:scaling>
          <c:orientation val="minMax"/>
          <c:min val="1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065660464"/>
        <c:crosses val="autoZero"/>
        <c:crossBetween val="midCat"/>
        <c:majorUnit val="1.0"/>
      </c:valAx>
      <c:valAx>
        <c:axId val="-2065660464"/>
        <c:scaling>
          <c:orientation val="minMax"/>
          <c:min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0656639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Times" charset="0"/>
          <a:ea typeface="Times" charset="0"/>
          <a:cs typeface="Times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317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FF0000"/>
              </a:solidFill>
              <a:ln w="9525">
                <a:solidFill>
                  <a:schemeClr val="tx1"/>
                </a:solidFill>
              </a:ln>
              <a:effectLst/>
            </c:spPr>
          </c:marker>
          <c:dPt>
            <c:idx val="0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1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2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3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4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5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6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7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8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9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" charset="0"/>
                    <a:ea typeface="Times" charset="0"/>
                    <a:cs typeface="Times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Sheet1!$B$1:$B$10</c:f>
              <c:numCache>
                <c:formatCode>General</c:formatCode>
                <c:ptCount val="10"/>
                <c:pt idx="0">
                  <c:v>3.0</c:v>
                </c:pt>
                <c:pt idx="1">
                  <c:v>3.0</c:v>
                </c:pt>
                <c:pt idx="2">
                  <c:v>2.0</c:v>
                </c:pt>
                <c:pt idx="3">
                  <c:v>2.0</c:v>
                </c:pt>
                <c:pt idx="4">
                  <c:v>6.0</c:v>
                </c:pt>
                <c:pt idx="5">
                  <c:v>6.0</c:v>
                </c:pt>
                <c:pt idx="6">
                  <c:v>7.0</c:v>
                </c:pt>
                <c:pt idx="7">
                  <c:v>7.0</c:v>
                </c:pt>
                <c:pt idx="8">
                  <c:v>8.0</c:v>
                </c:pt>
                <c:pt idx="9">
                  <c:v>7.0</c:v>
                </c:pt>
              </c:numCache>
            </c:numRef>
          </c:xVal>
          <c:yVal>
            <c:numRef>
              <c:f>Sheet1!$C$1:$C$10</c:f>
              <c:numCache>
                <c:formatCode>General</c:formatCode>
                <c:ptCount val="10"/>
                <c:pt idx="0">
                  <c:v>5.0</c:v>
                </c:pt>
                <c:pt idx="1">
                  <c:v>4.0</c:v>
                </c:pt>
                <c:pt idx="2">
                  <c:v>8.0</c:v>
                </c:pt>
                <c:pt idx="3">
                  <c:v>3.0</c:v>
                </c:pt>
                <c:pt idx="4">
                  <c:v>2.0</c:v>
                </c:pt>
                <c:pt idx="5">
                  <c:v>4.0</c:v>
                </c:pt>
                <c:pt idx="6">
                  <c:v>3.0</c:v>
                </c:pt>
                <c:pt idx="7">
                  <c:v>4.0</c:v>
                </c:pt>
                <c:pt idx="8">
                  <c:v>5.0</c:v>
                </c:pt>
                <c:pt idx="9">
                  <c:v>6.0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5589840"/>
        <c:axId val="-2065586288"/>
      </c:scatterChart>
      <c:valAx>
        <c:axId val="-2065589840"/>
        <c:scaling>
          <c:orientation val="minMax"/>
          <c:min val="1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065586288"/>
        <c:crosses val="autoZero"/>
        <c:crossBetween val="midCat"/>
        <c:majorUnit val="1.0"/>
      </c:valAx>
      <c:valAx>
        <c:axId val="-2065586288"/>
        <c:scaling>
          <c:orientation val="minMax"/>
          <c:min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0655898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Times" charset="0"/>
          <a:ea typeface="Times" charset="0"/>
          <a:cs typeface="Times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317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FF0000"/>
              </a:solidFill>
              <a:ln w="9525">
                <a:solidFill>
                  <a:schemeClr val="tx1"/>
                </a:solidFill>
              </a:ln>
              <a:effectLst/>
            </c:spPr>
          </c:marker>
          <c:dPt>
            <c:idx val="0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1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2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3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4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5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6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7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8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Pt>
            <c:idx val="9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" charset="0"/>
                    <a:ea typeface="Times" charset="0"/>
                    <a:cs typeface="Times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Sheet1!$B$1:$B$10</c:f>
              <c:numCache>
                <c:formatCode>General</c:formatCode>
                <c:ptCount val="10"/>
                <c:pt idx="0">
                  <c:v>3.0</c:v>
                </c:pt>
                <c:pt idx="1">
                  <c:v>3.0</c:v>
                </c:pt>
                <c:pt idx="2">
                  <c:v>2.0</c:v>
                </c:pt>
                <c:pt idx="3">
                  <c:v>2.0</c:v>
                </c:pt>
                <c:pt idx="4">
                  <c:v>6.0</c:v>
                </c:pt>
                <c:pt idx="5">
                  <c:v>6.0</c:v>
                </c:pt>
                <c:pt idx="6">
                  <c:v>7.0</c:v>
                </c:pt>
                <c:pt idx="7">
                  <c:v>7.0</c:v>
                </c:pt>
                <c:pt idx="8">
                  <c:v>8.0</c:v>
                </c:pt>
                <c:pt idx="9">
                  <c:v>7.0</c:v>
                </c:pt>
              </c:numCache>
            </c:numRef>
          </c:xVal>
          <c:yVal>
            <c:numRef>
              <c:f>Sheet1!$C$1:$C$10</c:f>
              <c:numCache>
                <c:formatCode>General</c:formatCode>
                <c:ptCount val="10"/>
                <c:pt idx="0">
                  <c:v>5.0</c:v>
                </c:pt>
                <c:pt idx="1">
                  <c:v>4.0</c:v>
                </c:pt>
                <c:pt idx="2">
                  <c:v>8.0</c:v>
                </c:pt>
                <c:pt idx="3">
                  <c:v>3.0</c:v>
                </c:pt>
                <c:pt idx="4">
                  <c:v>2.0</c:v>
                </c:pt>
                <c:pt idx="5">
                  <c:v>4.0</c:v>
                </c:pt>
                <c:pt idx="6">
                  <c:v>3.0</c:v>
                </c:pt>
                <c:pt idx="7">
                  <c:v>4.0</c:v>
                </c:pt>
                <c:pt idx="8">
                  <c:v>5.0</c:v>
                </c:pt>
                <c:pt idx="9">
                  <c:v>6.0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5358096"/>
        <c:axId val="-2065354544"/>
      </c:scatterChart>
      <c:valAx>
        <c:axId val="-2065358096"/>
        <c:scaling>
          <c:orientation val="minMax"/>
          <c:min val="1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065354544"/>
        <c:crosses val="autoZero"/>
        <c:crossBetween val="midCat"/>
        <c:majorUnit val="1.0"/>
      </c:valAx>
      <c:valAx>
        <c:axId val="-2065354544"/>
        <c:scaling>
          <c:orientation val="minMax"/>
          <c:min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defRPr>
            </a:pPr>
            <a:endParaRPr lang="en-US"/>
          </a:p>
        </c:txPr>
        <c:crossAx val="-20653580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Times" charset="0"/>
          <a:ea typeface="Times" charset="0"/>
          <a:cs typeface="Times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eng-jiang.com/teaching/kmeansdemo.zip" TargetMode="External"/><Relationship Id="rId3" Type="http://schemas.openxmlformats.org/officeDocument/2006/relationships/chart" Target="../charts/char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7.xml"/><Relationship Id="rId3" Type="http://schemas.openxmlformats.org/officeDocument/2006/relationships/chart" Target="../charts/char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768" y="0"/>
            <a:ext cx="5462232" cy="3897603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85800" y="4577933"/>
            <a:ext cx="7456311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Meng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Jiang</a:t>
            </a:r>
          </a:p>
          <a:p>
            <a:pPr algn="l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CSE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40647/60647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Science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Fall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2017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Introduction to Data Mining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85800" y="2743136"/>
            <a:ext cx="7772400" cy="2268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rgbClr val="C00000"/>
                </a:solidFill>
              </a:rPr>
              <a:t>Chapter 10.</a:t>
            </a:r>
            <a:br>
              <a:rPr lang="en-US" altLang="zh-CN" dirty="0" smtClean="0">
                <a:solidFill>
                  <a:srgbClr val="C00000"/>
                </a:solidFill>
              </a:rPr>
            </a:br>
            <a:r>
              <a:rPr lang="en-US" altLang="zh-CN" dirty="0" smtClean="0">
                <a:solidFill>
                  <a:srgbClr val="C00000"/>
                </a:solidFill>
              </a:rPr>
              <a:t>Cluster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Analysis: K-Partitioning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Given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cluster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data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objects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C</a:t>
            </a:r>
            <a:r>
              <a:rPr lang="en-US" altLang="zh-CN" sz="2800" baseline="-25000" dirty="0" err="1" smtClean="0"/>
              <a:t>k</a:t>
            </a:r>
            <a:r>
              <a:rPr lang="en-US" altLang="zh-CN" sz="2800" dirty="0" smtClean="0"/>
              <a:t>,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mode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point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c</a:t>
            </a:r>
            <a:r>
              <a:rPr lang="en-US" altLang="zh-CN" sz="2800" baseline="-25000" dirty="0" err="1" smtClean="0"/>
              <a:t>k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“mode”</a:t>
            </a:r>
            <a:r>
              <a:rPr lang="zh-CN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(most</a:t>
            </a:r>
            <a:r>
              <a:rPr lang="zh-CN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frequent)</a:t>
            </a:r>
            <a:r>
              <a:rPr lang="zh-CN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position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all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C</a:t>
            </a:r>
            <a:r>
              <a:rPr lang="en-US" altLang="zh-CN" sz="2800" baseline="-25000" dirty="0" err="1" smtClean="0"/>
              <a:t>k</a:t>
            </a:r>
            <a:r>
              <a:rPr lang="en-US" altLang="zh-CN" sz="2800" dirty="0" err="1" smtClean="0"/>
              <a:t>’s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objects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all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features</a:t>
            </a:r>
            <a:r>
              <a:rPr lang="en-US" altLang="zh-CN" sz="2800" dirty="0" smtClean="0"/>
              <a:t>.</a:t>
            </a:r>
            <a:endParaRPr lang="zh-CN" alt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4572000" y="2739973"/>
          <a:ext cx="4572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685800" y="3137612"/>
            <a:ext cx="3657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Suppose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cluster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has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three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data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objects:</a:t>
            </a:r>
            <a:endParaRPr lang="zh-CN" altLang="en-US" sz="2000" dirty="0" smtClean="0"/>
          </a:p>
          <a:p>
            <a:r>
              <a:rPr lang="en-US" altLang="zh-CN" sz="2000" dirty="0" smtClean="0"/>
              <a:t>(3,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5</a:t>
            </a:r>
            <a:r>
              <a:rPr lang="en-US" altLang="zh-CN" sz="2000" dirty="0" smtClean="0"/>
              <a:t>),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(3,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4</a:t>
            </a:r>
            <a:r>
              <a:rPr lang="en-US" altLang="zh-CN" sz="2000" dirty="0" smtClean="0"/>
              <a:t>)</a:t>
            </a:r>
            <a:endParaRPr lang="zh-CN" altLang="en-US" sz="2000" dirty="0" smtClean="0"/>
          </a:p>
          <a:p>
            <a:r>
              <a:rPr lang="en-US" altLang="zh-CN" sz="2000" dirty="0" smtClean="0"/>
              <a:t>(6,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4),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(7,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4)</a:t>
            </a:r>
            <a:endParaRPr lang="zh-CN" altLang="en-US" sz="2000" dirty="0" smtClean="0"/>
          </a:p>
          <a:p>
            <a:endParaRPr lang="zh-CN" altLang="en-US" sz="2000" dirty="0" smtClean="0"/>
          </a:p>
          <a:p>
            <a:r>
              <a:rPr lang="en-US" altLang="zh-CN" sz="2000" dirty="0" smtClean="0"/>
              <a:t>Sorted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feature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values:</a:t>
            </a:r>
            <a:endParaRPr lang="zh-CN" altLang="en-US" sz="2000" dirty="0" smtClean="0"/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3,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3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6,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7</a:t>
            </a:r>
            <a:endParaRPr lang="zh-CN" altLang="en-US" sz="2000" dirty="0" smtClean="0"/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4,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4,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4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5</a:t>
            </a:r>
            <a:endParaRPr lang="zh-CN" altLang="en-US" sz="2000" dirty="0" smtClean="0"/>
          </a:p>
          <a:p>
            <a:r>
              <a:rPr lang="en-US" altLang="zh-CN" sz="2000" dirty="0" smtClean="0"/>
              <a:t>So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mode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point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is</a:t>
            </a:r>
            <a:endParaRPr lang="zh-CN" altLang="en-US" sz="2000" dirty="0" smtClean="0"/>
          </a:p>
          <a:p>
            <a:r>
              <a:rPr lang="en-US" altLang="zh-CN" sz="2000" dirty="0" smtClean="0"/>
              <a:t>(3,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4)</a:t>
            </a:r>
            <a:endParaRPr lang="zh-CN" alt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720330" y="4568773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*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71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</a:t>
            </a:r>
            <a:r>
              <a:rPr lang="zh-CN" altLang="en-US" dirty="0" smtClean="0"/>
              <a:t> </a:t>
            </a:r>
            <a:r>
              <a:rPr lang="en-US" altLang="zh-CN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dirty="0">
                <a:ea typeface="SimSun" panose="02010600030101010101" pitchFamily="2" charset="-122"/>
              </a:rPr>
              <a:t>Given </a:t>
            </a:r>
            <a:r>
              <a:rPr lang="en-US" altLang="zh-CN" i="1" dirty="0">
                <a:ea typeface="SimSun" panose="02010600030101010101" pitchFamily="2" charset="-122"/>
              </a:rPr>
              <a:t>K</a:t>
            </a:r>
            <a:r>
              <a:rPr lang="en-US" altLang="zh-CN" dirty="0">
                <a:ea typeface="SimSun" panose="02010600030101010101" pitchFamily="2" charset="-122"/>
              </a:rPr>
              <a:t>, find a partition of </a:t>
            </a:r>
            <a:r>
              <a:rPr lang="en-US" altLang="zh-CN" i="1" dirty="0">
                <a:ea typeface="SimSun" panose="02010600030101010101" pitchFamily="2" charset="-122"/>
              </a:rPr>
              <a:t>K clusters </a:t>
            </a:r>
            <a:r>
              <a:rPr lang="en-US" altLang="zh-CN" dirty="0">
                <a:ea typeface="SimSun" panose="02010600030101010101" pitchFamily="2" charset="-122"/>
              </a:rPr>
              <a:t>that optimizes the chosen partitioning </a:t>
            </a:r>
            <a:r>
              <a:rPr lang="en-US" altLang="zh-CN" dirty="0" smtClean="0">
                <a:ea typeface="SimSun" panose="02010600030101010101" pitchFamily="2" charset="-122"/>
              </a:rPr>
              <a:t>criterion</a:t>
            </a:r>
            <a:endParaRPr lang="en-US" altLang="zh-CN" dirty="0">
              <a:ea typeface="SimSun" panose="02010600030101010101" pitchFamily="2" charset="-122"/>
            </a:endParaRPr>
          </a:p>
          <a:p>
            <a:pPr lvl="1">
              <a:spcAft>
                <a:spcPts val="600"/>
              </a:spcAft>
            </a:pPr>
            <a:r>
              <a:rPr lang="en-US" altLang="zh-CN" dirty="0">
                <a:ea typeface="SimSun" panose="02010600030101010101" pitchFamily="2" charset="-122"/>
              </a:rPr>
              <a:t>Global optimal: Needs to exhaustively enumerate all </a:t>
            </a:r>
            <a:r>
              <a:rPr lang="en-US" altLang="zh-CN" dirty="0" smtClean="0">
                <a:ea typeface="SimSun" panose="02010600030101010101" pitchFamily="2" charset="-122"/>
              </a:rPr>
              <a:t>partitions</a:t>
            </a:r>
            <a:endParaRPr lang="zh-CN" altLang="en-US" dirty="0" smtClean="0">
              <a:ea typeface="SimSun" panose="02010600030101010101" pitchFamily="2" charset="-122"/>
            </a:endParaRPr>
          </a:p>
          <a:p>
            <a:pPr lvl="1">
              <a:spcAft>
                <a:spcPts val="600"/>
              </a:spcAft>
            </a:pPr>
            <a:endParaRPr lang="zh-CN" altLang="en-US" dirty="0">
              <a:ea typeface="SimSun" panose="02010600030101010101" pitchFamily="2" charset="-122"/>
            </a:endParaRPr>
          </a:p>
          <a:p>
            <a:pPr lvl="1">
              <a:spcAft>
                <a:spcPts val="600"/>
              </a:spcAft>
            </a:pPr>
            <a:endParaRPr lang="en-US" altLang="zh-CN" dirty="0">
              <a:ea typeface="SimSun" panose="02010600030101010101" pitchFamily="2" charset="-122"/>
            </a:endParaRPr>
          </a:p>
          <a:p>
            <a:pPr lvl="1">
              <a:spcAft>
                <a:spcPts val="600"/>
              </a:spcAft>
            </a:pPr>
            <a:r>
              <a:rPr lang="en-US" altLang="zh-CN" dirty="0">
                <a:ea typeface="SimSun" panose="02010600030101010101" pitchFamily="2" charset="-122"/>
              </a:rPr>
              <a:t>Heuristic methods (i.e., greedy algorithms): </a:t>
            </a:r>
            <a:r>
              <a:rPr lang="en-US" altLang="zh-CN" i="1" dirty="0" smtClean="0">
                <a:ea typeface="SimSun" panose="02010600030101010101" pitchFamily="2" charset="-122"/>
              </a:rPr>
              <a:t>K-Means</a:t>
            </a:r>
            <a:r>
              <a:rPr lang="en-US" altLang="zh-CN" dirty="0" smtClean="0">
                <a:ea typeface="SimSun" panose="02010600030101010101" pitchFamily="2" charset="-122"/>
              </a:rPr>
              <a:t>, </a:t>
            </a:r>
            <a:r>
              <a:rPr lang="en-US" altLang="zh-CN" i="1" dirty="0">
                <a:ea typeface="SimSun" panose="02010600030101010101" pitchFamily="2" charset="-122"/>
              </a:rPr>
              <a:t>K-</a:t>
            </a:r>
            <a:r>
              <a:rPr lang="en-US" altLang="zh-CN" i="1" dirty="0" err="1">
                <a:ea typeface="SimSun" panose="02010600030101010101" pitchFamily="2" charset="-122"/>
              </a:rPr>
              <a:t>Medoids</a:t>
            </a:r>
            <a:r>
              <a:rPr lang="en-US" altLang="zh-CN" dirty="0" smtClean="0">
                <a:ea typeface="SimSun" panose="02010600030101010101" pitchFamily="2" charset="-122"/>
              </a:rPr>
              <a:t>,</a:t>
            </a:r>
            <a:r>
              <a:rPr lang="zh-CN" altLang="en-US" dirty="0" smtClean="0">
                <a:ea typeface="SimSun" panose="02010600030101010101" pitchFamily="2" charset="-122"/>
              </a:rPr>
              <a:t> </a:t>
            </a:r>
            <a:r>
              <a:rPr lang="en-US" altLang="zh-CN" i="1" dirty="0" smtClean="0">
                <a:ea typeface="SimSun" panose="02010600030101010101" pitchFamily="2" charset="-122"/>
              </a:rPr>
              <a:t>K</a:t>
            </a:r>
            <a:r>
              <a:rPr lang="en-US" altLang="zh-CN" dirty="0" smtClean="0">
                <a:ea typeface="SimSun" panose="02010600030101010101" pitchFamily="2" charset="-122"/>
              </a:rPr>
              <a:t>-</a:t>
            </a:r>
            <a:r>
              <a:rPr lang="en-US" altLang="zh-CN" i="1" dirty="0" smtClean="0">
                <a:ea typeface="SimSun" panose="02010600030101010101" pitchFamily="2" charset="-122"/>
              </a:rPr>
              <a:t>Medians,</a:t>
            </a:r>
            <a:r>
              <a:rPr lang="zh-CN" altLang="en-US" i="1" dirty="0" smtClean="0">
                <a:ea typeface="SimSun" panose="02010600030101010101" pitchFamily="2" charset="-122"/>
              </a:rPr>
              <a:t> </a:t>
            </a:r>
            <a:r>
              <a:rPr lang="en-US" altLang="zh-CN" i="1" dirty="0" smtClean="0">
                <a:ea typeface="SimSun" panose="02010600030101010101" pitchFamily="2" charset="-122"/>
              </a:rPr>
              <a:t>K-Modes,</a:t>
            </a:r>
            <a:r>
              <a:rPr lang="en-US" altLang="zh-CN" dirty="0" smtClean="0">
                <a:ea typeface="SimSun" panose="02010600030101010101" pitchFamily="2" charset="-122"/>
              </a:rPr>
              <a:t> etc</a:t>
            </a:r>
            <a:r>
              <a:rPr lang="en-US" altLang="zh-CN" dirty="0">
                <a:ea typeface="SimSun" panose="02010600030101010101" pitchFamily="2" charset="-12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104588"/>
              </p:ext>
            </p:extLst>
          </p:nvPr>
        </p:nvGraphicFramePr>
        <p:xfrm>
          <a:off x="2554297" y="3663979"/>
          <a:ext cx="4455129" cy="1151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3" name="Equation" r:id="rId3" imgW="1612800" imgH="469800" progId="Equation.DSMT4">
                  <p:embed/>
                </p:oleObj>
              </mc:Choice>
              <mc:Fallback>
                <p:oleObj name="Equation" r:id="rId3" imgW="16128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4297" y="3663979"/>
                        <a:ext cx="4455129" cy="1151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4724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kern="0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 </a:t>
            </a:r>
            <a:r>
              <a:rPr lang="en-US" altLang="zh-CN" dirty="0" smtClean="0"/>
              <a:t>Basic Concepts of K-Partitioning Methods</a:t>
            </a:r>
            <a:endParaRPr lang="en-US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 The </a:t>
            </a:r>
            <a:r>
              <a:rPr lang="en-US" altLang="zh-CN" b="1" dirty="0" smtClean="0">
                <a:solidFill>
                  <a:srgbClr val="FF0000"/>
                </a:solidFill>
              </a:rPr>
              <a:t>K-Means</a:t>
            </a:r>
            <a:r>
              <a:rPr lang="en-US" altLang="zh-CN" dirty="0" smtClean="0">
                <a:solidFill>
                  <a:srgbClr val="FF0000"/>
                </a:solidFill>
              </a:rPr>
              <a:t> Clustering Method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altLang="en-US" dirty="0" smtClean="0"/>
              <a:t> </a:t>
            </a:r>
            <a:r>
              <a:rPr lang="en-US" altLang="zh-CN" dirty="0" smtClean="0"/>
              <a:t>Initialization of K-Means Clustering</a:t>
            </a:r>
            <a:endParaRPr lang="en-US" dirty="0" smtClean="0"/>
          </a:p>
          <a:p>
            <a:r>
              <a:rPr lang="en-US" altLang="en-US" dirty="0" smtClean="0"/>
              <a:t> </a:t>
            </a:r>
            <a:r>
              <a:rPr lang="en-US" altLang="zh-CN" dirty="0" smtClean="0"/>
              <a:t>The </a:t>
            </a:r>
            <a:r>
              <a:rPr lang="en-US" altLang="zh-CN" b="1" dirty="0" smtClean="0"/>
              <a:t>K-</a:t>
            </a:r>
            <a:r>
              <a:rPr lang="en-US" altLang="zh-CN" b="1" dirty="0" err="1" smtClean="0"/>
              <a:t>Medoids</a:t>
            </a:r>
            <a:r>
              <a:rPr lang="en-US" altLang="zh-CN" dirty="0" smtClean="0"/>
              <a:t> Clustering Method</a:t>
            </a:r>
            <a:endParaRPr lang="en-US" altLang="en-US" dirty="0" smtClean="0"/>
          </a:p>
          <a:p>
            <a:r>
              <a:rPr lang="en-US" altLang="zh-CN" dirty="0" smtClean="0"/>
              <a:t> The </a:t>
            </a:r>
            <a:r>
              <a:rPr lang="en-US" altLang="zh-CN" b="1" dirty="0" smtClean="0"/>
              <a:t>K-Medians</a:t>
            </a:r>
            <a:r>
              <a:rPr lang="en-US" altLang="zh-CN" dirty="0" smtClean="0"/>
              <a:t> Clustering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</a:t>
            </a:r>
            <a:endParaRPr lang="zh-CN" altLang="en-US" dirty="0" smtClean="0"/>
          </a:p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K-Modes</a:t>
            </a:r>
            <a:r>
              <a:rPr lang="en-US" altLang="zh-CN" dirty="0" smtClean="0"/>
              <a:t> Clustering Method</a:t>
            </a:r>
            <a:endParaRPr lang="en-US" altLang="en-US" dirty="0" smtClean="0"/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Kernel K-Means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Clustering Method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18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K-Means</a:t>
            </a:r>
            <a:r>
              <a:rPr lang="zh-CN" altLang="en-US" smtClean="0"/>
              <a:t> </a:t>
            </a:r>
            <a:r>
              <a:rPr lang="en-US" altLang="zh-CN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 smtClean="0">
                <a:ea typeface="SimSun" panose="02010600030101010101" pitchFamily="2" charset="-122"/>
              </a:rPr>
              <a:t>Given </a:t>
            </a:r>
            <a:r>
              <a:rPr lang="en-US" altLang="zh-CN" sz="2200" i="1" dirty="0" smtClean="0">
                <a:ea typeface="SimSun" panose="02010600030101010101" pitchFamily="2" charset="-122"/>
              </a:rPr>
              <a:t>K</a:t>
            </a:r>
            <a:r>
              <a:rPr lang="en-US" altLang="zh-CN" sz="2200" dirty="0" smtClean="0">
                <a:ea typeface="SimSun" panose="02010600030101010101" pitchFamily="2" charset="-122"/>
              </a:rPr>
              <a:t>, the number of clusters, the </a:t>
            </a:r>
            <a:r>
              <a:rPr lang="en-US" altLang="zh-CN" sz="2200" i="1" dirty="0" smtClean="0">
                <a:ea typeface="SimSun" panose="02010600030101010101" pitchFamily="2" charset="-122"/>
              </a:rPr>
              <a:t>K-Means</a:t>
            </a:r>
            <a:r>
              <a:rPr lang="en-US" altLang="zh-CN" sz="2200" dirty="0" smtClean="0">
                <a:ea typeface="SimSun" panose="02010600030101010101" pitchFamily="2" charset="-122"/>
              </a:rPr>
              <a:t> clustering algorithm is outlined as follows</a:t>
            </a:r>
          </a:p>
          <a:p>
            <a:pPr lvl="2">
              <a:lnSpc>
                <a:spcPct val="120000"/>
              </a:lnSpc>
            </a:pPr>
            <a:r>
              <a:rPr lang="en-US" altLang="zh-CN" sz="2200" dirty="0" smtClean="0">
                <a:solidFill>
                  <a:srgbClr val="000000"/>
                </a:solidFill>
                <a:ea typeface="SimSun" panose="02010600030101010101" pitchFamily="2" charset="-122"/>
              </a:rPr>
              <a:t>Select </a:t>
            </a:r>
            <a:r>
              <a:rPr lang="en-US" altLang="zh-CN" sz="2200" i="1" dirty="0" smtClean="0">
                <a:solidFill>
                  <a:srgbClr val="000000"/>
                </a:solidFill>
                <a:ea typeface="SimSun" panose="02010600030101010101" pitchFamily="2" charset="-122"/>
              </a:rPr>
              <a:t>K</a:t>
            </a:r>
            <a:r>
              <a:rPr lang="en-US" altLang="zh-CN" sz="2200" dirty="0" smtClean="0">
                <a:solidFill>
                  <a:srgbClr val="000000"/>
                </a:solidFill>
                <a:ea typeface="SimSun" panose="02010600030101010101" pitchFamily="2" charset="-122"/>
              </a:rPr>
              <a:t> points as initial </a:t>
            </a:r>
            <a:r>
              <a:rPr lang="en-US" altLang="zh-CN" sz="2200" dirty="0" smtClean="0">
                <a:ea typeface="SimSun" panose="02010600030101010101" pitchFamily="2" charset="-122"/>
              </a:rPr>
              <a:t>centroids</a:t>
            </a:r>
          </a:p>
          <a:p>
            <a:pPr lvl="2">
              <a:lnSpc>
                <a:spcPct val="120000"/>
              </a:lnSpc>
            </a:pPr>
            <a:r>
              <a:rPr lang="en-US" altLang="zh-CN" sz="2200" b="1" dirty="0" smtClean="0">
                <a:solidFill>
                  <a:srgbClr val="000000"/>
                </a:solidFill>
                <a:ea typeface="SimSun" panose="02010600030101010101" pitchFamily="2" charset="-122"/>
              </a:rPr>
              <a:t>Repeat</a:t>
            </a:r>
          </a:p>
          <a:p>
            <a:pPr lvl="3">
              <a:lnSpc>
                <a:spcPct val="120000"/>
              </a:lnSpc>
            </a:pPr>
            <a:r>
              <a:rPr lang="en-US" altLang="zh-CN" sz="2200" dirty="0" smtClean="0">
                <a:solidFill>
                  <a:srgbClr val="000000"/>
                </a:solidFill>
                <a:ea typeface="SimSun" panose="02010600030101010101" pitchFamily="2" charset="-122"/>
              </a:rPr>
              <a:t>Form </a:t>
            </a:r>
            <a:r>
              <a:rPr lang="en-US" altLang="zh-CN" sz="2200" i="1" dirty="0" smtClean="0">
                <a:solidFill>
                  <a:srgbClr val="000000"/>
                </a:solidFill>
                <a:ea typeface="SimSun" panose="02010600030101010101" pitchFamily="2" charset="-122"/>
              </a:rPr>
              <a:t>K</a:t>
            </a:r>
            <a:r>
              <a:rPr lang="en-US" altLang="zh-CN" sz="2200" dirty="0" smtClean="0">
                <a:solidFill>
                  <a:srgbClr val="000000"/>
                </a:solidFill>
                <a:ea typeface="SimSun" panose="02010600030101010101" pitchFamily="2" charset="-122"/>
              </a:rPr>
              <a:t> clusters by assigning each data</a:t>
            </a:r>
            <a:r>
              <a:rPr lang="zh-CN" altLang="en-US" sz="2200" dirty="0" smtClean="0">
                <a:solidFill>
                  <a:srgbClr val="000000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ea typeface="SimSun" panose="02010600030101010101" pitchFamily="2" charset="-122"/>
              </a:rPr>
              <a:t>object</a:t>
            </a:r>
            <a:r>
              <a:rPr lang="zh-CN" altLang="en-US" sz="2200" dirty="0" smtClean="0">
                <a:solidFill>
                  <a:srgbClr val="000000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ea typeface="SimSun" panose="02010600030101010101" pitchFamily="2" charset="-122"/>
              </a:rPr>
              <a:t>to its </a:t>
            </a:r>
            <a:r>
              <a:rPr lang="en-US" altLang="zh-CN" sz="2200" i="1" dirty="0" smtClean="0">
                <a:solidFill>
                  <a:srgbClr val="FF0000"/>
                </a:solidFill>
                <a:ea typeface="SimSun" panose="02010600030101010101" pitchFamily="2" charset="-122"/>
              </a:rPr>
              <a:t>nearest</a:t>
            </a:r>
            <a:r>
              <a:rPr lang="zh-CN" altLang="en-US" sz="2200" i="1" dirty="0" smtClean="0">
                <a:solidFill>
                  <a:srgbClr val="FF0000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ea typeface="SimSun" panose="02010600030101010101" pitchFamily="2" charset="-122"/>
              </a:rPr>
              <a:t>centroid</a:t>
            </a:r>
            <a:r>
              <a:rPr lang="zh-CN" altLang="en-US" sz="2200" dirty="0" smtClean="0">
                <a:solidFill>
                  <a:srgbClr val="000000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ea typeface="SimSun" panose="02010600030101010101" pitchFamily="2" charset="-122"/>
              </a:rPr>
              <a:t>using</a:t>
            </a:r>
            <a:r>
              <a:rPr lang="zh-CN" altLang="en-US" sz="2200" dirty="0" smtClean="0">
                <a:solidFill>
                  <a:srgbClr val="000000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ea typeface="SimSun" panose="02010600030101010101" pitchFamily="2" charset="-122"/>
              </a:rPr>
              <a:t>a</a:t>
            </a:r>
            <a:r>
              <a:rPr lang="zh-CN" altLang="en-US" sz="2200" dirty="0" smtClean="0">
                <a:solidFill>
                  <a:srgbClr val="000000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200" i="1" dirty="0" smtClean="0">
                <a:solidFill>
                  <a:srgbClr val="FF0000"/>
                </a:solidFill>
                <a:ea typeface="SimSun" panose="02010600030101010101" pitchFamily="2" charset="-122"/>
              </a:rPr>
              <a:t>distance</a:t>
            </a:r>
            <a:r>
              <a:rPr lang="zh-CN" altLang="en-US" sz="2200" i="1" dirty="0" smtClean="0">
                <a:solidFill>
                  <a:srgbClr val="FF0000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200" i="1" dirty="0" smtClean="0">
                <a:solidFill>
                  <a:srgbClr val="FF0000"/>
                </a:solidFill>
                <a:ea typeface="SimSun" panose="02010600030101010101" pitchFamily="2" charset="-122"/>
              </a:rPr>
              <a:t>metric</a:t>
            </a:r>
          </a:p>
          <a:p>
            <a:pPr lvl="3">
              <a:lnSpc>
                <a:spcPct val="120000"/>
              </a:lnSpc>
            </a:pPr>
            <a:r>
              <a:rPr lang="en-US" altLang="zh-CN" sz="2200" dirty="0" smtClean="0">
                <a:solidFill>
                  <a:srgbClr val="000000"/>
                </a:solidFill>
                <a:ea typeface="SimSun" panose="02010600030101010101" pitchFamily="2" charset="-122"/>
              </a:rPr>
              <a:t>Move</a:t>
            </a:r>
            <a:r>
              <a:rPr lang="zh-CN" altLang="en-US" sz="2200" dirty="0" smtClean="0">
                <a:solidFill>
                  <a:srgbClr val="000000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ea typeface="SimSun" panose="02010600030101010101" pitchFamily="2" charset="-122"/>
              </a:rPr>
              <a:t>each</a:t>
            </a:r>
            <a:r>
              <a:rPr lang="zh-CN" altLang="en-US" sz="2200" dirty="0" smtClean="0">
                <a:solidFill>
                  <a:srgbClr val="000000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ea typeface="SimSun" panose="02010600030101010101" pitchFamily="2" charset="-122"/>
              </a:rPr>
              <a:t>centroid</a:t>
            </a:r>
            <a:r>
              <a:rPr lang="zh-CN" altLang="en-US" sz="2200" dirty="0" smtClean="0">
                <a:solidFill>
                  <a:srgbClr val="000000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ea typeface="SimSun" panose="02010600030101010101" pitchFamily="2" charset="-122"/>
              </a:rPr>
              <a:t>to</a:t>
            </a:r>
            <a:r>
              <a:rPr lang="zh-CN" altLang="en-US" sz="2200" dirty="0" smtClean="0">
                <a:solidFill>
                  <a:srgbClr val="000000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ea typeface="SimSun" panose="02010600030101010101" pitchFamily="2" charset="-122"/>
              </a:rPr>
              <a:t>the</a:t>
            </a:r>
            <a:r>
              <a:rPr lang="zh-CN" altLang="en-US" sz="2200" dirty="0" smtClean="0">
                <a:solidFill>
                  <a:srgbClr val="000000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ea typeface="SimSun" panose="02010600030101010101" pitchFamily="2" charset="-122"/>
              </a:rPr>
              <a:t>mean</a:t>
            </a:r>
            <a:r>
              <a:rPr lang="zh-CN" altLang="en-US" sz="2200" dirty="0" smtClean="0">
                <a:solidFill>
                  <a:srgbClr val="000000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ea typeface="SimSun" panose="02010600030101010101" pitchFamily="2" charset="-122"/>
              </a:rPr>
              <a:t>of</a:t>
            </a:r>
            <a:r>
              <a:rPr lang="zh-CN" altLang="en-US" sz="2200" dirty="0" smtClean="0">
                <a:solidFill>
                  <a:srgbClr val="000000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ea typeface="SimSun" panose="02010600030101010101" pitchFamily="2" charset="-122"/>
              </a:rPr>
              <a:t>its</a:t>
            </a:r>
            <a:r>
              <a:rPr lang="zh-CN" altLang="en-US" sz="2200" dirty="0" smtClean="0">
                <a:solidFill>
                  <a:srgbClr val="000000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ea typeface="SimSun" panose="02010600030101010101" pitchFamily="2" charset="-122"/>
              </a:rPr>
              <a:t>assigned</a:t>
            </a:r>
            <a:r>
              <a:rPr lang="zh-CN" altLang="en-US" sz="2200" dirty="0" smtClean="0">
                <a:solidFill>
                  <a:srgbClr val="000000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ea typeface="SimSun" panose="02010600030101010101" pitchFamily="2" charset="-122"/>
              </a:rPr>
              <a:t>data</a:t>
            </a:r>
            <a:r>
              <a:rPr lang="zh-CN" altLang="en-US" sz="2200" dirty="0" smtClean="0">
                <a:solidFill>
                  <a:srgbClr val="000000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ea typeface="SimSun" panose="02010600030101010101" pitchFamily="2" charset="-122"/>
              </a:rPr>
              <a:t>objects</a:t>
            </a:r>
            <a:r>
              <a:rPr lang="zh-CN" altLang="en-US" sz="2200" dirty="0" smtClean="0">
                <a:solidFill>
                  <a:srgbClr val="000000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ea typeface="SimSun" panose="02010600030101010101" pitchFamily="2" charset="-122"/>
              </a:rPr>
              <a:t>(i.e.,</a:t>
            </a:r>
            <a:r>
              <a:rPr lang="zh-CN" altLang="en-US" sz="2200" dirty="0" smtClean="0">
                <a:solidFill>
                  <a:srgbClr val="000000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ea typeface="SimSun" panose="02010600030101010101" pitchFamily="2" charset="-122"/>
              </a:rPr>
              <a:t>re-compute the centroid of each cluster)</a:t>
            </a:r>
          </a:p>
          <a:p>
            <a:pPr lvl="2">
              <a:lnSpc>
                <a:spcPct val="120000"/>
              </a:lnSpc>
            </a:pPr>
            <a:r>
              <a:rPr lang="en-US" altLang="zh-CN" sz="2200" b="1" dirty="0" smtClean="0">
                <a:solidFill>
                  <a:srgbClr val="000000"/>
                </a:solidFill>
                <a:ea typeface="SimSun" panose="02010600030101010101" pitchFamily="2" charset="-122"/>
              </a:rPr>
              <a:t>Until </a:t>
            </a:r>
            <a:r>
              <a:rPr lang="en-US" altLang="zh-CN" sz="2200" dirty="0" smtClean="0">
                <a:solidFill>
                  <a:srgbClr val="000000"/>
                </a:solidFill>
                <a:ea typeface="SimSun" panose="02010600030101010101" pitchFamily="2" charset="-122"/>
              </a:rPr>
              <a:t>convergence</a:t>
            </a:r>
            <a:endParaRPr lang="zh-CN" altLang="en-US" sz="2200" dirty="0" smtClean="0">
              <a:solidFill>
                <a:srgbClr val="000000"/>
              </a:solidFill>
              <a:ea typeface="SimSun" panose="02010600030101010101" pitchFamily="2" charset="-122"/>
            </a:endParaRPr>
          </a:p>
          <a:p>
            <a:pPr lvl="3">
              <a:lnSpc>
                <a:spcPct val="120000"/>
              </a:lnSpc>
            </a:pPr>
            <a:r>
              <a:rPr lang="en-US" altLang="zh-CN" sz="2200" dirty="0" smtClean="0">
                <a:solidFill>
                  <a:srgbClr val="000000"/>
                </a:solidFill>
                <a:ea typeface="SimSun" panose="02010600030101010101" pitchFamily="2" charset="-122"/>
              </a:rPr>
              <a:t>Change</a:t>
            </a:r>
            <a:r>
              <a:rPr lang="zh-CN" altLang="en-US" sz="2200" dirty="0" smtClean="0">
                <a:solidFill>
                  <a:srgbClr val="000000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ea typeface="SimSun" panose="02010600030101010101" pitchFamily="2" charset="-122"/>
              </a:rPr>
              <a:t>in</a:t>
            </a:r>
            <a:r>
              <a:rPr lang="zh-CN" altLang="en-US" sz="2200" dirty="0" smtClean="0">
                <a:solidFill>
                  <a:srgbClr val="000000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ea typeface="SimSun" panose="02010600030101010101" pitchFamily="2" charset="-122"/>
              </a:rPr>
              <a:t>cluster</a:t>
            </a:r>
            <a:r>
              <a:rPr lang="zh-CN" altLang="en-US" sz="2200" dirty="0" smtClean="0">
                <a:solidFill>
                  <a:srgbClr val="000000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ea typeface="SimSun" panose="02010600030101010101" pitchFamily="2" charset="-122"/>
              </a:rPr>
              <a:t>assignment</a:t>
            </a:r>
            <a:r>
              <a:rPr lang="zh-CN" altLang="en-US" sz="2200" dirty="0" smtClean="0">
                <a:solidFill>
                  <a:srgbClr val="000000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ea typeface="SimSun" panose="02010600030101010101" pitchFamily="2" charset="-122"/>
              </a:rPr>
              <a:t>less</a:t>
            </a:r>
            <a:r>
              <a:rPr lang="zh-CN" altLang="en-US" sz="2200" dirty="0" smtClean="0">
                <a:solidFill>
                  <a:srgbClr val="000000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ea typeface="SimSun" panose="02010600030101010101" pitchFamily="2" charset="-122"/>
              </a:rPr>
              <a:t>than</a:t>
            </a:r>
            <a:r>
              <a:rPr lang="zh-CN" altLang="en-US" sz="2200" dirty="0" smtClean="0">
                <a:solidFill>
                  <a:srgbClr val="000000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ea typeface="SimSun" panose="02010600030101010101" pitchFamily="2" charset="-122"/>
              </a:rPr>
              <a:t>a</a:t>
            </a:r>
            <a:r>
              <a:rPr lang="zh-CN" altLang="en-US" sz="2200" dirty="0" smtClean="0">
                <a:solidFill>
                  <a:srgbClr val="000000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ea typeface="SimSun" panose="02010600030101010101" pitchFamily="2" charset="-122"/>
              </a:rPr>
              <a:t>threshold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72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Distance</a:t>
            </a:r>
            <a:r>
              <a:rPr lang="zh-CN" altLang="en-US" smtClean="0"/>
              <a:t> </a:t>
            </a:r>
            <a:r>
              <a:rPr lang="en-US" altLang="zh-CN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800" dirty="0" smtClean="0"/>
              <a:t>Given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two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points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(3,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4)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(6,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8)</a:t>
            </a:r>
            <a:endParaRPr lang="zh-CN" altLang="en-US" sz="2800" dirty="0" smtClean="0"/>
          </a:p>
          <a:p>
            <a:r>
              <a:rPr lang="en-US" altLang="zh-CN" sz="2800" b="1" dirty="0" smtClean="0"/>
              <a:t>Manhattan distance (L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 norm)</a:t>
            </a:r>
            <a:endParaRPr lang="zh-CN" altLang="en-US" sz="2800" b="1" dirty="0" smtClean="0"/>
          </a:p>
          <a:p>
            <a:pPr marL="0" indent="0">
              <a:buNone/>
            </a:pPr>
            <a:r>
              <a:rPr lang="en-US" altLang="zh-CN" sz="2800" dirty="0" smtClean="0"/>
              <a:t>|3-6|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|4-8|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=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3+4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=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7</a:t>
            </a:r>
            <a:endParaRPr lang="zh-CN" altLang="en-US" sz="2800" dirty="0" smtClean="0"/>
          </a:p>
          <a:p>
            <a:r>
              <a:rPr lang="en-US" altLang="zh-CN" sz="2800" b="1" dirty="0" smtClean="0"/>
              <a:t>Euclidean distance (L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 norm)</a:t>
            </a:r>
            <a:endParaRPr lang="zh-CN" altLang="en-US" sz="2800" b="1" dirty="0" smtClean="0"/>
          </a:p>
          <a:p>
            <a:pPr marL="0" indent="0">
              <a:buNone/>
            </a:pPr>
            <a:r>
              <a:rPr lang="en-US" altLang="zh-CN" sz="2800" dirty="0" smtClean="0"/>
              <a:t>(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(3-6)</a:t>
            </a:r>
            <a:r>
              <a:rPr lang="en-US" altLang="zh-CN" sz="2800" baseline="30000" dirty="0" smtClean="0"/>
              <a:t>2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(4-8)</a:t>
            </a:r>
            <a:r>
              <a:rPr lang="en-US" altLang="zh-CN" sz="2800" baseline="30000" dirty="0" smtClean="0"/>
              <a:t>2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)</a:t>
            </a:r>
            <a:r>
              <a:rPr lang="en-US" altLang="zh-CN" sz="2800" baseline="30000" dirty="0" smtClean="0"/>
              <a:t>1/2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=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5</a:t>
            </a:r>
            <a:endParaRPr lang="zh-CN" altLang="en-US" sz="2800" dirty="0" smtClean="0"/>
          </a:p>
          <a:p>
            <a:r>
              <a:rPr lang="en-US" altLang="zh-CN" sz="2800" b="1" dirty="0" smtClean="0"/>
              <a:t>Supreme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distance</a:t>
            </a:r>
            <a:r>
              <a:rPr lang="zh-CN" altLang="en-US" sz="2800" b="1" dirty="0"/>
              <a:t> </a:t>
            </a:r>
            <a:r>
              <a:rPr lang="en-US" altLang="zh-CN" sz="2800" b="1" dirty="0" smtClean="0"/>
              <a:t>or</a:t>
            </a:r>
            <a:r>
              <a:rPr lang="zh-CN" altLang="en-US" sz="2800" b="1" dirty="0" smtClean="0"/>
              <a:t> </a:t>
            </a:r>
            <a:r>
              <a:rPr lang="en-US" altLang="zh-CN" sz="2800" b="1" dirty="0" err="1"/>
              <a:t>Chebyshev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distance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(L</a:t>
            </a:r>
            <a:r>
              <a:rPr lang="zh-CN" altLang="en-US" sz="2800" b="1" baseline="-25000" dirty="0" smtClean="0"/>
              <a:t>∞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norm)</a:t>
            </a:r>
            <a:endParaRPr lang="zh-CN" altLang="en-US" sz="2800" b="1" dirty="0" smtClean="0"/>
          </a:p>
          <a:p>
            <a:pPr marL="0" indent="0">
              <a:buNone/>
            </a:pPr>
            <a:r>
              <a:rPr lang="en-US" altLang="zh-CN" sz="2800" dirty="0"/>
              <a:t>m</a:t>
            </a:r>
            <a:r>
              <a:rPr lang="en-US" altLang="zh-CN" sz="2800" dirty="0" smtClean="0"/>
              <a:t>ax{|3-6|,</a:t>
            </a:r>
            <a:r>
              <a:rPr lang="zh-CN" altLang="en-US" sz="2800" dirty="0" smtClean="0"/>
              <a:t> </a:t>
            </a:r>
            <a:r>
              <a:rPr lang="en-US" altLang="zh-CN" sz="2800" dirty="0"/>
              <a:t>|4-8</a:t>
            </a:r>
            <a:r>
              <a:rPr lang="en-US" altLang="zh-CN" sz="2800" dirty="0" smtClean="0"/>
              <a:t>|}</a:t>
            </a:r>
            <a:r>
              <a:rPr lang="zh-CN" altLang="en-US" sz="2800" dirty="0" smtClean="0"/>
              <a:t> </a:t>
            </a:r>
            <a:r>
              <a:rPr lang="en-US" altLang="zh-CN" sz="2800" dirty="0"/>
              <a:t>=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4</a:t>
            </a:r>
            <a:endParaRPr lang="zh-CN" altLang="en-US" sz="2800" dirty="0" smtClean="0"/>
          </a:p>
          <a:p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 </a:t>
            </a:r>
            <a:r>
              <a:rPr lang="en-US" altLang="zh-CN" sz="2800" b="1" dirty="0"/>
              <a:t>-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Cosine similarity</a:t>
            </a:r>
            <a:endParaRPr lang="zh-CN" altLang="en-US" sz="2800" b="1" dirty="0" smtClean="0"/>
          </a:p>
          <a:p>
            <a:pPr marL="0" indent="0">
              <a:buNone/>
            </a:pPr>
            <a:r>
              <a:rPr lang="en-US" altLang="zh-CN" sz="2800" dirty="0"/>
              <a:t>n</a:t>
            </a:r>
            <a:r>
              <a:rPr lang="en-US" altLang="zh-CN" sz="2800" dirty="0" smtClean="0"/>
              <a:t>ormalized: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(3/5,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4/5)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=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(0.6,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0.8),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(6/10,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8/10)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=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(0.6,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0.8)</a:t>
            </a:r>
            <a:endParaRPr lang="zh-CN" altLang="en-US" sz="2800" dirty="0" smtClean="0"/>
          </a:p>
          <a:p>
            <a:pPr marL="0" indent="0">
              <a:buNone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 </a:t>
            </a:r>
            <a:r>
              <a:rPr lang="en-US" altLang="zh-CN" sz="2800" dirty="0"/>
              <a:t>-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(0.6</a:t>
            </a:r>
            <a:r>
              <a:rPr lang="zh-CN" altLang="en-US" sz="2800" dirty="0" smtClean="0"/>
              <a:t>*</a:t>
            </a:r>
            <a:r>
              <a:rPr lang="en-US" altLang="zh-CN" sz="2800" dirty="0" smtClean="0"/>
              <a:t>0.6+0.8</a:t>
            </a:r>
            <a:r>
              <a:rPr lang="zh-CN" altLang="en-US" sz="2800" dirty="0" smtClean="0"/>
              <a:t>*</a:t>
            </a:r>
            <a:r>
              <a:rPr lang="en-US" altLang="zh-CN" sz="2800" dirty="0" smtClean="0"/>
              <a:t>0.8)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=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0</a:t>
            </a:r>
            <a:endParaRPr lang="en-US" altLang="zh-C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6373567"/>
              </p:ext>
            </p:extLst>
          </p:nvPr>
        </p:nvGraphicFramePr>
        <p:xfrm>
          <a:off x="5321509" y="1075011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0" name="Straight Connector 9"/>
          <p:cNvCxnSpPr/>
          <p:nvPr/>
        </p:nvCxnSpPr>
        <p:spPr>
          <a:xfrm flipV="1">
            <a:off x="5786203" y="1325043"/>
            <a:ext cx="2683240" cy="2047745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72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551958"/>
              </p:ext>
            </p:extLst>
          </p:nvPr>
        </p:nvGraphicFramePr>
        <p:xfrm>
          <a:off x="981856" y="1890765"/>
          <a:ext cx="2476500" cy="378460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X10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0742666"/>
              </p:ext>
            </p:extLst>
          </p:nvPr>
        </p:nvGraphicFramePr>
        <p:xfrm>
          <a:off x="4114800" y="1889763"/>
          <a:ext cx="4572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" y="5833130"/>
            <a:ext cx="80163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Q: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Suppose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we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want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two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clusters</a:t>
            </a:r>
            <a:r>
              <a:rPr lang="mr-IN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What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are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they?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4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Initialize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Centroids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endParaRPr lang="zh-CN" altLang="en-US" dirty="0" smtClean="0"/>
          </a:p>
          <a:p>
            <a:r>
              <a:rPr lang="en-US" altLang="zh-CN" dirty="0" smtClean="0"/>
              <a:t>(4,</a:t>
            </a:r>
            <a:r>
              <a:rPr lang="zh-CN" altLang="en-US" dirty="0" smtClean="0"/>
              <a:t> </a:t>
            </a:r>
            <a:r>
              <a:rPr lang="en-US" altLang="zh-CN" dirty="0" smtClean="0"/>
              <a:t>6)</a:t>
            </a:r>
            <a:endParaRPr lang="zh-CN" altLang="en-US" dirty="0" smtClean="0"/>
          </a:p>
          <a:p>
            <a:r>
              <a:rPr lang="en-US" altLang="zh-CN" dirty="0" smtClean="0"/>
              <a:t>(5,</a:t>
            </a:r>
            <a:r>
              <a:rPr lang="zh-CN" altLang="en-US" dirty="0" smtClean="0"/>
              <a:t> </a:t>
            </a:r>
            <a:r>
              <a:rPr lang="en-US" altLang="zh-CN" dirty="0" smtClean="0"/>
              <a:t>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4572000" y="2739973"/>
          <a:ext cx="4572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28412" y="3785744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*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16384" y="4568773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00B050"/>
                </a:solidFill>
              </a:rPr>
              <a:t>*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0533" y="2093642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*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533" y="2639697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00B050"/>
                </a:solidFill>
              </a:rPr>
              <a:t>*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093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Assign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Nearest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Centroid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Manhattan distance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350334"/>
              </p:ext>
            </p:extLst>
          </p:nvPr>
        </p:nvGraphicFramePr>
        <p:xfrm>
          <a:off x="4572000" y="2739973"/>
          <a:ext cx="4572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228412" y="3785744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*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16384" y="4568773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00B050"/>
                </a:solidFill>
              </a:rPr>
              <a:t>*</a:t>
            </a:r>
            <a:endParaRPr lang="en-US" sz="3600" dirty="0">
              <a:solidFill>
                <a:srgbClr val="00B05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870746"/>
              </p:ext>
            </p:extLst>
          </p:nvPr>
        </p:nvGraphicFramePr>
        <p:xfrm>
          <a:off x="214755" y="2362659"/>
          <a:ext cx="4127500" cy="349250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  <a:gridCol w="825500"/>
                <a:gridCol w="825500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(4, 6)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(5, 4)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X10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309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Centroids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111435"/>
              </p:ext>
            </p:extLst>
          </p:nvPr>
        </p:nvGraphicFramePr>
        <p:xfrm>
          <a:off x="1017291" y="3684106"/>
          <a:ext cx="2476500" cy="254000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(5,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5.57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3.57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805112"/>
              </p:ext>
            </p:extLst>
          </p:nvPr>
        </p:nvGraphicFramePr>
        <p:xfrm>
          <a:off x="1017291" y="1803109"/>
          <a:ext cx="2476500" cy="127000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X10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(4,</a:t>
                      </a:r>
                      <a:r>
                        <a:rPr lang="zh-CN" alt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lang="en-US" altLang="zh-CN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6.33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5723651"/>
              </p:ext>
            </p:extLst>
          </p:nvPr>
        </p:nvGraphicFramePr>
        <p:xfrm>
          <a:off x="4572000" y="2739973"/>
          <a:ext cx="4572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228412" y="3785744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*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16384" y="4568773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00B050"/>
                </a:solidFill>
              </a:rPr>
              <a:t>*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8412" y="3684106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*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37880" y="4730724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00B050"/>
                </a:solidFill>
              </a:rPr>
              <a:t>*</a:t>
            </a:r>
            <a:endParaRPr lang="en-US" sz="3600" dirty="0">
              <a:solidFill>
                <a:srgbClr val="00B05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972797" y="4844218"/>
            <a:ext cx="206699" cy="11752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911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Nearest</a:t>
            </a:r>
            <a:r>
              <a:rPr lang="zh-CN" altLang="en-US" dirty="0"/>
              <a:t> </a:t>
            </a:r>
            <a:r>
              <a:rPr lang="en-US" altLang="zh-CN" dirty="0"/>
              <a:t>Centroid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Manhattan </a:t>
            </a:r>
            <a:r>
              <a:rPr lang="en-US" altLang="zh-CN" dirty="0" smtClean="0"/>
              <a:t>distance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560" y="6126163"/>
            <a:ext cx="44312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Q: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Will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centroids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move?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3652353"/>
              </p:ext>
            </p:extLst>
          </p:nvPr>
        </p:nvGraphicFramePr>
        <p:xfrm>
          <a:off x="4572000" y="2739973"/>
          <a:ext cx="4572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240779" y="3687449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*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37880" y="4730724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00B050"/>
                </a:solidFill>
              </a:rPr>
              <a:t>*</a:t>
            </a:r>
            <a:endParaRPr lang="en-US" sz="3600" dirty="0">
              <a:solidFill>
                <a:srgbClr val="00B05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77972"/>
              </p:ext>
            </p:extLst>
          </p:nvPr>
        </p:nvGraphicFramePr>
        <p:xfrm>
          <a:off x="195560" y="2451101"/>
          <a:ext cx="4127500" cy="349250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  <a:gridCol w="825500"/>
                <a:gridCol w="825500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(4, 6)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(5, 4)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2.33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3.33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3.67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5.33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4.14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6.33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4.33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0.86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6.33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5.33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1.86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5.33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3.86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X10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3.33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3.86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80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kern="0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 </a:t>
            </a:r>
            <a:r>
              <a:rPr lang="en-US" altLang="zh-CN" dirty="0" smtClean="0"/>
              <a:t>Basic Concepts of K-Partitioning Methods</a:t>
            </a:r>
            <a:endParaRPr lang="en-US" dirty="0" smtClean="0"/>
          </a:p>
          <a:p>
            <a:r>
              <a:rPr lang="en-US" altLang="zh-CN" dirty="0" smtClean="0"/>
              <a:t> The </a:t>
            </a:r>
            <a:r>
              <a:rPr lang="en-US" altLang="zh-CN" b="1" dirty="0" smtClean="0"/>
              <a:t>K-Means</a:t>
            </a:r>
            <a:r>
              <a:rPr lang="en-US" altLang="zh-CN" dirty="0" smtClean="0"/>
              <a:t> Clustering Method</a:t>
            </a:r>
            <a:endParaRPr lang="en-US" dirty="0" smtClean="0"/>
          </a:p>
          <a:p>
            <a:r>
              <a:rPr lang="en-US" altLang="en-US" dirty="0" smtClean="0"/>
              <a:t> </a:t>
            </a:r>
            <a:r>
              <a:rPr lang="en-US" altLang="zh-CN" dirty="0" smtClean="0"/>
              <a:t>Initialization of K-Means Clustering</a:t>
            </a:r>
            <a:endParaRPr lang="en-US" dirty="0" smtClean="0"/>
          </a:p>
          <a:p>
            <a:r>
              <a:rPr lang="en-US" altLang="en-US" dirty="0" smtClean="0"/>
              <a:t> </a:t>
            </a:r>
            <a:r>
              <a:rPr lang="en-US" altLang="zh-CN" dirty="0" smtClean="0"/>
              <a:t>The </a:t>
            </a:r>
            <a:r>
              <a:rPr lang="en-US" altLang="zh-CN" b="1" dirty="0" smtClean="0"/>
              <a:t>K-</a:t>
            </a:r>
            <a:r>
              <a:rPr lang="en-US" altLang="zh-CN" b="1" dirty="0" err="1" smtClean="0"/>
              <a:t>Medoids</a:t>
            </a:r>
            <a:r>
              <a:rPr lang="en-US" altLang="zh-CN" dirty="0" smtClean="0"/>
              <a:t> Clustering Method</a:t>
            </a:r>
            <a:endParaRPr lang="en-US" altLang="en-US" dirty="0" smtClean="0"/>
          </a:p>
          <a:p>
            <a:r>
              <a:rPr lang="en-US" altLang="zh-CN" dirty="0" smtClean="0"/>
              <a:t> The </a:t>
            </a:r>
            <a:r>
              <a:rPr lang="en-US" altLang="zh-CN" b="1" dirty="0" smtClean="0"/>
              <a:t>K-Medians</a:t>
            </a:r>
            <a:r>
              <a:rPr lang="en-US" altLang="zh-CN" dirty="0" smtClean="0"/>
              <a:t> Clustering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</a:t>
            </a:r>
            <a:endParaRPr lang="zh-CN" altLang="en-US" dirty="0" smtClean="0"/>
          </a:p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K-Modes</a:t>
            </a:r>
            <a:r>
              <a:rPr lang="en-US" altLang="zh-CN" dirty="0" smtClean="0"/>
              <a:t> Clustering Method</a:t>
            </a:r>
            <a:endParaRPr lang="en-US" altLang="en-US" dirty="0" smtClean="0"/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Kernel K-Means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Clustering Method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04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Assign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Nearest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Centroid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7030A0"/>
                </a:solidFill>
              </a:rPr>
              <a:t>Euclidean</a:t>
            </a:r>
            <a:r>
              <a:rPr lang="zh-CN" altLang="en-US" dirty="0" smtClean="0">
                <a:solidFill>
                  <a:srgbClr val="7030A0"/>
                </a:solidFill>
              </a:rPr>
              <a:t> </a:t>
            </a:r>
            <a:r>
              <a:rPr lang="en-US" altLang="zh-CN" dirty="0" smtClean="0"/>
              <a:t>distance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3952738"/>
              </p:ext>
            </p:extLst>
          </p:nvPr>
        </p:nvGraphicFramePr>
        <p:xfrm>
          <a:off x="4572000" y="2739973"/>
          <a:ext cx="4572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28412" y="3785744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*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16384" y="4568773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00B050"/>
                </a:solidFill>
              </a:rPr>
              <a:t>*</a:t>
            </a:r>
            <a:endParaRPr lang="en-US" sz="3600" dirty="0">
              <a:solidFill>
                <a:srgbClr val="00B05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191478"/>
              </p:ext>
            </p:extLst>
          </p:nvPr>
        </p:nvGraphicFramePr>
        <p:xfrm>
          <a:off x="444500" y="2416071"/>
          <a:ext cx="4127500" cy="349250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  <a:gridCol w="825500"/>
                <a:gridCol w="825500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(4, 6)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(5, 4)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1.41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2.24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2.24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2.00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2.83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5.00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3.61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3.16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4.47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2.24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2.83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1.00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4.24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2.24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3.61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2.00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4.12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3.16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X10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3.00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2.83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053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Centroids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337970"/>
              </p:ext>
            </p:extLst>
          </p:nvPr>
        </p:nvGraphicFramePr>
        <p:xfrm>
          <a:off x="1017291" y="3566579"/>
          <a:ext cx="2476500" cy="285750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X10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(5,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5.75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3.88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051018"/>
              </p:ext>
            </p:extLst>
          </p:nvPr>
        </p:nvGraphicFramePr>
        <p:xfrm>
          <a:off x="1017291" y="1803109"/>
          <a:ext cx="2476500" cy="95250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(4,</a:t>
                      </a:r>
                      <a:r>
                        <a:rPr lang="zh-CN" alt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lang="en-US" altLang="zh-CN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4885155"/>
              </p:ext>
            </p:extLst>
          </p:nvPr>
        </p:nvGraphicFramePr>
        <p:xfrm>
          <a:off x="4572000" y="2739973"/>
          <a:ext cx="4572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228412" y="3785744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*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16384" y="4568773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00B050"/>
                </a:solidFill>
              </a:rPr>
              <a:t>*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72742" y="3569117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*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12830" y="4655774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00B050"/>
                </a:solidFill>
              </a:rPr>
              <a:t>*</a:t>
            </a:r>
            <a:endParaRPr lang="en-US" sz="3600" dirty="0">
              <a:solidFill>
                <a:srgbClr val="00B05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001196" y="4848164"/>
            <a:ext cx="283230" cy="5876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774376" y="3847314"/>
            <a:ext cx="610642" cy="1550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844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Nearest</a:t>
            </a:r>
            <a:r>
              <a:rPr lang="zh-CN" altLang="en-US" dirty="0"/>
              <a:t> </a:t>
            </a:r>
            <a:r>
              <a:rPr lang="en-US" altLang="zh-CN" dirty="0"/>
              <a:t>Centroid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7030A0"/>
                </a:solidFill>
              </a:rPr>
              <a:t>Euclidean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/>
              <a:t>distance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560" y="6126163"/>
            <a:ext cx="44312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Q: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Will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centroids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move?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863266"/>
              </p:ext>
            </p:extLst>
          </p:nvPr>
        </p:nvGraphicFramePr>
        <p:xfrm>
          <a:off x="204404" y="2451101"/>
          <a:ext cx="4127500" cy="3492500"/>
        </p:xfrm>
        <a:graphic>
          <a:graphicData uri="http://schemas.openxmlformats.org/drawingml/2006/table">
            <a:tbl>
              <a:tblPr/>
              <a:tblGrid>
                <a:gridCol w="560094"/>
                <a:gridCol w="464695"/>
                <a:gridCol w="449705"/>
                <a:gridCol w="1259174"/>
                <a:gridCol w="1393832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(2.5, 6.5)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(5.75, 3.88)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1.58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2.97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2.55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2.75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1.58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5.57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3.54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3.85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5.70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1.90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4.30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0.28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5.70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1.53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5.15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1.26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5.70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2.51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X10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4.53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2.46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798028"/>
              </p:ext>
            </p:extLst>
          </p:nvPr>
        </p:nvGraphicFramePr>
        <p:xfrm>
          <a:off x="4572000" y="2739973"/>
          <a:ext cx="4572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472742" y="3569117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*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12830" y="4655774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00B050"/>
                </a:solidFill>
              </a:rPr>
              <a:t>*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527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Centroids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480576"/>
              </p:ext>
            </p:extLst>
          </p:nvPr>
        </p:nvGraphicFramePr>
        <p:xfrm>
          <a:off x="569626" y="1574229"/>
          <a:ext cx="3520065" cy="1587500"/>
        </p:xfrm>
        <a:graphic>
          <a:graphicData uri="http://schemas.openxmlformats.org/drawingml/2006/table">
            <a:tbl>
              <a:tblPr/>
              <a:tblGrid>
                <a:gridCol w="1173355"/>
                <a:gridCol w="1173355"/>
                <a:gridCol w="1173355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mr-I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(2.5, 6.5)</a:t>
                      </a:r>
                      <a:endParaRPr lang="mr-IN" sz="20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2.5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212873"/>
              </p:ext>
            </p:extLst>
          </p:nvPr>
        </p:nvGraphicFramePr>
        <p:xfrm>
          <a:off x="569626" y="3778381"/>
          <a:ext cx="3520065" cy="2222500"/>
        </p:xfrm>
        <a:graphic>
          <a:graphicData uri="http://schemas.openxmlformats.org/drawingml/2006/table">
            <a:tbl>
              <a:tblPr/>
              <a:tblGrid>
                <a:gridCol w="1173355"/>
                <a:gridCol w="1173355"/>
                <a:gridCol w="1173355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X10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mr-I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(5.75, 3.88)</a:t>
                      </a:r>
                      <a:endParaRPr lang="mr-IN" sz="20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6.83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/>
        </p:nvGraphicFramePr>
        <p:xfrm>
          <a:off x="4572000" y="2739973"/>
          <a:ext cx="4572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473783" y="4168350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*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67534" y="4568773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00B050"/>
                </a:solidFill>
              </a:rPr>
              <a:t>*</a:t>
            </a:r>
            <a:endParaRPr lang="en-US" sz="3600" dirty="0">
              <a:solidFill>
                <a:srgbClr val="00B05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390151" y="4814682"/>
            <a:ext cx="344774" cy="11708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681272" y="3957403"/>
            <a:ext cx="14990" cy="3747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72742" y="3569117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*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12830" y="4655774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00B050"/>
                </a:solidFill>
              </a:rPr>
              <a:t>*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06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Nearest</a:t>
            </a:r>
            <a:r>
              <a:rPr lang="zh-CN" altLang="en-US" dirty="0"/>
              <a:t> </a:t>
            </a:r>
            <a:r>
              <a:rPr lang="en-US" altLang="zh-CN" dirty="0"/>
              <a:t>Centroid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7030A0"/>
                </a:solidFill>
              </a:rPr>
              <a:t>Euclidean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/>
              <a:t>distance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560" y="6126163"/>
            <a:ext cx="44312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Q: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Will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centroids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move?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2" name="Chart 11"/>
          <p:cNvGraphicFramePr>
            <a:graphicFrameLocks/>
          </p:cNvGraphicFramePr>
          <p:nvPr/>
        </p:nvGraphicFramePr>
        <p:xfrm>
          <a:off x="4572000" y="2739973"/>
          <a:ext cx="4572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473783" y="4168350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*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67534" y="4568773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00B050"/>
                </a:solidFill>
              </a:rPr>
              <a:t>*</a:t>
            </a:r>
            <a:endParaRPr lang="en-US" sz="3600" dirty="0">
              <a:solidFill>
                <a:srgbClr val="00B05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654718"/>
              </p:ext>
            </p:extLst>
          </p:nvPr>
        </p:nvGraphicFramePr>
        <p:xfrm>
          <a:off x="195560" y="2451101"/>
          <a:ext cx="4127500" cy="3492500"/>
        </p:xfrm>
        <a:graphic>
          <a:graphicData uri="http://schemas.openxmlformats.org/drawingml/2006/table">
            <a:tbl>
              <a:tblPr/>
              <a:tblGrid>
                <a:gridCol w="598919"/>
                <a:gridCol w="494675"/>
                <a:gridCol w="554636"/>
                <a:gridCol w="1199213"/>
                <a:gridCol w="1280057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(2.5, 5)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(6.83, 4)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0.50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3.96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1.12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3.83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3.04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6.27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2.06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4.93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4.61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2.17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3.64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0.83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4.92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1.01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4.61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0.17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5.50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1.54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X10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4.61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2.01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799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Observation</a:t>
            </a:r>
            <a:r>
              <a:rPr lang="en-US" altLang="zh-CN" dirty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metrics</a:t>
            </a:r>
            <a:r>
              <a:rPr lang="zh-CN" altLang="en-US" dirty="0" smtClean="0"/>
              <a:t> </a:t>
            </a:r>
            <a:r>
              <a:rPr lang="en-US" altLang="zh-CN" dirty="0" smtClean="0"/>
              <a:t>may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K-means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clustering!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43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endParaRPr lang="zh-CN" altLang="en-US" dirty="0" smtClean="0"/>
          </a:p>
          <a:p>
            <a:r>
              <a:rPr lang="en-US" altLang="zh-CN" dirty="0" smtClean="0"/>
              <a:t>(3,</a:t>
            </a:r>
            <a:r>
              <a:rPr lang="zh-CN" altLang="en-US" dirty="0" smtClean="0"/>
              <a:t> </a:t>
            </a:r>
            <a:r>
              <a:rPr lang="en-US" altLang="zh-CN" dirty="0" smtClean="0"/>
              <a:t>3)</a:t>
            </a:r>
            <a:endParaRPr lang="zh-CN" altLang="en-US" dirty="0" smtClean="0"/>
          </a:p>
          <a:p>
            <a:r>
              <a:rPr lang="en-US" altLang="zh-CN" dirty="0" smtClean="0"/>
              <a:t>(8,</a:t>
            </a:r>
            <a:r>
              <a:rPr lang="zh-CN" altLang="en-US" dirty="0" smtClean="0"/>
              <a:t> </a:t>
            </a:r>
            <a:r>
              <a:rPr lang="en-US" altLang="zh-CN" dirty="0"/>
              <a:t>3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4572000" y="2739973"/>
          <a:ext cx="4572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50309" y="4933942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*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16191" y="4933942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00B050"/>
                </a:solidFill>
              </a:rPr>
              <a:t>*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0533" y="2093642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*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533" y="2639697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00B050"/>
                </a:solidFill>
              </a:rPr>
              <a:t>*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825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Assign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Nearest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Centroid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Manhattan distance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5035696"/>
              </p:ext>
            </p:extLst>
          </p:nvPr>
        </p:nvGraphicFramePr>
        <p:xfrm>
          <a:off x="4572000" y="2739973"/>
          <a:ext cx="4572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50309" y="4933942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*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16191" y="4933942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00B050"/>
                </a:solidFill>
              </a:rPr>
              <a:t>*</a:t>
            </a:r>
            <a:endParaRPr lang="en-US" sz="3600" dirty="0">
              <a:solidFill>
                <a:srgbClr val="00B05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156679"/>
              </p:ext>
            </p:extLst>
          </p:nvPr>
        </p:nvGraphicFramePr>
        <p:xfrm>
          <a:off x="220791" y="2446311"/>
          <a:ext cx="4127500" cy="349250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  <a:gridCol w="825500"/>
                <a:gridCol w="825500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(3, 3)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(8, 3)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X10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17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Centroids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22414"/>
              </p:ext>
            </p:extLst>
          </p:nvPr>
        </p:nvGraphicFramePr>
        <p:xfrm>
          <a:off x="983293" y="1574229"/>
          <a:ext cx="2476500" cy="158750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(3,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2.5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290430"/>
              </p:ext>
            </p:extLst>
          </p:nvPr>
        </p:nvGraphicFramePr>
        <p:xfrm>
          <a:off x="983293" y="3778381"/>
          <a:ext cx="2476500" cy="222250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X10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(8,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6.83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0348405"/>
              </p:ext>
            </p:extLst>
          </p:nvPr>
        </p:nvGraphicFramePr>
        <p:xfrm>
          <a:off x="4572000" y="2739973"/>
          <a:ext cx="4572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750309" y="4933942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*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16191" y="4933942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00B050"/>
                </a:solidFill>
              </a:rPr>
              <a:t>*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73783" y="4168350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*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67534" y="4568773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00B050"/>
                </a:solidFill>
              </a:rPr>
              <a:t>*</a:t>
            </a:r>
            <a:endParaRPr lang="en-US" sz="3600" dirty="0">
              <a:solidFill>
                <a:srgbClr val="00B05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7939665" y="4889631"/>
            <a:ext cx="449705" cy="28116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5750310" y="4568773"/>
            <a:ext cx="156605" cy="4829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0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Nearest</a:t>
            </a:r>
            <a:r>
              <a:rPr lang="zh-CN" altLang="en-US" dirty="0"/>
              <a:t> </a:t>
            </a:r>
            <a:r>
              <a:rPr lang="en-US" altLang="zh-CN" dirty="0"/>
              <a:t>Centroid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Manhattan </a:t>
            </a:r>
            <a:r>
              <a:rPr lang="en-US" altLang="zh-CN" dirty="0" smtClean="0"/>
              <a:t>distance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29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5560" y="6126163"/>
            <a:ext cx="44312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Q: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Will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centroids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move?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9455233"/>
              </p:ext>
            </p:extLst>
          </p:nvPr>
        </p:nvGraphicFramePr>
        <p:xfrm>
          <a:off x="4572000" y="2739973"/>
          <a:ext cx="4572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473783" y="4168350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*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67534" y="4568773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00B050"/>
                </a:solidFill>
              </a:rPr>
              <a:t>*</a:t>
            </a:r>
            <a:endParaRPr lang="en-US" sz="3600" dirty="0">
              <a:solidFill>
                <a:srgbClr val="00B05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821815"/>
              </p:ext>
            </p:extLst>
          </p:nvPr>
        </p:nvGraphicFramePr>
        <p:xfrm>
          <a:off x="313680" y="2451101"/>
          <a:ext cx="4127500" cy="3492500"/>
        </p:xfrm>
        <a:graphic>
          <a:graphicData uri="http://schemas.openxmlformats.org/drawingml/2006/table">
            <a:tbl>
              <a:tblPr/>
              <a:tblGrid>
                <a:gridCol w="450818"/>
                <a:gridCol w="464695"/>
                <a:gridCol w="449705"/>
                <a:gridCol w="1214204"/>
                <a:gridCol w="1548078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(2.5, 5)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(6.83, 4)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0.5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4.83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1.5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3.83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3.5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8.83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2.5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5.83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6.5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2.83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4.5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0.83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6.5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1.17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5.5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0.17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5.5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2.17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X10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5.5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2.17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71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kern="0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Basic Concepts of K-Partitioning Methods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 The </a:t>
            </a:r>
            <a:r>
              <a:rPr lang="en-US" altLang="zh-CN" b="1" dirty="0" smtClean="0"/>
              <a:t>K-Means</a:t>
            </a:r>
            <a:r>
              <a:rPr lang="en-US" altLang="zh-CN" dirty="0" smtClean="0"/>
              <a:t> Clustering Method</a:t>
            </a:r>
            <a:endParaRPr lang="en-US" dirty="0" smtClean="0"/>
          </a:p>
          <a:p>
            <a:r>
              <a:rPr lang="en-US" altLang="en-US" dirty="0" smtClean="0"/>
              <a:t> </a:t>
            </a:r>
            <a:r>
              <a:rPr lang="en-US" altLang="zh-CN" dirty="0" smtClean="0"/>
              <a:t>Initialization of K-Means Clustering</a:t>
            </a:r>
            <a:endParaRPr lang="en-US" dirty="0" smtClean="0"/>
          </a:p>
          <a:p>
            <a:r>
              <a:rPr lang="en-US" altLang="en-US" dirty="0" smtClean="0"/>
              <a:t> </a:t>
            </a:r>
            <a:r>
              <a:rPr lang="en-US" altLang="zh-CN" dirty="0" smtClean="0"/>
              <a:t>The </a:t>
            </a:r>
            <a:r>
              <a:rPr lang="en-US" altLang="zh-CN" b="1" dirty="0" smtClean="0"/>
              <a:t>K-</a:t>
            </a:r>
            <a:r>
              <a:rPr lang="en-US" altLang="zh-CN" b="1" dirty="0" err="1" smtClean="0"/>
              <a:t>Medoids</a:t>
            </a:r>
            <a:r>
              <a:rPr lang="en-US" altLang="zh-CN" dirty="0" smtClean="0"/>
              <a:t> Clustering Method</a:t>
            </a:r>
            <a:endParaRPr lang="en-US" altLang="en-US" dirty="0" smtClean="0"/>
          </a:p>
          <a:p>
            <a:r>
              <a:rPr lang="en-US" altLang="zh-CN" dirty="0" smtClean="0"/>
              <a:t> The </a:t>
            </a:r>
            <a:r>
              <a:rPr lang="en-US" altLang="zh-CN" b="1" dirty="0" smtClean="0"/>
              <a:t>K-Medians</a:t>
            </a:r>
            <a:r>
              <a:rPr lang="en-US" altLang="zh-CN" dirty="0" smtClean="0"/>
              <a:t> Clustering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</a:t>
            </a:r>
            <a:endParaRPr lang="zh-CN" altLang="en-US" dirty="0" smtClean="0"/>
          </a:p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K-Modes</a:t>
            </a:r>
            <a:r>
              <a:rPr lang="en-US" altLang="zh-CN" dirty="0" smtClean="0"/>
              <a:t> Clustering Method</a:t>
            </a:r>
            <a:endParaRPr lang="en-US" altLang="en-US" dirty="0" smtClean="0"/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Kernel K-Means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Clustering Method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02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Observation</a:t>
            </a:r>
            <a:r>
              <a:rPr lang="en-US" altLang="zh-CN" dirty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Different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metrics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may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find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different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K-means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clustering!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initialized</a:t>
            </a:r>
            <a:r>
              <a:rPr lang="zh-CN" altLang="en-US" dirty="0" smtClean="0"/>
              <a:t> </a:t>
            </a:r>
            <a:r>
              <a:rPr lang="en-US" altLang="zh-CN" dirty="0" smtClean="0"/>
              <a:t>centroids</a:t>
            </a:r>
            <a:r>
              <a:rPr lang="zh-CN" altLang="en-US" dirty="0" smtClean="0"/>
              <a:t> </a:t>
            </a:r>
            <a:r>
              <a:rPr lang="en-US" altLang="zh-CN" dirty="0" smtClean="0"/>
              <a:t>may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may</a:t>
            </a:r>
            <a:r>
              <a:rPr lang="zh-CN" altLang="en-US" dirty="0" smtClean="0"/>
              <a:t> </a:t>
            </a:r>
            <a:r>
              <a:rPr lang="en-US" altLang="zh-CN" dirty="0" smtClean="0"/>
              <a:t>save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time!</a:t>
            </a:r>
            <a:endParaRPr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20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Try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endParaRPr lang="zh-CN" altLang="en-US" dirty="0" smtClean="0"/>
          </a:p>
          <a:p>
            <a:r>
              <a:rPr lang="en-US" altLang="zh-CN" dirty="0" smtClean="0"/>
              <a:t>(3,</a:t>
            </a:r>
            <a:r>
              <a:rPr lang="zh-CN" altLang="en-US" dirty="0" smtClean="0"/>
              <a:t> </a:t>
            </a:r>
            <a:r>
              <a:rPr lang="en-US" altLang="zh-CN" dirty="0"/>
              <a:t>2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r>
              <a:rPr lang="en-US" altLang="zh-CN" dirty="0" smtClean="0"/>
              <a:t>(4,</a:t>
            </a:r>
            <a:r>
              <a:rPr lang="zh-CN" altLang="en-US" dirty="0" smtClean="0"/>
              <a:t> </a:t>
            </a:r>
            <a:r>
              <a:rPr lang="en-US" altLang="zh-CN" dirty="0" smtClean="0"/>
              <a:t>8)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4572000" y="2739973"/>
          <a:ext cx="4572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35319" y="5316730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*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8411" y="3042908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00B050"/>
                </a:solidFill>
              </a:rPr>
              <a:t>*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0533" y="2093642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*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533" y="2639697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00B050"/>
                </a:solidFill>
              </a:rPr>
              <a:t>*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12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Assign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Nearest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Centroid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Manhattan distance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159845"/>
              </p:ext>
            </p:extLst>
          </p:nvPr>
        </p:nvGraphicFramePr>
        <p:xfrm>
          <a:off x="4572000" y="2739973"/>
          <a:ext cx="4572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35319" y="5316730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*</a:t>
            </a:r>
            <a:endParaRPr lang="en-US" sz="3600" dirty="0">
              <a:solidFill>
                <a:srgbClr val="FF000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595755"/>
              </p:ext>
            </p:extLst>
          </p:nvPr>
        </p:nvGraphicFramePr>
        <p:xfrm>
          <a:off x="205801" y="2470561"/>
          <a:ext cx="4127500" cy="349250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  <a:gridCol w="825500"/>
                <a:gridCol w="825500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(3,</a:t>
                      </a:r>
                      <a:r>
                        <a:rPr lang="zh-CN" alt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lang="en-US" altLang="zh-CN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(4,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8)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X10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228411" y="3042908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00B050"/>
                </a:solidFill>
              </a:rPr>
              <a:t>*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156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Centroids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2080158"/>
              </p:ext>
            </p:extLst>
          </p:nvPr>
        </p:nvGraphicFramePr>
        <p:xfrm>
          <a:off x="4572000" y="2739973"/>
          <a:ext cx="4572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35319" y="5316730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*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8411" y="3042908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00B050"/>
                </a:solidFill>
              </a:rPr>
              <a:t>*</a:t>
            </a:r>
            <a:endParaRPr lang="en-US" sz="3600" dirty="0">
              <a:solidFill>
                <a:srgbClr val="00B05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236106"/>
              </p:ext>
            </p:extLst>
          </p:nvPr>
        </p:nvGraphicFramePr>
        <p:xfrm>
          <a:off x="1029969" y="1469973"/>
          <a:ext cx="2476500" cy="254000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(3,2)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4.86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3.57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537447"/>
              </p:ext>
            </p:extLst>
          </p:nvPr>
        </p:nvGraphicFramePr>
        <p:xfrm>
          <a:off x="1029969" y="4693061"/>
          <a:ext cx="2476500" cy="127000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X10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(4,8)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5.67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6.33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065363" y="3701623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00B050"/>
                </a:solidFill>
              </a:rPr>
              <a:t>*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46553" y="4700165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*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553200" y="3377721"/>
            <a:ext cx="526485" cy="49816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140512" y="5078513"/>
            <a:ext cx="535228" cy="4466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358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Nearest</a:t>
            </a:r>
            <a:r>
              <a:rPr lang="zh-CN" altLang="en-US" dirty="0"/>
              <a:t> </a:t>
            </a:r>
            <a:r>
              <a:rPr lang="en-US" altLang="zh-CN" dirty="0"/>
              <a:t>Centroid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Manhattan </a:t>
            </a:r>
            <a:r>
              <a:rPr lang="en-US" altLang="zh-CN" dirty="0" smtClean="0"/>
              <a:t>distance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0880424"/>
              </p:ext>
            </p:extLst>
          </p:nvPr>
        </p:nvGraphicFramePr>
        <p:xfrm>
          <a:off x="4572000" y="2739973"/>
          <a:ext cx="4572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65363" y="3701623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00B050"/>
                </a:solidFill>
              </a:rPr>
              <a:t>*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46553" y="4700165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*</a:t>
            </a:r>
            <a:endParaRPr lang="en-US" sz="3600" dirty="0">
              <a:solidFill>
                <a:srgbClr val="FF000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615361"/>
              </p:ext>
            </p:extLst>
          </p:nvPr>
        </p:nvGraphicFramePr>
        <p:xfrm>
          <a:off x="347417" y="2448785"/>
          <a:ext cx="4127500" cy="3492500"/>
        </p:xfrm>
        <a:graphic>
          <a:graphicData uri="http://schemas.openxmlformats.org/drawingml/2006/table">
            <a:tbl>
              <a:tblPr/>
              <a:tblGrid>
                <a:gridCol w="632629"/>
                <a:gridCol w="464695"/>
                <a:gridCol w="449705"/>
                <a:gridCol w="1304144"/>
                <a:gridCol w="1276327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(4.86, 3.57)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(5.67, 6.33)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3.29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2.29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7.29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5.34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3.43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2.71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4.66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1.57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2.66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2.71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4.66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2.57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3.66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4.57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3.66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X10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4.57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1.66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95560" y="6126163"/>
            <a:ext cx="44312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Q: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Will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centroids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move?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717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Observation</a:t>
            </a:r>
            <a:r>
              <a:rPr lang="en-US" altLang="zh-CN" dirty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Different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metrics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may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find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different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K-means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clustering!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Different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initialized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centroids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may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find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different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clustering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may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save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time!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maybe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makes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sense!</a:t>
            </a:r>
            <a:endParaRPr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39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Recall: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81856" y="1890765"/>
          <a:ext cx="2476500" cy="378460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X10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8574722"/>
              </p:ext>
            </p:extLst>
          </p:nvPr>
        </p:nvGraphicFramePr>
        <p:xfrm>
          <a:off x="4114800" y="1889763"/>
          <a:ext cx="4572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4799871" y="5599061"/>
            <a:ext cx="36235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Ideal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clusters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+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utlier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4799871" y="3333359"/>
            <a:ext cx="926372" cy="12986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43335" y="3072983"/>
            <a:ext cx="1351354" cy="197870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39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K-Means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centroid</a:t>
            </a:r>
            <a:r>
              <a:rPr lang="zh-CN" altLang="en-US" dirty="0" smtClean="0"/>
              <a:t> </a:t>
            </a:r>
            <a:r>
              <a:rPr lang="en-US" altLang="zh-CN" dirty="0" smtClean="0"/>
              <a:t>seems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boundary,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center,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4572000" y="2739973"/>
          <a:ext cx="4572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73783" y="4168350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*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67534" y="4568773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00B050"/>
                </a:solidFill>
              </a:rPr>
              <a:t>*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287052" y="4255247"/>
            <a:ext cx="926372" cy="12986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230516" y="3994871"/>
            <a:ext cx="1351354" cy="197870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740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Observation</a:t>
            </a:r>
            <a:r>
              <a:rPr lang="en-US" altLang="zh-CN" dirty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Different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metrics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may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find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different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K-means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clustering!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Different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initialized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centroids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may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find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different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clustering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may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save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time!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maybe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different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clustering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makes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sense!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 smtClean="0"/>
              <a:t>K-means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sensitive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outliers!</a:t>
            </a:r>
            <a:endParaRPr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167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Kmeans</a:t>
            </a:r>
            <a:r>
              <a:rPr lang="zh-CN" altLang="en-US" dirty="0" smtClean="0"/>
              <a:t> </a:t>
            </a:r>
            <a:r>
              <a:rPr lang="en-US" altLang="zh-CN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www.meng-jiang.com/teaching/</a:t>
            </a:r>
            <a:r>
              <a:rPr lang="en-US" altLang="zh-CN" sz="2400" dirty="0" smtClean="0">
                <a:hlinkClick r:id="rId2"/>
              </a:rPr>
              <a:t>kmeansdemo</a:t>
            </a:r>
            <a:r>
              <a:rPr lang="en-US" sz="2400" dirty="0" smtClean="0">
                <a:hlinkClick r:id="rId2"/>
              </a:rPr>
              <a:t>.zip</a:t>
            </a:r>
            <a:endParaRPr lang="zh-CN" alt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8287826"/>
              </p:ext>
            </p:extLst>
          </p:nvPr>
        </p:nvGraphicFramePr>
        <p:xfrm>
          <a:off x="4572000" y="2739973"/>
          <a:ext cx="4572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73783" y="4168350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*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67534" y="4568773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00B050"/>
                </a:solidFill>
              </a:rPr>
              <a:t>*</a:t>
            </a:r>
            <a:endParaRPr lang="en-US" sz="3600" dirty="0">
              <a:solidFill>
                <a:srgbClr val="00B05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270083"/>
              </p:ext>
            </p:extLst>
          </p:nvPr>
        </p:nvGraphicFramePr>
        <p:xfrm>
          <a:off x="313680" y="2451101"/>
          <a:ext cx="4127500" cy="3492500"/>
        </p:xfrm>
        <a:graphic>
          <a:graphicData uri="http://schemas.openxmlformats.org/drawingml/2006/table">
            <a:tbl>
              <a:tblPr/>
              <a:tblGrid>
                <a:gridCol w="450818"/>
                <a:gridCol w="464695"/>
                <a:gridCol w="449705"/>
                <a:gridCol w="1214204"/>
                <a:gridCol w="1548078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(2.5, 5)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(6.83, 4)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0.5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4.83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1.5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3.83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3.5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8.83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2.5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5.83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6.5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2.83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4.5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0.83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6.5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1.17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5.5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0.17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5.5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2.17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X10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5.5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2.17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64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</a:t>
            </a:r>
            <a:r>
              <a:rPr lang="zh-CN" altLang="en-US" dirty="0"/>
              <a:t> </a:t>
            </a:r>
            <a:r>
              <a:rPr lang="en-US" altLang="zh-CN" dirty="0"/>
              <a:t>Clustering</a:t>
            </a:r>
            <a:r>
              <a:rPr lang="zh-CN" altLang="en-US" dirty="0"/>
              <a:t> </a:t>
            </a:r>
            <a:r>
              <a:rPr lang="en-US" altLang="zh-CN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Let</a:t>
            </a:r>
            <a:r>
              <a:rPr lang="zh-CN" altLang="en-US" sz="2800" dirty="0" smtClean="0"/>
              <a:t> </a:t>
            </a:r>
            <a:r>
              <a:rPr lang="en-US" altLang="zh-CN" sz="2800" i="1" dirty="0" smtClean="0"/>
              <a:t>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denote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dataset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containing</a:t>
            </a:r>
            <a:r>
              <a:rPr lang="zh-CN" altLang="en-US" sz="2800" dirty="0" smtClean="0"/>
              <a:t> </a:t>
            </a:r>
            <a:r>
              <a:rPr lang="en-US" altLang="zh-CN" sz="2800" i="1" dirty="0" smtClean="0"/>
              <a:t>N</a:t>
            </a:r>
            <a:r>
              <a:rPr lang="zh-CN" altLang="en-US" sz="2800" dirty="0" smtClean="0"/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data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objects</a:t>
            </a:r>
            <a:endParaRPr lang="zh-CN" altLang="en-US" sz="28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zh-CN" sz="2800" i="1" dirty="0" smtClean="0"/>
              <a:t>D</a:t>
            </a:r>
            <a:r>
              <a:rPr lang="zh-CN" altLang="en-US" sz="2800" i="1" dirty="0" smtClean="0"/>
              <a:t> </a:t>
            </a:r>
            <a:r>
              <a:rPr lang="en-US" altLang="zh-CN" sz="2800" i="1" dirty="0" smtClean="0"/>
              <a:t>=</a:t>
            </a:r>
            <a:r>
              <a:rPr lang="zh-CN" altLang="en-US" sz="2800" i="1" dirty="0" smtClean="0"/>
              <a:t> </a:t>
            </a:r>
            <a:r>
              <a:rPr lang="en-US" altLang="zh-CN" sz="2800" i="1" dirty="0" smtClean="0"/>
              <a:t>{</a:t>
            </a:r>
            <a:r>
              <a:rPr lang="en-US" altLang="zh-CN" sz="2800" b="1" i="1" dirty="0" smtClean="0"/>
              <a:t>x</a:t>
            </a:r>
            <a:r>
              <a:rPr lang="en-US" altLang="zh-CN" sz="2800" i="1" baseline="-25000" dirty="0" smtClean="0"/>
              <a:t>i</a:t>
            </a:r>
            <a:r>
              <a:rPr lang="zh-CN" altLang="en-US" sz="2800" i="1" dirty="0" smtClean="0"/>
              <a:t> </a:t>
            </a:r>
            <a:r>
              <a:rPr lang="en-US" altLang="zh-CN" sz="2800" i="1" dirty="0" smtClean="0"/>
              <a:t>|</a:t>
            </a:r>
            <a:r>
              <a:rPr lang="zh-CN" altLang="en-US" sz="2800" i="1" dirty="0" smtClean="0"/>
              <a:t> </a:t>
            </a:r>
            <a:r>
              <a:rPr lang="en-US" altLang="zh-CN" sz="2800" i="1" dirty="0" err="1" smtClean="0"/>
              <a:t>i</a:t>
            </a:r>
            <a:r>
              <a:rPr lang="zh-CN" altLang="en-US" sz="2800" i="1" dirty="0" smtClean="0"/>
              <a:t> </a:t>
            </a:r>
            <a:r>
              <a:rPr lang="en-US" altLang="zh-CN" sz="2800" i="1" dirty="0" smtClean="0"/>
              <a:t>=</a:t>
            </a:r>
            <a:r>
              <a:rPr lang="zh-CN" altLang="en-US" sz="2800" i="1" dirty="0" smtClean="0"/>
              <a:t> </a:t>
            </a:r>
            <a:r>
              <a:rPr lang="en-US" altLang="zh-CN" sz="2800" i="1" dirty="0" smtClean="0"/>
              <a:t>1,</a:t>
            </a:r>
            <a:r>
              <a:rPr lang="zh-CN" altLang="en-US" sz="2800" i="1" dirty="0" smtClean="0"/>
              <a:t> </a:t>
            </a:r>
            <a:r>
              <a:rPr lang="en-US" altLang="zh-CN" sz="2800" i="1" dirty="0" smtClean="0"/>
              <a:t>2,</a:t>
            </a:r>
            <a:r>
              <a:rPr lang="zh-CN" altLang="en-US" sz="2800" i="1" dirty="0" smtClean="0"/>
              <a:t> </a:t>
            </a:r>
            <a:r>
              <a:rPr lang="mr-IN" altLang="zh-CN" sz="2800" i="1" dirty="0" smtClean="0"/>
              <a:t>…</a:t>
            </a:r>
            <a:r>
              <a:rPr lang="en-US" altLang="zh-CN" sz="2800" i="1" dirty="0" smtClean="0"/>
              <a:t>,</a:t>
            </a:r>
            <a:r>
              <a:rPr lang="zh-CN" altLang="en-US" sz="2800" i="1" dirty="0" smtClean="0"/>
              <a:t> </a:t>
            </a:r>
            <a:r>
              <a:rPr lang="en-US" altLang="zh-CN" sz="2800" i="1" dirty="0" smtClean="0"/>
              <a:t>N}</a:t>
            </a:r>
            <a:endParaRPr lang="zh-CN" altLang="en-US" sz="2800" i="1" dirty="0" smtClean="0"/>
          </a:p>
          <a:p>
            <a:pPr marL="0" indent="0">
              <a:buNone/>
            </a:pPr>
            <a:r>
              <a:rPr lang="en-US" altLang="zh-CN" sz="2800" dirty="0"/>
              <a:t>w</a:t>
            </a:r>
            <a:r>
              <a:rPr lang="en-US" altLang="zh-CN" sz="2800" dirty="0" smtClean="0"/>
              <a:t>here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each</a:t>
            </a:r>
            <a:r>
              <a:rPr lang="zh-CN" altLang="en-US" sz="2800" dirty="0" smtClean="0"/>
              <a:t> </a:t>
            </a:r>
            <a:r>
              <a:rPr lang="en-US" altLang="zh-CN" sz="2800" b="1" dirty="0" smtClean="0"/>
              <a:t>x</a:t>
            </a:r>
            <a:r>
              <a:rPr lang="en-US" altLang="zh-CN" sz="2800" baseline="-25000" dirty="0" smtClean="0"/>
              <a:t>i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corresponds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set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features</a:t>
            </a:r>
            <a:r>
              <a:rPr lang="zh-CN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i="1" dirty="0" err="1" smtClean="0"/>
              <a:t>i-</a:t>
            </a:r>
            <a:r>
              <a:rPr lang="en-US" altLang="zh-CN" sz="2800" dirty="0" err="1" smtClean="0"/>
              <a:t>th</a:t>
            </a:r>
            <a:r>
              <a:rPr lang="zh-CN" altLang="en-US" sz="2800" dirty="0" smtClean="0"/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data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object</a:t>
            </a:r>
            <a:r>
              <a:rPr lang="en-US" altLang="zh-CN" sz="2800" dirty="0" smtClean="0"/>
              <a:t>.</a:t>
            </a:r>
            <a:r>
              <a:rPr lang="zh-CN" altLang="en-US" sz="2800" dirty="0"/>
              <a:t> </a:t>
            </a:r>
            <a:r>
              <a:rPr lang="en-US" altLang="zh-CN" sz="2800" b="1" dirty="0" smtClean="0"/>
              <a:t>Clustering</a:t>
            </a:r>
            <a:r>
              <a:rPr lang="zh-CN" altLang="en-US" sz="2800" b="1" dirty="0" smtClean="0"/>
              <a:t> </a:t>
            </a:r>
            <a:r>
              <a:rPr lang="en-US" altLang="zh-CN" sz="2800" dirty="0" smtClean="0"/>
              <a:t>is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task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learning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mapping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each</a:t>
            </a:r>
            <a:r>
              <a:rPr lang="zh-CN" altLang="en-US" sz="2800" dirty="0" smtClean="0"/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feature</a:t>
            </a:r>
            <a:r>
              <a:rPr lang="zh-CN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/>
              <a:t>set</a:t>
            </a:r>
            <a:r>
              <a:rPr lang="zh-CN" altLang="en-US" sz="2800" dirty="0" smtClean="0"/>
              <a:t> </a:t>
            </a:r>
            <a:r>
              <a:rPr lang="en-US" altLang="zh-CN" sz="2800" b="1" dirty="0" smtClean="0"/>
              <a:t>x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previously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undefined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grouping.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64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Advantages</a:t>
            </a:r>
            <a:r>
              <a:rPr lang="zh-CN" altLang="en-US" smtClean="0"/>
              <a:t> </a:t>
            </a:r>
            <a:r>
              <a:rPr lang="en-US" altLang="zh-CN" smtClean="0"/>
              <a:t>of</a:t>
            </a:r>
            <a:r>
              <a:rPr lang="zh-CN" altLang="en-US" smtClean="0"/>
              <a:t> </a:t>
            </a:r>
            <a:r>
              <a:rPr lang="en-US" altLang="zh-CN" smtClean="0"/>
              <a:t>K-Means</a:t>
            </a:r>
            <a:r>
              <a:rPr lang="zh-CN" altLang="en-US" smtClean="0"/>
              <a:t> </a:t>
            </a:r>
            <a:r>
              <a:rPr lang="en-US" altLang="zh-CN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Efficiency: O(</a:t>
            </a:r>
            <a:r>
              <a:rPr lang="en-US" altLang="zh-CN" i="1" dirty="0" err="1" smtClean="0"/>
              <a:t>tKn</a:t>
            </a:r>
            <a:r>
              <a:rPr lang="en-US" altLang="zh-CN" dirty="0" smtClean="0"/>
              <a:t>),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where n: # of objects, K: # of clusters, and t: # of iterations</a:t>
            </a:r>
          </a:p>
          <a:p>
            <a:pPr lvl="1"/>
            <a:r>
              <a:rPr lang="en-US" altLang="zh-CN" dirty="0" smtClean="0"/>
              <a:t>Normally, K, t &lt;&lt; n; thus, an efficient method!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734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Disadvantages</a:t>
            </a:r>
            <a:r>
              <a:rPr lang="zh-CN" altLang="en-US" dirty="0" smtClean="0"/>
              <a:t> </a:t>
            </a:r>
            <a:r>
              <a:rPr lang="en-US" altLang="zh-CN" dirty="0" smtClean="0"/>
              <a:t>(from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Observations)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O1/D1: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/>
              <a:t>distance</a:t>
            </a:r>
            <a:r>
              <a:rPr lang="zh-CN" altLang="en-US" dirty="0"/>
              <a:t> </a:t>
            </a:r>
            <a:r>
              <a:rPr lang="en-US" altLang="zh-CN" dirty="0"/>
              <a:t>metrics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K-means</a:t>
            </a:r>
            <a:r>
              <a:rPr lang="zh-CN" altLang="en-US" dirty="0"/>
              <a:t> </a:t>
            </a:r>
            <a:r>
              <a:rPr lang="en-US" altLang="zh-CN" dirty="0" smtClean="0"/>
              <a:t>clustering!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Just</a:t>
            </a:r>
            <a:r>
              <a:rPr lang="zh-CN" altLang="en-US" dirty="0" smtClean="0"/>
              <a:t> </a:t>
            </a:r>
            <a:r>
              <a:rPr lang="en-US" altLang="zh-CN" dirty="0" smtClean="0"/>
              <a:t>try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metrics.</a:t>
            </a:r>
            <a:r>
              <a:rPr lang="zh-CN" altLang="en-US" dirty="0" smtClean="0"/>
              <a:t> </a:t>
            </a:r>
            <a:r>
              <a:rPr lang="en-US" altLang="zh-CN" dirty="0" smtClean="0"/>
              <a:t>Euclidean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consistent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SSE.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Highly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recommended.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357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Disadvantages</a:t>
            </a:r>
            <a:r>
              <a:rPr lang="zh-CN" altLang="en-US" smtClean="0"/>
              <a:t> </a:t>
            </a:r>
            <a:r>
              <a:rPr lang="en-US" altLang="zh-CN" smtClean="0"/>
              <a:t>(from</a:t>
            </a:r>
            <a:r>
              <a:rPr lang="zh-CN" altLang="en-US" smtClean="0"/>
              <a:t> </a:t>
            </a:r>
            <a:r>
              <a:rPr lang="en-US" altLang="zh-CN" smtClean="0"/>
              <a:t>Observations)</a:t>
            </a:r>
            <a:r>
              <a:rPr lang="zh-CN" altLang="en-US" smtClean="0"/>
              <a:t> </a:t>
            </a:r>
            <a:r>
              <a:rPr lang="en-US" altLang="zh-CN" smtClean="0"/>
              <a:t>and</a:t>
            </a:r>
            <a:r>
              <a:rPr lang="zh-CN" altLang="en-US" smtClean="0"/>
              <a:t> </a:t>
            </a:r>
            <a:r>
              <a:rPr lang="en-US" altLang="zh-CN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O2/O3: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initialized</a:t>
            </a:r>
            <a:r>
              <a:rPr lang="zh-CN" altLang="en-US" dirty="0" smtClean="0"/>
              <a:t> </a:t>
            </a:r>
            <a:r>
              <a:rPr lang="en-US" altLang="zh-CN" dirty="0" smtClean="0"/>
              <a:t>centroids</a:t>
            </a:r>
            <a:r>
              <a:rPr lang="zh-CN" altLang="en-US" dirty="0" smtClean="0"/>
              <a:t> </a:t>
            </a:r>
            <a:r>
              <a:rPr lang="en-US" altLang="zh-CN" dirty="0" smtClean="0"/>
              <a:t>may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may</a:t>
            </a:r>
            <a:r>
              <a:rPr lang="zh-CN" altLang="en-US" dirty="0" smtClean="0"/>
              <a:t> </a:t>
            </a:r>
            <a:r>
              <a:rPr lang="en-US" altLang="zh-CN" dirty="0" smtClean="0"/>
              <a:t>save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time!</a:t>
            </a:r>
            <a:r>
              <a:rPr lang="zh-CN" altLang="en-US" dirty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maybe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makes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sense!</a:t>
            </a:r>
            <a:endParaRPr lang="zh-CN" altLang="en-US" dirty="0" smtClean="0"/>
          </a:p>
          <a:p>
            <a:r>
              <a:rPr lang="en-US" altLang="zh-CN" dirty="0" smtClean="0"/>
              <a:t>D2:</a:t>
            </a:r>
            <a:r>
              <a:rPr lang="zh-CN" altLang="en-US" dirty="0" smtClean="0"/>
              <a:t> </a:t>
            </a:r>
            <a:r>
              <a:rPr lang="en-US" altLang="zh-CN" dirty="0" smtClean="0"/>
              <a:t>K-means clustering terminates at a local optimum</a:t>
            </a:r>
          </a:p>
          <a:p>
            <a:pPr lvl="1"/>
            <a:r>
              <a:rPr lang="en-US" altLang="zh-CN" dirty="0" smtClean="0"/>
              <a:t>Initialization can be important to find high-quality clusters</a:t>
            </a:r>
          </a:p>
          <a:p>
            <a:r>
              <a:rPr lang="en-US" altLang="zh-CN" dirty="0" smtClean="0"/>
              <a:t>D3: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 to specify K, the number of clusters, in advance </a:t>
            </a:r>
          </a:p>
          <a:p>
            <a:pPr lvl="1"/>
            <a:r>
              <a:rPr lang="en-US" altLang="zh-CN" dirty="0" smtClean="0"/>
              <a:t>There are ways to automatically determine the “best” K</a:t>
            </a:r>
          </a:p>
          <a:p>
            <a:pPr lvl="1"/>
            <a:r>
              <a:rPr lang="en-US" altLang="zh-CN" dirty="0" smtClean="0"/>
              <a:t>In practice, one often runs a range of values and selected the “best” K value</a:t>
            </a:r>
            <a:endParaRPr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401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Disadvantages</a:t>
            </a:r>
            <a:r>
              <a:rPr lang="zh-CN" altLang="en-US" smtClean="0"/>
              <a:t> </a:t>
            </a:r>
            <a:r>
              <a:rPr lang="en-US" altLang="zh-CN" smtClean="0"/>
              <a:t>(from</a:t>
            </a:r>
            <a:r>
              <a:rPr lang="zh-CN" altLang="en-US" smtClean="0"/>
              <a:t> </a:t>
            </a:r>
            <a:r>
              <a:rPr lang="en-US" altLang="zh-CN" smtClean="0"/>
              <a:t>Observations)</a:t>
            </a:r>
            <a:r>
              <a:rPr lang="zh-CN" altLang="en-US" smtClean="0"/>
              <a:t> </a:t>
            </a:r>
            <a:r>
              <a:rPr lang="en-US" altLang="zh-CN" smtClean="0"/>
              <a:t>and</a:t>
            </a:r>
            <a:r>
              <a:rPr lang="zh-CN" altLang="en-US" smtClean="0"/>
              <a:t> </a:t>
            </a:r>
            <a:r>
              <a:rPr lang="en-US" altLang="zh-CN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O4:</a:t>
            </a:r>
            <a:r>
              <a:rPr lang="zh-CN" altLang="en-US" dirty="0" smtClean="0"/>
              <a:t> </a:t>
            </a:r>
            <a:r>
              <a:rPr lang="en-US" altLang="zh-CN" dirty="0" smtClean="0"/>
              <a:t>K-means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sensitive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outliers!</a:t>
            </a:r>
            <a:endParaRPr lang="zh-CN" altLang="en-US" dirty="0" smtClean="0"/>
          </a:p>
          <a:p>
            <a:pPr lvl="1"/>
            <a:r>
              <a:rPr lang="en-US" altLang="zh-CN" dirty="0" smtClean="0">
                <a:ea typeface="Gulim" panose="020B0600000101010101" pitchFamily="34" charset="-127"/>
              </a:rPr>
              <a:t>An</a:t>
            </a:r>
            <a:r>
              <a:rPr lang="zh-CN" altLang="en-US" dirty="0" smtClean="0">
                <a:ea typeface="Gulim" panose="020B0600000101010101" pitchFamily="34" charset="-127"/>
              </a:rPr>
              <a:t> </a:t>
            </a:r>
            <a:r>
              <a:rPr lang="en-US" altLang="ko-KR" dirty="0" smtClean="0">
                <a:ea typeface="Gulim" panose="020B0600000101010101" pitchFamily="34" charset="-127"/>
              </a:rPr>
              <a:t>object </a:t>
            </a:r>
            <a:r>
              <a:rPr lang="en-US" altLang="ko-KR" dirty="0">
                <a:ea typeface="Gulim" panose="020B0600000101010101" pitchFamily="34" charset="-127"/>
              </a:rPr>
              <a:t>with an extremely large value may substantially distort the distribution of the </a:t>
            </a:r>
            <a:r>
              <a:rPr lang="en-US" altLang="ko-KR" dirty="0" smtClean="0">
                <a:ea typeface="Gulim" panose="020B0600000101010101" pitchFamily="34" charset="-127"/>
              </a:rPr>
              <a:t>data</a:t>
            </a:r>
            <a:endParaRPr lang="zh-CN" altLang="en-US" dirty="0" smtClean="0"/>
          </a:p>
          <a:p>
            <a:r>
              <a:rPr lang="en-US" altLang="zh-CN" dirty="0" smtClean="0"/>
              <a:t>D4: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Sensitive to noisy data and outliers</a:t>
            </a:r>
          </a:p>
          <a:p>
            <a:pPr lvl="1"/>
            <a:r>
              <a:rPr lang="en-US" altLang="zh-CN" dirty="0" smtClean="0"/>
              <a:t>Variations: Using K-medians, K-</a:t>
            </a:r>
            <a:r>
              <a:rPr lang="en-US" altLang="zh-CN" dirty="0" err="1" smtClean="0"/>
              <a:t>medoids</a:t>
            </a:r>
            <a:r>
              <a:rPr lang="en-US" altLang="zh-CN" dirty="0" smtClean="0"/>
              <a:t>, etc.</a:t>
            </a:r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64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Disadvantages</a:t>
            </a:r>
            <a:r>
              <a:rPr lang="zh-CN" altLang="en-US" smtClean="0"/>
              <a:t> </a:t>
            </a:r>
            <a:r>
              <a:rPr lang="en-US" altLang="zh-CN" smtClean="0"/>
              <a:t>and</a:t>
            </a:r>
            <a:r>
              <a:rPr lang="zh-CN" altLang="en-US" smtClean="0"/>
              <a:t> </a:t>
            </a:r>
            <a:r>
              <a:rPr lang="en-US" altLang="zh-CN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D5: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K-means is applicable only to objects in a continuous n-dimensional space </a:t>
            </a:r>
          </a:p>
          <a:p>
            <a:pPr lvl="1"/>
            <a:r>
              <a:rPr lang="en-US" altLang="zh-CN" sz="2400" dirty="0" smtClean="0"/>
              <a:t>Using the K-modes for categorical data</a:t>
            </a:r>
          </a:p>
          <a:p>
            <a:r>
              <a:rPr lang="en-US" altLang="zh-CN" sz="2800" dirty="0" smtClean="0"/>
              <a:t>D6: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Not suitable to discover clusters with non-convex shapes</a:t>
            </a:r>
          </a:p>
          <a:p>
            <a:pPr lvl="1"/>
            <a:r>
              <a:rPr lang="en-US" altLang="zh-CN" sz="2400" dirty="0" smtClean="0"/>
              <a:t>Using density-based clustering, kernel K-means, etc.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808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Summarize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Need </a:t>
            </a:r>
            <a:r>
              <a:rPr lang="en-US" altLang="zh-CN" dirty="0"/>
              <a:t>to </a:t>
            </a:r>
            <a:r>
              <a:rPr lang="en-US" altLang="zh-CN" dirty="0">
                <a:solidFill>
                  <a:srgbClr val="FF0000"/>
                </a:solidFill>
              </a:rPr>
              <a:t>specify K</a:t>
            </a:r>
            <a:r>
              <a:rPr lang="en-US" altLang="zh-CN" dirty="0"/>
              <a:t>, the number of clusters, in advance </a:t>
            </a:r>
          </a:p>
          <a:p>
            <a:pPr lvl="1"/>
            <a:r>
              <a:rPr lang="en-US" altLang="zh-CN" dirty="0"/>
              <a:t>There are ways to automatically determine the “best” K</a:t>
            </a:r>
          </a:p>
          <a:p>
            <a:pPr lvl="1"/>
            <a:r>
              <a:rPr lang="en-US" altLang="zh-CN" dirty="0"/>
              <a:t>In practice, one often runs a range of values and selected the “best” K value</a:t>
            </a:r>
          </a:p>
          <a:p>
            <a:r>
              <a:rPr lang="en-US" altLang="zh-CN" dirty="0" smtClean="0"/>
              <a:t>K-means clustering often terminates at a local optimum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Initialization</a:t>
            </a:r>
            <a:r>
              <a:rPr lang="en-US" altLang="zh-CN" dirty="0" smtClean="0"/>
              <a:t> can be important to find high-quality clusters</a:t>
            </a:r>
          </a:p>
          <a:p>
            <a:r>
              <a:rPr lang="en-US" altLang="zh-CN" dirty="0" smtClean="0"/>
              <a:t>Sensitive to noisy data and outliers</a:t>
            </a:r>
          </a:p>
          <a:p>
            <a:pPr lvl="1"/>
            <a:r>
              <a:rPr lang="en-US" altLang="zh-CN" dirty="0" smtClean="0"/>
              <a:t>Variations: </a:t>
            </a:r>
            <a:r>
              <a:rPr lang="en-US" altLang="zh-CN" dirty="0"/>
              <a:t>Using </a:t>
            </a:r>
            <a:r>
              <a:rPr lang="en-US" altLang="zh-CN" dirty="0" smtClean="0">
                <a:solidFill>
                  <a:srgbClr val="FF0000"/>
                </a:solidFill>
              </a:rPr>
              <a:t>K-</a:t>
            </a:r>
            <a:r>
              <a:rPr lang="en-US" altLang="zh-CN" dirty="0" err="1" smtClean="0">
                <a:solidFill>
                  <a:srgbClr val="FF0000"/>
                </a:solidFill>
              </a:rPr>
              <a:t>medoids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K-medians</a:t>
            </a:r>
            <a:r>
              <a:rPr lang="en-US" altLang="zh-CN" dirty="0"/>
              <a:t>, </a:t>
            </a:r>
            <a:r>
              <a:rPr lang="en-US" altLang="zh-CN" dirty="0" smtClean="0"/>
              <a:t>etc.</a:t>
            </a:r>
          </a:p>
          <a:p>
            <a:r>
              <a:rPr lang="en-US" altLang="zh-CN" dirty="0" smtClean="0"/>
              <a:t>K-means is applicable only to objects in a continuous n-dimensional space </a:t>
            </a:r>
          </a:p>
          <a:p>
            <a:pPr lvl="1"/>
            <a:r>
              <a:rPr lang="en-US" altLang="zh-CN" dirty="0" smtClean="0"/>
              <a:t>Using the </a:t>
            </a:r>
            <a:r>
              <a:rPr lang="en-US" altLang="zh-CN" dirty="0" smtClean="0">
                <a:solidFill>
                  <a:srgbClr val="FF0000"/>
                </a:solidFill>
              </a:rPr>
              <a:t>K-modes</a:t>
            </a:r>
            <a:r>
              <a:rPr lang="en-US" altLang="zh-CN" dirty="0" smtClean="0"/>
              <a:t> for categorical data</a:t>
            </a:r>
          </a:p>
          <a:p>
            <a:r>
              <a:rPr lang="en-US" altLang="zh-CN" dirty="0" smtClean="0"/>
              <a:t>Not suitable to discover clusters with non-convex shapes</a:t>
            </a:r>
          </a:p>
          <a:p>
            <a:pPr lvl="1"/>
            <a:r>
              <a:rPr lang="en-US" altLang="zh-CN" dirty="0" smtClean="0"/>
              <a:t>Using </a:t>
            </a:r>
            <a:r>
              <a:rPr lang="en-US" altLang="zh-CN" dirty="0" smtClean="0">
                <a:solidFill>
                  <a:srgbClr val="7030A0"/>
                </a:solidFill>
              </a:rPr>
              <a:t>density-based clustering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7030A0"/>
                </a:solidFill>
              </a:rPr>
              <a:t>kernel K-means</a:t>
            </a:r>
            <a:r>
              <a:rPr lang="en-US" altLang="zh-CN" dirty="0" smtClean="0"/>
              <a:t>, etc.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473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kern="0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 </a:t>
            </a:r>
            <a:r>
              <a:rPr lang="en-US" altLang="zh-CN" dirty="0" smtClean="0"/>
              <a:t>Basic Concepts of K-Partitioning Methods</a:t>
            </a:r>
            <a:endParaRPr lang="en-US" dirty="0" smtClean="0"/>
          </a:p>
          <a:p>
            <a:r>
              <a:rPr lang="en-US" altLang="zh-CN" dirty="0" smtClean="0"/>
              <a:t> The </a:t>
            </a:r>
            <a:r>
              <a:rPr lang="en-US" altLang="zh-CN" b="1" dirty="0" smtClean="0"/>
              <a:t>K-Means</a:t>
            </a:r>
            <a:r>
              <a:rPr lang="en-US" altLang="zh-CN" dirty="0" smtClean="0"/>
              <a:t> Clustering Method</a:t>
            </a:r>
            <a:endParaRPr lang="en-US" dirty="0" smtClean="0"/>
          </a:p>
          <a:p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Initialization of K-Means Clustering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altLang="en-US" dirty="0" smtClean="0"/>
              <a:t> </a:t>
            </a:r>
            <a:r>
              <a:rPr lang="en-US" altLang="zh-CN" dirty="0" smtClean="0"/>
              <a:t>The </a:t>
            </a:r>
            <a:r>
              <a:rPr lang="en-US" altLang="zh-CN" b="1" dirty="0" smtClean="0"/>
              <a:t>K-</a:t>
            </a:r>
            <a:r>
              <a:rPr lang="en-US" altLang="zh-CN" b="1" dirty="0" err="1" smtClean="0"/>
              <a:t>Medoids</a:t>
            </a:r>
            <a:r>
              <a:rPr lang="en-US" altLang="zh-CN" dirty="0" smtClean="0"/>
              <a:t> Clustering Method</a:t>
            </a:r>
            <a:endParaRPr lang="en-US" altLang="en-US" dirty="0" smtClean="0"/>
          </a:p>
          <a:p>
            <a:r>
              <a:rPr lang="en-US" altLang="zh-CN" dirty="0" smtClean="0"/>
              <a:t> The </a:t>
            </a:r>
            <a:r>
              <a:rPr lang="en-US" altLang="zh-CN" b="1" dirty="0" smtClean="0"/>
              <a:t>K-Medians</a:t>
            </a:r>
            <a:r>
              <a:rPr lang="en-US" altLang="zh-CN" dirty="0" smtClean="0"/>
              <a:t> Clustering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</a:t>
            </a:r>
            <a:endParaRPr lang="zh-CN" altLang="en-US" dirty="0" smtClean="0"/>
          </a:p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K-Modes</a:t>
            </a:r>
            <a:r>
              <a:rPr lang="en-US" altLang="zh-CN" dirty="0" smtClean="0"/>
              <a:t> Clustering Method</a:t>
            </a:r>
            <a:endParaRPr lang="en-US" altLang="en-US" dirty="0" smtClean="0"/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Kernel K-Means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Clustering Method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14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Choosing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K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determine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data?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Choice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K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often</a:t>
            </a:r>
            <a:r>
              <a:rPr lang="zh-CN" altLang="en-US" dirty="0" smtClean="0"/>
              <a:t> </a:t>
            </a:r>
            <a:r>
              <a:rPr lang="en-US" altLang="zh-CN" dirty="0" smtClean="0"/>
              <a:t>ambiguous!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Depends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scale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zh-CN" altLang="en-US" dirty="0" smtClean="0"/>
          </a:p>
          <a:p>
            <a:r>
              <a:rPr lang="en-US" altLang="zh-CN" dirty="0" smtClean="0"/>
              <a:t>Rule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thumb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K</a:t>
            </a:r>
            <a:r>
              <a:rPr lang="zh-CN" altLang="en-US" dirty="0" smtClean="0"/>
              <a:t> ≈ 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(n/2),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n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objects</a:t>
            </a:r>
            <a:endParaRPr lang="zh-CN" altLang="en-US" dirty="0" smtClean="0"/>
          </a:p>
          <a:p>
            <a:pPr lvl="2"/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size: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(2n)</a:t>
            </a:r>
            <a:endParaRPr lang="zh-CN" altLang="en-US" dirty="0" smtClean="0"/>
          </a:p>
          <a:p>
            <a:pPr lvl="2"/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/>
              <a:t>n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/>
              <a:t>8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/>
              <a:t>K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2,</a:t>
            </a:r>
            <a:r>
              <a:rPr lang="zh-CN" altLang="en-US" dirty="0" smtClean="0"/>
              <a:t> 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4.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K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18,</a:t>
            </a:r>
            <a:r>
              <a:rPr lang="zh-CN" altLang="en-US" dirty="0" smtClean="0"/>
              <a:t> </a:t>
            </a:r>
            <a:r>
              <a:rPr lang="en-US" altLang="zh-CN" dirty="0" smtClean="0"/>
              <a:t>n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3,</a:t>
            </a:r>
            <a:r>
              <a:rPr lang="zh-CN" altLang="en-US" dirty="0" smtClean="0"/>
              <a:t> 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6.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Good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starting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point,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reliable.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952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600" dirty="0" smtClean="0"/>
              <a:t>There are many methods proposed for better initialization of k seeds</a:t>
            </a:r>
          </a:p>
          <a:p>
            <a:pPr lvl="1"/>
            <a:r>
              <a:rPr lang="en-US" altLang="zh-CN" sz="2600" dirty="0" smtClean="0"/>
              <a:t>K-Means++ (Arthur &amp; Vassilvitskii’07):  </a:t>
            </a:r>
          </a:p>
          <a:p>
            <a:pPr lvl="2"/>
            <a:r>
              <a:rPr lang="en-US" altLang="zh-CN" sz="2600" dirty="0" smtClean="0"/>
              <a:t>The first centroid is selected at random</a:t>
            </a:r>
          </a:p>
          <a:p>
            <a:pPr lvl="2"/>
            <a:r>
              <a:rPr lang="en-US" altLang="zh-CN" sz="2600" dirty="0" smtClean="0"/>
              <a:t>The next centroid selected is the one that is 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farthest</a:t>
            </a:r>
            <a:r>
              <a:rPr lang="en-US" altLang="zh-CN" sz="2600" dirty="0" smtClean="0">
                <a:solidFill>
                  <a:srgbClr val="FF0000"/>
                </a:solidFill>
              </a:rPr>
              <a:t> </a:t>
            </a:r>
            <a:r>
              <a:rPr lang="en-US" altLang="zh-CN" sz="2600" dirty="0" smtClean="0"/>
              <a:t>from the currently selected (selection is based on a weighted probability score)</a:t>
            </a:r>
          </a:p>
          <a:p>
            <a:pPr lvl="2"/>
            <a:r>
              <a:rPr lang="en-US" altLang="zh-CN" sz="2600" dirty="0" smtClean="0"/>
              <a:t>The selection continues until K centroids are obtained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94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Initialization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4572000" y="2739973"/>
          <a:ext cx="4572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50309" y="4933942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*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16191" y="4933942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00B050"/>
                </a:solidFill>
              </a:rPr>
              <a:t>*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67423" y="4878801"/>
            <a:ext cx="14462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Manhattan</a:t>
            </a:r>
            <a:r>
              <a:rPr lang="zh-CN" altLang="en-US" dirty="0" smtClean="0"/>
              <a:t> </a:t>
            </a:r>
            <a:r>
              <a:rPr lang="en-US" altLang="zh-CN" dirty="0" smtClean="0"/>
              <a:t>×</a:t>
            </a:r>
            <a:endParaRPr lang="zh-CN" altLang="en-US" dirty="0"/>
          </a:p>
          <a:p>
            <a:r>
              <a:rPr lang="en-US" altLang="zh-CN" dirty="0" smtClean="0"/>
              <a:t>Euclidean</a:t>
            </a:r>
            <a:r>
              <a:rPr lang="zh-CN" altLang="en-US" dirty="0" smtClean="0"/>
              <a:t> √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00893" y="2093642"/>
            <a:ext cx="14382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Manhattan</a:t>
            </a:r>
            <a:r>
              <a:rPr lang="zh-CN" altLang="en-US" dirty="0" smtClean="0"/>
              <a:t> √</a:t>
            </a:r>
            <a:endParaRPr lang="zh-CN" altLang="en-US" dirty="0"/>
          </a:p>
          <a:p>
            <a:r>
              <a:rPr lang="en-US" altLang="zh-CN" dirty="0" smtClean="0"/>
              <a:t>Euclidean</a:t>
            </a:r>
            <a:r>
              <a:rPr lang="zh-CN" altLang="en-US" dirty="0" smtClean="0"/>
              <a:t> √</a:t>
            </a:r>
            <a:endParaRPr lang="en-US" dirty="0"/>
          </a:p>
        </p:txBody>
      </p:sp>
      <p:graphicFrame>
        <p:nvGraphicFramePr>
          <p:cNvPr id="13" name="Chart 12"/>
          <p:cNvGraphicFramePr>
            <a:graphicFrameLocks/>
          </p:cNvGraphicFramePr>
          <p:nvPr/>
        </p:nvGraphicFramePr>
        <p:xfrm>
          <a:off x="0" y="1217974"/>
          <a:ext cx="4572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656412" y="2263745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*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4384" y="3046774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00B050"/>
                </a:solidFill>
              </a:rPr>
              <a:t>*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54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Partitioning method: Discovering the groupings in the data by optimizing a </a:t>
            </a:r>
            <a:r>
              <a:rPr lang="en-US" altLang="zh-CN" sz="2800" b="1" dirty="0" smtClean="0"/>
              <a:t>specific objective function </a:t>
            </a:r>
            <a:r>
              <a:rPr lang="en-US" altLang="zh-CN" sz="2800" dirty="0" smtClean="0"/>
              <a:t>and </a:t>
            </a:r>
            <a:r>
              <a:rPr lang="en-US" altLang="zh-CN" sz="2800" b="1" dirty="0" smtClean="0"/>
              <a:t>iteratively</a:t>
            </a:r>
            <a:r>
              <a:rPr lang="en-US" altLang="zh-CN" sz="2800" dirty="0" smtClean="0"/>
              <a:t> improving </a:t>
            </a:r>
            <a:r>
              <a:rPr lang="en-US" altLang="zh-CN" sz="2800" b="1" dirty="0" smtClean="0"/>
              <a:t>the quality of partitions</a:t>
            </a:r>
            <a:endParaRPr lang="en-US" altLang="zh-CN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490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kern="0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 </a:t>
            </a:r>
            <a:r>
              <a:rPr lang="en-US" altLang="zh-CN" dirty="0" smtClean="0"/>
              <a:t>Basic Concepts of K-Partitioning Methods</a:t>
            </a:r>
            <a:endParaRPr lang="en-US" dirty="0" smtClean="0"/>
          </a:p>
          <a:p>
            <a:r>
              <a:rPr lang="en-US" altLang="zh-CN" dirty="0" smtClean="0"/>
              <a:t> The </a:t>
            </a:r>
            <a:r>
              <a:rPr lang="en-US" altLang="zh-CN" b="1" dirty="0" smtClean="0"/>
              <a:t>K-Means</a:t>
            </a:r>
            <a:r>
              <a:rPr lang="en-US" altLang="zh-CN" dirty="0" smtClean="0"/>
              <a:t> Clustering Method</a:t>
            </a:r>
            <a:endParaRPr lang="en-US" dirty="0" smtClean="0"/>
          </a:p>
          <a:p>
            <a:r>
              <a:rPr lang="en-US" altLang="en-US" dirty="0" smtClean="0"/>
              <a:t> </a:t>
            </a:r>
            <a:r>
              <a:rPr lang="en-US" altLang="zh-CN" dirty="0" smtClean="0"/>
              <a:t>Initialization of K-Means Clustering</a:t>
            </a:r>
            <a:endParaRPr lang="en-US" dirty="0" smtClean="0"/>
          </a:p>
          <a:p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The </a:t>
            </a:r>
            <a:r>
              <a:rPr lang="en-US" altLang="zh-CN" b="1" dirty="0" smtClean="0">
                <a:solidFill>
                  <a:srgbClr val="FF0000"/>
                </a:solidFill>
              </a:rPr>
              <a:t>K-</a:t>
            </a:r>
            <a:r>
              <a:rPr lang="en-US" altLang="zh-CN" b="1" dirty="0" err="1" smtClean="0">
                <a:solidFill>
                  <a:srgbClr val="FF0000"/>
                </a:solidFill>
              </a:rPr>
              <a:t>Medoids</a:t>
            </a:r>
            <a:r>
              <a:rPr lang="en-US" altLang="zh-CN" dirty="0" smtClean="0">
                <a:solidFill>
                  <a:srgbClr val="FF0000"/>
                </a:solidFill>
              </a:rPr>
              <a:t> Clustering Method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 The </a:t>
            </a:r>
            <a:r>
              <a:rPr lang="en-US" altLang="zh-CN" b="1" dirty="0" smtClean="0"/>
              <a:t>K-Medians</a:t>
            </a:r>
            <a:r>
              <a:rPr lang="en-US" altLang="zh-CN" dirty="0" smtClean="0"/>
              <a:t> Clustering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</a:t>
            </a:r>
            <a:endParaRPr lang="zh-CN" altLang="en-US" dirty="0" smtClean="0"/>
          </a:p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K-Modes</a:t>
            </a:r>
            <a:r>
              <a:rPr lang="en-US" altLang="zh-CN" dirty="0" smtClean="0"/>
              <a:t> Clustering Method</a:t>
            </a:r>
            <a:endParaRPr lang="en-US" altLang="en-US" dirty="0" smtClean="0"/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Kernel K-Means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Clustering Method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2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K-Medoids</a:t>
            </a:r>
            <a:r>
              <a:rPr lang="zh-CN" altLang="en-US" smtClean="0"/>
              <a:t> </a:t>
            </a:r>
            <a:r>
              <a:rPr lang="en-US" altLang="zh-CN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Instead of taking the </a:t>
            </a:r>
            <a:r>
              <a:rPr lang="en-US" altLang="ko-KR" sz="2400" b="1" i="1" dirty="0" smtClean="0"/>
              <a:t>mean</a:t>
            </a:r>
            <a:r>
              <a:rPr lang="en-US" altLang="ko-KR" sz="2400" dirty="0" smtClean="0"/>
              <a:t> value of the object</a:t>
            </a:r>
            <a:r>
              <a:rPr lang="en-US" altLang="zh-CN" sz="2400" dirty="0" smtClean="0"/>
              <a:t>s</a:t>
            </a:r>
            <a:r>
              <a:rPr lang="en-US" altLang="ko-KR" sz="2400" dirty="0" smtClean="0"/>
              <a:t> in a cluster as a reference point, </a:t>
            </a:r>
            <a:r>
              <a:rPr lang="en-US" altLang="ko-KR" sz="2400" b="1" i="1" dirty="0" err="1" smtClean="0"/>
              <a:t>medoids</a:t>
            </a:r>
            <a:r>
              <a:rPr lang="en-US" altLang="ko-KR" sz="2400" dirty="0" smtClean="0"/>
              <a:t> can be used, which is the most centrally located </a:t>
            </a:r>
            <a:r>
              <a:rPr lang="en-US" altLang="ko-KR" sz="2400" b="1" i="1" dirty="0" smtClean="0"/>
              <a:t>object</a:t>
            </a:r>
            <a:r>
              <a:rPr lang="en-US" altLang="ko-KR" sz="2400" dirty="0" smtClean="0"/>
              <a:t> in a cluster</a:t>
            </a:r>
          </a:p>
          <a:p>
            <a:r>
              <a:rPr lang="en-US" altLang="zh-CN" sz="2400" dirty="0" smtClean="0"/>
              <a:t>The </a:t>
            </a:r>
            <a:r>
              <a:rPr lang="en-US" altLang="ko-KR" sz="2400" dirty="0" smtClean="0"/>
              <a:t>K-</a:t>
            </a:r>
            <a:r>
              <a:rPr lang="en-US" altLang="ko-KR" sz="2400" dirty="0" err="1" smtClean="0"/>
              <a:t>Medoids</a:t>
            </a:r>
            <a:r>
              <a:rPr lang="en-US" altLang="zh-CN" sz="2400" dirty="0" smtClean="0"/>
              <a:t> clustering algorithm</a:t>
            </a:r>
            <a:r>
              <a:rPr lang="en-US" altLang="zh-CN" sz="2000" dirty="0" smtClean="0"/>
              <a:t>:</a:t>
            </a:r>
          </a:p>
          <a:p>
            <a:pPr lvl="2"/>
            <a:r>
              <a:rPr lang="en-US" altLang="zh-CN" sz="2000" dirty="0" smtClean="0"/>
              <a:t>Select K initial representative </a:t>
            </a:r>
            <a:r>
              <a:rPr lang="en-US" altLang="zh-CN" sz="2000" b="1" dirty="0" smtClean="0"/>
              <a:t>objects</a:t>
            </a:r>
            <a:r>
              <a:rPr lang="en-US" altLang="zh-CN" sz="2000" dirty="0" smtClean="0"/>
              <a:t> (i.e., as initial K </a:t>
            </a:r>
            <a:r>
              <a:rPr lang="en-US" altLang="zh-CN" sz="2000" b="1" dirty="0" err="1" smtClean="0"/>
              <a:t>medoids</a:t>
            </a:r>
            <a:r>
              <a:rPr lang="en-US" altLang="zh-CN" sz="2000" dirty="0" smtClean="0"/>
              <a:t>)</a:t>
            </a:r>
          </a:p>
          <a:p>
            <a:pPr lvl="2"/>
            <a:r>
              <a:rPr lang="en-US" altLang="zh-CN" sz="2000" dirty="0" smtClean="0"/>
              <a:t>Repeat</a:t>
            </a:r>
          </a:p>
          <a:p>
            <a:pPr lvl="3"/>
            <a:r>
              <a:rPr lang="en-US" altLang="zh-CN" dirty="0" smtClean="0"/>
              <a:t>Assigning each </a:t>
            </a:r>
            <a:r>
              <a:rPr lang="en-US" altLang="zh-CN" b="1" dirty="0" smtClean="0"/>
              <a:t>object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 the cluster with the </a:t>
            </a:r>
            <a:r>
              <a:rPr lang="en-US" altLang="zh-CN" b="1" dirty="0" smtClean="0"/>
              <a:t>nearest</a:t>
            </a:r>
            <a:r>
              <a:rPr lang="zh-CN" altLang="en-US" b="1" dirty="0" smtClean="0"/>
              <a:t> </a:t>
            </a:r>
            <a:r>
              <a:rPr lang="en-US" altLang="zh-CN" b="1" dirty="0" err="1" smtClean="0"/>
              <a:t>medoid</a:t>
            </a:r>
            <a:r>
              <a:rPr lang="en-US" altLang="zh-CN" b="1" dirty="0" smtClean="0"/>
              <a:t> </a:t>
            </a:r>
          </a:p>
          <a:p>
            <a:pPr lvl="3"/>
            <a:r>
              <a:rPr lang="en-US" altLang="zh-CN" dirty="0" smtClean="0"/>
              <a:t>Randomly select a </a:t>
            </a:r>
            <a:r>
              <a:rPr lang="en-US" altLang="zh-CN" b="1" dirty="0" smtClean="0"/>
              <a:t>non-</a:t>
            </a:r>
            <a:r>
              <a:rPr lang="en-US" altLang="zh-CN" b="1" dirty="0" err="1" smtClean="0"/>
              <a:t>medoid</a:t>
            </a:r>
            <a:r>
              <a:rPr lang="zh-CN" altLang="en-US" b="1" dirty="0" smtClean="0"/>
              <a:t> </a:t>
            </a:r>
            <a:r>
              <a:rPr lang="en-US" altLang="zh-CN" b="1" dirty="0" err="1" smtClean="0"/>
              <a:t>o</a:t>
            </a:r>
            <a:r>
              <a:rPr lang="en-US" altLang="zh-CN" b="1" baseline="-25000" dirty="0" err="1" smtClean="0"/>
              <a:t>i</a:t>
            </a:r>
            <a:endParaRPr lang="zh-CN" altLang="en-US" b="1" baseline="-25000" dirty="0" smtClean="0"/>
          </a:p>
          <a:p>
            <a:pPr lvl="4"/>
            <a:r>
              <a:rPr lang="en-US" altLang="zh-CN" dirty="0" smtClean="0"/>
              <a:t>Either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go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through</a:t>
            </a:r>
            <a:r>
              <a:rPr lang="zh-CN" altLang="en-US" dirty="0" smtClean="0"/>
              <a:t> </a:t>
            </a:r>
            <a:r>
              <a:rPr lang="en-US" altLang="zh-CN" dirty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mr-IN" altLang="zh-CN" dirty="0" smtClean="0"/>
              <a:t>…</a:t>
            </a:r>
            <a:r>
              <a:rPr lang="en-US" altLang="zh-CN" dirty="0" smtClean="0"/>
              <a:t>K</a:t>
            </a:r>
            <a:r>
              <a:rPr lang="zh-CN" altLang="en-US" dirty="0" smtClean="0"/>
              <a:t> </a:t>
            </a:r>
            <a:r>
              <a:rPr lang="en-US" altLang="zh-CN" dirty="0" smtClean="0"/>
              <a:t>(recommended;</a:t>
            </a:r>
            <a:r>
              <a:rPr lang="zh-CN" altLang="en-US" dirty="0" smtClean="0"/>
              <a:t> </a:t>
            </a:r>
            <a:r>
              <a:rPr lang="en-US" altLang="zh-CN" u="sng" dirty="0" smtClean="0"/>
              <a:t>why?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randomly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err="1"/>
              <a:t>i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Compute the total cost </a:t>
            </a:r>
            <a:r>
              <a:rPr lang="en-US" altLang="zh-CN" b="1" i="1" dirty="0" smtClean="0"/>
              <a:t>S</a:t>
            </a:r>
            <a:r>
              <a:rPr lang="en-US" altLang="zh-CN" dirty="0" smtClean="0"/>
              <a:t> of </a:t>
            </a:r>
            <a:r>
              <a:rPr lang="en-US" altLang="zh-CN" b="1" dirty="0" smtClean="0"/>
              <a:t>swapping the </a:t>
            </a:r>
            <a:r>
              <a:rPr lang="en-US" altLang="zh-CN" b="1" dirty="0" err="1" smtClean="0"/>
              <a:t>medoid</a:t>
            </a:r>
            <a:r>
              <a:rPr lang="en-US" altLang="zh-CN" b="1" dirty="0" smtClean="0"/>
              <a:t> m</a:t>
            </a:r>
            <a:r>
              <a:rPr lang="en-US" altLang="zh-CN" b="1" baseline="-25000" dirty="0" smtClean="0"/>
              <a:t>i</a:t>
            </a:r>
            <a:r>
              <a:rPr lang="en-US" altLang="zh-CN" b="1" dirty="0" smtClean="0"/>
              <a:t> with </a:t>
            </a:r>
            <a:r>
              <a:rPr lang="en-US" altLang="zh-CN" b="1" dirty="0" err="1" smtClean="0"/>
              <a:t>o</a:t>
            </a:r>
            <a:r>
              <a:rPr lang="en-US" altLang="zh-CN" b="1" baseline="-25000" dirty="0" err="1" smtClean="0"/>
              <a:t>i</a:t>
            </a:r>
            <a:endParaRPr lang="en-US" altLang="zh-CN" b="1" baseline="-25000" dirty="0" smtClean="0"/>
          </a:p>
          <a:p>
            <a:pPr lvl="3"/>
            <a:r>
              <a:rPr lang="en-US" altLang="zh-CN" dirty="0" smtClean="0"/>
              <a:t>If S &lt; 0, then swap m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 with </a:t>
            </a:r>
            <a:r>
              <a:rPr lang="en-US" altLang="zh-CN" dirty="0" err="1" smtClean="0"/>
              <a:t>o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 to form the new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medoid</a:t>
            </a:r>
            <a:endParaRPr lang="en-US" altLang="zh-CN" dirty="0" smtClean="0"/>
          </a:p>
          <a:p>
            <a:pPr lvl="2"/>
            <a:r>
              <a:rPr lang="en-US" altLang="zh-CN" sz="2000" dirty="0" smtClean="0"/>
              <a:t>Until </a:t>
            </a:r>
            <a:r>
              <a:rPr lang="en-US" altLang="zh-CN" sz="2000" u="sng" dirty="0" smtClean="0"/>
              <a:t>convergence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177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K-</a:t>
            </a:r>
            <a:r>
              <a:rPr lang="en-US" altLang="zh-CN" dirty="0" err="1" smtClean="0"/>
              <a:t>Medoids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Euclidean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distance</a:t>
            </a:r>
            <a:endParaRPr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5759022"/>
              </p:ext>
            </p:extLst>
          </p:nvPr>
        </p:nvGraphicFramePr>
        <p:xfrm>
          <a:off x="4572000" y="2086231"/>
          <a:ext cx="4572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18950" y="2375356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*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86868" y="4638630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00B050"/>
                </a:solidFill>
              </a:rPr>
              <a:t>*</a:t>
            </a:r>
            <a:endParaRPr lang="en-US" sz="3600" dirty="0">
              <a:solidFill>
                <a:srgbClr val="00B05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62455"/>
              </p:ext>
            </p:extLst>
          </p:nvPr>
        </p:nvGraphicFramePr>
        <p:xfrm>
          <a:off x="259725" y="2251331"/>
          <a:ext cx="4127500" cy="349250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  <a:gridCol w="825500"/>
                <a:gridCol w="825500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(2, 8)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(6, 2)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3.16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4.24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4.12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3.61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0.00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7.21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5.00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4.12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7.21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0.00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5.66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2.00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7.07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1.41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6.40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2.24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6.71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3.61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X10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0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5.39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4.12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57200" y="5894685"/>
            <a:ext cx="76604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SSE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3.16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+3.61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+4.12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+2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+1.41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+2.24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+3.61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+4.12</a:t>
            </a:r>
            <a:r>
              <a:rPr lang="en-US" altLang="zh-CN" sz="2400" baseline="30000" dirty="0" smtClean="0"/>
              <a:t>2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81.0</a:t>
            </a:r>
            <a:r>
              <a:rPr lang="zh-CN" altLang="en-US" sz="2400" dirty="0" smtClean="0"/>
              <a:t>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36967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en-US" altLang="zh-CN" dirty="0" err="1"/>
              <a:t>Medoids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Swap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medoid</a:t>
            </a:r>
            <a:r>
              <a:rPr lang="zh-CN" altLang="en-US" dirty="0" smtClean="0"/>
              <a:t> </a:t>
            </a:r>
            <a:r>
              <a:rPr lang="en-US" altLang="zh-CN" dirty="0" smtClean="0"/>
              <a:t>(2,8)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(3,</a:t>
            </a:r>
            <a:r>
              <a:rPr lang="zh-CN" altLang="en-US" dirty="0" smtClean="0"/>
              <a:t> </a:t>
            </a:r>
            <a:r>
              <a:rPr lang="en-US" altLang="zh-CN" dirty="0" smtClean="0"/>
              <a:t>5)?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53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4272180"/>
              </p:ext>
            </p:extLst>
          </p:nvPr>
        </p:nvGraphicFramePr>
        <p:xfrm>
          <a:off x="4572000" y="2086231"/>
          <a:ext cx="4572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28615" y="3510035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*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86868" y="4638630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00B050"/>
                </a:solidFill>
              </a:rPr>
              <a:t>*</a:t>
            </a:r>
            <a:endParaRPr lang="en-US" sz="3600" dirty="0">
              <a:solidFill>
                <a:srgbClr val="00B05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186104"/>
              </p:ext>
            </p:extLst>
          </p:nvPr>
        </p:nvGraphicFramePr>
        <p:xfrm>
          <a:off x="293681" y="2127741"/>
          <a:ext cx="4127500" cy="315722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  <a:gridCol w="825500"/>
                <a:gridCol w="825500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(3, 5)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(6, 2)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0.00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4.24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1.00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3.61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3.16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7.21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2.24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4.12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4.24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0.00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3.16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8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2.00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4.47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1.41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4.12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8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2.24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5.00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8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3.61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X10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800" b="1" i="0" u="none" strike="noStrike" dirty="0">
                          <a:solidFill>
                            <a:srgbClr val="7030A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4.12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800" b="1" i="0" u="none" strike="noStrike" dirty="0">
                          <a:solidFill>
                            <a:srgbClr val="7030A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4.12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57200" y="5739925"/>
            <a:ext cx="71703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SSE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1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+3.16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+2.24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+2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+1.41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+2.24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+3.61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+4.12</a:t>
            </a:r>
            <a:r>
              <a:rPr lang="en-US" altLang="zh-CN" sz="2400" baseline="30000" dirty="0" smtClean="0"/>
              <a:t>2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57.0</a:t>
            </a:r>
            <a:endParaRPr lang="zh-CN" altLang="en-US" sz="2400" dirty="0" smtClean="0"/>
          </a:p>
          <a:p>
            <a:r>
              <a:rPr lang="en-US" altLang="zh-CN" sz="2400" dirty="0" smtClean="0"/>
              <a:t>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57.0-81.0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-24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&lt;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0,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swap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them!</a:t>
            </a:r>
            <a:r>
              <a:rPr lang="zh-CN" altLang="en-US" sz="2400" dirty="0" smtClean="0"/>
              <a:t>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65095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K-</a:t>
            </a:r>
            <a:r>
              <a:rPr lang="en-US" altLang="zh-CN" dirty="0" err="1" smtClean="0"/>
              <a:t>Medoids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PAM (Partitioning Around </a:t>
            </a:r>
            <a:r>
              <a:rPr lang="en-US" altLang="zh-CN" dirty="0" err="1" smtClean="0"/>
              <a:t>Medoids</a:t>
            </a:r>
            <a:r>
              <a:rPr lang="en-US" altLang="zh-CN" dirty="0" smtClean="0"/>
              <a:t>: Kaufmann &amp; </a:t>
            </a:r>
            <a:r>
              <a:rPr lang="en-US" altLang="zh-CN" dirty="0" err="1" smtClean="0"/>
              <a:t>Rousseeuw</a:t>
            </a:r>
            <a:r>
              <a:rPr lang="en-US" altLang="zh-CN" dirty="0" smtClean="0"/>
              <a:t> 1987)</a:t>
            </a:r>
          </a:p>
          <a:p>
            <a:pPr lvl="1"/>
            <a:r>
              <a:rPr lang="en-US" altLang="zh-CN" dirty="0" smtClean="0"/>
              <a:t>Starts from an initial set of </a:t>
            </a:r>
            <a:r>
              <a:rPr lang="en-US" altLang="zh-CN" dirty="0" err="1" smtClean="0"/>
              <a:t>medoids</a:t>
            </a:r>
            <a:r>
              <a:rPr lang="en-US" altLang="zh-CN" dirty="0" smtClean="0"/>
              <a:t>, and </a:t>
            </a:r>
          </a:p>
          <a:p>
            <a:pPr lvl="1"/>
            <a:r>
              <a:rPr lang="en-US" altLang="zh-CN" dirty="0" smtClean="0"/>
              <a:t>Iteratively replaces one of the </a:t>
            </a:r>
            <a:r>
              <a:rPr lang="en-US" altLang="zh-CN" dirty="0" err="1" smtClean="0"/>
              <a:t>medoids</a:t>
            </a:r>
            <a:r>
              <a:rPr lang="en-US" altLang="zh-CN" dirty="0" smtClean="0"/>
              <a:t> by one of the non-</a:t>
            </a:r>
            <a:r>
              <a:rPr lang="en-US" altLang="zh-CN" dirty="0" err="1" smtClean="0"/>
              <a:t>medoids</a:t>
            </a:r>
            <a:r>
              <a:rPr lang="en-US" altLang="zh-CN" dirty="0" smtClean="0"/>
              <a:t> if it improves the total sum of the squared errors (SSE) of the resulting clustering</a:t>
            </a:r>
          </a:p>
          <a:p>
            <a:pPr lvl="1"/>
            <a:r>
              <a:rPr lang="en-US" altLang="zh-CN" dirty="0" smtClean="0"/>
              <a:t>PAM works effectively for small data sets but does not scale well for large data sets (due to the computational complexity)</a:t>
            </a:r>
          </a:p>
          <a:p>
            <a:pPr lvl="1"/>
            <a:r>
              <a:rPr lang="en-US" altLang="ko-KR" b="1" dirty="0" smtClean="0">
                <a:solidFill>
                  <a:srgbClr val="FF0000"/>
                </a:solidFill>
              </a:rPr>
              <a:t>Computational complexity: PAM: O(K(n − K)</a:t>
            </a:r>
            <a:r>
              <a:rPr lang="en-US" altLang="ko-KR" b="1" baseline="30000" dirty="0" smtClean="0">
                <a:solidFill>
                  <a:srgbClr val="FF0000"/>
                </a:solidFill>
              </a:rPr>
              <a:t>2</a:t>
            </a:r>
            <a:r>
              <a:rPr lang="en-US" altLang="ko-KR" b="1" dirty="0" smtClean="0">
                <a:solidFill>
                  <a:srgbClr val="FF0000"/>
                </a:solidFill>
              </a:rPr>
              <a:t>)  (quite expensive!)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430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K-</a:t>
            </a:r>
            <a:r>
              <a:rPr lang="en-US" altLang="zh-CN" dirty="0" err="1" smtClean="0"/>
              <a:t>Medoids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Efficiency improvements on PAM</a:t>
            </a:r>
          </a:p>
          <a:p>
            <a:pPr lvl="1"/>
            <a:r>
              <a:rPr lang="en-US" altLang="zh-CN" dirty="0" smtClean="0"/>
              <a:t>CLARA (Kaufmann &amp; </a:t>
            </a:r>
            <a:r>
              <a:rPr lang="en-US" altLang="zh-CN" dirty="0" err="1" smtClean="0"/>
              <a:t>Rousseeuw</a:t>
            </a:r>
            <a:r>
              <a:rPr lang="en-US" altLang="zh-CN" dirty="0" smtClean="0"/>
              <a:t>, 1990):</a:t>
            </a:r>
          </a:p>
          <a:p>
            <a:pPr lvl="2"/>
            <a:r>
              <a:rPr lang="en-US" altLang="zh-CN" sz="2800" dirty="0" smtClean="0"/>
              <a:t>PAM on samples; </a:t>
            </a:r>
            <a:r>
              <a:rPr lang="en-US" altLang="ko-KR" sz="2800" dirty="0" smtClean="0"/>
              <a:t>O(Ks</a:t>
            </a:r>
            <a:r>
              <a:rPr lang="en-US" altLang="ko-KR" sz="2800" baseline="30000" dirty="0" smtClean="0"/>
              <a:t>2</a:t>
            </a:r>
            <a:r>
              <a:rPr lang="en-US" altLang="ko-KR" sz="2800" dirty="0" smtClean="0"/>
              <a:t> + K(n − K)), s is the sample size</a:t>
            </a:r>
            <a:endParaRPr lang="en-US" altLang="zh-CN" sz="2800" dirty="0" smtClean="0"/>
          </a:p>
          <a:p>
            <a:pPr lvl="1"/>
            <a:r>
              <a:rPr lang="en-US" altLang="zh-CN" dirty="0" smtClean="0"/>
              <a:t>CLARANS (Ng &amp; Han, 1994): Randomized re-sampling, ensuring efficiency + quality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564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kern="0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 </a:t>
            </a:r>
            <a:r>
              <a:rPr lang="en-US" altLang="zh-CN" dirty="0" smtClean="0"/>
              <a:t>Basic Concepts of K-Partitioning Methods</a:t>
            </a:r>
            <a:endParaRPr lang="en-US" dirty="0" smtClean="0"/>
          </a:p>
          <a:p>
            <a:r>
              <a:rPr lang="en-US" altLang="zh-CN" dirty="0" smtClean="0"/>
              <a:t> The </a:t>
            </a:r>
            <a:r>
              <a:rPr lang="en-US" altLang="zh-CN" b="1" dirty="0" smtClean="0"/>
              <a:t>K-Means</a:t>
            </a:r>
            <a:r>
              <a:rPr lang="en-US" altLang="zh-CN" dirty="0" smtClean="0"/>
              <a:t> Clustering Method</a:t>
            </a:r>
            <a:endParaRPr lang="en-US" dirty="0" smtClean="0"/>
          </a:p>
          <a:p>
            <a:r>
              <a:rPr lang="en-US" altLang="en-US" dirty="0" smtClean="0"/>
              <a:t> </a:t>
            </a:r>
            <a:r>
              <a:rPr lang="en-US" altLang="zh-CN" dirty="0" smtClean="0"/>
              <a:t>Initialization of K-Means Clustering</a:t>
            </a:r>
            <a:endParaRPr lang="en-US" dirty="0" smtClean="0"/>
          </a:p>
          <a:p>
            <a:r>
              <a:rPr lang="en-US" altLang="en-US" dirty="0" smtClean="0"/>
              <a:t> </a:t>
            </a:r>
            <a:r>
              <a:rPr lang="en-US" altLang="zh-CN" dirty="0" smtClean="0"/>
              <a:t>The </a:t>
            </a:r>
            <a:r>
              <a:rPr lang="en-US" altLang="zh-CN" b="1" dirty="0" smtClean="0"/>
              <a:t>K-</a:t>
            </a:r>
            <a:r>
              <a:rPr lang="en-US" altLang="zh-CN" b="1" dirty="0" err="1" smtClean="0"/>
              <a:t>Medoids</a:t>
            </a:r>
            <a:r>
              <a:rPr lang="en-US" altLang="zh-CN" dirty="0" smtClean="0"/>
              <a:t> Clustering Method</a:t>
            </a:r>
            <a:endParaRPr lang="en-US" altLang="en-US" dirty="0" smtClean="0"/>
          </a:p>
          <a:p>
            <a:r>
              <a:rPr lang="en-US" altLang="zh-CN" dirty="0" smtClean="0"/>
              <a:t> The </a:t>
            </a:r>
            <a:r>
              <a:rPr lang="en-US" altLang="zh-CN" b="1" dirty="0" smtClean="0"/>
              <a:t>K-Medians</a:t>
            </a:r>
            <a:r>
              <a:rPr lang="en-US" altLang="zh-CN" dirty="0" smtClean="0"/>
              <a:t> Clustering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</a:t>
            </a:r>
            <a:endParaRPr lang="zh-CN" altLang="en-US" dirty="0" smtClean="0"/>
          </a:p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K-Modes</a:t>
            </a:r>
            <a:r>
              <a:rPr lang="en-US" altLang="zh-CN" dirty="0" smtClean="0"/>
              <a:t> Clustering Method</a:t>
            </a:r>
            <a:endParaRPr lang="en-US" altLang="en-US" dirty="0" smtClean="0"/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Kernel K-Means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Clustering Method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884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K-Medians: Handling Outliers by Computing Medians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Medians are less sensitive to outliers than means</a:t>
            </a:r>
          </a:p>
          <a:p>
            <a:pPr lvl="1"/>
            <a:r>
              <a:rPr lang="en-US" altLang="ko-KR" sz="2400" dirty="0" smtClean="0"/>
              <a:t>Think of the median salary vs. mean salary of a large firm when adding a few top executives!</a:t>
            </a:r>
          </a:p>
          <a:p>
            <a:r>
              <a:rPr lang="en-US" altLang="ko-KR" sz="2800" dirty="0" smtClean="0"/>
              <a:t>K-Medians:  Instead of taking the mean value of the object</a:t>
            </a:r>
            <a:r>
              <a:rPr lang="en-US" altLang="zh-CN" sz="2800" dirty="0" smtClean="0"/>
              <a:t>s</a:t>
            </a:r>
            <a:r>
              <a:rPr lang="en-US" altLang="ko-KR" sz="2800" dirty="0" smtClean="0"/>
              <a:t> in a cluster as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center</a:t>
            </a:r>
            <a:r>
              <a:rPr lang="zh-CN" altLang="en-US" sz="2800" dirty="0" smtClean="0"/>
              <a:t> </a:t>
            </a:r>
            <a:r>
              <a:rPr lang="en-US" altLang="ko-KR" sz="2800" dirty="0" smtClean="0"/>
              <a:t>point, </a:t>
            </a:r>
            <a:r>
              <a:rPr lang="en-US" altLang="ko-KR" sz="2800" dirty="0" smtClean="0">
                <a:solidFill>
                  <a:srgbClr val="FF0000"/>
                </a:solidFill>
              </a:rPr>
              <a:t>medians</a:t>
            </a:r>
            <a:r>
              <a:rPr lang="en-US" altLang="ko-KR" sz="2800" dirty="0" smtClean="0"/>
              <a:t> are used (</a:t>
            </a:r>
            <a:r>
              <a:rPr lang="en-US" altLang="ko-KR" sz="2800" dirty="0" smtClean="0">
                <a:solidFill>
                  <a:srgbClr val="FF0000"/>
                </a:solidFill>
              </a:rPr>
              <a:t>L1-norm</a:t>
            </a:r>
            <a:r>
              <a:rPr lang="en-US" altLang="ko-KR" sz="2800" dirty="0" smtClean="0"/>
              <a:t> as the distance measure)</a:t>
            </a:r>
          </a:p>
          <a:p>
            <a:r>
              <a:rPr lang="en-US" altLang="ko-KR" sz="2800" dirty="0" smtClean="0"/>
              <a:t>The criterion function for the K-Medians algorithm:  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57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313685"/>
              </p:ext>
            </p:extLst>
          </p:nvPr>
        </p:nvGraphicFramePr>
        <p:xfrm>
          <a:off x="2764328" y="4801537"/>
          <a:ext cx="3615343" cy="1179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Equation" r:id="rId3" imgW="1396800" imgH="469800" progId="Equation.DSMT4">
                  <p:embed/>
                </p:oleObj>
              </mc:Choice>
              <mc:Fallback>
                <p:oleObj name="Equation" r:id="rId3" imgW="13968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64328" y="4801537"/>
                        <a:ext cx="3615343" cy="1179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12359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K-Medians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ea typeface="SimSun" panose="02010600030101010101" pitchFamily="2" charset="-122"/>
              </a:rPr>
              <a:t>The </a:t>
            </a:r>
            <a:r>
              <a:rPr lang="en-US" altLang="ko-KR" sz="2800" i="1" dirty="0">
                <a:ea typeface="Gulim" panose="020B0600000101010101" pitchFamily="34" charset="-127"/>
              </a:rPr>
              <a:t>K-Medians</a:t>
            </a:r>
            <a:r>
              <a:rPr lang="en-US" altLang="zh-CN" sz="2800" dirty="0">
                <a:ea typeface="SimSun" panose="02010600030101010101" pitchFamily="2" charset="-122"/>
              </a:rPr>
              <a:t> clustering algorithm: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CN" dirty="0">
                <a:solidFill>
                  <a:srgbClr val="000000"/>
                </a:solidFill>
                <a:ea typeface="SimSun" panose="02010600030101010101" pitchFamily="2" charset="-122"/>
              </a:rPr>
              <a:t>Select </a:t>
            </a:r>
            <a:r>
              <a:rPr lang="en-US" altLang="zh-CN" i="1" dirty="0">
                <a:solidFill>
                  <a:srgbClr val="000000"/>
                </a:solidFill>
                <a:ea typeface="SimSun" panose="02010600030101010101" pitchFamily="2" charset="-122"/>
              </a:rPr>
              <a:t>K</a:t>
            </a:r>
            <a:r>
              <a:rPr lang="en-US" altLang="zh-CN" dirty="0">
                <a:solidFill>
                  <a:srgbClr val="000000"/>
                </a:solidFill>
                <a:ea typeface="SimSun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a typeface="SimSun" panose="02010600030101010101" pitchFamily="2" charset="-122"/>
              </a:rPr>
              <a:t>points</a:t>
            </a:r>
            <a:r>
              <a:rPr lang="en-US" altLang="zh-CN" dirty="0">
                <a:solidFill>
                  <a:srgbClr val="000000"/>
                </a:solidFill>
                <a:ea typeface="SimSun" panose="02010600030101010101" pitchFamily="2" charset="-122"/>
              </a:rPr>
              <a:t> as </a:t>
            </a:r>
            <a:r>
              <a:rPr lang="en-US" altLang="zh-CN" dirty="0" smtClean="0">
                <a:solidFill>
                  <a:srgbClr val="000000"/>
                </a:solidFill>
                <a:ea typeface="SimSun" panose="02010600030101010101" pitchFamily="2" charset="-122"/>
              </a:rPr>
              <a:t>initial </a:t>
            </a:r>
            <a:r>
              <a:rPr lang="en-US" altLang="zh-CN" i="1" dirty="0">
                <a:solidFill>
                  <a:srgbClr val="000000"/>
                </a:solidFill>
                <a:ea typeface="SimSun" panose="02010600030101010101" pitchFamily="2" charset="-122"/>
              </a:rPr>
              <a:t>K </a:t>
            </a:r>
            <a:r>
              <a:rPr lang="en-US" altLang="zh-CN" i="1" dirty="0" smtClean="0">
                <a:solidFill>
                  <a:srgbClr val="000000"/>
                </a:solidFill>
                <a:ea typeface="SimSun" panose="02010600030101010101" pitchFamily="2" charset="-122"/>
              </a:rPr>
              <a:t>medians</a:t>
            </a:r>
            <a:endParaRPr lang="en-US" altLang="zh-CN" dirty="0">
              <a:solidFill>
                <a:srgbClr val="000000"/>
              </a:solidFill>
              <a:ea typeface="SimSun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000000"/>
                </a:solidFill>
                <a:ea typeface="SimSun" panose="02010600030101010101" pitchFamily="2" charset="-122"/>
              </a:rPr>
              <a:t>Repeat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CN" sz="2800" dirty="0">
                <a:solidFill>
                  <a:srgbClr val="000000"/>
                </a:solidFill>
                <a:ea typeface="SimSun" panose="02010600030101010101" pitchFamily="2" charset="-122"/>
              </a:rPr>
              <a:t>Assign every point to its nearest median</a:t>
            </a:r>
            <a:endParaRPr lang="en-US" altLang="zh-CN" sz="2800" baseline="-25000" dirty="0">
              <a:solidFill>
                <a:srgbClr val="000000"/>
              </a:solidFill>
              <a:ea typeface="SimSun" panose="02010600030101010101" pitchFamily="2" charset="-122"/>
            </a:endParaRP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CN" sz="2800" dirty="0">
                <a:solidFill>
                  <a:srgbClr val="000000"/>
                </a:solidFill>
                <a:ea typeface="SimSun" panose="02010600030101010101" pitchFamily="2" charset="-122"/>
              </a:rPr>
              <a:t>Re-compute the median using the median of each individual feature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000000"/>
                </a:solidFill>
                <a:ea typeface="SimSun" panose="02010600030101010101" pitchFamily="2" charset="-122"/>
              </a:rPr>
              <a:t>Until </a:t>
            </a:r>
            <a:r>
              <a:rPr lang="en-US" altLang="zh-CN" dirty="0" smtClean="0">
                <a:solidFill>
                  <a:srgbClr val="000000"/>
                </a:solidFill>
                <a:ea typeface="SimSun" panose="02010600030101010101" pitchFamily="2" charset="-122"/>
              </a:rPr>
              <a:t>convergence</a:t>
            </a:r>
            <a:endParaRPr lang="en-US" altLang="zh-CN" dirty="0">
              <a:solidFill>
                <a:srgbClr val="000000"/>
              </a:solidFill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081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kern="0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 </a:t>
            </a:r>
            <a:r>
              <a:rPr lang="en-US" altLang="zh-CN" dirty="0" smtClean="0"/>
              <a:t>Basic Concepts of K-Partitioning Methods</a:t>
            </a:r>
            <a:endParaRPr lang="en-US" dirty="0" smtClean="0"/>
          </a:p>
          <a:p>
            <a:r>
              <a:rPr lang="en-US" altLang="zh-CN" dirty="0" smtClean="0"/>
              <a:t> The </a:t>
            </a:r>
            <a:r>
              <a:rPr lang="en-US" altLang="zh-CN" b="1" dirty="0" smtClean="0"/>
              <a:t>K-Means</a:t>
            </a:r>
            <a:r>
              <a:rPr lang="en-US" altLang="zh-CN" dirty="0" smtClean="0"/>
              <a:t> Clustering Method</a:t>
            </a:r>
            <a:endParaRPr lang="en-US" dirty="0" smtClean="0"/>
          </a:p>
          <a:p>
            <a:r>
              <a:rPr lang="en-US" altLang="en-US" dirty="0" smtClean="0"/>
              <a:t> </a:t>
            </a:r>
            <a:r>
              <a:rPr lang="en-US" altLang="zh-CN" dirty="0" smtClean="0"/>
              <a:t>Initialization of K-Means Clustering</a:t>
            </a:r>
            <a:endParaRPr lang="en-US" dirty="0" smtClean="0"/>
          </a:p>
          <a:p>
            <a:r>
              <a:rPr lang="en-US" altLang="en-US" dirty="0" smtClean="0"/>
              <a:t> </a:t>
            </a:r>
            <a:r>
              <a:rPr lang="en-US" altLang="zh-CN" dirty="0" smtClean="0"/>
              <a:t>The </a:t>
            </a:r>
            <a:r>
              <a:rPr lang="en-US" altLang="zh-CN" b="1" dirty="0" smtClean="0"/>
              <a:t>K-</a:t>
            </a:r>
            <a:r>
              <a:rPr lang="en-US" altLang="zh-CN" b="1" dirty="0" err="1" smtClean="0"/>
              <a:t>Medoids</a:t>
            </a:r>
            <a:r>
              <a:rPr lang="en-US" altLang="zh-CN" dirty="0" smtClean="0"/>
              <a:t> Clustering Method</a:t>
            </a:r>
            <a:endParaRPr lang="en-US" altLang="en-US" dirty="0" smtClean="0"/>
          </a:p>
          <a:p>
            <a:r>
              <a:rPr lang="en-US" altLang="zh-CN" dirty="0" smtClean="0"/>
              <a:t> The </a:t>
            </a:r>
            <a:r>
              <a:rPr lang="en-US" altLang="zh-CN" b="1" dirty="0" smtClean="0"/>
              <a:t>K-Medians</a:t>
            </a:r>
            <a:r>
              <a:rPr lang="en-US" altLang="zh-CN" dirty="0" smtClean="0"/>
              <a:t> Clustering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</a:t>
            </a:r>
            <a:endParaRPr lang="zh-CN" altLang="en-US" dirty="0" smtClean="0"/>
          </a:p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K-Modes</a:t>
            </a:r>
            <a:r>
              <a:rPr lang="en-US" altLang="zh-CN" dirty="0" smtClean="0"/>
              <a:t> Clustering Method</a:t>
            </a:r>
            <a:endParaRPr lang="en-US" altLang="en-US" dirty="0" smtClean="0"/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Kernel K-Means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Clustering Method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8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Partitioning method: Discovering the groupings in the data by optimizing a </a:t>
            </a:r>
            <a:r>
              <a:rPr lang="en-US" altLang="zh-CN" sz="2800" b="1" dirty="0" smtClean="0"/>
              <a:t>specific objective function </a:t>
            </a:r>
            <a:r>
              <a:rPr lang="en-US" altLang="zh-CN" sz="2800" dirty="0" smtClean="0"/>
              <a:t>and </a:t>
            </a:r>
            <a:r>
              <a:rPr lang="en-US" altLang="zh-CN" sz="2800" b="1" dirty="0" smtClean="0"/>
              <a:t>iteratively</a:t>
            </a:r>
            <a:r>
              <a:rPr lang="en-US" altLang="zh-CN" sz="2800" dirty="0" smtClean="0"/>
              <a:t> improving </a:t>
            </a:r>
            <a:r>
              <a:rPr lang="en-US" altLang="zh-CN" sz="2800" b="1" dirty="0" smtClean="0"/>
              <a:t>the quality of partitions</a:t>
            </a:r>
            <a:endParaRPr lang="zh-CN" altLang="en-US" sz="2800" b="1" dirty="0" smtClean="0"/>
          </a:p>
          <a:p>
            <a:r>
              <a:rPr lang="en-US" altLang="zh-CN" sz="2800" i="1" dirty="0">
                <a:ea typeface="SimSun" panose="02010600030101010101" pitchFamily="2" charset="-122"/>
              </a:rPr>
              <a:t>K</a:t>
            </a:r>
            <a:r>
              <a:rPr lang="en-US" altLang="zh-CN" sz="2800" dirty="0">
                <a:ea typeface="SimSun" panose="02010600030101010101" pitchFamily="2" charset="-122"/>
              </a:rPr>
              <a:t>-partitioning method: Partitioning a dataset </a:t>
            </a:r>
            <a:r>
              <a:rPr lang="en-US" altLang="zh-CN" sz="2800" i="1" dirty="0">
                <a:ea typeface="SimSun" panose="02010600030101010101" pitchFamily="2" charset="-122"/>
              </a:rPr>
              <a:t>D</a:t>
            </a:r>
            <a:r>
              <a:rPr lang="en-US" altLang="zh-CN" sz="2800" dirty="0">
                <a:ea typeface="SimSun" panose="02010600030101010101" pitchFamily="2" charset="-122"/>
              </a:rPr>
              <a:t> of </a:t>
            </a:r>
            <a:r>
              <a:rPr lang="en-US" altLang="zh-CN" sz="2800" i="1" dirty="0">
                <a:ea typeface="SimSun" panose="02010600030101010101" pitchFamily="2" charset="-122"/>
              </a:rPr>
              <a:t>n</a:t>
            </a:r>
            <a:r>
              <a:rPr lang="en-US" altLang="zh-CN" sz="2800" dirty="0">
                <a:ea typeface="SimSun" panose="02010600030101010101" pitchFamily="2" charset="-122"/>
              </a:rPr>
              <a:t> objects into a set of </a:t>
            </a:r>
            <a:r>
              <a:rPr lang="en-US" altLang="zh-CN" sz="2800" i="1" dirty="0">
                <a:ea typeface="SimSun" panose="02010600030101010101" pitchFamily="2" charset="-122"/>
              </a:rPr>
              <a:t>K</a:t>
            </a:r>
            <a:r>
              <a:rPr lang="en-US" altLang="zh-CN" sz="2800" dirty="0">
                <a:ea typeface="SimSun" panose="02010600030101010101" pitchFamily="2" charset="-122"/>
              </a:rPr>
              <a:t> clusters so that an objective function is optimized (e.g., the </a:t>
            </a:r>
            <a:r>
              <a:rPr lang="en-US" altLang="zh-CN" sz="2800" i="1" dirty="0">
                <a:solidFill>
                  <a:srgbClr val="FF0000"/>
                </a:solidFill>
                <a:ea typeface="SimSun" panose="02010600030101010101" pitchFamily="2" charset="-122"/>
              </a:rPr>
              <a:t>sum of squared distances</a:t>
            </a:r>
            <a:r>
              <a:rPr lang="en-US" altLang="zh-CN" sz="2800" dirty="0">
                <a:ea typeface="SimSun" panose="02010600030101010101" pitchFamily="2" charset="-122"/>
              </a:rPr>
              <a:t> is </a:t>
            </a:r>
            <a:r>
              <a:rPr lang="en-US" altLang="zh-CN" sz="2800" b="1" dirty="0">
                <a:solidFill>
                  <a:srgbClr val="7030A0"/>
                </a:solidFill>
                <a:ea typeface="SimSun" panose="02010600030101010101" pitchFamily="2" charset="-122"/>
              </a:rPr>
              <a:t>minimized</a:t>
            </a:r>
            <a:r>
              <a:rPr lang="en-US" altLang="zh-CN" sz="2800" dirty="0">
                <a:ea typeface="SimSun" panose="02010600030101010101" pitchFamily="2" charset="-122"/>
              </a:rPr>
              <a:t>, where </a:t>
            </a:r>
            <a:r>
              <a:rPr lang="en-US" altLang="zh-CN" sz="2800" i="1" dirty="0" err="1">
                <a:ea typeface="SimSun" panose="02010600030101010101" pitchFamily="2" charset="-122"/>
              </a:rPr>
              <a:t>c</a:t>
            </a:r>
            <a:r>
              <a:rPr lang="en-US" altLang="zh-CN" sz="2800" i="1" baseline="-25000" dirty="0" err="1">
                <a:ea typeface="SimSun" panose="02010600030101010101" pitchFamily="2" charset="-122"/>
              </a:rPr>
              <a:t>k</a:t>
            </a:r>
            <a:r>
              <a:rPr lang="en-US" altLang="zh-CN" sz="2800" dirty="0">
                <a:ea typeface="SimSun" panose="02010600030101010101" pitchFamily="2" charset="-122"/>
              </a:rPr>
              <a:t> is the </a:t>
            </a:r>
            <a:r>
              <a:rPr lang="en-US" altLang="zh-CN" sz="2800" b="1" dirty="0">
                <a:solidFill>
                  <a:srgbClr val="FF0000"/>
                </a:solidFill>
                <a:ea typeface="SimSun" panose="02010600030101010101" pitchFamily="2" charset="-122"/>
              </a:rPr>
              <a:t>centroid</a:t>
            </a:r>
            <a:r>
              <a:rPr lang="en-US" altLang="zh-CN" sz="2800" dirty="0">
                <a:solidFill>
                  <a:srgbClr val="FF0000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ea typeface="SimSun" panose="02010600030101010101" pitchFamily="2" charset="-122"/>
              </a:rPr>
              <a:t>or </a:t>
            </a:r>
            <a:r>
              <a:rPr lang="en-US" altLang="zh-CN" sz="2800" b="1" dirty="0" err="1">
                <a:solidFill>
                  <a:srgbClr val="FF0000"/>
                </a:solidFill>
                <a:ea typeface="SimSun" panose="02010600030101010101" pitchFamily="2" charset="-122"/>
              </a:rPr>
              <a:t>medoid</a:t>
            </a:r>
            <a:r>
              <a:rPr lang="en-US" altLang="zh-CN" sz="2800" dirty="0">
                <a:solidFill>
                  <a:srgbClr val="FF0000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ea typeface="SimSun" panose="02010600030101010101" pitchFamily="2" charset="-122"/>
              </a:rPr>
              <a:t>of cluster </a:t>
            </a:r>
            <a:r>
              <a:rPr lang="en-US" altLang="zh-CN" sz="2800" i="1" dirty="0" err="1">
                <a:ea typeface="SimSun" panose="02010600030101010101" pitchFamily="2" charset="-122"/>
              </a:rPr>
              <a:t>C</a:t>
            </a:r>
            <a:r>
              <a:rPr lang="en-US" altLang="zh-CN" sz="2800" i="1" baseline="-25000" dirty="0" err="1">
                <a:ea typeface="SimSun" panose="02010600030101010101" pitchFamily="2" charset="-122"/>
              </a:rPr>
              <a:t>k</a:t>
            </a:r>
            <a:r>
              <a:rPr lang="en-US" altLang="zh-CN" sz="2800" dirty="0" smtClean="0">
                <a:ea typeface="SimSun" panose="02010600030101010101" pitchFamily="2" charset="-122"/>
              </a:rPr>
              <a:t>)</a:t>
            </a:r>
            <a:endParaRPr lang="en-US" altLang="zh-CN" sz="2800" dirty="0"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926055"/>
              </p:ext>
            </p:extLst>
          </p:nvPr>
        </p:nvGraphicFramePr>
        <p:xfrm>
          <a:off x="2344435" y="5387848"/>
          <a:ext cx="4455129" cy="1151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8" name="Equation" r:id="rId3" imgW="1612800" imgH="469800" progId="Equation.DSMT4">
                  <p:embed/>
                </p:oleObj>
              </mc:Choice>
              <mc:Fallback>
                <p:oleObj name="Equation" r:id="rId3" imgW="16128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44435" y="5387848"/>
                        <a:ext cx="4455129" cy="1151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28446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>
                <a:ea typeface="Gulim" panose="020B0600000101010101" pitchFamily="34" charset="-127"/>
              </a:rPr>
              <a:t>K-Modes: Clustering Categorical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2127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i="1" dirty="0" smtClean="0">
                <a:ea typeface="SimSun" panose="02010600030101010101" pitchFamily="2" charset="-122"/>
              </a:rPr>
              <a:t>K-Means</a:t>
            </a:r>
            <a:r>
              <a:rPr lang="en-US" altLang="zh-CN" dirty="0" smtClean="0">
                <a:ea typeface="SimSun" panose="02010600030101010101" pitchFamily="2" charset="-122"/>
              </a:rPr>
              <a:t> cannot handle non-numerical (categorical) data</a:t>
            </a:r>
          </a:p>
          <a:p>
            <a:pPr lvl="1"/>
            <a:r>
              <a:rPr lang="en-US" altLang="zh-CN" dirty="0" smtClean="0">
                <a:ea typeface="SimSun" panose="02010600030101010101" pitchFamily="2" charset="-122"/>
              </a:rPr>
              <a:t>Mapping categorical value to 1/0 cannot generate quality clusters for high-dimensional data</a:t>
            </a:r>
          </a:p>
          <a:p>
            <a:r>
              <a:rPr lang="en-US" altLang="zh-CN" b="1" i="1" dirty="0" smtClean="0">
                <a:ea typeface="SimSun" panose="02010600030101010101" pitchFamily="2" charset="-122"/>
              </a:rPr>
              <a:t>K-Modes</a:t>
            </a:r>
            <a:r>
              <a:rPr lang="en-US" altLang="zh-CN" b="1" dirty="0" smtClean="0">
                <a:ea typeface="SimSun" panose="02010600030101010101" pitchFamily="2" charset="-122"/>
              </a:rPr>
              <a:t>:</a:t>
            </a:r>
            <a:r>
              <a:rPr lang="en-US" altLang="zh-CN" dirty="0" smtClean="0">
                <a:ea typeface="SimSun" panose="02010600030101010101" pitchFamily="2" charset="-122"/>
              </a:rPr>
              <a:t> An extension to </a:t>
            </a:r>
            <a:r>
              <a:rPr lang="en-US" altLang="zh-CN" i="1" dirty="0" smtClean="0">
                <a:ea typeface="SimSun" panose="02010600030101010101" pitchFamily="2" charset="-122"/>
              </a:rPr>
              <a:t>K-Means</a:t>
            </a:r>
            <a:r>
              <a:rPr lang="en-US" altLang="zh-CN" dirty="0" smtClean="0">
                <a:ea typeface="SimSun" panose="02010600030101010101" pitchFamily="2" charset="-122"/>
              </a:rPr>
              <a:t> by replacing means of clusters with </a:t>
            </a:r>
            <a:r>
              <a:rPr lang="en-US" altLang="zh-CN" b="1" i="1" dirty="0" smtClean="0">
                <a:ea typeface="SimSun" panose="02010600030101010101" pitchFamily="2" charset="-122"/>
              </a:rPr>
              <a:t>modes</a:t>
            </a:r>
          </a:p>
          <a:p>
            <a:r>
              <a:rPr lang="en-US" altLang="zh-CN" dirty="0" smtClean="0">
                <a:ea typeface="SimSun" panose="02010600030101010101" pitchFamily="2" charset="-122"/>
              </a:rPr>
              <a:t>Dissimilarity measure between object X and the center of a cluster Z</a:t>
            </a:r>
          </a:p>
          <a:p>
            <a:pPr lvl="1"/>
            <a:r>
              <a:rPr lang="el-GR" altLang="zh-CN" dirty="0" smtClean="0">
                <a:ea typeface="SimSun" panose="02010600030101010101" pitchFamily="2" charset="-122"/>
              </a:rPr>
              <a:t>Φ</a:t>
            </a:r>
            <a:r>
              <a:rPr lang="en-US" altLang="zh-CN" dirty="0" smtClean="0">
                <a:ea typeface="SimSun" panose="02010600030101010101" pitchFamily="2" charset="-122"/>
              </a:rPr>
              <a:t>(</a:t>
            </a:r>
            <a:r>
              <a:rPr lang="en-US" altLang="zh-CN" dirty="0" err="1" smtClean="0">
                <a:ea typeface="SimSun" panose="02010600030101010101" pitchFamily="2" charset="-122"/>
              </a:rPr>
              <a:t>x</a:t>
            </a:r>
            <a:r>
              <a:rPr lang="en-US" altLang="zh-CN" baseline="-25000" dirty="0" err="1" smtClean="0">
                <a:ea typeface="SimSun" panose="02010600030101010101" pitchFamily="2" charset="-122"/>
              </a:rPr>
              <a:t>j</a:t>
            </a:r>
            <a:r>
              <a:rPr lang="en-US" altLang="zh-CN" dirty="0" smtClean="0">
                <a:ea typeface="SimSun" panose="02010600030101010101" pitchFamily="2" charset="-122"/>
              </a:rPr>
              <a:t>, </a:t>
            </a:r>
            <a:r>
              <a:rPr lang="en-US" altLang="zh-CN" dirty="0" err="1" smtClean="0">
                <a:ea typeface="SimSun" panose="02010600030101010101" pitchFamily="2" charset="-122"/>
              </a:rPr>
              <a:t>z</a:t>
            </a:r>
            <a:r>
              <a:rPr lang="en-US" altLang="zh-CN" baseline="-25000" dirty="0" err="1" smtClean="0">
                <a:ea typeface="SimSun" panose="02010600030101010101" pitchFamily="2" charset="-122"/>
              </a:rPr>
              <a:t>j</a:t>
            </a:r>
            <a:r>
              <a:rPr lang="en-US" altLang="zh-CN" dirty="0" smtClean="0">
                <a:ea typeface="SimSun" panose="02010600030101010101" pitchFamily="2" charset="-122"/>
              </a:rPr>
              <a:t>) = 1 – </a:t>
            </a:r>
            <a:r>
              <a:rPr lang="en-US" altLang="zh-CN" dirty="0" err="1" smtClean="0">
                <a:ea typeface="SimSun" panose="02010600030101010101" pitchFamily="2" charset="-122"/>
              </a:rPr>
              <a:t>n</a:t>
            </a:r>
            <a:r>
              <a:rPr lang="en-US" altLang="zh-CN" baseline="-25000" dirty="0" err="1" smtClean="0">
                <a:ea typeface="SimSun" panose="02010600030101010101" pitchFamily="2" charset="-122"/>
              </a:rPr>
              <a:t>j</a:t>
            </a:r>
            <a:r>
              <a:rPr lang="en-US" altLang="zh-CN" baseline="30000" dirty="0" err="1" smtClean="0">
                <a:ea typeface="SimSun" panose="02010600030101010101" pitchFamily="2" charset="-122"/>
              </a:rPr>
              <a:t>r</a:t>
            </a:r>
            <a:r>
              <a:rPr lang="en-US" altLang="zh-CN" dirty="0" smtClean="0">
                <a:ea typeface="SimSun" panose="02010600030101010101" pitchFamily="2" charset="-122"/>
              </a:rPr>
              <a:t>/</a:t>
            </a:r>
            <a:r>
              <a:rPr lang="en-US" altLang="zh-CN" dirty="0" err="1" smtClean="0">
                <a:ea typeface="SimSun" panose="02010600030101010101" pitchFamily="2" charset="-122"/>
              </a:rPr>
              <a:t>n</a:t>
            </a:r>
            <a:r>
              <a:rPr lang="en-US" altLang="zh-CN" i="1" baseline="-25000" dirty="0" err="1" smtClean="0">
                <a:ea typeface="SimSun" panose="02010600030101010101" pitchFamily="2" charset="-122"/>
              </a:rPr>
              <a:t>l</a:t>
            </a:r>
            <a:r>
              <a:rPr lang="en-US" altLang="zh-CN" dirty="0" smtClean="0">
                <a:ea typeface="SimSun" panose="02010600030101010101" pitchFamily="2" charset="-122"/>
              </a:rPr>
              <a:t> when </a:t>
            </a:r>
            <a:r>
              <a:rPr lang="en-US" altLang="zh-CN" dirty="0" err="1" smtClean="0">
                <a:ea typeface="SimSun" panose="02010600030101010101" pitchFamily="2" charset="-122"/>
              </a:rPr>
              <a:t>x</a:t>
            </a:r>
            <a:r>
              <a:rPr lang="en-US" altLang="zh-CN" baseline="-25000" dirty="0" err="1" smtClean="0">
                <a:ea typeface="SimSun" panose="02010600030101010101" pitchFamily="2" charset="-122"/>
              </a:rPr>
              <a:t>j</a:t>
            </a:r>
            <a:r>
              <a:rPr lang="en-US" altLang="zh-CN" dirty="0" smtClean="0">
                <a:ea typeface="SimSun" panose="02010600030101010101" pitchFamily="2" charset="-122"/>
              </a:rPr>
              <a:t> = </a:t>
            </a:r>
            <a:r>
              <a:rPr lang="en-US" altLang="zh-CN" dirty="0" err="1" smtClean="0">
                <a:ea typeface="SimSun" panose="02010600030101010101" pitchFamily="2" charset="-122"/>
              </a:rPr>
              <a:t>z</a:t>
            </a:r>
            <a:r>
              <a:rPr lang="en-US" altLang="zh-CN" baseline="-25000" dirty="0" err="1" smtClean="0">
                <a:ea typeface="SimSun" panose="02010600030101010101" pitchFamily="2" charset="-122"/>
              </a:rPr>
              <a:t>j</a:t>
            </a:r>
            <a:r>
              <a:rPr lang="en-US" altLang="zh-CN" baseline="-25000" dirty="0" smtClean="0">
                <a:ea typeface="SimSun" panose="02010600030101010101" pitchFamily="2" charset="-122"/>
              </a:rPr>
              <a:t>  </a:t>
            </a:r>
            <a:r>
              <a:rPr lang="en-US" altLang="zh-CN" dirty="0" smtClean="0">
                <a:ea typeface="SimSun" panose="02010600030101010101" pitchFamily="2" charset="-122"/>
              </a:rPr>
              <a:t>; 1 when </a:t>
            </a:r>
            <a:r>
              <a:rPr lang="en-US" altLang="zh-CN" dirty="0" err="1" smtClean="0">
                <a:ea typeface="SimSun" panose="02010600030101010101" pitchFamily="2" charset="-122"/>
              </a:rPr>
              <a:t>x</a:t>
            </a:r>
            <a:r>
              <a:rPr lang="en-US" altLang="zh-CN" baseline="-25000" dirty="0" err="1" smtClean="0">
                <a:ea typeface="SimSun" panose="02010600030101010101" pitchFamily="2" charset="-122"/>
              </a:rPr>
              <a:t>j</a:t>
            </a:r>
            <a:r>
              <a:rPr lang="en-US" altLang="zh-CN" dirty="0" smtClean="0">
                <a:ea typeface="SimSun" panose="02010600030101010101" pitchFamily="2" charset="-122"/>
              </a:rPr>
              <a:t> </a:t>
            </a:r>
            <a:r>
              <a:rPr lang="en-US" altLang="zh-CN" dirty="0" err="1" smtClean="0">
                <a:ea typeface="SimSun" panose="02010600030101010101" pitchFamily="2" charset="-122"/>
              </a:rPr>
              <a:t>ǂ</a:t>
            </a:r>
            <a:r>
              <a:rPr lang="en-US" altLang="zh-CN" dirty="0" smtClean="0">
                <a:ea typeface="SimSun" panose="02010600030101010101" pitchFamily="2" charset="-122"/>
              </a:rPr>
              <a:t> </a:t>
            </a:r>
            <a:r>
              <a:rPr lang="en-US" altLang="zh-CN" dirty="0" err="1" smtClean="0">
                <a:ea typeface="SimSun" panose="02010600030101010101" pitchFamily="2" charset="-122"/>
              </a:rPr>
              <a:t>z</a:t>
            </a:r>
            <a:r>
              <a:rPr lang="en-US" altLang="zh-CN" baseline="-25000" dirty="0" err="1" smtClean="0">
                <a:ea typeface="SimSun" panose="02010600030101010101" pitchFamily="2" charset="-122"/>
              </a:rPr>
              <a:t>j</a:t>
            </a:r>
            <a:r>
              <a:rPr lang="en-US" altLang="zh-CN" baseline="-25000" dirty="0" smtClean="0">
                <a:ea typeface="SimSun" panose="02010600030101010101" pitchFamily="2" charset="-122"/>
              </a:rPr>
              <a:t> </a:t>
            </a:r>
          </a:p>
          <a:p>
            <a:pPr lvl="2"/>
            <a:r>
              <a:rPr lang="en-US" altLang="zh-CN" sz="2900" dirty="0" smtClean="0">
                <a:ea typeface="SimSun" panose="02010600030101010101" pitchFamily="2" charset="-122"/>
              </a:rPr>
              <a:t>where </a:t>
            </a:r>
            <a:r>
              <a:rPr lang="en-US" altLang="zh-CN" sz="2900" dirty="0" err="1" smtClean="0">
                <a:ea typeface="SimSun" panose="02010600030101010101" pitchFamily="2" charset="-122"/>
              </a:rPr>
              <a:t>z</a:t>
            </a:r>
            <a:r>
              <a:rPr lang="en-US" altLang="zh-CN" sz="2900" baseline="-25000" dirty="0" err="1" smtClean="0">
                <a:ea typeface="SimSun" panose="02010600030101010101" pitchFamily="2" charset="-122"/>
              </a:rPr>
              <a:t>j</a:t>
            </a:r>
            <a:r>
              <a:rPr lang="en-US" altLang="zh-CN" sz="2900" dirty="0" smtClean="0">
                <a:ea typeface="SimSun" panose="02010600030101010101" pitchFamily="2" charset="-122"/>
              </a:rPr>
              <a:t> is the categorical value of attribute j in </a:t>
            </a:r>
            <a:r>
              <a:rPr lang="en-US" altLang="zh-CN" sz="2900" dirty="0" err="1" smtClean="0">
                <a:ea typeface="SimSun" panose="02010600030101010101" pitchFamily="2" charset="-122"/>
              </a:rPr>
              <a:t>Z</a:t>
            </a:r>
            <a:r>
              <a:rPr lang="en-US" altLang="zh-CN" sz="2900" i="1" baseline="-25000" dirty="0" err="1" smtClean="0">
                <a:ea typeface="SimSun" panose="02010600030101010101" pitchFamily="2" charset="-122"/>
              </a:rPr>
              <a:t>l</a:t>
            </a:r>
            <a:r>
              <a:rPr lang="en-US" altLang="zh-CN" sz="2900" dirty="0" smtClean="0">
                <a:ea typeface="SimSun" panose="02010600030101010101" pitchFamily="2" charset="-122"/>
              </a:rPr>
              <a:t>, </a:t>
            </a:r>
            <a:r>
              <a:rPr lang="en-US" altLang="zh-CN" sz="2900" dirty="0" err="1" smtClean="0">
                <a:ea typeface="SimSun" panose="02010600030101010101" pitchFamily="2" charset="-122"/>
              </a:rPr>
              <a:t>n</a:t>
            </a:r>
            <a:r>
              <a:rPr lang="en-US" altLang="zh-CN" sz="2900" i="1" baseline="-25000" dirty="0" err="1" smtClean="0">
                <a:ea typeface="SimSun" panose="02010600030101010101" pitchFamily="2" charset="-122"/>
              </a:rPr>
              <a:t>l</a:t>
            </a:r>
            <a:r>
              <a:rPr lang="en-US" altLang="zh-CN" sz="2900" dirty="0" smtClean="0">
                <a:ea typeface="SimSun" panose="02010600030101010101" pitchFamily="2" charset="-122"/>
              </a:rPr>
              <a:t> is the number of objects in cluster </a:t>
            </a:r>
            <a:r>
              <a:rPr lang="en-US" altLang="zh-CN" sz="2900" i="1" dirty="0" smtClean="0">
                <a:ea typeface="SimSun" panose="02010600030101010101" pitchFamily="2" charset="-122"/>
              </a:rPr>
              <a:t>l</a:t>
            </a:r>
            <a:r>
              <a:rPr lang="en-US" altLang="zh-CN" sz="2900" dirty="0" smtClean="0">
                <a:ea typeface="SimSun" panose="02010600030101010101" pitchFamily="2" charset="-122"/>
              </a:rPr>
              <a:t>, and </a:t>
            </a:r>
            <a:r>
              <a:rPr lang="en-US" altLang="zh-CN" sz="2900" dirty="0" err="1" smtClean="0">
                <a:ea typeface="SimSun" panose="02010600030101010101" pitchFamily="2" charset="-122"/>
              </a:rPr>
              <a:t>n</a:t>
            </a:r>
            <a:r>
              <a:rPr lang="en-US" altLang="zh-CN" sz="2900" baseline="-25000" dirty="0" err="1" smtClean="0">
                <a:ea typeface="SimSun" panose="02010600030101010101" pitchFamily="2" charset="-122"/>
              </a:rPr>
              <a:t>j</a:t>
            </a:r>
            <a:r>
              <a:rPr lang="en-US" altLang="zh-CN" sz="2900" baseline="30000" dirty="0" err="1" smtClean="0">
                <a:ea typeface="SimSun" panose="02010600030101010101" pitchFamily="2" charset="-122"/>
              </a:rPr>
              <a:t>r</a:t>
            </a:r>
            <a:r>
              <a:rPr lang="en-US" altLang="zh-CN" sz="2900" baseline="30000" dirty="0" smtClean="0">
                <a:ea typeface="SimSun" panose="02010600030101010101" pitchFamily="2" charset="-122"/>
              </a:rPr>
              <a:t> </a:t>
            </a:r>
            <a:r>
              <a:rPr lang="en-US" altLang="zh-CN" sz="2900" dirty="0" smtClean="0">
                <a:ea typeface="SimSun" panose="02010600030101010101" pitchFamily="2" charset="-122"/>
              </a:rPr>
              <a:t>is the number of objects whose attribute value is r</a:t>
            </a:r>
          </a:p>
          <a:p>
            <a:r>
              <a:rPr lang="en-US" altLang="zh-CN" dirty="0" smtClean="0">
                <a:ea typeface="SimSun" panose="02010600030101010101" pitchFamily="2" charset="-122"/>
              </a:rPr>
              <a:t>This dissimilarity measure (distance function) is </a:t>
            </a:r>
            <a:r>
              <a:rPr lang="en-US" altLang="zh-CN" b="1" dirty="0" smtClean="0">
                <a:ea typeface="SimSun" panose="02010600030101010101" pitchFamily="2" charset="-122"/>
              </a:rPr>
              <a:t>frequency-based</a:t>
            </a:r>
            <a:endParaRPr lang="en-US" altLang="zh-CN" b="1" dirty="0"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60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228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Gulim" panose="020B0600000101010101" pitchFamily="34" charset="-127"/>
              </a:rPr>
              <a:t>K-Modes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2127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ea typeface="SimSun" panose="02010600030101010101" pitchFamily="2" charset="-122"/>
              </a:rPr>
              <a:t>Algorithm </a:t>
            </a:r>
            <a:r>
              <a:rPr lang="en-US" altLang="zh-CN" dirty="0">
                <a:ea typeface="SimSun" panose="02010600030101010101" pitchFamily="2" charset="-122"/>
              </a:rPr>
              <a:t>is still based on iterative </a:t>
            </a:r>
            <a:r>
              <a:rPr lang="en-US" altLang="zh-CN" i="1" dirty="0">
                <a:ea typeface="SimSun" panose="02010600030101010101" pitchFamily="2" charset="-122"/>
              </a:rPr>
              <a:t>object cluster assignment </a:t>
            </a:r>
            <a:r>
              <a:rPr lang="en-US" altLang="zh-CN" dirty="0">
                <a:ea typeface="SimSun" panose="02010600030101010101" pitchFamily="2" charset="-122"/>
              </a:rPr>
              <a:t>and </a:t>
            </a:r>
            <a:r>
              <a:rPr lang="en-US" altLang="zh-CN" i="1" dirty="0">
                <a:ea typeface="SimSun" panose="02010600030101010101" pitchFamily="2" charset="-122"/>
              </a:rPr>
              <a:t>centroid update </a:t>
            </a:r>
          </a:p>
          <a:p>
            <a:r>
              <a:rPr lang="en-US" altLang="zh-CN" dirty="0">
                <a:ea typeface="SimSun" panose="02010600030101010101" pitchFamily="2" charset="-122"/>
              </a:rPr>
              <a:t>A </a:t>
            </a:r>
            <a:r>
              <a:rPr lang="en-US" altLang="zh-CN" b="1" i="1" dirty="0">
                <a:ea typeface="SimSun" panose="02010600030101010101" pitchFamily="2" charset="-122"/>
              </a:rPr>
              <a:t>fuzzy K-Modes </a:t>
            </a:r>
            <a:r>
              <a:rPr lang="en-US" altLang="zh-CN" dirty="0">
                <a:ea typeface="SimSun" panose="02010600030101010101" pitchFamily="2" charset="-122"/>
              </a:rPr>
              <a:t>method is proposed to </a:t>
            </a:r>
            <a:r>
              <a:rPr lang="en-US" dirty="0"/>
              <a:t>calculate a </a:t>
            </a:r>
            <a:r>
              <a:rPr lang="en-US" b="1" i="1" dirty="0"/>
              <a:t>fuzzy cluster membership value </a:t>
            </a:r>
            <a:r>
              <a:rPr lang="en-US" dirty="0"/>
              <a:t>for each object to each </a:t>
            </a:r>
            <a:r>
              <a:rPr lang="en-US" dirty="0" smtClean="0"/>
              <a:t>cluster</a:t>
            </a: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61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8240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kern="0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/>
              <a:t> </a:t>
            </a:r>
            <a:r>
              <a:rPr lang="en-US" altLang="zh-CN" dirty="0" smtClean="0"/>
              <a:t>Basic Concepts of K-Partitioning Methods</a:t>
            </a:r>
            <a:endParaRPr lang="en-US" dirty="0" smtClean="0"/>
          </a:p>
          <a:p>
            <a:r>
              <a:rPr lang="en-US" altLang="zh-CN" dirty="0" smtClean="0"/>
              <a:t> The </a:t>
            </a:r>
            <a:r>
              <a:rPr lang="en-US" altLang="zh-CN" b="1" dirty="0" smtClean="0"/>
              <a:t>K-Means</a:t>
            </a:r>
            <a:r>
              <a:rPr lang="en-US" altLang="zh-CN" dirty="0" smtClean="0"/>
              <a:t> Clustering Method</a:t>
            </a:r>
            <a:endParaRPr lang="zh-CN" altLang="en-US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What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are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the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disadvantages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and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solutions?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altLang="en-US" dirty="0" smtClean="0"/>
              <a:t> </a:t>
            </a:r>
            <a:r>
              <a:rPr lang="en-US" altLang="zh-CN" dirty="0" smtClean="0"/>
              <a:t>Initialization of K-Means Clustering</a:t>
            </a:r>
            <a:endParaRPr lang="en-US" dirty="0" smtClean="0"/>
          </a:p>
          <a:p>
            <a:r>
              <a:rPr lang="en-US" altLang="en-US" dirty="0" smtClean="0"/>
              <a:t> </a:t>
            </a:r>
            <a:r>
              <a:rPr lang="en-US" altLang="zh-CN" dirty="0" smtClean="0"/>
              <a:t>The </a:t>
            </a:r>
            <a:r>
              <a:rPr lang="en-US" altLang="zh-CN" b="1" dirty="0" smtClean="0"/>
              <a:t>K-</a:t>
            </a:r>
            <a:r>
              <a:rPr lang="en-US" altLang="zh-CN" b="1" dirty="0" err="1" smtClean="0"/>
              <a:t>Medoids</a:t>
            </a:r>
            <a:r>
              <a:rPr lang="en-US" altLang="zh-CN" dirty="0" smtClean="0"/>
              <a:t> Clustering Method</a:t>
            </a:r>
            <a:endParaRPr lang="en-US" altLang="en-US" dirty="0" smtClean="0"/>
          </a:p>
          <a:p>
            <a:r>
              <a:rPr lang="en-US" altLang="zh-CN" dirty="0" smtClean="0"/>
              <a:t> The </a:t>
            </a:r>
            <a:r>
              <a:rPr lang="en-US" altLang="zh-CN" b="1" dirty="0" smtClean="0"/>
              <a:t>K-Medians</a:t>
            </a:r>
            <a:r>
              <a:rPr lang="en-US" altLang="zh-CN" dirty="0" smtClean="0"/>
              <a:t> Clustering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</a:t>
            </a:r>
            <a:endParaRPr lang="zh-CN" altLang="en-US" dirty="0" smtClean="0"/>
          </a:p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K-Modes</a:t>
            </a:r>
            <a:r>
              <a:rPr lang="en-US" altLang="zh-CN" dirty="0" smtClean="0"/>
              <a:t> Clustering Method</a:t>
            </a:r>
            <a:endParaRPr lang="en-US" altLang="en-US" dirty="0" smtClean="0"/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Kernel K-Means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Clustering Method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172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References: </a:t>
            </a:r>
            <a:r>
              <a:rPr lang="en-US" altLang="zh-CN" dirty="0" smtClean="0">
                <a:ea typeface="SimSun" panose="02010600030101010101" pitchFamily="2" charset="-122"/>
              </a:rPr>
              <a:t>Partitioning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J. </a:t>
            </a:r>
            <a:r>
              <a:rPr lang="en-US" dirty="0" err="1" smtClean="0"/>
              <a:t>MacQueen</a:t>
            </a:r>
            <a:r>
              <a:rPr lang="en-US" dirty="0" smtClean="0"/>
              <a:t>. Some Methods for Classification and Analysis of Multivariate Observations. In Proc. of the 5th Berkeley </a:t>
            </a:r>
            <a:r>
              <a:rPr lang="en-US" dirty="0" err="1" smtClean="0"/>
              <a:t>Symp</a:t>
            </a:r>
            <a:r>
              <a:rPr lang="en-US" dirty="0" smtClean="0"/>
              <a:t>. on Mathematical Statistics and Probability, 1967</a:t>
            </a:r>
          </a:p>
          <a:p>
            <a:r>
              <a:rPr lang="en-US" dirty="0" smtClean="0"/>
              <a:t>S. Lloyd. Least Squares Quantization in PCM. IEEE Trans. on Information Theory, 28(2), 1982</a:t>
            </a:r>
          </a:p>
          <a:p>
            <a:r>
              <a:rPr lang="en-US" altLang="zh-CN" dirty="0" smtClean="0"/>
              <a:t>A. K. Jain and R. C. </a:t>
            </a:r>
            <a:r>
              <a:rPr lang="en-US" altLang="zh-CN" dirty="0" err="1" smtClean="0"/>
              <a:t>Dubes</a:t>
            </a:r>
            <a:r>
              <a:rPr lang="en-US" altLang="zh-CN" dirty="0" smtClean="0"/>
              <a:t>. Algorithms for Clustering Data. Prentice Hall, 1988</a:t>
            </a:r>
          </a:p>
          <a:p>
            <a:r>
              <a:rPr lang="en-US" altLang="zh-CN" dirty="0" smtClean="0"/>
              <a:t>R. Ng and J. Han. Efficient and Effective Clustering Method for Spatial Data Mining. VLDB'94</a:t>
            </a:r>
          </a:p>
          <a:p>
            <a:r>
              <a:rPr lang="en-US" dirty="0" smtClean="0"/>
              <a:t>B. </a:t>
            </a:r>
            <a:r>
              <a:rPr lang="en-US" dirty="0" err="1" smtClean="0"/>
              <a:t>Schölkopf</a:t>
            </a:r>
            <a:r>
              <a:rPr lang="en-US" dirty="0" smtClean="0"/>
              <a:t>, A. </a:t>
            </a:r>
            <a:r>
              <a:rPr lang="en-US" dirty="0" err="1" smtClean="0"/>
              <a:t>Smola</a:t>
            </a:r>
            <a:r>
              <a:rPr lang="en-US" dirty="0" smtClean="0"/>
              <a:t>, and K. R. Müller. Nonlinear Component Analysis as a Kernel Eigenvalue Problem. Neural computation, 10(5):1299–1319, 1998</a:t>
            </a:r>
            <a:endParaRPr lang="en-US" altLang="zh-CN" dirty="0" smtClean="0"/>
          </a:p>
          <a:p>
            <a:r>
              <a:rPr lang="en-US" dirty="0" smtClean="0"/>
              <a:t>I. S. </a:t>
            </a:r>
            <a:r>
              <a:rPr lang="en-US" dirty="0" err="1" smtClean="0"/>
              <a:t>Dhillon</a:t>
            </a:r>
            <a:r>
              <a:rPr lang="en-US" dirty="0" smtClean="0"/>
              <a:t>, Y. Guan, and B. </a:t>
            </a:r>
            <a:r>
              <a:rPr lang="en-US" dirty="0" err="1" smtClean="0"/>
              <a:t>Kulis</a:t>
            </a:r>
            <a:r>
              <a:rPr lang="en-US" dirty="0" smtClean="0"/>
              <a:t>. Kernel K-Means: Spectral Clustering and Normalized Cuts. KDD’04</a:t>
            </a:r>
          </a:p>
          <a:p>
            <a:r>
              <a:rPr lang="en-US" dirty="0" smtClean="0"/>
              <a:t>D. Arthur and S. </a:t>
            </a:r>
            <a:r>
              <a:rPr lang="en-US" dirty="0" err="1" smtClean="0"/>
              <a:t>Vassilvitskii</a:t>
            </a:r>
            <a:r>
              <a:rPr lang="en-US" dirty="0" smtClean="0"/>
              <a:t>. K-means++: The Advantages of Careful Seeding. SODA’07</a:t>
            </a:r>
          </a:p>
          <a:p>
            <a:r>
              <a:rPr lang="en-US" dirty="0" smtClean="0"/>
              <a:t>C. K. Reddy and B. </a:t>
            </a:r>
            <a:r>
              <a:rPr lang="en-US" dirty="0" err="1" smtClean="0"/>
              <a:t>Vinzamuri</a:t>
            </a:r>
            <a:r>
              <a:rPr lang="en-US" dirty="0" smtClean="0"/>
              <a:t>. A Survey of </a:t>
            </a:r>
            <a:r>
              <a:rPr lang="en-US" dirty="0" err="1" smtClean="0"/>
              <a:t>Partitional</a:t>
            </a:r>
            <a:r>
              <a:rPr lang="en-US" dirty="0" smtClean="0"/>
              <a:t> and Hierarchical Clustering Algorithms</a:t>
            </a:r>
            <a:r>
              <a:rPr lang="en-US" altLang="en-US" dirty="0" smtClean="0"/>
              <a:t>, in (Chap. 4) Aggarwal and Reddy (eds.), Data Clustering: Algorithms and Applications. CRC Press, 2014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53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Centroid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Given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cluster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data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objects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C</a:t>
            </a:r>
            <a:r>
              <a:rPr lang="en-US" altLang="zh-CN" sz="2800" baseline="-25000" dirty="0" err="1" smtClean="0"/>
              <a:t>k</a:t>
            </a:r>
            <a:r>
              <a:rPr lang="en-US" altLang="zh-CN" sz="2800" dirty="0" smtClean="0"/>
              <a:t>,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centroid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c</a:t>
            </a:r>
            <a:r>
              <a:rPr lang="en-US" altLang="zh-CN" sz="2800" baseline="-25000" dirty="0" err="1" smtClean="0"/>
              <a:t>k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mean</a:t>
            </a:r>
            <a:r>
              <a:rPr lang="zh-CN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position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all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C</a:t>
            </a:r>
            <a:r>
              <a:rPr lang="en-US" altLang="zh-CN" sz="2800" baseline="-25000" dirty="0" err="1" smtClean="0"/>
              <a:t>k</a:t>
            </a:r>
            <a:r>
              <a:rPr lang="en-US" altLang="zh-CN" sz="2800" dirty="0" err="1" smtClean="0"/>
              <a:t>’s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objects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all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features</a:t>
            </a:r>
            <a:r>
              <a:rPr lang="en-US" altLang="zh-CN" sz="2800" dirty="0" smtClean="0"/>
              <a:t>.</a:t>
            </a:r>
            <a:endParaRPr lang="zh-CN" alt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035764"/>
              </p:ext>
            </p:extLst>
          </p:nvPr>
        </p:nvGraphicFramePr>
        <p:xfrm>
          <a:off x="4572000" y="2739973"/>
          <a:ext cx="4572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685800" y="3137612"/>
            <a:ext cx="3657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Suppose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cluster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has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data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objects:</a:t>
            </a:r>
            <a:endParaRPr lang="zh-CN" altLang="en-US" sz="2000" dirty="0" smtClean="0"/>
          </a:p>
          <a:p>
            <a:r>
              <a:rPr lang="en-US" altLang="zh-CN" sz="2000" dirty="0" smtClean="0"/>
              <a:t>(3,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5</a:t>
            </a:r>
            <a:r>
              <a:rPr lang="en-US" altLang="zh-CN" sz="2000" dirty="0" smtClean="0"/>
              <a:t>),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(3,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4</a:t>
            </a:r>
            <a:r>
              <a:rPr lang="en-US" altLang="zh-CN" sz="2000" dirty="0" smtClean="0"/>
              <a:t>)</a:t>
            </a:r>
            <a:endParaRPr lang="zh-CN" altLang="en-US" sz="2000" dirty="0" smtClean="0"/>
          </a:p>
          <a:p>
            <a:r>
              <a:rPr lang="en-US" altLang="zh-CN" sz="2000" dirty="0" smtClean="0"/>
              <a:t>(6,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4),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(7,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4)</a:t>
            </a:r>
            <a:endParaRPr lang="zh-CN" altLang="en-US" sz="2000" dirty="0" smtClean="0"/>
          </a:p>
          <a:p>
            <a:endParaRPr lang="zh-CN" altLang="en-US" sz="2000" dirty="0" smtClean="0"/>
          </a:p>
          <a:p>
            <a:r>
              <a:rPr lang="en-US" altLang="zh-CN" sz="2000" dirty="0" smtClean="0"/>
              <a:t>So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centroid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point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is</a:t>
            </a:r>
            <a:endParaRPr lang="zh-CN" altLang="en-US" sz="2000" dirty="0" smtClean="0"/>
          </a:p>
          <a:p>
            <a:r>
              <a:rPr lang="en-US" altLang="zh-CN" sz="2000" dirty="0" smtClean="0"/>
              <a:t>(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(3+3+6+7)/</a:t>
            </a:r>
            <a:r>
              <a:rPr lang="en-US" altLang="zh-CN" sz="2000" dirty="0"/>
              <a:t>4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(5+4+4+4)/</a:t>
            </a:r>
            <a:r>
              <a:rPr lang="en-US" altLang="zh-CN" sz="2000" dirty="0"/>
              <a:t>4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)</a:t>
            </a:r>
            <a:endParaRPr lang="zh-CN" altLang="en-US" sz="2000" dirty="0"/>
          </a:p>
          <a:p>
            <a:r>
              <a:rPr lang="en-US" altLang="zh-CN" sz="2000" dirty="0" smtClean="0"/>
              <a:t>=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(4.75,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4.25)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628150" y="4448853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*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93106" y="4264187"/>
            <a:ext cx="1216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(4.75,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4.25)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918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Medoid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Given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cluster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data</a:t>
            </a:r>
            <a:r>
              <a:rPr lang="zh-CN" altLang="en-US" sz="2800" dirty="0"/>
              <a:t> </a:t>
            </a:r>
            <a:r>
              <a:rPr lang="en-US" altLang="zh-CN" sz="2800" dirty="0"/>
              <a:t>objects</a:t>
            </a:r>
            <a:r>
              <a:rPr lang="zh-CN" altLang="en-US" sz="2800" dirty="0"/>
              <a:t> </a:t>
            </a:r>
            <a:r>
              <a:rPr lang="en-US" altLang="zh-CN" sz="2800" dirty="0" err="1"/>
              <a:t>C</a:t>
            </a:r>
            <a:r>
              <a:rPr lang="en-US" altLang="zh-CN" sz="2800" baseline="-25000" dirty="0" err="1"/>
              <a:t>k</a:t>
            </a:r>
            <a:r>
              <a:rPr lang="en-US" altLang="zh-CN" sz="2800" dirty="0"/>
              <a:t>,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 err="1" smtClean="0"/>
              <a:t>medoid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c</a:t>
            </a:r>
            <a:r>
              <a:rPr lang="en-US" altLang="zh-CN" sz="2800" baseline="-25000" dirty="0" err="1" smtClean="0"/>
              <a:t>k</a:t>
            </a:r>
            <a:r>
              <a:rPr lang="zh-CN" altLang="en-US" sz="2800" dirty="0" smtClean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object</a:t>
            </a:r>
            <a:r>
              <a:rPr lang="zh-CN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C</a:t>
            </a:r>
            <a:r>
              <a:rPr lang="en-US" altLang="zh-CN" sz="2800" baseline="-25000" dirty="0" err="1" smtClean="0"/>
              <a:t>k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whose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average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distance/dissimilarity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cluster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minimal.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2714066"/>
              </p:ext>
            </p:extLst>
          </p:nvPr>
        </p:nvGraphicFramePr>
        <p:xfrm>
          <a:off x="4572000" y="2739973"/>
          <a:ext cx="4572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84499" y="4547907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*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" y="2917433"/>
            <a:ext cx="4343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We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use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Manhattan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distance.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Distance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matrix:</a:t>
            </a:r>
            <a:endParaRPr lang="zh-CN" altLang="en-US" sz="2000" dirty="0" smtClean="0"/>
          </a:p>
          <a:p>
            <a:endParaRPr lang="zh-CN" altLang="en-US" sz="2000" dirty="0"/>
          </a:p>
          <a:p>
            <a:endParaRPr lang="zh-CN" altLang="en-US" sz="2000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61618"/>
              </p:ext>
            </p:extLst>
          </p:nvPr>
        </p:nvGraphicFramePr>
        <p:xfrm>
          <a:off x="1152370" y="3340038"/>
          <a:ext cx="330533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066"/>
                <a:gridCol w="661066"/>
                <a:gridCol w="661066"/>
                <a:gridCol w="661066"/>
                <a:gridCol w="66106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(3,5)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(3,4)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(6,4)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(7,4)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(3,5)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(3,4)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(6,4)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(7,4)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228600" y="5188962"/>
            <a:ext cx="369882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Average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distance:</a:t>
            </a:r>
            <a:endParaRPr lang="zh-CN" altLang="en-US" sz="2000" dirty="0" smtClean="0"/>
          </a:p>
          <a:p>
            <a:r>
              <a:rPr lang="en-US" altLang="zh-CN" sz="2000" dirty="0" smtClean="0"/>
              <a:t>(3,5)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(0+1+4+5)/</a:t>
            </a:r>
            <a:r>
              <a:rPr lang="en-US" altLang="zh-CN" sz="2000" dirty="0"/>
              <a:t>4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2.5</a:t>
            </a:r>
            <a:endParaRPr lang="zh-CN" altLang="en-US" sz="2000" dirty="0" smtClean="0"/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(3,4)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(1+0+3+4)/</a:t>
            </a:r>
            <a:r>
              <a:rPr lang="en-US" altLang="zh-CN" sz="2000" dirty="0"/>
              <a:t>4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 </a:t>
            </a:r>
            <a:r>
              <a:rPr lang="zh-CN" altLang="en-US" sz="2000" dirty="0" smtClean="0">
                <a:sym typeface="Wingdings"/>
              </a:rPr>
              <a:t> </a:t>
            </a:r>
            <a:r>
              <a:rPr lang="en-US" altLang="zh-CN" sz="2000" dirty="0" smtClean="0">
                <a:sym typeface="Wingdings"/>
              </a:rPr>
              <a:t>minimal</a:t>
            </a:r>
            <a:endParaRPr lang="zh-CN" altLang="en-US" sz="2000" dirty="0" smtClean="0"/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(6,4)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(4+3+0+1)/4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 </a:t>
            </a:r>
            <a:r>
              <a:rPr lang="zh-CN" altLang="en-US" sz="2000" dirty="0">
                <a:sym typeface="Wingdings"/>
              </a:rPr>
              <a:t> </a:t>
            </a:r>
            <a:r>
              <a:rPr lang="en-US" altLang="zh-CN" sz="2000" dirty="0" smtClean="0">
                <a:sym typeface="Wingdings"/>
              </a:rPr>
              <a:t>minimal</a:t>
            </a:r>
            <a:endParaRPr lang="zh-CN" altLang="en-US" sz="2000" dirty="0" smtClean="0"/>
          </a:p>
          <a:p>
            <a:r>
              <a:rPr lang="en-US" altLang="zh-CN" sz="2000" dirty="0" smtClean="0"/>
              <a:t>(7,4)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(5+4+1+0)/4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2.5</a:t>
            </a:r>
            <a:endParaRPr lang="zh-CN" altLang="en-US" sz="2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235649" y="4568773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*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69452" y="5934291"/>
            <a:ext cx="9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medoid</a:t>
            </a:r>
            <a:r>
              <a:rPr lang="zh-CN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85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Given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cluster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data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objects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C</a:t>
            </a:r>
            <a:r>
              <a:rPr lang="en-US" altLang="zh-CN" sz="2800" baseline="-25000" dirty="0" err="1" smtClean="0"/>
              <a:t>k</a:t>
            </a:r>
            <a:r>
              <a:rPr lang="en-US" altLang="zh-CN" sz="2800" dirty="0" smtClean="0"/>
              <a:t>,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median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point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c</a:t>
            </a:r>
            <a:r>
              <a:rPr lang="en-US" altLang="zh-CN" sz="2800" baseline="-25000" dirty="0" err="1" smtClean="0"/>
              <a:t>k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median</a:t>
            </a:r>
            <a:r>
              <a:rPr lang="zh-CN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position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all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C</a:t>
            </a:r>
            <a:r>
              <a:rPr lang="en-US" altLang="zh-CN" sz="2800" baseline="-25000" dirty="0" err="1" smtClean="0"/>
              <a:t>k</a:t>
            </a:r>
            <a:r>
              <a:rPr lang="en-US" altLang="zh-CN" sz="2800" dirty="0" err="1" smtClean="0"/>
              <a:t>’s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objects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all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features</a:t>
            </a:r>
            <a:r>
              <a:rPr lang="en-US" altLang="zh-CN" sz="2800" dirty="0" smtClean="0"/>
              <a:t>.</a:t>
            </a:r>
            <a:endParaRPr lang="zh-CN" alt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6201845"/>
              </p:ext>
            </p:extLst>
          </p:nvPr>
        </p:nvGraphicFramePr>
        <p:xfrm>
          <a:off x="4572000" y="2739973"/>
          <a:ext cx="4572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685800" y="3137612"/>
            <a:ext cx="3657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Suppose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cluster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has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three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data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objects:</a:t>
            </a:r>
            <a:endParaRPr lang="zh-CN" altLang="en-US" sz="2000" dirty="0" smtClean="0"/>
          </a:p>
          <a:p>
            <a:r>
              <a:rPr lang="en-US" altLang="zh-CN" sz="2000" dirty="0" smtClean="0"/>
              <a:t>(3,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5</a:t>
            </a:r>
            <a:r>
              <a:rPr lang="en-US" altLang="zh-CN" sz="2000" dirty="0" smtClean="0"/>
              <a:t>),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(3,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4</a:t>
            </a:r>
            <a:r>
              <a:rPr lang="en-US" altLang="zh-CN" sz="2000" dirty="0" smtClean="0"/>
              <a:t>)</a:t>
            </a:r>
            <a:endParaRPr lang="zh-CN" altLang="en-US" sz="2000" dirty="0" smtClean="0"/>
          </a:p>
          <a:p>
            <a:r>
              <a:rPr lang="en-US" altLang="zh-CN" sz="2000" dirty="0" smtClean="0"/>
              <a:t>(6,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4),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(7,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4)</a:t>
            </a:r>
            <a:endParaRPr lang="zh-CN" altLang="en-US" sz="2000" dirty="0" smtClean="0"/>
          </a:p>
          <a:p>
            <a:endParaRPr lang="zh-CN" altLang="en-US" sz="2000" dirty="0" smtClean="0"/>
          </a:p>
          <a:p>
            <a:r>
              <a:rPr lang="en-US" altLang="zh-CN" sz="2000" dirty="0" smtClean="0"/>
              <a:t>Sorted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feature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values:</a:t>
            </a:r>
            <a:endParaRPr lang="zh-CN" altLang="en-US" sz="2000" dirty="0" smtClean="0"/>
          </a:p>
          <a:p>
            <a:r>
              <a:rPr lang="en-US" altLang="zh-CN" sz="2000" dirty="0" smtClean="0"/>
              <a:t>3,</a:t>
            </a:r>
            <a:r>
              <a:rPr lang="zh-CN" altLang="en-US" sz="2000" dirty="0" smtClean="0"/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3,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6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7</a:t>
            </a:r>
            <a:endParaRPr lang="zh-CN" altLang="en-US" sz="2000" dirty="0" smtClean="0"/>
          </a:p>
          <a:p>
            <a:r>
              <a:rPr lang="en-US" altLang="zh-CN" sz="2000" dirty="0" smtClean="0"/>
              <a:t>4,</a:t>
            </a:r>
            <a:r>
              <a:rPr lang="zh-CN" altLang="en-US" sz="2000" dirty="0" smtClean="0"/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4,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4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5</a:t>
            </a:r>
            <a:endParaRPr lang="zh-CN" altLang="en-US" sz="2000" dirty="0" smtClean="0"/>
          </a:p>
          <a:p>
            <a:r>
              <a:rPr lang="en-US" altLang="zh-CN" sz="2000" dirty="0" smtClean="0"/>
              <a:t>So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median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point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is</a:t>
            </a:r>
            <a:endParaRPr lang="zh-CN" altLang="en-US" sz="2000" dirty="0" smtClean="0"/>
          </a:p>
          <a:p>
            <a:r>
              <a:rPr lang="en-US" altLang="zh-CN" sz="2000" dirty="0" smtClean="0"/>
              <a:t>(4.5,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4)</a:t>
            </a:r>
            <a:endParaRPr lang="zh-CN" alt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499818" y="4568773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*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99818" y="4384107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4.5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4)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366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51214</TotalTime>
  <Words>3780</Words>
  <Application>Microsoft Macintosh PowerPoint</Application>
  <PresentationFormat>On-screen Show (4:3)</PresentationFormat>
  <Paragraphs>1340</Paragraphs>
  <Slides>63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4" baseType="lpstr">
      <vt:lpstr>Calibri</vt:lpstr>
      <vt:lpstr>Corbel</vt:lpstr>
      <vt:lpstr>Gulim</vt:lpstr>
      <vt:lpstr>HY엽서L</vt:lpstr>
      <vt:lpstr>Mangal</vt:lpstr>
      <vt:lpstr>SimSun</vt:lpstr>
      <vt:lpstr>Wingdings</vt:lpstr>
      <vt:lpstr>华文楷体</vt:lpstr>
      <vt:lpstr>Arial</vt:lpstr>
      <vt:lpstr>Office Theme</vt:lpstr>
      <vt:lpstr>Equation</vt:lpstr>
      <vt:lpstr>PowerPoint Presentation</vt:lpstr>
      <vt:lpstr>Outline</vt:lpstr>
      <vt:lpstr>Outline</vt:lpstr>
      <vt:lpstr>Review: Clustering Task</vt:lpstr>
      <vt:lpstr>Basic Concepts</vt:lpstr>
      <vt:lpstr>Basic Concepts</vt:lpstr>
      <vt:lpstr>Centroid</vt:lpstr>
      <vt:lpstr>Medoid</vt:lpstr>
      <vt:lpstr>Median</vt:lpstr>
      <vt:lpstr>Mode</vt:lpstr>
      <vt:lpstr>Problem Definition</vt:lpstr>
      <vt:lpstr>Outline</vt:lpstr>
      <vt:lpstr>K-Means Clustering</vt:lpstr>
      <vt:lpstr>Distance Metrics</vt:lpstr>
      <vt:lpstr>Data Objects</vt:lpstr>
      <vt:lpstr>Initialize Centroids</vt:lpstr>
      <vt:lpstr>Assign Object to Nearest Centroid </vt:lpstr>
      <vt:lpstr>Move the Centroids</vt:lpstr>
      <vt:lpstr>Assign Object to Nearest Centroid </vt:lpstr>
      <vt:lpstr>Assign Object to Nearest Centroid </vt:lpstr>
      <vt:lpstr>Move the Centroids</vt:lpstr>
      <vt:lpstr>Assign Object to Nearest Centroid </vt:lpstr>
      <vt:lpstr>Move the Centroids</vt:lpstr>
      <vt:lpstr>Assign Object to Nearest Centroid </vt:lpstr>
      <vt:lpstr>Observations</vt:lpstr>
      <vt:lpstr>Try Another Initialization</vt:lpstr>
      <vt:lpstr>Assign Object to Nearest Centroid </vt:lpstr>
      <vt:lpstr>Move the Centroids</vt:lpstr>
      <vt:lpstr>Assign Object to Nearest Centroid </vt:lpstr>
      <vt:lpstr>Observations</vt:lpstr>
      <vt:lpstr>Try One More Initialization</vt:lpstr>
      <vt:lpstr>Assign Object to Nearest Centroid </vt:lpstr>
      <vt:lpstr>Move the Centroids</vt:lpstr>
      <vt:lpstr>Assign Object to Nearest Centroid </vt:lpstr>
      <vt:lpstr>Observations</vt:lpstr>
      <vt:lpstr>Recall: Data Objects</vt:lpstr>
      <vt:lpstr>Best K-Means Result</vt:lpstr>
      <vt:lpstr>Observations</vt:lpstr>
      <vt:lpstr>Kmeans Demo</vt:lpstr>
      <vt:lpstr>Advantages of K-Means Clustering</vt:lpstr>
      <vt:lpstr>Disadvantages (from Observations) and Solutions</vt:lpstr>
      <vt:lpstr>Disadvantages (from Observations) and Solutions</vt:lpstr>
      <vt:lpstr>Disadvantages (from Observations) and Solutions</vt:lpstr>
      <vt:lpstr>Disadvantages and Solutions</vt:lpstr>
      <vt:lpstr>Summarize the Disadvantages</vt:lpstr>
      <vt:lpstr>Outline</vt:lpstr>
      <vt:lpstr>Choosing K in K-Means</vt:lpstr>
      <vt:lpstr>Initialization</vt:lpstr>
      <vt:lpstr>Initialization (cont.)</vt:lpstr>
      <vt:lpstr>Outline</vt:lpstr>
      <vt:lpstr>K-Medoids Clustering</vt:lpstr>
      <vt:lpstr>K-Medoids: Example</vt:lpstr>
      <vt:lpstr>K-Medoids: Example</vt:lpstr>
      <vt:lpstr>K-Medoids: Complexity</vt:lpstr>
      <vt:lpstr>K-Medoids: Complexity</vt:lpstr>
      <vt:lpstr>Outline</vt:lpstr>
      <vt:lpstr>K-Medians: Handling Outliers by Computing Medians</vt:lpstr>
      <vt:lpstr>K-Medians</vt:lpstr>
      <vt:lpstr>Outline</vt:lpstr>
      <vt:lpstr>K-Modes: Clustering Categorical Data</vt:lpstr>
      <vt:lpstr>K-Modes</vt:lpstr>
      <vt:lpstr>Summary</vt:lpstr>
      <vt:lpstr>References: Partitioning Methods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2315</cp:revision>
  <cp:lastPrinted>2017-01-15T22:23:57Z</cp:lastPrinted>
  <dcterms:created xsi:type="dcterms:W3CDTF">2015-05-16T14:51:23Z</dcterms:created>
  <dcterms:modified xsi:type="dcterms:W3CDTF">2017-11-07T14:37:16Z</dcterms:modified>
</cp:coreProperties>
</file>