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50" r:id="rId2"/>
    <p:sldId id="453" r:id="rId3"/>
    <p:sldId id="403" r:id="rId4"/>
    <p:sldId id="404" r:id="rId5"/>
    <p:sldId id="405" r:id="rId6"/>
    <p:sldId id="409" r:id="rId7"/>
    <p:sldId id="410" r:id="rId8"/>
    <p:sldId id="451" r:id="rId9"/>
    <p:sldId id="452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6" r:id="rId21"/>
    <p:sldId id="427" r:id="rId22"/>
    <p:sldId id="429" r:id="rId23"/>
    <p:sldId id="457" r:id="rId24"/>
    <p:sldId id="430" r:id="rId25"/>
    <p:sldId id="436" r:id="rId26"/>
    <p:sldId id="43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44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Warehousing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OLAP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</a:t>
            </a:r>
            <a:r>
              <a:rPr lang="en-US" altLang="en-US" sz="2400" dirty="0" smtClean="0"/>
              <a:t>database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1" y="3644361"/>
            <a:ext cx="4686129" cy="259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44361"/>
            <a:ext cx="4183380" cy="2596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9907" y="3121141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59706" y="3121141"/>
            <a:ext cx="285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Warehouse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963756" y="1025"/>
            <a:ext cx="358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Operational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8" y="542533"/>
            <a:ext cx="594360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</a:t>
            </a:r>
            <a:r>
              <a:rPr lang="en-US" altLang="en-US" sz="2400" dirty="0">
                <a:solidFill>
                  <a:srgbClr val="C00000"/>
                </a:solidFill>
              </a:rPr>
              <a:t>historical data for </a:t>
            </a:r>
            <a:r>
              <a:rPr lang="en-US" altLang="en-US" sz="2400" dirty="0" smtClean="0">
                <a:solidFill>
                  <a:srgbClr val="C00000"/>
                </a:solidFill>
              </a:rPr>
              <a:t>analysis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6" y="3971132"/>
            <a:ext cx="4093888" cy="22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4" y="3972561"/>
            <a:ext cx="3063875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solidFill>
                  <a:srgbClr val="157573"/>
                </a:solidFill>
              </a:rPr>
              <a:t>“</a:t>
            </a:r>
            <a:r>
              <a:rPr lang="en-US" altLang="en-US" sz="2800" dirty="0">
                <a:solidFill>
                  <a:srgbClr val="157573"/>
                </a:solidFill>
              </a:rPr>
              <a:t>A data warehouse is a</a:t>
            </a:r>
            <a:r>
              <a:rPr lang="en-US" altLang="en-US" sz="2800" dirty="0"/>
              <a:t> </a:t>
            </a:r>
            <a:r>
              <a:rPr lang="en-US" altLang="en-US" sz="28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800" dirty="0"/>
              <a:t>,</a:t>
            </a:r>
            <a:r>
              <a:rPr lang="en-US" altLang="en-US" sz="28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800" dirty="0"/>
              <a:t>, </a:t>
            </a:r>
            <a:r>
              <a:rPr lang="en-US" altLang="en-US" sz="28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157573"/>
                </a:solidFill>
              </a:rPr>
              <a:t>and </a:t>
            </a:r>
            <a:r>
              <a:rPr lang="en-US" altLang="en-US" sz="28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157573"/>
                </a:solidFill>
              </a:rPr>
              <a:t>collection of data in support of management’s decision-making process.”—</a:t>
            </a:r>
            <a:r>
              <a:rPr lang="en-US" altLang="en-US" sz="2800" dirty="0" smtClean="0">
                <a:solidFill>
                  <a:srgbClr val="157573"/>
                </a:solidFill>
              </a:rPr>
              <a:t>William H. (Bill) </a:t>
            </a:r>
            <a:r>
              <a:rPr lang="en-US" altLang="en-US" sz="2800" dirty="0" err="1" smtClean="0">
                <a:solidFill>
                  <a:srgbClr val="157573"/>
                </a:solidFill>
              </a:rPr>
              <a:t>Inmon</a:t>
            </a:r>
            <a:endParaRPr lang="en-US" altLang="en-US" sz="28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20698"/>
            <a:ext cx="1828800" cy="260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36" y="3271838"/>
            <a:ext cx="1823126" cy="22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</a:t>
            </a:r>
            <a:r>
              <a:rPr lang="en-US" altLang="en-US" u="sng" dirty="0"/>
              <a:t>decision makers</a:t>
            </a:r>
            <a:r>
              <a:rPr lang="en-US" altLang="en-US" dirty="0"/>
              <a:t>, </a:t>
            </a:r>
            <a:r>
              <a:rPr lang="en-US" altLang="en-US" dirty="0" smtClean="0"/>
              <a:t>NOT on </a:t>
            </a:r>
            <a:r>
              <a:rPr lang="en-US" altLang="en-US" u="sng" dirty="0"/>
              <a:t>daily operations</a:t>
            </a:r>
            <a:r>
              <a:rPr lang="en-US" altLang="en-US" dirty="0"/>
              <a:t> or </a:t>
            </a:r>
            <a:r>
              <a:rPr lang="en-US" altLang="en-US" u="sng" dirty="0"/>
              <a:t>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(2)</a:t>
            </a:r>
            <a:r>
              <a:rPr lang="zh-CN" altLang="en-US" smtClean="0"/>
              <a:t> </a:t>
            </a:r>
            <a:r>
              <a:rPr lang="en-US" altLang="zh-CN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r>
              <a:rPr lang="en-US" altLang="en-US" sz="2800" dirty="0" smtClean="0"/>
              <a:t>Data cleaning and data integration techniques are applied</a:t>
            </a:r>
          </a:p>
          <a:p>
            <a:pPr lvl="1"/>
            <a:r>
              <a:rPr lang="en-US" altLang="en-US" sz="2400" dirty="0" smtClean="0"/>
              <a:t>Ensure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consistency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in naming conventions, encoding structures, attribute measures, etc. among different data sources</a:t>
            </a:r>
          </a:p>
          <a:p>
            <a:pPr lvl="2"/>
            <a:r>
              <a:rPr lang="en-US" altLang="en-US" dirty="0" smtClean="0"/>
              <a:t>Ex. Hotel price: differences on currency, tax, breakfast covered, and parking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</a:t>
            </a:r>
            <a:r>
              <a:rPr lang="en-US" altLang="en-US" sz="2400" b="1" dirty="0">
                <a:solidFill>
                  <a:srgbClr val="C00000"/>
                </a:solidFill>
              </a:rPr>
              <a:t>longer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</a:t>
            </a:r>
            <a:r>
              <a:rPr lang="en-US" altLang="en-US" sz="2400" b="1" dirty="0">
                <a:solidFill>
                  <a:srgbClr val="C00000"/>
                </a:solidFill>
              </a:rPr>
              <a:t>historical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Every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key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</a:t>
            </a:r>
            <a:r>
              <a:rPr lang="en-US" altLang="en-US" sz="2400" b="1" dirty="0">
                <a:solidFill>
                  <a:srgbClr val="C00000"/>
                </a:solidFill>
              </a:rPr>
              <a:t>time</a:t>
            </a:r>
            <a:r>
              <a:rPr lang="en-US" altLang="en-US" sz="2400" dirty="0"/>
              <a:t>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</a:t>
            </a:r>
            <a:r>
              <a:rPr lang="en-US" altLang="en-US" sz="2400" dirty="0">
                <a:solidFill>
                  <a:srgbClr val="C00000"/>
                </a:solidFill>
              </a:rPr>
              <a:t>Operational update of data does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occur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access of </a:t>
            </a:r>
            <a:r>
              <a:rPr lang="en-US" altLang="en-US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OLTP: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</a:rPr>
              <a:t>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OLAP: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warehouse operations (drilling, slicing, dicing, etc.)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analysis to support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7731" y="846138"/>
            <a:ext cx="13444538" cy="7500938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/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Document" r:id="rId4" imgW="11163300" imgH="5600700" progId="Word.Document.8">
                    <p:embed/>
                  </p:oleObj>
                </mc:Choice>
                <mc:Fallback>
                  <p:oleObj name="Document" r:id="rId4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Concepts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Cell,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uboid,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ube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Dimension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Value,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Base/Aggregate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Cell/Cuboid</a:t>
            </a:r>
            <a:endParaRPr lang="zh-CN" altLang="en-US" sz="2000" dirty="0"/>
          </a:p>
          <a:p>
            <a:r>
              <a:rPr lang="en-US" altLang="zh-CN" sz="2400" dirty="0" smtClean="0"/>
              <a:t>Components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Concept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hierarchy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Schemas: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Snowflake,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Constellation</a:t>
            </a:r>
            <a:endParaRPr lang="zh-CN" altLang="en-US" sz="2000" dirty="0" smtClean="0"/>
          </a:p>
          <a:p>
            <a:r>
              <a:rPr lang="en-US" altLang="zh-CN" sz="2400" dirty="0" smtClean="0"/>
              <a:t>Operations: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Roll-up,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drill-down,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dice,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pivot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r>
              <a:rPr lang="en-US" altLang="zh-CN" sz="2400" dirty="0" smtClean="0"/>
              <a:t>Materialization: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no,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Cells: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ceberg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cube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Dimensions: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Aggregation?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7946" y="4179889"/>
            <a:ext cx="1478878" cy="775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0488" y="2560638"/>
            <a:ext cx="5193794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Warehouse:</a:t>
            </a:r>
            <a:r>
              <a:rPr lang="zh-CN" altLang="en-US" sz="3600" dirty="0" smtClean="0"/>
              <a:t> </a:t>
            </a:r>
            <a:r>
              <a:rPr lang="en-US" altLang="en-US" sz="3600" dirty="0" smtClean="0"/>
              <a:t>Extraction</a:t>
            </a:r>
            <a:r>
              <a:rPr lang="en-US" altLang="en-US" sz="3600" dirty="0"/>
              <a:t>, Transformation, and Loading (ETL)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√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Efficient </a:t>
            </a:r>
            <a:r>
              <a:rPr lang="en-US" altLang="zh-CN" dirty="0">
                <a:ea typeface="SimSun" pitchFamily="2" charset="-122"/>
              </a:rPr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u="sng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u="sng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BUC</a:t>
            </a:r>
            <a:r>
              <a:rPr lang="en-US" altLang="zh-CN" dirty="0">
                <a:ea typeface="SimSun" pitchFamily="2" charset="-122"/>
              </a:rPr>
              <a:t>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aggregation: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generating</a:t>
            </a:r>
            <a:r>
              <a:rPr lang="zh-CN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2D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planes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3D</a:t>
            </a:r>
            <a:r>
              <a:rPr lang="zh-CN" altLang="en-US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(ABC </a:t>
            </a: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AC and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BC)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zh-CN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430297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Cannot 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do </a:t>
            </a:r>
            <a:r>
              <a:rPr lang="en-US" altLang="zh-CN" sz="2000" b="1" i="1" dirty="0" err="1" smtClean="0">
                <a:solidFill>
                  <a:srgbClr val="FF0000"/>
                </a:solidFill>
                <a:ea typeface="SimSun" pitchFamily="2" charset="-122"/>
              </a:rPr>
              <a:t>Apriori</a:t>
            </a:r>
            <a:r>
              <a:rPr lang="zh-CN" altLang="en-US" sz="20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“top-down” computation</a:t>
            </a:r>
            <a:r>
              <a:rPr lang="en-US" altLang="zh-CN" sz="1800" dirty="0">
                <a:ea typeface="SimSun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iceberg cube computation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</a:t>
            </a:r>
            <a:r>
              <a:rPr lang="en-US" altLang="zh-CN" i="1" dirty="0" smtClean="0">
                <a:ea typeface="SimSun" pitchFamily="2" charset="-122"/>
              </a:rPr>
              <a:t>Aggregates.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97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BUC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(Top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Down: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From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to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</a:t>
            </a:r>
            <a:r>
              <a:rPr lang="en-US" altLang="zh-CN" sz="2400" dirty="0" smtClean="0">
                <a:ea typeface="SimSun" pitchFamily="2" charset="-122"/>
              </a:rPr>
              <a:t>pruned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4284"/>
              </p:ext>
            </p:extLst>
          </p:nvPr>
        </p:nvGraphicFramePr>
        <p:xfrm>
          <a:off x="5652218" y="4324350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18" y="4324350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15746"/>
            <a:ext cx="606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K. Beyer and R. </a:t>
            </a:r>
            <a:r>
              <a:rPr lang="en-US" altLang="zh-CN" dirty="0" err="1">
                <a:ea typeface="SimSun" pitchFamily="2" charset="-122"/>
              </a:rPr>
              <a:t>Ramakrishnan</a:t>
            </a:r>
            <a:r>
              <a:rPr lang="en-US" altLang="zh-CN" dirty="0">
                <a:ea typeface="SimSun" pitchFamily="2" charset="-122"/>
              </a:rPr>
              <a:t>. </a:t>
            </a:r>
            <a:r>
              <a:rPr lang="en-US" altLang="zh-CN" i="1" dirty="0">
                <a:ea typeface="SimSun" pitchFamily="2" charset="-122"/>
              </a:rPr>
              <a:t>Bottom-Up Computation of Sparse and Iceberg </a:t>
            </a:r>
            <a:r>
              <a:rPr lang="en-US" altLang="zh-CN" i="1" dirty="0" smtClean="0">
                <a:ea typeface="SimSun" pitchFamily="2" charset="-122"/>
              </a:rPr>
              <a:t>CUBEs.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SIGMOD’99</a:t>
            </a:r>
          </a:p>
        </p:txBody>
      </p:sp>
    </p:spTree>
    <p:extLst>
      <p:ext uri="{BB962C8B-B14F-4D97-AF65-F5344CB8AC3E}">
        <p14:creationId xmlns:p14="http://schemas.microsoft.com/office/powerpoint/2010/main" val="13496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Tables and </a:t>
            </a:r>
            <a:r>
              <a:rPr lang="en-US" altLang="en-US" dirty="0" smtClean="0"/>
              <a:t>Spreadsheets</a:t>
            </a:r>
            <a:r>
              <a:rPr lang="zh-CN" altLang="en-US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data warehouse</a:t>
            </a:r>
            <a:r>
              <a:rPr lang="en-US" altLang="en-US" sz="2400" dirty="0">
                <a:solidFill>
                  <a:srgbClr val="FF0000"/>
                </a:solidFill>
              </a:rPr>
              <a:t> is based on a multidimensional data model which views data in the form of a </a:t>
            </a:r>
            <a:r>
              <a:rPr lang="en-US" altLang="en-US" sz="2400" b="1" dirty="0">
                <a:solidFill>
                  <a:srgbClr val="FF0000"/>
                </a:solidFill>
              </a:rPr>
              <a:t>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</a:t>
            </a:r>
            <a:r>
              <a:rPr lang="en-US" altLang="en-US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cube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48395</TotalTime>
  <Words>2071</Words>
  <Application>Microsoft Macintosh PowerPoint</Application>
  <PresentationFormat>On-screen Show (4:3)</PresentationFormat>
  <Paragraphs>286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Corbel</vt:lpstr>
      <vt:lpstr>Mangal</vt:lpstr>
      <vt:lpstr>SimSun</vt:lpstr>
      <vt:lpstr>Wingdings</vt:lpstr>
      <vt:lpstr>华文楷体</vt:lpstr>
      <vt:lpstr>宋体</vt:lpstr>
      <vt:lpstr>Office Theme</vt:lpstr>
      <vt:lpstr>SmartDraw</vt:lpstr>
      <vt:lpstr>Document</vt:lpstr>
      <vt:lpstr>Chapter 4&amp;5. Data Cube: Data Warehousing and OLAP</vt:lpstr>
      <vt:lpstr>Review: Data Cube</vt:lpstr>
      <vt:lpstr>Efficient Computation</vt:lpstr>
      <vt:lpstr>Multi-Way Array Aggregation</vt:lpstr>
      <vt:lpstr>Multi-way Array Aggregation (3-D to 2-D)</vt:lpstr>
      <vt:lpstr>Multi-way Array Aggregation (3-D to 2-D)</vt:lpstr>
      <vt:lpstr>Multi-Way Array Aggregation</vt:lpstr>
      <vt:lpstr>BUC (Top Down: From AB to ABC)</vt:lpstr>
      <vt:lpstr>Data Warehouse: From Tables and Spreadsheets to Data Cubes</vt:lpstr>
      <vt:lpstr>Data Warehouse</vt:lpstr>
      <vt:lpstr>PowerPoint Presentation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OLTP vs OLAP</vt:lpstr>
      <vt:lpstr>Data Warehouse: A Multi-Tiered Architecture</vt:lpstr>
      <vt:lpstr>From Data to Data Warehouse: Extraction, Transformation, and Loading (ETL)</vt:lpstr>
      <vt:lpstr>Data Warehouse Usage</vt:lpstr>
      <vt:lpstr>Efficient Processing OLAP Queries</vt:lpstr>
      <vt:lpstr>Efficient Processing OLAP Queries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2096</cp:revision>
  <cp:lastPrinted>2017-01-15T22:23:57Z</cp:lastPrinted>
  <dcterms:created xsi:type="dcterms:W3CDTF">2015-05-16T14:51:23Z</dcterms:created>
  <dcterms:modified xsi:type="dcterms:W3CDTF">2017-09-25T21:47:53Z</dcterms:modified>
</cp:coreProperties>
</file>