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81" r:id="rId2"/>
    <p:sldId id="318" r:id="rId3"/>
    <p:sldId id="322" r:id="rId4"/>
    <p:sldId id="324" r:id="rId5"/>
    <p:sldId id="325" r:id="rId6"/>
    <p:sldId id="326" r:id="rId7"/>
    <p:sldId id="327" r:id="rId8"/>
    <p:sldId id="328" r:id="rId9"/>
    <p:sldId id="329" r:id="rId10"/>
    <p:sldId id="331" r:id="rId11"/>
    <p:sldId id="333" r:id="rId12"/>
    <p:sldId id="332" r:id="rId13"/>
    <p:sldId id="308" r:id="rId14"/>
    <p:sldId id="309" r:id="rId15"/>
    <p:sldId id="310" r:id="rId16"/>
    <p:sldId id="311" r:id="rId17"/>
    <p:sldId id="312" r:id="rId18"/>
    <p:sldId id="313" r:id="rId19"/>
    <p:sldId id="334" r:id="rId20"/>
    <p:sldId id="335" r:id="rId21"/>
    <p:sldId id="299" r:id="rId22"/>
    <p:sldId id="30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E2AC01"/>
    <a:srgbClr val="910012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62898"/>
  </p:normalViewPr>
  <p:slideViewPr>
    <p:cSldViewPr snapToGrid="0" snapToObjects="1">
      <p:cViewPr>
        <p:scale>
          <a:sx n="66" d="100"/>
          <a:sy n="66" d="100"/>
        </p:scale>
        <p:origin x="124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commentAuthors" Target="commentAuthors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A:2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B:3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C:3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D:1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E:3</a:t>
            </a:r>
            <a:endParaRPr lang="zh-CN" altLang="en-US" dirty="0" smtClean="0"/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B:3,</a:t>
            </a:r>
            <a:r>
              <a:rPr lang="zh-CN" altLang="en-US" dirty="0" smtClean="0"/>
              <a:t> </a:t>
            </a:r>
            <a:r>
              <a:rPr lang="en-US" altLang="zh-CN" dirty="0" smtClean="0"/>
              <a:t>C:3,</a:t>
            </a:r>
            <a:r>
              <a:rPr lang="zh-CN" altLang="en-US" dirty="0" smtClean="0"/>
              <a:t> </a:t>
            </a:r>
            <a:r>
              <a:rPr lang="en-US" altLang="zh-CN" dirty="0" smtClean="0"/>
              <a:t>E:3,</a:t>
            </a:r>
            <a:r>
              <a:rPr lang="zh-CN" altLang="en-US" dirty="0" smtClean="0"/>
              <a:t> </a:t>
            </a:r>
            <a:r>
              <a:rPr lang="en-US" altLang="zh-CN" dirty="0" smtClean="0"/>
              <a:t>A:2</a:t>
            </a:r>
            <a:r>
              <a:rPr lang="zh-CN" altLang="en-US" dirty="0" smtClean="0"/>
              <a:t> </a:t>
            </a:r>
            <a:r>
              <a:rPr lang="en-US" altLang="zh-CN" dirty="0" smtClean="0"/>
              <a:t>(sorted)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/>
              <a:t>AC;</a:t>
            </a:r>
            <a:r>
              <a:rPr lang="zh-CN" altLang="en-US" dirty="0" smtClean="0"/>
              <a:t> </a:t>
            </a:r>
            <a:r>
              <a:rPr lang="en-US" altLang="zh-CN" dirty="0" smtClean="0"/>
              <a:t>BCE;</a:t>
            </a:r>
            <a:r>
              <a:rPr lang="zh-CN" altLang="en-US" dirty="0" smtClean="0"/>
              <a:t> </a:t>
            </a:r>
            <a:r>
              <a:rPr lang="en-US" altLang="zh-CN" dirty="0" smtClean="0"/>
              <a:t>ABCE;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BE</a:t>
            </a:r>
            <a:endParaRPr lang="zh-CN" altLang="en-US" baseline="0" dirty="0" smtClean="0"/>
          </a:p>
          <a:p>
            <a:r>
              <a:rPr lang="en-US" altLang="zh-CN" baseline="0" dirty="0" smtClean="0"/>
              <a:t>Tree:</a:t>
            </a:r>
            <a:endParaRPr lang="zh-CN" altLang="en-US" baseline="0" dirty="0" smtClean="0"/>
          </a:p>
          <a:p>
            <a:r>
              <a:rPr lang="en-US" altLang="zh-CN" dirty="0" smtClean="0"/>
              <a:t>C(1)-A(1)</a:t>
            </a:r>
            <a:endParaRPr lang="zh-CN" altLang="en-US" dirty="0" smtClean="0"/>
          </a:p>
          <a:p>
            <a:r>
              <a:rPr lang="en-US" altLang="zh-CN" dirty="0" smtClean="0"/>
              <a:t>C(2)-B(2)-E(2)-A(1)</a:t>
            </a:r>
            <a:endParaRPr lang="zh-CN" altLang="en-US" dirty="0" smtClean="0"/>
          </a:p>
          <a:p>
            <a:r>
              <a:rPr lang="en-US" altLang="zh-CN" dirty="0" smtClean="0"/>
              <a:t>B(1)-E(1)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A-conditional:</a:t>
            </a:r>
            <a:endParaRPr lang="zh-CN" altLang="en-US" dirty="0" smtClean="0"/>
          </a:p>
          <a:p>
            <a:r>
              <a:rPr lang="en-US" altLang="zh-CN" dirty="0" smtClean="0"/>
              <a:t>C:1</a:t>
            </a:r>
            <a:endParaRPr lang="zh-CN" altLang="en-US" dirty="0" smtClean="0"/>
          </a:p>
          <a:p>
            <a:r>
              <a:rPr lang="en-US" altLang="zh-CN" dirty="0" smtClean="0"/>
              <a:t>C-B-E:1</a:t>
            </a:r>
            <a:endParaRPr lang="zh-CN" altLang="en-US" dirty="0" smtClean="0"/>
          </a:p>
          <a:p>
            <a:r>
              <a:rPr lang="en-US" altLang="zh-CN" dirty="0" smtClean="0"/>
              <a:t>C:2,B:1,E:1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=&gt;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C:2</a:t>
            </a:r>
            <a:endParaRPr lang="zh-CN" altLang="en-US" baseline="0" dirty="0" smtClean="0"/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CA:2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CA-conditional:</a:t>
            </a:r>
            <a:endParaRPr lang="zh-CN" altLang="en-US" dirty="0" smtClean="0"/>
          </a:p>
          <a:p>
            <a:r>
              <a:rPr lang="en-US" altLang="zh-CN" dirty="0" smtClean="0"/>
              <a:t>Empty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B-conditional:</a:t>
            </a:r>
            <a:endParaRPr lang="zh-CN" altLang="en-US" dirty="0" smtClean="0"/>
          </a:p>
          <a:p>
            <a:r>
              <a:rPr lang="en-US" altLang="zh-CN" dirty="0" smtClean="0"/>
              <a:t>C:2</a:t>
            </a:r>
            <a:endParaRPr lang="zh-CN" altLang="en-US" dirty="0" smtClean="0"/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BC:2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BC-conditional:</a:t>
            </a:r>
            <a:endParaRPr lang="zh-CN" altLang="en-US" baseline="0" dirty="0" smtClean="0"/>
          </a:p>
          <a:p>
            <a:r>
              <a:rPr lang="en-US" altLang="zh-CN" baseline="0" dirty="0" smtClean="0"/>
              <a:t>Empty</a:t>
            </a:r>
            <a:endParaRPr lang="zh-CN" altLang="en-US" baseline="0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C-conditional:</a:t>
            </a:r>
            <a:endParaRPr lang="zh-CN" altLang="en-US" dirty="0" smtClean="0"/>
          </a:p>
          <a:p>
            <a:r>
              <a:rPr lang="en-US" altLang="zh-CN" dirty="0" smtClean="0"/>
              <a:t>Empty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E-conditional:</a:t>
            </a:r>
            <a:endParaRPr lang="zh-CN" altLang="en-US" dirty="0" smtClean="0"/>
          </a:p>
          <a:p>
            <a:r>
              <a:rPr lang="en-US" altLang="zh-CN" dirty="0" smtClean="0"/>
              <a:t>C-B:2</a:t>
            </a:r>
            <a:endParaRPr lang="zh-CN" altLang="en-US" dirty="0" smtClean="0"/>
          </a:p>
          <a:p>
            <a:r>
              <a:rPr lang="en-US" altLang="zh-CN" dirty="0" smtClean="0"/>
              <a:t>B:1</a:t>
            </a:r>
            <a:endParaRPr lang="zh-CN" altLang="en-US" dirty="0" smtClean="0"/>
          </a:p>
          <a:p>
            <a:r>
              <a:rPr lang="en-US" altLang="zh-CN" dirty="0" smtClean="0"/>
              <a:t>B:3,C:2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Wingdings"/>
              </a:rPr>
              <a:t>=&gt;</a:t>
            </a:r>
            <a:r>
              <a:rPr lang="zh-CN" altLang="en-US" baseline="0" dirty="0" smtClean="0">
                <a:sym typeface="Wingdings"/>
              </a:rPr>
              <a:t> </a:t>
            </a:r>
            <a:r>
              <a:rPr lang="en-US" altLang="zh-CN" baseline="0" dirty="0" smtClean="0">
                <a:sym typeface="Wingdings"/>
              </a:rPr>
              <a:t>B:3,C:2</a:t>
            </a:r>
            <a:endParaRPr lang="zh-CN" altLang="en-US" baseline="0" dirty="0" smtClean="0">
              <a:sym typeface="Wingdings"/>
            </a:endParaRPr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BE:3,</a:t>
            </a:r>
            <a:r>
              <a:rPr lang="zh-CN" altLang="en-US" dirty="0" smtClean="0"/>
              <a:t> </a:t>
            </a:r>
            <a:r>
              <a:rPr lang="en-US" altLang="zh-CN" dirty="0" smtClean="0"/>
              <a:t>CE:2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BE-conditional:</a:t>
            </a:r>
            <a:endParaRPr lang="zh-CN" altLang="en-US" dirty="0" smtClean="0"/>
          </a:p>
          <a:p>
            <a:r>
              <a:rPr lang="en-US" altLang="zh-CN" dirty="0" smtClean="0"/>
              <a:t>C:2</a:t>
            </a:r>
            <a:endParaRPr lang="zh-CN" altLang="en-US" dirty="0" smtClean="0"/>
          </a:p>
          <a:p>
            <a:r>
              <a:rPr lang="en-US" altLang="zh-CN" dirty="0" smtClean="0"/>
              <a:t>Answer: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CBE:2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CE-conditional:</a:t>
            </a:r>
            <a:endParaRPr lang="zh-CN" altLang="en-US" dirty="0" smtClean="0"/>
          </a:p>
          <a:p>
            <a:r>
              <a:rPr lang="en-US" altLang="zh-CN" dirty="0" smtClean="0"/>
              <a:t>Empty</a:t>
            </a:r>
            <a:endParaRPr lang="zh-CN" altLang="en-US" dirty="0" smtClean="0"/>
          </a:p>
          <a:p>
            <a:r>
              <a:rPr lang="en-US" altLang="zh-CN" dirty="0" smtClean="0"/>
              <a:t>Answer: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CE:2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8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Xx1xKF9oDg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en.wikibooks.org/wiki/Data_Mining_Algorithms_In_R/Frequent_Pattern_Mining/The_FP-Growth_Algorith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3883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Meng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80543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Chapter 6.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Frequent Pattern Mining: FP-Growth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A Candidate Generation &amp; 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Outline of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(level-wise, candidate generation and test) 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Initially, scan DB once to get frequent 1-itemset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Repeat</a:t>
            </a: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Generate length-(k+1) candidate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 from length-k frequent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Test the candidates against DB to find </a:t>
            </a:r>
            <a:r>
              <a:rPr lang="en-US" altLang="en-US" sz="2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frequent</a:t>
            </a:r>
            <a:r>
              <a:rPr lang="en-US" altLang="en-US" sz="2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(k+1)-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Set k := k +1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Until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no frequent or candidate set can be generated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all the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derived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7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</a:t>
            </a:r>
            <a:r>
              <a:rPr lang="en-US" altLang="en-US" dirty="0" smtClean="0"/>
              <a:t>Algorithm: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2548" y="1357265"/>
            <a:ext cx="1691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Database TDB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433" y="24568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st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25216" y="2905120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78492" y="1903072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10418" y="1522866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7136" y="3550588"/>
            <a:ext cx="456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03828" y="3580751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9542" y="3633440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181176" y="4750573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30021" y="4214941"/>
            <a:ext cx="119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nd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398855" y="2528815"/>
            <a:ext cx="572862" cy="1649876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68296" y="6198923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5114" y="5740779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65562" y="5688692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81489" y="5779179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rd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17506" y="4614722"/>
            <a:ext cx="215423" cy="935113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02301" y="2399811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500841" y="4764397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23" name="Group 21"/>
          <p:cNvGraphicFramePr>
            <a:graphicFrameLocks noGrp="1"/>
          </p:cNvGraphicFramePr>
          <p:nvPr>
            <p:extLst/>
          </p:nvPr>
        </p:nvGraphicFramePr>
        <p:xfrm>
          <a:off x="317506" y="1799573"/>
          <a:ext cx="1666723" cy="1554180"/>
        </p:xfrm>
        <a:graphic>
          <a:graphicData uri="http://schemas.openxmlformats.org/drawingml/2006/table">
            <a:tbl>
              <a:tblPr/>
              <a:tblGrid>
                <a:gridCol w="600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7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Group 41"/>
          <p:cNvGraphicFramePr>
            <a:graphicFrameLocks noGrp="1"/>
          </p:cNvGraphicFramePr>
          <p:nvPr>
            <p:extLst/>
          </p:nvPr>
        </p:nvGraphicFramePr>
        <p:xfrm>
          <a:off x="3529256" y="1488425"/>
          <a:ext cx="1642533" cy="1865328"/>
        </p:xfrm>
        <a:graphic>
          <a:graphicData uri="http://schemas.openxmlformats.org/drawingml/2006/table">
            <a:tbl>
              <a:tblPr/>
              <a:tblGrid>
                <a:gridCol w="1071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Group 64"/>
          <p:cNvGraphicFramePr>
            <a:graphicFrameLocks noGrp="1"/>
          </p:cNvGraphicFramePr>
          <p:nvPr>
            <p:extLst/>
          </p:nvPr>
        </p:nvGraphicFramePr>
        <p:xfrm>
          <a:off x="6115101" y="1485411"/>
          <a:ext cx="2176411" cy="1554180"/>
        </p:xfrm>
        <a:graphic>
          <a:graphicData uri="http://schemas.openxmlformats.org/drawingml/2006/table">
            <a:tbl>
              <a:tblPr/>
              <a:tblGrid>
                <a:gridCol w="1419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70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84"/>
          <p:cNvGraphicFramePr>
            <a:graphicFrameLocks noGrp="1"/>
          </p:cNvGraphicFramePr>
          <p:nvPr>
            <p:extLst/>
          </p:nvPr>
        </p:nvGraphicFramePr>
        <p:xfrm>
          <a:off x="6767512" y="3635190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Group 102"/>
          <p:cNvGraphicFramePr>
            <a:graphicFrameLocks noGrp="1"/>
          </p:cNvGraphicFramePr>
          <p:nvPr>
            <p:extLst/>
          </p:nvPr>
        </p:nvGraphicFramePr>
        <p:xfrm>
          <a:off x="3133746" y="3657265"/>
          <a:ext cx="2007721" cy="2005024"/>
        </p:xfrm>
        <a:graphic>
          <a:graphicData uri="http://schemas.openxmlformats.org/drawingml/2006/table">
            <a:tbl>
              <a:tblPr/>
              <a:tblGrid>
                <a:gridCol w="13093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83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roup 128"/>
          <p:cNvGraphicFramePr>
            <a:graphicFrameLocks noGrp="1"/>
          </p:cNvGraphicFramePr>
          <p:nvPr>
            <p:extLst/>
          </p:nvPr>
        </p:nvGraphicFramePr>
        <p:xfrm>
          <a:off x="687196" y="3635190"/>
          <a:ext cx="1660716" cy="1431940"/>
        </p:xfrm>
        <a:graphic>
          <a:graphicData uri="http://schemas.openxmlformats.org/drawingml/2006/table">
            <a:tbl>
              <a:tblPr/>
              <a:tblGrid>
                <a:gridCol w="10830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7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Group 148"/>
          <p:cNvGraphicFramePr>
            <a:graphicFrameLocks noGrp="1"/>
          </p:cNvGraphicFramePr>
          <p:nvPr>
            <p:extLst/>
          </p:nvPr>
        </p:nvGraphicFramePr>
        <p:xfrm>
          <a:off x="683705" y="5662289"/>
          <a:ext cx="1205889" cy="658813"/>
        </p:xfrm>
        <a:graphic>
          <a:graphicData uri="http://schemas.openxmlformats.org/drawingml/2006/table">
            <a:tbl>
              <a:tblPr/>
              <a:tblGrid>
                <a:gridCol w="12058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56"/>
          <p:cNvGraphicFramePr>
            <a:graphicFrameLocks noGrp="1"/>
          </p:cNvGraphicFramePr>
          <p:nvPr>
            <p:extLst/>
          </p:nvPr>
        </p:nvGraphicFramePr>
        <p:xfrm>
          <a:off x="4699774" y="5867707"/>
          <a:ext cx="1800858" cy="619126"/>
        </p:xfrm>
        <a:graphic>
          <a:graphicData uri="http://schemas.openxmlformats.org/drawingml/2006/table">
            <a:tbl>
              <a:tblPr/>
              <a:tblGrid>
                <a:gridCol w="1174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63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 Box 167"/>
          <p:cNvSpPr txBox="1">
            <a:spLocks noChangeArrowheads="1"/>
          </p:cNvSpPr>
          <p:nvPr/>
        </p:nvSpPr>
        <p:spPr bwMode="auto">
          <a:xfrm>
            <a:off x="2066396" y="1424305"/>
            <a:ext cx="137689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5647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 (Pseudo-Code)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Candidate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K := 1;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{frequent items};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frequent 1-itemset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While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!=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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b="1" dirty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do {	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when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non-empty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candidates generated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  // candidate generation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Derive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by counting candidates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respect to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TDB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k := k + 1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return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i="1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	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generated at each level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FPGrowth</a:t>
            </a:r>
            <a:r>
              <a:rPr lang="en-US" altLang="en-US" dirty="0"/>
              <a:t>: Mining Frequent Patterns by Pattern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Idea: Frequent pattern growth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Find frequent single items and partition the database based on each such item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grow frequent patterns by doing the above for each partitioned database (also called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conditional database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To facilitate efficient processing, an efficient data structure, FP-tree, can be constructed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Mining becomes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construct and mine (conditional) FP-trees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Until the resulting FP-tree is empty, or until it contains only one path—single path will generate all the combinations of its sub-paths, each of which is a frequent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pattern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" y="6398309"/>
            <a:ext cx="5950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YouTube: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hlinkClick r:id="rId2"/>
              </a:rPr>
              <a:t>https://www.youtube.com/watch?v=LXx1xKF9oDg</a:t>
            </a: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Construct FP-tree from a </a:t>
            </a:r>
            <a:r>
              <a:rPr lang="en-US" altLang="en-US" dirty="0" smtClean="0"/>
              <a:t>Transactional </a:t>
            </a:r>
            <a:r>
              <a:rPr lang="en-US" altLang="en-US" dirty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39515" y="4704848"/>
          <a:ext cx="2554868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40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363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444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813828" y="3829050"/>
            <a:ext cx="3228175" cy="2947842"/>
            <a:chOff x="6172199" y="2962813"/>
            <a:chExt cx="2420722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9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6577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62592" y="3892572"/>
              <a:ext cx="802769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flipV="1">
              <a:off x="6172199" y="5652413"/>
              <a:ext cx="1299576" cy="45719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869384" y="4694877"/>
              <a:ext cx="122056" cy="105628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066642" y="4496231"/>
              <a:ext cx="198719" cy="238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flipV="1">
              <a:off x="6199999" y="5871373"/>
              <a:ext cx="679735" cy="146983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02620" y="5871373"/>
              <a:ext cx="250373" cy="549033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374686"/>
              <a:ext cx="679735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217719" y="5322342"/>
              <a:ext cx="1287125" cy="107520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0380" y="3713533"/>
            <a:ext cx="2300270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Let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= 3</a:t>
            </a:r>
            <a:endParaRPr lang="en-US" altLang="en-US" sz="2000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23398" y="3358215"/>
            <a:ext cx="5384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Scan DB once, find single item frequent pattern: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Sort frequent items in frequency descending order,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f-list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Scan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DB again, construct FP-tree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732099" y="4383141"/>
            <a:ext cx="1967398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F-list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= f-c-a-b-m-p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8483" y="1409794"/>
          <a:ext cx="5352741" cy="195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6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7406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Items in the Transaction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Ordered,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 frequent items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a, c, d, g, </a:t>
                      </a:r>
                      <a:r>
                        <a:rPr lang="en-US" altLang="en-US" sz="1600" b="1" i="1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b, c, f, l, m, o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b, m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f, h, j, o, w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b</a:t>
                      </a:r>
                      <a:r>
                        <a:rPr lang="en-US" altLang="en-US" sz="1600" b="1" i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altLang="en-US" sz="1600" b="1" dirty="0" smtClean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c, k, s,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c, b,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f, c, e, l, p, m, n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454904" y="3686012"/>
            <a:ext cx="2465740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f:4, a:3, c:4, b:3, m:3, p:3</a:t>
            </a:r>
          </a:p>
        </p:txBody>
      </p:sp>
      <p:sp>
        <p:nvSpPr>
          <p:cNvPr id="45" name="Freeform 31"/>
          <p:cNvSpPr>
            <a:spLocks/>
          </p:cNvSpPr>
          <p:nvPr/>
        </p:nvSpPr>
        <p:spPr bwMode="auto">
          <a:xfrm flipV="1">
            <a:off x="5899823" y="5106987"/>
            <a:ext cx="1126049" cy="371694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20644" y="4338320"/>
            <a:ext cx="131300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latin typeface="Corbel" charset="0"/>
                <a:ea typeface="Corbel" charset="0"/>
                <a:cs typeface="Corbel" charset="0"/>
              </a:rPr>
              <a:t>Header Table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813828" y="1465304"/>
            <a:ext cx="3218894" cy="147732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Answer: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f:4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, a:3, c:4, b:3, m:3,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fm: 3, cm: 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3, cp:3;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3, fam:3,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3.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Divide and </a:t>
            </a:r>
            <a:r>
              <a:rPr lang="en-US" altLang="en-US" dirty="0" smtClean="0"/>
              <a:t>Conquer</a:t>
            </a:r>
            <a:br>
              <a:rPr lang="en-US" altLang="en-US" dirty="0" smtClean="0"/>
            </a:br>
            <a:r>
              <a:rPr lang="en-US" altLang="en-US" dirty="0" smtClean="0"/>
              <a:t>Based </a:t>
            </a:r>
            <a:r>
              <a:rPr lang="en-US" altLang="en-US" dirty="0"/>
              <a:t>on Patterns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Pattern mining can be partitioned according to current patterns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containing p: p’s conditional database: </a:t>
            </a:r>
            <a:r>
              <a:rPr lang="en-US" altLang="en-US" sz="2000" i="1" dirty="0"/>
              <a:t>fcam:2, cb:1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having m but no p: m’s conditional database: </a:t>
            </a:r>
            <a:r>
              <a:rPr lang="en-US" altLang="en-US" sz="2000" i="1" dirty="0"/>
              <a:t>fca:2, fcab:1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…… ……</a:t>
            </a:r>
          </a:p>
          <a:p>
            <a:pPr>
              <a:spcBef>
                <a:spcPct val="0"/>
              </a:spcBef>
            </a:pPr>
            <a:r>
              <a:rPr lang="en-US" altLang="en-US" sz="2000" i="1" dirty="0"/>
              <a:t>p’</a:t>
            </a:r>
            <a:r>
              <a:rPr lang="en-US" altLang="ja-JP" sz="2000" dirty="0"/>
              <a:t>s conditional pattern base: </a:t>
            </a:r>
            <a:r>
              <a:rPr lang="en-US" altLang="ja-JP" sz="2000" i="1" dirty="0">
                <a:solidFill>
                  <a:srgbClr val="FF0000"/>
                </a:solidFill>
              </a:rPr>
              <a:t>transformed prefix paths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of item </a:t>
            </a:r>
            <a:r>
              <a:rPr lang="en-US" altLang="ja-JP" sz="2000" i="1" dirty="0" smtClean="0"/>
              <a:t>p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0016" y="3973662"/>
          <a:ext cx="2681739" cy="252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45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09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962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1661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394486" y="3168799"/>
            <a:ext cx="3228175" cy="3552676"/>
            <a:chOff x="6172200" y="2962813"/>
            <a:chExt cx="2420721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8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3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4101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514038" y="3892572"/>
              <a:ext cx="751323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172200" y="5008610"/>
              <a:ext cx="891044" cy="156866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172200" y="5448160"/>
              <a:ext cx="1299575" cy="204253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903786" y="4694877"/>
              <a:ext cx="87654" cy="109806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115096" y="4520037"/>
              <a:ext cx="15026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172200" y="5747221"/>
              <a:ext cx="679735" cy="45719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302728" y="5792941"/>
              <a:ext cx="150265" cy="627465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176936"/>
              <a:ext cx="679735" cy="243470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302728" y="5322342"/>
              <a:ext cx="1202116" cy="109806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Freeform 31"/>
          <p:cNvSpPr>
            <a:spLocks/>
          </p:cNvSpPr>
          <p:nvPr/>
        </p:nvSpPr>
        <p:spPr bwMode="auto">
          <a:xfrm flipV="1">
            <a:off x="2496083" y="4568975"/>
            <a:ext cx="1126067" cy="242887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6049450" y="3769453"/>
            <a:ext cx="2966555" cy="2471803"/>
            <a:chOff x="5049994" y="3327204"/>
            <a:chExt cx="2224917" cy="2471969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5049994" y="3909298"/>
              <a:ext cx="2224917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 smtClean="0">
                  <a:latin typeface="Corbel" charset="0"/>
                  <a:ea typeface="Corbel" charset="0"/>
                  <a:cs typeface="Corbel" charset="0"/>
                </a:rPr>
                <a:t>Item    Conditional </a:t>
              </a: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fca:1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fcam:2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cb:1</a:t>
              </a:r>
            </a:p>
          </p:txBody>
        </p:sp>
        <p:sp>
          <p:nvSpPr>
            <p:cNvPr id="43" name="TextBox 1"/>
            <p:cNvSpPr txBox="1">
              <a:spLocks noChangeArrowheads="1"/>
            </p:cNvSpPr>
            <p:nvPr/>
          </p:nvSpPr>
          <p:spPr bwMode="auto">
            <a:xfrm>
              <a:off x="5080001" y="3327204"/>
              <a:ext cx="210257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448374" y="3643030"/>
            <a:ext cx="1985022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20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1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63976" y="1685433"/>
            <a:ext cx="4480024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mine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74364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513116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2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968" y="4789740"/>
            <a:ext cx="8229600" cy="2460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mine(&lt;f:3, c:3, a:3&gt;|m)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mine(&lt;f:3, c:3&gt;|am)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7030A0"/>
                </a:solidFill>
              </a:rPr>
              <a:t>(fam:3)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 (&lt;f:3&gt;|cam)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	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(fcam:3)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(cm:3)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FF0000"/>
                </a:solidFill>
              </a:rPr>
              <a:t>mine(&lt;f:3&gt;|cm)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(fm:3)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2297698" y="4884735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grpSp>
        <p:nvGrpSpPr>
          <p:cNvPr id="3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3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4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7" name="Group 14"/>
          <p:cNvGrpSpPr>
            <a:grpSpLocks/>
          </p:cNvGrpSpPr>
          <p:nvPr/>
        </p:nvGrpSpPr>
        <p:grpSpPr bwMode="auto">
          <a:xfrm>
            <a:off x="114647" y="4255104"/>
            <a:ext cx="1248703" cy="1808163"/>
            <a:chOff x="4393" y="1248"/>
            <a:chExt cx="693" cy="1139"/>
          </a:xfrm>
        </p:grpSpPr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51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786900" y="5828315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1602462" y="4277442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1577062" y="4887042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58" name="AutoShape 24"/>
          <p:cNvCxnSpPr>
            <a:cxnSpLocks noChangeShapeType="1"/>
          </p:cNvCxnSpPr>
          <p:nvPr/>
        </p:nvCxnSpPr>
        <p:spPr bwMode="auto">
          <a:xfrm flipH="1">
            <a:off x="1811261" y="4677552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1442152" y="5283917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414116" y="4275136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64" name="AutoShape 24"/>
          <p:cNvCxnSpPr>
            <a:cxnSpLocks noChangeShapeType="1"/>
          </p:cNvCxnSpPr>
          <p:nvPr/>
        </p:nvCxnSpPr>
        <p:spPr bwMode="auto">
          <a:xfrm>
            <a:off x="2543945" y="4631287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2170021" y="5281611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97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585458" y="4845504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56361" y="1686488"/>
            <a:ext cx="4384258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cond. FP-tree &amp; mine it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1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19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1029456" y="4197806"/>
            <a:ext cx="1248703" cy="1808163"/>
            <a:chOff x="4393" y="1248"/>
            <a:chExt cx="693" cy="1139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27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701709" y="5771017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173643" y="4220030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148243" y="4829630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34" name="AutoShape 24"/>
          <p:cNvCxnSpPr>
            <a:cxnSpLocks noChangeShapeType="1"/>
          </p:cNvCxnSpPr>
          <p:nvPr/>
        </p:nvCxnSpPr>
        <p:spPr bwMode="auto">
          <a:xfrm flipH="1">
            <a:off x="3382442" y="4620140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013333" y="5226505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Curved Down Arrow 5"/>
          <p:cNvSpPr>
            <a:spLocks noChangeArrowheads="1"/>
          </p:cNvSpPr>
          <p:nvPr/>
        </p:nvSpPr>
        <p:spPr bwMode="auto">
          <a:xfrm rot="-882105">
            <a:off x="639992" y="4751842"/>
            <a:ext cx="2478617" cy="493712"/>
          </a:xfrm>
          <a:prstGeom prst="curvedDownArrow">
            <a:avLst>
              <a:gd name="adj1" fmla="val 24980"/>
              <a:gd name="adj2" fmla="val 49942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Curved Up Arrow 6"/>
          <p:cNvSpPr>
            <a:spLocks noChangeArrowheads="1"/>
          </p:cNvSpPr>
          <p:nvPr/>
        </p:nvSpPr>
        <p:spPr bwMode="auto">
          <a:xfrm rot="-929925">
            <a:off x="2475143" y="5393192"/>
            <a:ext cx="2364316" cy="366712"/>
          </a:xfrm>
          <a:prstGeom prst="curvedUpArrow">
            <a:avLst>
              <a:gd name="adj1" fmla="val 24983"/>
              <a:gd name="adj2" fmla="val 50012"/>
              <a:gd name="adj3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Curved Down Arrow 78"/>
          <p:cNvSpPr>
            <a:spLocks noChangeArrowheads="1"/>
          </p:cNvSpPr>
          <p:nvPr/>
        </p:nvSpPr>
        <p:spPr bwMode="auto">
          <a:xfrm rot="-1772547">
            <a:off x="623059" y="5524955"/>
            <a:ext cx="1299633" cy="282575"/>
          </a:xfrm>
          <a:prstGeom prst="curvedDownArrow">
            <a:avLst>
              <a:gd name="adj1" fmla="val 25088"/>
              <a:gd name="adj2" fmla="val 50161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4701876" y="4235905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40" name="AutoShape 24"/>
          <p:cNvCxnSpPr>
            <a:cxnSpLocks noChangeShapeType="1"/>
          </p:cNvCxnSpPr>
          <p:nvPr/>
        </p:nvCxnSpPr>
        <p:spPr bwMode="auto">
          <a:xfrm>
            <a:off x="4831705" y="4592056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457781" y="5242380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5403168" y="5276439"/>
            <a:ext cx="2476500" cy="115108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m: 3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cm: 3, 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fam:3, cam: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403168" y="4327980"/>
            <a:ext cx="321087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Actually, for single branch FP-tree,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all frequent patterns can be generated in one shot</a:t>
            </a: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26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FP-Growth</a:t>
            </a:r>
            <a:r>
              <a:rPr lang="en-US" altLang="zh-CN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2548" y="1357265"/>
            <a:ext cx="1691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Database TDB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433" y="24568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st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25216" y="2905120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78492" y="1903072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10418" y="1522866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7136" y="3550588"/>
            <a:ext cx="456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03828" y="3580751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9542" y="3633440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181176" y="4750573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30021" y="4214941"/>
            <a:ext cx="119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nd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398855" y="2528815"/>
            <a:ext cx="572862" cy="1649876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68296" y="6198923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5114" y="5740779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65562" y="5688692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81489" y="5779179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rd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17506" y="4614722"/>
            <a:ext cx="215423" cy="935113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02301" y="2399811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500841" y="4764397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2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996855"/>
              </p:ext>
            </p:extLst>
          </p:nvPr>
        </p:nvGraphicFramePr>
        <p:xfrm>
          <a:off x="317506" y="1799573"/>
          <a:ext cx="1666723" cy="1554180"/>
        </p:xfrm>
        <a:graphic>
          <a:graphicData uri="http://schemas.openxmlformats.org/drawingml/2006/table">
            <a:tbl>
              <a:tblPr/>
              <a:tblGrid>
                <a:gridCol w="6000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7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" name="Group 41"/>
          <p:cNvGraphicFramePr>
            <a:graphicFrameLocks noGrp="1"/>
          </p:cNvGraphicFramePr>
          <p:nvPr>
            <p:extLst/>
          </p:nvPr>
        </p:nvGraphicFramePr>
        <p:xfrm>
          <a:off x="3529256" y="1488425"/>
          <a:ext cx="1642533" cy="1865328"/>
        </p:xfrm>
        <a:graphic>
          <a:graphicData uri="http://schemas.openxmlformats.org/drawingml/2006/table">
            <a:tbl>
              <a:tblPr/>
              <a:tblGrid>
                <a:gridCol w="1071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13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57798"/>
              </p:ext>
            </p:extLst>
          </p:nvPr>
        </p:nvGraphicFramePr>
        <p:xfrm>
          <a:off x="6115101" y="1485411"/>
          <a:ext cx="2176411" cy="1554180"/>
        </p:xfrm>
        <a:graphic>
          <a:graphicData uri="http://schemas.openxmlformats.org/drawingml/2006/table">
            <a:tbl>
              <a:tblPr/>
              <a:tblGrid>
                <a:gridCol w="14193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70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84"/>
          <p:cNvGraphicFramePr>
            <a:graphicFrameLocks noGrp="1"/>
          </p:cNvGraphicFramePr>
          <p:nvPr>
            <p:extLst/>
          </p:nvPr>
        </p:nvGraphicFramePr>
        <p:xfrm>
          <a:off x="6767512" y="3635190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" name="Group 102"/>
          <p:cNvGraphicFramePr>
            <a:graphicFrameLocks noGrp="1"/>
          </p:cNvGraphicFramePr>
          <p:nvPr>
            <p:extLst/>
          </p:nvPr>
        </p:nvGraphicFramePr>
        <p:xfrm>
          <a:off x="3133746" y="3657265"/>
          <a:ext cx="2007721" cy="2005024"/>
        </p:xfrm>
        <a:graphic>
          <a:graphicData uri="http://schemas.openxmlformats.org/drawingml/2006/table">
            <a:tbl>
              <a:tblPr/>
              <a:tblGrid>
                <a:gridCol w="130938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83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06579"/>
              </p:ext>
            </p:extLst>
          </p:nvPr>
        </p:nvGraphicFramePr>
        <p:xfrm>
          <a:off x="687196" y="3635190"/>
          <a:ext cx="1660716" cy="1431940"/>
        </p:xfrm>
        <a:graphic>
          <a:graphicData uri="http://schemas.openxmlformats.org/drawingml/2006/table">
            <a:tbl>
              <a:tblPr/>
              <a:tblGrid>
                <a:gridCol w="10830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7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9" name="Group 148"/>
          <p:cNvGraphicFramePr>
            <a:graphicFrameLocks noGrp="1"/>
          </p:cNvGraphicFramePr>
          <p:nvPr>
            <p:extLst/>
          </p:nvPr>
        </p:nvGraphicFramePr>
        <p:xfrm>
          <a:off x="683705" y="5662289"/>
          <a:ext cx="1205889" cy="658813"/>
        </p:xfrm>
        <a:graphic>
          <a:graphicData uri="http://schemas.openxmlformats.org/drawingml/2006/table">
            <a:tbl>
              <a:tblPr/>
              <a:tblGrid>
                <a:gridCol w="12058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504274"/>
              </p:ext>
            </p:extLst>
          </p:nvPr>
        </p:nvGraphicFramePr>
        <p:xfrm>
          <a:off x="4699774" y="5867707"/>
          <a:ext cx="1800858" cy="619126"/>
        </p:xfrm>
        <a:graphic>
          <a:graphicData uri="http://schemas.openxmlformats.org/drawingml/2006/table">
            <a:tbl>
              <a:tblPr/>
              <a:tblGrid>
                <a:gridCol w="11744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638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 Box 167"/>
          <p:cNvSpPr txBox="1">
            <a:spLocks noChangeArrowheads="1"/>
          </p:cNvSpPr>
          <p:nvPr/>
        </p:nvSpPr>
        <p:spPr bwMode="auto">
          <a:xfrm>
            <a:off x="2066396" y="1424305"/>
            <a:ext cx="137689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2040481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770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WikiBooks</a:t>
            </a:r>
            <a:r>
              <a:rPr lang="en-US" altLang="zh-CN" dirty="0" smtClean="0"/>
              <a:t>’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en.wikibooks.org/wiki/Data_Mining_Algorithms_In_R/Frequent_Pattern_Mining/The_FP-Growth_Algorithm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7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mtClean="0"/>
              <a:t>R. </a:t>
            </a:r>
            <a:r>
              <a:rPr lang="en-US" altLang="en-US" dirty="0" smtClean="0"/>
              <a:t>Agrawal, T. </a:t>
            </a:r>
            <a:r>
              <a:rPr lang="en-US" altLang="en-US" dirty="0" err="1" smtClean="0"/>
              <a:t>Imielinski</a:t>
            </a:r>
            <a:r>
              <a:rPr lang="en-US" altLang="en-US" dirty="0" smtClean="0"/>
              <a:t>, and A. Swami, “Mining association rules between sets of items in large databases”,  in Proc. of SIGMOD'93</a:t>
            </a:r>
          </a:p>
          <a:p>
            <a:r>
              <a:rPr lang="en-US" altLang="en-US" dirty="0" smtClean="0"/>
              <a:t>R. J.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, “Efficiently mining long patterns from databases”, in Proc. of SIGMOD'98</a:t>
            </a:r>
          </a:p>
          <a:p>
            <a:r>
              <a:rPr lang="en-US" altLang="en-US" dirty="0" smtClean="0"/>
              <a:t>N. </a:t>
            </a:r>
            <a:r>
              <a:rPr lang="en-US" altLang="en-US" dirty="0" err="1" smtClean="0"/>
              <a:t>Pasquier</a:t>
            </a:r>
            <a:r>
              <a:rPr lang="en-US" altLang="en-US" dirty="0" smtClean="0"/>
              <a:t>, Y. </a:t>
            </a:r>
            <a:r>
              <a:rPr lang="en-US" altLang="en-US" dirty="0" err="1" smtClean="0"/>
              <a:t>Bastide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Taouil</a:t>
            </a:r>
            <a:r>
              <a:rPr lang="en-US" altLang="en-US" dirty="0" smtClean="0"/>
              <a:t>, and L. </a:t>
            </a:r>
            <a:r>
              <a:rPr lang="en-US" altLang="en-US" dirty="0" err="1" smtClean="0"/>
              <a:t>Lakhal</a:t>
            </a:r>
            <a:r>
              <a:rPr lang="en-US" altLang="en-US" dirty="0" smtClean="0"/>
              <a:t>, “Discovering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for association rules”, in Proc. of ICDT'99</a:t>
            </a:r>
          </a:p>
          <a:p>
            <a:r>
              <a:rPr lang="en-US" altLang="en-US" dirty="0" smtClean="0"/>
              <a:t>J. Han, H. Cheng, D. Xin, and X. Yan, “Frequent Pattern Mining: Current Status and Future Directions”, Data Mining and Knowledge Discovery, 15(1): 55-86, 2007</a:t>
            </a:r>
          </a:p>
          <a:p>
            <a:r>
              <a:rPr lang="en-US" altLang="en-US" dirty="0" smtClean="0"/>
              <a:t>R. Agrawal and R.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, “Fast algorithms for mining association rules”, VLDB'94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, and S. </a:t>
            </a:r>
            <a:r>
              <a:rPr lang="en-US" altLang="en-US" dirty="0" err="1" smtClean="0"/>
              <a:t>Navathe</a:t>
            </a:r>
            <a:r>
              <a:rPr lang="en-US" altLang="en-US" dirty="0" smtClean="0"/>
              <a:t>, “An efficient algorithm for mining association rules in large databases”, VLDB'95</a:t>
            </a:r>
          </a:p>
          <a:p>
            <a:r>
              <a:rPr lang="en-US" altLang="en-US" dirty="0" smtClean="0"/>
              <a:t>J. S. Park, M. S. Chen, and P. S. Yu, “An effective hash-based algorithm for mining association rules”, SIGMOD'95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Sarawagi</a:t>
            </a:r>
            <a:r>
              <a:rPr lang="en-US" altLang="en-US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S.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M.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dirty="0" smtClean="0"/>
              <a:t>J. Han, J. Pei, and Y. Yin, “Mining frequent patterns without candidate generation”, SIGMOD’00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Hsiao, “CHARM: An Efficient Algorithm for Closed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Mining”, SDM'02</a:t>
            </a:r>
          </a:p>
          <a:p>
            <a:r>
              <a:rPr lang="en-US" altLang="en-US" dirty="0" smtClean="0"/>
              <a:t>J. Wang, J. Han, and J. Pei, “CLOSET+: Searching for the Best Strategies for Mining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”, KDD'03</a:t>
            </a:r>
          </a:p>
          <a:p>
            <a:r>
              <a:rPr lang="en-US" altLang="en-US" dirty="0" smtClean="0"/>
              <a:t>C. C. Aggarwal, M.A., </a:t>
            </a:r>
            <a:r>
              <a:rPr lang="en-US" altLang="en-US" dirty="0" err="1" smtClean="0"/>
              <a:t>Bhuiyan</a:t>
            </a:r>
            <a:r>
              <a:rPr lang="en-US" altLang="en-US" dirty="0" smtClean="0"/>
              <a:t>, M. A. Hasan, “Frequent Pattern Mining Algorithms: A Survey”, in Aggarwal and Han (eds.): Frequent Pattern Mining, Springer, 2014 </a:t>
            </a:r>
          </a:p>
          <a:p>
            <a:r>
              <a:rPr lang="en-US" altLang="en-US" dirty="0" smtClean="0"/>
              <a:t>C. C. Aggarwal and P. S. Yu.  A New Framework for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Generation. PODS’98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Motwani</a:t>
            </a:r>
            <a:r>
              <a:rPr lang="en-US" altLang="en-US" dirty="0" smtClean="0"/>
              <a:t>, and C. Silverstein.   Beyond market basket: Generalizing association rules to correlations.  SIGMOD'97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Klemettinen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P. </a:t>
            </a:r>
            <a:r>
              <a:rPr lang="en-US" altLang="en-US" dirty="0" err="1" smtClean="0"/>
              <a:t>Ronkainen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and A. I. </a:t>
            </a:r>
            <a:r>
              <a:rPr lang="en-US" altLang="en-US" dirty="0" err="1" smtClean="0"/>
              <a:t>Verkamo</a:t>
            </a:r>
            <a:r>
              <a:rPr lang="en-US" altLang="en-US" dirty="0" smtClean="0"/>
              <a:t>.   Finding interesting rules from large sets of discovered association rules.  CIKM'94</a:t>
            </a:r>
          </a:p>
          <a:p>
            <a:r>
              <a:rPr lang="en-US" altLang="en-US" dirty="0" smtClean="0"/>
              <a:t>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.   Alternative Interest Measures for Mining Associations.  TKDE’03</a:t>
            </a:r>
          </a:p>
          <a:p>
            <a:r>
              <a:rPr lang="en-US" altLang="en-US" dirty="0" smtClean="0"/>
              <a:t>P.-N. Tan, V. Kumar, and J. Srivastava.   Selecting the Right Interestingness Measure for Association Patterns.  KDD'02</a:t>
            </a:r>
          </a:p>
          <a:p>
            <a:r>
              <a:rPr lang="en-US" altLang="en-US" dirty="0" smtClean="0"/>
              <a:t>T. Wu, Y. Chen and J. Han, Re-Examination of Interestingness Measures in Pattern Mining: A Unified Framework, Data Mining and Knowledge Discovery, 21(3):371-397, 2010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Discovery: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What are patterns?  </a:t>
            </a:r>
          </a:p>
          <a:p>
            <a:pPr lvl="1"/>
            <a:r>
              <a:rPr lang="en-US" altLang="en-US" sz="2000" dirty="0" smtClean="0"/>
              <a:t>Patterns: A set of items, subsequences, or substructures that occur frequently together (or strongly correlated) in a data set</a:t>
            </a:r>
          </a:p>
          <a:p>
            <a:pPr lvl="1"/>
            <a:r>
              <a:rPr lang="en-US" altLang="en-US" sz="2000" dirty="0" smtClean="0"/>
              <a:t>Patterns represent intrinsic and important properties of datasets</a:t>
            </a:r>
          </a:p>
          <a:p>
            <a:r>
              <a:rPr lang="en-US" altLang="en-US" sz="2400" dirty="0" smtClean="0"/>
              <a:t>Pattern discovery: Uncovering patterns from massive data</a:t>
            </a:r>
          </a:p>
          <a:p>
            <a:r>
              <a:rPr lang="en-US" altLang="en-US" sz="2400" dirty="0" smtClean="0"/>
              <a:t>Motivation examples:</a:t>
            </a:r>
          </a:p>
          <a:p>
            <a:pPr lvl="1"/>
            <a:r>
              <a:rPr lang="en-US" altLang="en-US" sz="2000" b="1" dirty="0" smtClean="0">
                <a:solidFill>
                  <a:srgbClr val="FF0000"/>
                </a:solidFill>
              </a:rPr>
              <a:t>What products were often purchased together?</a:t>
            </a:r>
          </a:p>
          <a:p>
            <a:pPr lvl="1"/>
            <a:r>
              <a:rPr lang="en-US" altLang="en-US" sz="2000" dirty="0" smtClean="0"/>
              <a:t>What are the subsequent purchases after buying an iPad?</a:t>
            </a:r>
          </a:p>
          <a:p>
            <a:pPr lvl="1"/>
            <a:r>
              <a:rPr lang="en-US" altLang="en-US" sz="2000" dirty="0" smtClean="0"/>
              <a:t>What code segments likely contain copy-and-paste bugs?</a:t>
            </a:r>
          </a:p>
          <a:p>
            <a:pPr lvl="1"/>
            <a:r>
              <a:rPr lang="en-US" altLang="en-US" sz="2000" dirty="0" smtClean="0"/>
              <a:t>What word sequences likely form phrases in this corpus?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Patterns (</a:t>
            </a:r>
            <a:r>
              <a:rPr lang="en-US" dirty="0" err="1" smtClean="0"/>
              <a:t>Itemsets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43501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set of one or more items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k-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X = {x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absolute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support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X: Frequency or the number of occurrences of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X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relative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s: 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The fraction of transactions that contains X (i.e., the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probability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contains X)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X is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frequent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if the support of X is no less than a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threshold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43525" y="3975602"/>
            <a:ext cx="3800475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marL="285744" lvl="1" indent="-285744">
              <a:spcBef>
                <a:spcPts val="200"/>
              </a:spcBef>
              <a:buClr>
                <a:srgbClr val="0000CC"/>
              </a:buClr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1-itemsets: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Beer: 3 (60%); Nuts: 3 (60%)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Diaper: 4 (80%); Eggs: 3 (60%)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2-itemsets: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{Beer, Diaper}: 3 (60%)</a:t>
            </a:r>
          </a:p>
        </p:txBody>
      </p:sp>
      <p:graphicFrame>
        <p:nvGraphicFramePr>
          <p:cNvPr id="6" name="Group 44"/>
          <p:cNvGraphicFramePr>
            <a:graphicFrameLocks noGrp="1"/>
          </p:cNvGraphicFramePr>
          <p:nvPr>
            <p:extLst/>
          </p:nvPr>
        </p:nvGraphicFramePr>
        <p:xfrm>
          <a:off x="5557836" y="1881159"/>
          <a:ext cx="3543299" cy="201111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768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664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Items bought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Nuts,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Coffee,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Diaper, Eggs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Coffee, Diaper,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83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From Frequent </a:t>
            </a:r>
            <a:r>
              <a:rPr lang="en-US" altLang="en-US" dirty="0" err="1"/>
              <a:t>Itemsets</a:t>
            </a:r>
            <a:r>
              <a:rPr lang="en-US" altLang="en-US" dirty="0"/>
              <a:t> to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431144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(s, c)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The probability that a transaction contains X  Y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Confidence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c: 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conditional probabilit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containing X also contains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 = sup(X  Y) / sup(X)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Association rule mining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Find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of the rules,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Y,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with minimum support and confidence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en-US" sz="21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: Let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1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1-itemsets: Beer: 3, Nuts: 3, Diaper: 4, Eggs: 3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2-itemsets:  {Beer, Diaper}: 3</a:t>
            </a:r>
            <a:endParaRPr lang="en-US" altLang="en-US" sz="2100" i="1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 Let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minconf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= 50%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Beer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Diaper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100%)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Diaper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Beer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75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%)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805366" y="3692696"/>
            <a:ext cx="4410074" cy="2401888"/>
            <a:chOff x="152400" y="3810000"/>
            <a:chExt cx="4049726" cy="2630488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7200" y="4343400"/>
              <a:ext cx="1905000" cy="1371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47800" y="4343400"/>
              <a:ext cx="1905000" cy="152400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762000" y="5029200"/>
              <a:ext cx="228600" cy="762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048000" y="4495800"/>
              <a:ext cx="228600" cy="6858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1981200" y="4191000"/>
              <a:ext cx="152400" cy="8382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743200" y="3810000"/>
              <a:ext cx="1458926" cy="76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  <a:latin typeface="Corbel" charset="0"/>
                  <a:ea typeface="Corbel" charset="0"/>
                  <a:cs typeface="Corbel" charset="0"/>
                </a:rPr>
                <a:t>Containing diaper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347788" y="3810000"/>
              <a:ext cx="1395413" cy="707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Containing both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28600" y="5715000"/>
              <a:ext cx="1629822" cy="43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2"/>
                  </a:solidFill>
                  <a:latin typeface="Corbel" charset="0"/>
                  <a:ea typeface="Corbel" charset="0"/>
                  <a:cs typeface="Corbel" charset="0"/>
                </a:rPr>
                <a:t>Containing beer</a:t>
              </a:r>
              <a:endParaRPr lang="en-US" altLang="en-US" sz="2000" b="1" u="sng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52400" y="3810000"/>
              <a:ext cx="3886200" cy="2630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31886" y="6109128"/>
            <a:ext cx="43190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Note: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X  Y, a subtle 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otation!</a:t>
            </a:r>
          </a:p>
        </p:txBody>
      </p:sp>
      <p:graphicFrame>
        <p:nvGraphicFramePr>
          <p:cNvPr id="16" name="Group 44"/>
          <p:cNvGraphicFramePr>
            <a:graphicFrameLocks noGrp="1"/>
          </p:cNvGraphicFramePr>
          <p:nvPr>
            <p:extLst/>
          </p:nvPr>
        </p:nvGraphicFramePr>
        <p:xfrm>
          <a:off x="5019996" y="1513728"/>
          <a:ext cx="3899295" cy="2011116"/>
        </p:xfrm>
        <a:graphic>
          <a:graphicData uri="http://schemas.openxmlformats.org/drawingml/2006/table">
            <a:tbl>
              <a:tblPr/>
              <a:tblGrid>
                <a:gridCol w="535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6409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48381" y="4849771"/>
            <a:ext cx="79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01708" y="4893640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endParaRPr lang="en-US" sz="16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6845" y="4753681"/>
            <a:ext cx="1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Diaper}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7175" y="5737129"/>
            <a:ext cx="3843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 </a:t>
            </a:r>
            <a:r>
              <a:rPr lang="en-US" alt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 = </a:t>
            </a: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Beer, 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endParaRPr lang="en-US" sz="2000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Challenge: There Are Too Many Frequent Patterns!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 long pattern contains a combinatorial number of sub-patterns</a:t>
            </a:r>
          </a:p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frequent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does the following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contain?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TDB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: T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Assuming (absolute)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Let’s have a try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1-itemsets: 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2-itemsets: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 …,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mr-IN" altLang="en-US" sz="2400" dirty="0" smtClean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marL="400050" lvl="1" indent="0">
              <a:buNone/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99-itemsets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100-itemset: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 total: 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… +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400" baseline="30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2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– 1 sub-patterns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!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57079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too huge set for any computer to compute or store!</a:t>
            </a:r>
          </a:p>
        </p:txBody>
      </p:sp>
    </p:spTree>
    <p:extLst>
      <p:ext uri="{BB962C8B-B14F-4D97-AF65-F5344CB8AC3E}">
        <p14:creationId xmlns:p14="http://schemas.microsoft.com/office/powerpoint/2010/main" val="6802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Closed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handle such a challenge?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Solution 1: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Closed patterns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 A pattern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X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if X is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frequent,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there exists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no super-pattern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 </a:t>
            </a:r>
            <a:r>
              <a:rPr lang="he-IL" altLang="en-US" sz="24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X, </a:t>
            </a:r>
            <a:r>
              <a:rPr lang="en-US" altLang="en-US" sz="24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with the same support</a:t>
            </a:r>
            <a:r>
              <a:rPr lang="en-US" altLang="en-US" sz="2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as 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	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closed patterns does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Two: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2”;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 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a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lossless compression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of frequent patterns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Reduces the # of patterns but does not lose the support information!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You will still be able to say: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2”,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”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Max-Patterns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Solution 2: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Max-patterns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 A pattern X is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if X is frequent and there exists no frequent super-pattern Y </a:t>
            </a:r>
            <a:r>
              <a:rPr lang="he-IL" altLang="en-US" sz="20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X, </a:t>
            </a:r>
            <a:r>
              <a:rPr lang="en-US" altLang="en-US" sz="1800" strike="sngStrike" dirty="0">
                <a:latin typeface="Corbel" charset="0"/>
                <a:ea typeface="Corbel" charset="0"/>
                <a:cs typeface="Corbel" charset="0"/>
              </a:rPr>
              <a:t>with the same support as X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Difference from close-patterns?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Do not care the real support of the sub-patterns of a max-pattern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How many max-patterns does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One:  P: “{a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n-US" altLang="en-US" sz="2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compression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! 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We only know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is frequent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But we do not know the real support of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}, …, any more!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Thus in many applications,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closed-patterns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is more desirable than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max-patterns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Downward Closure Property of Frequent </a:t>
            </a:r>
            <a:r>
              <a:rPr lang="en-US" altLang="en-US" dirty="0" smtClean="0"/>
              <a:t>Patterns: </a:t>
            </a:r>
            <a:r>
              <a:rPr lang="en-US" altLang="en-US" dirty="0" err="1" smtClean="0"/>
              <a:t>Apriori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Observation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From TDB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1: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We get a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Also, its subsets are all frequent: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100" baseline="-25000" dirty="0">
                <a:latin typeface="Corbel" charset="0"/>
                <a:ea typeface="Corbel" charset="0"/>
                <a:cs typeface="Corbel" charset="0"/>
              </a:rPr>
              <a:t>49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}, …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There must be some hidden relationships among frequent patterns! </a:t>
            </a:r>
          </a:p>
          <a:p>
            <a:r>
              <a:rPr lang="en-US" altLang="en-US" sz="2200" dirty="0" smtClean="0">
                <a:latin typeface="Corbel" charset="0"/>
                <a:ea typeface="Corbel" charset="0"/>
                <a:cs typeface="Corbel" charset="0"/>
              </a:rPr>
              <a:t>The </a:t>
            </a:r>
            <a:r>
              <a:rPr lang="en-US" altLang="en-US" sz="22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downward closure (also called “</a:t>
            </a:r>
            <a:r>
              <a:rPr lang="en-US" altLang="en-US" sz="2200" dirty="0" err="1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sz="22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”) </a:t>
            </a:r>
            <a:r>
              <a:rPr lang="en-US" altLang="en-US" sz="2200" dirty="0" smtClean="0">
                <a:latin typeface="Corbel" charset="0"/>
                <a:ea typeface="Corbel" charset="0"/>
                <a:cs typeface="Corbel" charset="0"/>
              </a:rPr>
              <a:t>property of frequent patterns</a:t>
            </a:r>
          </a:p>
          <a:p>
            <a:pPr marL="742950" lvl="2" indent="-342900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diaper, nuts}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frequent, so is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Every transaction containing {beer, diaper, nuts} also contains {beer, diaper} </a:t>
            </a:r>
          </a:p>
          <a:p>
            <a:pPr marL="742950" lvl="2" indent="-342900"/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 Any subset of a frequent </a:t>
            </a:r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must be frequent</a:t>
            </a:r>
            <a:endParaRPr lang="en-US" altLang="en-US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Efficient mining methodology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any subset of an 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infrequent, then there is no chance for S to be frequent—why do we even have to consider S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!?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1050" y="6010424"/>
            <a:ext cx="3393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A sharp knife for pruning!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45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48178</TotalTime>
  <Words>2811</Words>
  <Application>Microsoft Macintosh PowerPoint</Application>
  <PresentationFormat>On-screen Show (4:3)</PresentationFormat>
  <Paragraphs>594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Calibri</vt:lpstr>
      <vt:lpstr>Corbel</vt:lpstr>
      <vt:lpstr>ＭＳ ゴシック</vt:lpstr>
      <vt:lpstr>Symbol</vt:lpstr>
      <vt:lpstr>Wingdings</vt:lpstr>
      <vt:lpstr>华文楷体</vt:lpstr>
      <vt:lpstr>宋体</vt:lpstr>
      <vt:lpstr>Arial</vt:lpstr>
      <vt:lpstr>Office Theme</vt:lpstr>
      <vt:lpstr>Chapter 6. Frequent Pattern Mining: FP-Growth</vt:lpstr>
      <vt:lpstr>PowerPoint Presentation</vt:lpstr>
      <vt:lpstr>Pattern Discovery: Definition</vt:lpstr>
      <vt:lpstr>Frequent Patterns (Itemsets)</vt:lpstr>
      <vt:lpstr>From Frequent Itemsets to Association Rules</vt:lpstr>
      <vt:lpstr>Challenge: There Are Too Many Frequent Patterns!</vt:lpstr>
      <vt:lpstr>Expressing Patterns in Compressed Form: Closed Patterns</vt:lpstr>
      <vt:lpstr>Expressing Patterns in Compressed Form: Max-Patterns</vt:lpstr>
      <vt:lpstr>The Downward Closure Property of Frequent Patterns: Apriori</vt:lpstr>
      <vt:lpstr>Apriori: A Candidate Generation &amp; Test Approach</vt:lpstr>
      <vt:lpstr>The Apriori Algorithm: An Example</vt:lpstr>
      <vt:lpstr>The Apriori Algorithm (Pseudo-Code)</vt:lpstr>
      <vt:lpstr>FPGrowth: Mining Frequent Patterns by Pattern Growth</vt:lpstr>
      <vt:lpstr>Example: Construct FP-tree from a Transactional DB</vt:lpstr>
      <vt:lpstr>Divide and Conquer Based on Patterns and Data</vt:lpstr>
      <vt:lpstr>Mine Each Conditional Pattern-Base Recursively</vt:lpstr>
      <vt:lpstr>Mine Each Conditional Pattern-Base Recursively</vt:lpstr>
      <vt:lpstr>Mine Each Conditional Pattern-Base Recursively</vt:lpstr>
      <vt:lpstr>Try FP-Growth?</vt:lpstr>
      <vt:lpstr>Try WikiBooks’ Example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2078</cp:revision>
  <cp:lastPrinted>2017-01-15T22:23:57Z</cp:lastPrinted>
  <dcterms:created xsi:type="dcterms:W3CDTF">2015-05-16T14:51:23Z</dcterms:created>
  <dcterms:modified xsi:type="dcterms:W3CDTF">2017-09-18T02:59:30Z</dcterms:modified>
</cp:coreProperties>
</file>