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669088" cy="9928225"/>
  <p:defaultTextStyle>
    <a:defPPr>
      <a:defRPr lang="zh-CN"/>
    </a:defPPr>
    <a:lvl1pPr marL="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68705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3741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06115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7482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43525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41223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80935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49640" algn="l" defTabSz="2137410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6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8F8"/>
    <a:srgbClr val="E6D6F2"/>
    <a:srgbClr val="D1B3E7"/>
    <a:srgbClr val="EADCF4"/>
    <a:srgbClr val="CFAFE7"/>
    <a:srgbClr val="D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37"/>
    <p:restoredTop sz="94666"/>
  </p:normalViewPr>
  <p:slideViewPr>
    <p:cSldViewPr>
      <p:cViewPr>
        <p:scale>
          <a:sx n="33" d="100"/>
          <a:sy n="33" d="100"/>
        </p:scale>
        <p:origin x="400" y="-4008"/>
      </p:cViewPr>
      <p:guideLst>
        <p:guide orient="horz" pos="13486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0999" y="13298397"/>
            <a:ext cx="25737979" cy="917608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41997" y="24258165"/>
            <a:ext cx="21195983" cy="1093995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6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37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06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7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43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12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80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49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1952982" y="1714335"/>
            <a:ext cx="6812994" cy="3652597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14000" y="1714335"/>
            <a:ext cx="19934317" cy="3652597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91910" y="18144083"/>
            <a:ext cx="25737979" cy="9364362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6870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3741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20611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7482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34352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41223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48093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54964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13999" y="9988661"/>
            <a:ext cx="13373656" cy="28251650"/>
          </a:xfrm>
        </p:spPr>
        <p:txBody>
          <a:bodyPr/>
          <a:lstStyle>
            <a:lvl1pPr>
              <a:defRPr sz="65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392320" y="9988661"/>
            <a:ext cx="13373656" cy="28251650"/>
          </a:xfrm>
        </p:spPr>
        <p:txBody>
          <a:bodyPr/>
          <a:lstStyle>
            <a:lvl1pPr>
              <a:defRPr sz="65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582372"/>
            <a:ext cx="13378914" cy="3993479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8705" indent="0">
              <a:buNone/>
              <a:defRPr sz="4700" b="1"/>
            </a:lvl2pPr>
            <a:lvl3pPr marL="2137410" indent="0">
              <a:buNone/>
              <a:defRPr sz="4200" b="1"/>
            </a:lvl3pPr>
            <a:lvl4pPr marL="3206115" indent="0">
              <a:buNone/>
              <a:defRPr sz="3700" b="1"/>
            </a:lvl4pPr>
            <a:lvl5pPr marL="4274820" indent="0">
              <a:buNone/>
              <a:defRPr sz="3700" b="1"/>
            </a:lvl5pPr>
            <a:lvl6pPr marL="5343525" indent="0">
              <a:buNone/>
              <a:defRPr sz="3700" b="1"/>
            </a:lvl6pPr>
            <a:lvl7pPr marL="6412230" indent="0">
              <a:buNone/>
              <a:defRPr sz="3700" b="1"/>
            </a:lvl7pPr>
            <a:lvl8pPr marL="7480935" indent="0">
              <a:buNone/>
              <a:defRPr sz="3700" b="1"/>
            </a:lvl8pPr>
            <a:lvl9pPr marL="8549640" indent="0">
              <a:buNone/>
              <a:defRPr sz="3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13999" y="13575851"/>
            <a:ext cx="13378914" cy="24664451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5381808" y="9582372"/>
            <a:ext cx="13384170" cy="3993479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68705" indent="0">
              <a:buNone/>
              <a:defRPr sz="4700" b="1"/>
            </a:lvl2pPr>
            <a:lvl3pPr marL="2137410" indent="0">
              <a:buNone/>
              <a:defRPr sz="4200" b="1"/>
            </a:lvl3pPr>
            <a:lvl4pPr marL="3206115" indent="0">
              <a:buNone/>
              <a:defRPr sz="3700" b="1"/>
            </a:lvl4pPr>
            <a:lvl5pPr marL="4274820" indent="0">
              <a:buNone/>
              <a:defRPr sz="3700" b="1"/>
            </a:lvl5pPr>
            <a:lvl6pPr marL="5343525" indent="0">
              <a:buNone/>
              <a:defRPr sz="3700" b="1"/>
            </a:lvl6pPr>
            <a:lvl7pPr marL="6412230" indent="0">
              <a:buNone/>
              <a:defRPr sz="3700" b="1"/>
            </a:lvl7pPr>
            <a:lvl8pPr marL="7480935" indent="0">
              <a:buNone/>
              <a:defRPr sz="3700" b="1"/>
            </a:lvl8pPr>
            <a:lvl9pPr marL="8549640" indent="0">
              <a:buNone/>
              <a:defRPr sz="3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5381808" y="13575851"/>
            <a:ext cx="13384170" cy="24664451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3" cy="7253667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38630" y="1704423"/>
            <a:ext cx="16927347" cy="36535888"/>
          </a:xfrm>
        </p:spPr>
        <p:txBody>
          <a:bodyPr/>
          <a:lstStyle>
            <a:lvl1pPr>
              <a:defRPr sz="7500"/>
            </a:lvl1pPr>
            <a:lvl2pPr>
              <a:defRPr sz="65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14001" y="8958085"/>
            <a:ext cx="9961903" cy="29282221"/>
          </a:xfrm>
        </p:spPr>
        <p:txBody>
          <a:bodyPr/>
          <a:lstStyle>
            <a:lvl1pPr marL="0" indent="0">
              <a:buNone/>
              <a:defRPr sz="3300"/>
            </a:lvl1pPr>
            <a:lvl2pPr marL="1068705" indent="0">
              <a:buNone/>
              <a:defRPr sz="2800"/>
            </a:lvl2pPr>
            <a:lvl3pPr marL="2137410" indent="0">
              <a:buNone/>
              <a:defRPr sz="2300"/>
            </a:lvl3pPr>
            <a:lvl4pPr marL="3206115" indent="0">
              <a:buNone/>
              <a:defRPr sz="2100"/>
            </a:lvl4pPr>
            <a:lvl5pPr marL="4274820" indent="0">
              <a:buNone/>
              <a:defRPr sz="2100"/>
            </a:lvl5pPr>
            <a:lvl6pPr marL="5343525" indent="0">
              <a:buNone/>
              <a:defRPr sz="2100"/>
            </a:lvl6pPr>
            <a:lvl7pPr marL="6412230" indent="0">
              <a:buNone/>
              <a:defRPr sz="2100"/>
            </a:lvl7pPr>
            <a:lvl8pPr marL="7480935" indent="0">
              <a:buNone/>
              <a:defRPr sz="2100"/>
            </a:lvl8pPr>
            <a:lvl9pPr marL="8549640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35088" y="29965973"/>
            <a:ext cx="18167985" cy="3537652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935088" y="3825024"/>
            <a:ext cx="18167985" cy="25685116"/>
          </a:xfrm>
        </p:spPr>
        <p:txBody>
          <a:bodyPr/>
          <a:lstStyle>
            <a:lvl1pPr marL="0" indent="0">
              <a:buNone/>
              <a:defRPr sz="7500"/>
            </a:lvl1pPr>
            <a:lvl2pPr marL="1068705" indent="0">
              <a:buNone/>
              <a:defRPr sz="6500"/>
            </a:lvl2pPr>
            <a:lvl3pPr marL="2137410" indent="0">
              <a:buNone/>
              <a:defRPr sz="5600"/>
            </a:lvl3pPr>
            <a:lvl4pPr marL="3206115" indent="0">
              <a:buNone/>
              <a:defRPr sz="4700"/>
            </a:lvl4pPr>
            <a:lvl5pPr marL="4274820" indent="0">
              <a:buNone/>
              <a:defRPr sz="4700"/>
            </a:lvl5pPr>
            <a:lvl6pPr marL="5343525" indent="0">
              <a:buNone/>
              <a:defRPr sz="4700"/>
            </a:lvl6pPr>
            <a:lvl7pPr marL="6412230" indent="0">
              <a:buNone/>
              <a:defRPr sz="4700"/>
            </a:lvl7pPr>
            <a:lvl8pPr marL="7480935" indent="0">
              <a:buNone/>
              <a:defRPr sz="4700"/>
            </a:lvl8pPr>
            <a:lvl9pPr marL="8549640" indent="0">
              <a:buNone/>
              <a:defRPr sz="4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935088" y="33503619"/>
            <a:ext cx="18167985" cy="5024056"/>
          </a:xfrm>
        </p:spPr>
        <p:txBody>
          <a:bodyPr/>
          <a:lstStyle>
            <a:lvl1pPr marL="0" indent="0">
              <a:buNone/>
              <a:defRPr sz="3300"/>
            </a:lvl1pPr>
            <a:lvl2pPr marL="1068705" indent="0">
              <a:buNone/>
              <a:defRPr sz="2800"/>
            </a:lvl2pPr>
            <a:lvl3pPr marL="2137410" indent="0">
              <a:buNone/>
              <a:defRPr sz="2300"/>
            </a:lvl3pPr>
            <a:lvl4pPr marL="3206115" indent="0">
              <a:buNone/>
              <a:defRPr sz="2100"/>
            </a:lvl4pPr>
            <a:lvl5pPr marL="4274820" indent="0">
              <a:buNone/>
              <a:defRPr sz="2100"/>
            </a:lvl5pPr>
            <a:lvl6pPr marL="5343525" indent="0">
              <a:buNone/>
              <a:defRPr sz="2100"/>
            </a:lvl6pPr>
            <a:lvl7pPr marL="6412230" indent="0">
              <a:buNone/>
              <a:defRPr sz="2100"/>
            </a:lvl7pPr>
            <a:lvl8pPr marL="7480935" indent="0">
              <a:buNone/>
              <a:defRPr sz="2100"/>
            </a:lvl8pPr>
            <a:lvl9pPr marL="8549640" indent="0">
              <a:buNone/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13999" y="1714329"/>
            <a:ext cx="27251978" cy="7134756"/>
          </a:xfrm>
          <a:prstGeom prst="rect">
            <a:avLst/>
          </a:prstGeom>
        </p:spPr>
        <p:txBody>
          <a:bodyPr vert="horz" lIns="213741" tIns="106871" rIns="213741" bIns="106871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13999" y="9988661"/>
            <a:ext cx="27251978" cy="28251650"/>
          </a:xfrm>
          <a:prstGeom prst="rect">
            <a:avLst/>
          </a:prstGeom>
        </p:spPr>
        <p:txBody>
          <a:bodyPr vert="horz" lIns="213741" tIns="106871" rIns="213741" bIns="106871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3999" y="39677169"/>
            <a:ext cx="7065328" cy="2279158"/>
          </a:xfrm>
          <a:prstGeom prst="rect">
            <a:avLst/>
          </a:prstGeom>
        </p:spPr>
        <p:txBody>
          <a:bodyPr vert="horz" lIns="213741" tIns="106871" rIns="213741" bIns="106871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16/7/14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345659" y="39677169"/>
            <a:ext cx="9588659" cy="2279158"/>
          </a:xfrm>
          <a:prstGeom prst="rect">
            <a:avLst/>
          </a:prstGeom>
        </p:spPr>
        <p:txBody>
          <a:bodyPr vert="horz" lIns="213741" tIns="106871" rIns="213741" bIns="106871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1700649" y="39677169"/>
            <a:ext cx="7065328" cy="2279158"/>
          </a:xfrm>
          <a:prstGeom prst="rect">
            <a:avLst/>
          </a:prstGeom>
        </p:spPr>
        <p:txBody>
          <a:bodyPr vert="horz" lIns="213741" tIns="106871" rIns="213741" bIns="106871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37410" rtl="0" eaLnBrk="1" latinLnBrk="0" hangingPunct="1"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1529" indent="-801529" algn="l" defTabSz="2137410" rtl="0" eaLnBrk="1" latinLnBrk="0" hangingPunct="1">
        <a:spcBef>
          <a:spcPct val="20000"/>
        </a:spcBef>
        <a:buFont typeface="Arial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36646" indent="-667941" algn="l" defTabSz="213741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2pPr>
      <a:lvl3pPr marL="2671763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40468" indent="-534353" algn="l" defTabSz="2137410" rtl="0" eaLnBrk="1" latinLnBrk="0" hangingPunct="1">
        <a:spcBef>
          <a:spcPct val="20000"/>
        </a:spcBef>
        <a:buFont typeface="Arial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09173" indent="-534353" algn="l" defTabSz="2137410" rtl="0" eaLnBrk="1" latinLnBrk="0" hangingPunct="1">
        <a:spcBef>
          <a:spcPct val="20000"/>
        </a:spcBef>
        <a:buFont typeface="Arial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877878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946583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015288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083993" indent="-534353" algn="l" defTabSz="2137410" rtl="0" eaLnBrk="1" latinLnBrk="0" hangingPunct="1">
        <a:spcBef>
          <a:spcPct val="20000"/>
        </a:spcBef>
        <a:buFont typeface="Arial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8705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3741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06115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482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43525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1223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80935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49640" algn="l" defTabSz="2137410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837624" y="6331256"/>
            <a:ext cx="13839427" cy="23211046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sz="4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Behavior?</a:t>
            </a:r>
            <a:endParaRPr lang="en-US" altLang="zh-CN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Publishing-paper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Tweeting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zh-CN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zh-CN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“Super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Bowl”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tweets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(see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below)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541272" y="464712"/>
            <a:ext cx="27251978" cy="5490494"/>
          </a:xfrm>
        </p:spPr>
        <p:txBody>
          <a:bodyPr>
            <a:normAutofit/>
          </a:bodyPr>
          <a:lstStyle/>
          <a:p>
            <a:r>
              <a:rPr lang="en-US" altLang="zh-CN" sz="10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CatchTartan</a:t>
            </a:r>
            <a:r>
              <a:rPr lang="en-US" altLang="zh-C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Representing and Summarizing Dynamic </a:t>
            </a:r>
            <a:r>
              <a:rPr lang="en-US" altLang="zh-CN" sz="10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Multicontextual</a:t>
            </a:r>
            <a:r>
              <a:rPr lang="en-US" altLang="zh-C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Jiang</a:t>
            </a:r>
            <a:r>
              <a:rPr lang="en-US" altLang="zh-CN" sz="5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Christos Faloutsos</a:t>
            </a:r>
            <a:r>
              <a:rPr lang="en-US" altLang="zh-CN" sz="5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Jiawei</a:t>
            </a:r>
            <a:r>
              <a:rPr lang="zh-CN" alt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</a:t>
            </a:r>
            <a:r>
              <a:rPr lang="en-US" altLang="zh-CN" sz="5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6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/>
            </a:r>
            <a:br>
              <a:rPr lang="en-US" altLang="zh-CN" sz="6000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US" altLang="zh-CN" sz="4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Science, University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Illinois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Urbana-Champaign,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IL,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Department, SCS, Carnegie Mellon University, PA, USA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C:\Users\meng\Desktop\cmu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471" y="2425125"/>
            <a:ext cx="3840156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522363" y="5955206"/>
            <a:ext cx="29379264" cy="0"/>
          </a:xfrm>
          <a:prstGeom prst="line">
            <a:avLst/>
          </a:prstGeom>
          <a:ln w="127000">
            <a:solidFill>
              <a:schemeClr val="accent6">
                <a:lumMod val="7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4" idx="2"/>
          </p:cNvCxnSpPr>
          <p:nvPr/>
        </p:nvCxnSpPr>
        <p:spPr>
          <a:xfrm flipV="1">
            <a:off x="15167261" y="5955206"/>
            <a:ext cx="0" cy="23587096"/>
          </a:xfrm>
          <a:prstGeom prst="line">
            <a:avLst/>
          </a:prstGeom>
          <a:ln w="1270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92" y="2424765"/>
            <a:ext cx="2223892" cy="28803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44" y="13051334"/>
            <a:ext cx="8595360" cy="3438144"/>
          </a:xfrm>
          <a:prstGeom prst="rect">
            <a:avLst/>
          </a:prstGeo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30" y="8154790"/>
            <a:ext cx="8595360" cy="4239800"/>
          </a:xfrm>
          <a:prstGeom prst="rect">
            <a:avLst/>
          </a:prstGeo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sp>
        <p:nvSpPr>
          <p:cNvPr id="23" name="Rectangle 22"/>
          <p:cNvSpPr/>
          <p:nvPr/>
        </p:nvSpPr>
        <p:spPr>
          <a:xfrm>
            <a:off x="10553575" y="10317098"/>
            <a:ext cx="40603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  <a:r>
              <a:rPr lang="zh-CN" altLang="en-US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rich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  <a:endParaRPr lang="en-US" sz="4400" dirty="0"/>
          </a:p>
        </p:txBody>
      </p:sp>
      <p:sp>
        <p:nvSpPr>
          <p:cNvPr id="60" name="Rectangle 59"/>
          <p:cNvSpPr/>
          <p:nvPr/>
        </p:nvSpPr>
        <p:spPr>
          <a:xfrm>
            <a:off x="10553575" y="16976053"/>
            <a:ext cx="406039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Q1: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multicontextual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behaviors?</a:t>
            </a:r>
            <a:endParaRPr lang="en-US" sz="4000" dirty="0"/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95" y="22150739"/>
            <a:ext cx="13533120" cy="5828264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6" name="Rectangle 65"/>
          <p:cNvSpPr/>
          <p:nvPr/>
        </p:nvSpPr>
        <p:spPr>
          <a:xfrm>
            <a:off x="1080845" y="28749078"/>
            <a:ext cx="13533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Q2:</a:t>
            </a:r>
            <a:r>
              <a:rPr lang="zh-C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summary?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657" y="6378190"/>
            <a:ext cx="4258922" cy="3844260"/>
          </a:xfrm>
          <a:prstGeom prst="rect">
            <a:avLst/>
          </a:prstGeo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8361" y="10532077"/>
            <a:ext cx="13591218" cy="8193937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70" name="Rectangle 69"/>
          <p:cNvSpPr/>
          <p:nvPr/>
        </p:nvSpPr>
        <p:spPr>
          <a:xfrm>
            <a:off x="15887139" y="18853387"/>
            <a:ext cx="13533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A1: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“Two-Level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Matrix”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Behavior.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A2: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“Tartan”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Summary.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Q3: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Tartans?</a:t>
            </a:r>
            <a:endParaRPr lang="zh-CN" alt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" name="Content Placeholder 4"/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40" y="22462433"/>
            <a:ext cx="6842234" cy="2866136"/>
          </a:xfr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140" y="25364702"/>
            <a:ext cx="6842234" cy="774041"/>
          </a:xfrm>
          <a:prstGeom prst="rect">
            <a:avLst/>
          </a:prstGeo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73" name="Content Placeholder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5956" y="22434051"/>
            <a:ext cx="6573624" cy="5539470"/>
          </a:xfrm>
          <a:prstGeom prst="rect">
            <a:avLst/>
          </a:prstGeo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4148" y="27990497"/>
            <a:ext cx="6574536" cy="542496"/>
          </a:xfrm>
          <a:prstGeom prst="rect">
            <a:avLst/>
          </a:prstGeo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412" y="27465107"/>
            <a:ext cx="6765962" cy="4486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413" y="28041171"/>
            <a:ext cx="4821322" cy="419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3412" y="26331539"/>
            <a:ext cx="6765962" cy="9860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sp>
        <p:nvSpPr>
          <p:cNvPr id="37" name="矩形 36"/>
          <p:cNvSpPr/>
          <p:nvPr/>
        </p:nvSpPr>
        <p:spPr>
          <a:xfrm>
            <a:off x="15720558" y="6331258"/>
            <a:ext cx="13965045" cy="14461121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ails</a:t>
            </a:r>
            <a:r>
              <a:rPr lang="is-I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dimension!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values?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values?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Timestamps?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roposed</a:t>
            </a:r>
            <a:r>
              <a:rPr lang="zh-CN" alt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Novel</a:t>
            </a:r>
            <a:r>
              <a:rPr lang="zh-CN" altLang="en-US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endParaRPr lang="zh-CN" alt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5720558" y="21065898"/>
            <a:ext cx="13965045" cy="7572671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CatchTartan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MDL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Principle-driven</a:t>
            </a:r>
            <a:r>
              <a:rPr lang="zh-CN" alt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ncoding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Tartan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save?</a:t>
            </a:r>
            <a:endParaRPr lang="zh-CN" altLang="en-US" sz="36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4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720557" y="28832217"/>
            <a:ext cx="13965046" cy="710085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Jiang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(mjiang89@gmail.com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www.meng-jiang.com</a:t>
            </a:r>
            <a:endParaRPr lang="zh-CN" alt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Content Placeholder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24" y="29815821"/>
            <a:ext cx="22203607" cy="12470761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3" name="Content Placeholder 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844" y="16762997"/>
            <a:ext cx="8595360" cy="4008199"/>
          </a:xfrm>
          <a:prstGeom prst="rect">
            <a:avLst/>
          </a:prstGeo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sp>
        <p:nvSpPr>
          <p:cNvPr id="84" name="矩形 21"/>
          <p:cNvSpPr/>
          <p:nvPr/>
        </p:nvSpPr>
        <p:spPr>
          <a:xfrm>
            <a:off x="23348899" y="29815821"/>
            <a:ext cx="6336705" cy="12470761"/>
          </a:xfrm>
          <a:prstGeom prst="rect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dash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471" y="29995544"/>
            <a:ext cx="6019116" cy="4010118"/>
          </a:xfrm>
          <a:prstGeom prst="rect">
            <a:avLst/>
          </a:prstGeo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471" y="34185385"/>
            <a:ext cx="6019116" cy="3480002"/>
          </a:xfrm>
          <a:prstGeom prst="rect">
            <a:avLst/>
          </a:prstGeom>
          <a:effectLst>
            <a:outerShdw blurRad="50800" dist="76200" dir="2700000" sx="101000" sy="101000" algn="tl" rotWithShape="0">
              <a:schemeClr val="accent6">
                <a:lumMod val="75000"/>
                <a:alpha val="40000"/>
              </a:schemeClr>
            </a:out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923" y="37822086"/>
            <a:ext cx="753737" cy="426070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4327455" y="37834320"/>
            <a:ext cx="5091807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400" dirty="0" err="1" smtClean="0">
                <a:latin typeface="Times New Roman" charset="0"/>
                <a:ea typeface="Times New Roman" charset="0"/>
                <a:cs typeface="Times New Roman" charset="0"/>
              </a:rPr>
              <a:t>CatchTartan</a:t>
            </a:r>
            <a:r>
              <a:rPr lang="en-US" altLang="zh-CN" sz="3400" dirty="0" smtClean="0">
                <a:latin typeface="Times New Roman" charset="0"/>
                <a:ea typeface="Times New Roman" charset="0"/>
                <a:cs typeface="Times New Roman" charset="0"/>
              </a:rPr>
              <a:t>-Behavior</a:t>
            </a:r>
            <a:endParaRPr lang="zh-CN" altLang="en-US" sz="3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400" dirty="0" smtClean="0">
                <a:latin typeface="Times New Roman" charset="0"/>
                <a:ea typeface="Times New Roman" charset="0"/>
                <a:cs typeface="Times New Roman" charset="0"/>
              </a:rPr>
              <a:t>FSG-Behavior</a:t>
            </a:r>
            <a:endParaRPr lang="zh-CN" altLang="en-US" sz="3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400" dirty="0" err="1" smtClean="0">
                <a:latin typeface="Times New Roman" charset="0"/>
                <a:ea typeface="Times New Roman" charset="0"/>
                <a:cs typeface="Times New Roman" charset="0"/>
              </a:rPr>
              <a:t>EigenSpoke</a:t>
            </a:r>
            <a:r>
              <a:rPr lang="en-US" altLang="zh-CN" sz="3400" dirty="0" smtClean="0">
                <a:latin typeface="Times New Roman" charset="0"/>
                <a:ea typeface="Times New Roman" charset="0"/>
                <a:cs typeface="Times New Roman" charset="0"/>
              </a:rPr>
              <a:t>-Behavior</a:t>
            </a:r>
            <a:endParaRPr lang="zh-CN" altLang="en-US" sz="3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400" dirty="0" smtClean="0">
                <a:latin typeface="Times New Roman" charset="0"/>
                <a:ea typeface="Times New Roman" charset="0"/>
                <a:cs typeface="Times New Roman" charset="0"/>
              </a:rPr>
              <a:t>NMF-Behavior</a:t>
            </a:r>
            <a:endParaRPr lang="zh-CN" altLang="en-US" sz="3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400" dirty="0" err="1" smtClean="0">
                <a:latin typeface="Times New Roman" charset="0"/>
                <a:ea typeface="Times New Roman" charset="0"/>
                <a:cs typeface="Times New Roman" charset="0"/>
              </a:rPr>
              <a:t>CatchTartan-DimValue</a:t>
            </a:r>
            <a:endParaRPr lang="zh-CN" altLang="en-US" sz="3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400" dirty="0" smtClean="0">
                <a:latin typeface="Times New Roman" charset="0"/>
                <a:ea typeface="Times New Roman" charset="0"/>
                <a:cs typeface="Times New Roman" charset="0"/>
              </a:rPr>
              <a:t>FSG-</a:t>
            </a:r>
            <a:r>
              <a:rPr lang="en-US" altLang="zh-CN" sz="3400" dirty="0" err="1" smtClean="0">
                <a:latin typeface="Times New Roman" charset="0"/>
                <a:ea typeface="Times New Roman" charset="0"/>
                <a:cs typeface="Times New Roman" charset="0"/>
              </a:rPr>
              <a:t>DimValue</a:t>
            </a:r>
            <a:endParaRPr lang="zh-CN" altLang="en-US" sz="3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400" dirty="0" err="1" smtClean="0">
                <a:latin typeface="Times New Roman" charset="0"/>
                <a:ea typeface="Times New Roman" charset="0"/>
                <a:cs typeface="Times New Roman" charset="0"/>
              </a:rPr>
              <a:t>EigenSpoke-DimValue</a:t>
            </a:r>
            <a:endParaRPr lang="zh-CN" altLang="en-US" sz="34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3400" dirty="0" smtClean="0">
                <a:latin typeface="Times New Roman" charset="0"/>
                <a:ea typeface="Times New Roman" charset="0"/>
                <a:cs typeface="Times New Roman" charset="0"/>
              </a:rPr>
              <a:t>NMF-</a:t>
            </a:r>
            <a:r>
              <a:rPr lang="en-US" altLang="zh-CN" sz="3400" dirty="0" err="1" smtClean="0">
                <a:latin typeface="Times New Roman" charset="0"/>
                <a:ea typeface="Times New Roman" charset="0"/>
                <a:cs typeface="Times New Roman" charset="0"/>
              </a:rPr>
              <a:t>DimValue</a:t>
            </a:r>
            <a:endParaRPr lang="zh-CN" altLang="en-US" sz="3400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149</Words>
  <Application>Microsoft Macintosh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Rounded MT Bold</vt:lpstr>
      <vt:lpstr>Calibri</vt:lpstr>
      <vt:lpstr>Times New Roman</vt:lpstr>
      <vt:lpstr>宋体</vt:lpstr>
      <vt:lpstr>Arial</vt:lpstr>
      <vt:lpstr>Office 主题</vt:lpstr>
      <vt:lpstr>CatchTartan: Representing and Summarizing Dynamic Multicontextual Behaviors Meng Jiang1, Christos Faloutsos2, Jiawei Han1 1 Department of Computer Science, University of Illinois at Urbana-Champaign, IL, USA 2 Computer Science Department, SCS, Carnegie Mellon University, PA, USA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MengJiang</cp:lastModifiedBy>
  <cp:revision>372</cp:revision>
  <cp:lastPrinted>2014-03-19T12:29:27Z</cp:lastPrinted>
  <dcterms:created xsi:type="dcterms:W3CDTF">2014-03-19T06:39:49Z</dcterms:created>
  <dcterms:modified xsi:type="dcterms:W3CDTF">2016-07-15T01:46:21Z</dcterms:modified>
</cp:coreProperties>
</file>