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50" r:id="rId2"/>
    <p:sldId id="281" r:id="rId3"/>
    <p:sldId id="282" r:id="rId4"/>
    <p:sldId id="283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309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7" r:id="rId24"/>
    <p:sldId id="318" r:id="rId25"/>
    <p:sldId id="319" r:id="rId26"/>
    <p:sldId id="320" r:id="rId27"/>
    <p:sldId id="322" r:id="rId28"/>
    <p:sldId id="323" r:id="rId29"/>
    <p:sldId id="325" r:id="rId30"/>
    <p:sldId id="327" r:id="rId31"/>
    <p:sldId id="330" r:id="rId32"/>
    <p:sldId id="331" r:id="rId33"/>
    <p:sldId id="328" r:id="rId34"/>
    <p:sldId id="329" r:id="rId35"/>
    <p:sldId id="334" r:id="rId36"/>
    <p:sldId id="333" r:id="rId37"/>
    <p:sldId id="335" r:id="rId38"/>
    <p:sldId id="343" r:id="rId39"/>
    <p:sldId id="339" r:id="rId40"/>
    <p:sldId id="336" r:id="rId41"/>
    <p:sldId id="337" r:id="rId42"/>
    <p:sldId id="338" r:id="rId43"/>
    <p:sldId id="340" r:id="rId44"/>
    <p:sldId id="348" r:id="rId45"/>
    <p:sldId id="349" r:id="rId46"/>
    <p:sldId id="344" r:id="rId47"/>
    <p:sldId id="34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48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808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3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rveymonkey.com/r/G32K2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0.wmf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Mid-Semester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www.surveymonkey.com/r/G32K2PT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sz="2800" dirty="0" smtClean="0"/>
              <a:t>Please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complete/submit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survey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after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lecture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(that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finish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chapters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before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mid-term).</a:t>
            </a:r>
            <a:endParaRPr lang="zh-CN" altLang="en-US" sz="2800" dirty="0" smtClean="0"/>
          </a:p>
          <a:p>
            <a:r>
              <a:rPr lang="en-US" altLang="zh-CN" sz="2800" dirty="0" smtClean="0"/>
              <a:t>If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&gt;25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students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submitted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survey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before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Oct.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11:59pm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(HW3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due),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would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question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Chapter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advanced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pattern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mining)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mid-term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exam.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 smtClean="0"/>
              <a:t>Short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talk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today: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</a:t>
            </a:r>
            <a:r>
              <a:rPr lang="en-US" altLang="zh-CN" sz="2800" dirty="0" err="1" smtClean="0"/>
              <a:t>SciBot</a:t>
            </a:r>
            <a:r>
              <a:rPr lang="en-US" altLang="zh-CN" sz="2800" dirty="0"/>
              <a:t>”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Project: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Task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1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4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75</a:t>
            </a:r>
            <a:r>
              <a:rPr lang="zh-CN" altLang="en-US" sz="2800" dirty="0"/>
              <a:t> </a:t>
            </a:r>
            <a:r>
              <a:rPr lang="en-US" altLang="zh-CN" sz="2800" dirty="0"/>
              <a:t>minutes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Mining </a:t>
            </a:r>
            <a:r>
              <a:rPr lang="en-US" altLang="en-US" dirty="0" smtClean="0"/>
              <a:t>Quantitative Association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altLang="en-US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quantitative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associations</a:t>
            </a:r>
            <a:endParaRPr lang="en-US" altLang="en-US" sz="2400" dirty="0"/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Ex.:  Gender = female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>
                <a:solidFill>
                  <a:srgbClr val="FF0000"/>
                </a:solidFill>
              </a:rPr>
              <a:t> Wage: mean=$7/</a:t>
            </a:r>
            <a:r>
              <a:rPr lang="en-US" altLang="en-US" sz="2000" dirty="0" err="1">
                <a:solidFill>
                  <a:srgbClr val="FF0000"/>
                </a:solidFill>
              </a:rPr>
              <a:t>hr</a:t>
            </a:r>
            <a:r>
              <a:rPr lang="en-US" altLang="en-US" sz="2000" dirty="0">
                <a:solidFill>
                  <a:srgbClr val="FF0000"/>
                </a:solidFill>
              </a:rPr>
              <a:t> (overall mean = $9)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/>
              <a:t>LHS: a subset of the population 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/>
              <a:t>RHS: an </a:t>
            </a:r>
            <a:r>
              <a:rPr lang="en-US" altLang="en-US" sz="2000" b="1" i="1" dirty="0"/>
              <a:t>extraordinary</a:t>
            </a:r>
            <a:r>
              <a:rPr lang="en-US" altLang="en-US" sz="2000" dirty="0"/>
              <a:t> behavior of this subset</a:t>
            </a:r>
          </a:p>
          <a:p>
            <a:pPr>
              <a:spcBef>
                <a:spcPts val="500"/>
              </a:spcBef>
            </a:pPr>
            <a:r>
              <a:rPr lang="en-US" altLang="en-US" sz="2400" dirty="0" smtClean="0"/>
              <a:t>Rule </a:t>
            </a:r>
            <a:r>
              <a:rPr lang="en-US" altLang="en-US" sz="2400" dirty="0"/>
              <a:t>condition can be categorical or </a:t>
            </a:r>
            <a:r>
              <a:rPr lang="en-US" altLang="en-US" sz="2400" dirty="0" smtClean="0"/>
              <a:t>numerical</a:t>
            </a:r>
            <a:endParaRPr lang="zh-CN" altLang="en-US" sz="2400" dirty="0" smtClean="0"/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Ex.: (Gender = female) ^ (South = yes)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>
                <a:solidFill>
                  <a:srgbClr val="FF0000"/>
                </a:solidFill>
              </a:rPr>
              <a:t> mean wage = $6.3/</a:t>
            </a:r>
            <a:r>
              <a:rPr lang="en-US" altLang="en-US" sz="2000" dirty="0" err="1">
                <a:solidFill>
                  <a:srgbClr val="FF0000"/>
                </a:solidFill>
              </a:rPr>
              <a:t>hr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Ex.: Education </a:t>
            </a:r>
            <a:r>
              <a:rPr lang="en-US" altLang="en-US" sz="20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000" dirty="0">
                <a:solidFill>
                  <a:srgbClr val="FF0000"/>
                </a:solidFill>
              </a:rPr>
              <a:t> [14-18] (</a:t>
            </a:r>
            <a:r>
              <a:rPr lang="en-US" altLang="en-US" sz="2000" dirty="0" err="1">
                <a:solidFill>
                  <a:srgbClr val="FF0000"/>
                </a:solidFill>
              </a:rPr>
              <a:t>yrs</a:t>
            </a:r>
            <a:r>
              <a:rPr lang="en-US" altLang="en-US" sz="2000" dirty="0">
                <a:solidFill>
                  <a:srgbClr val="FF0000"/>
                </a:solidFill>
              </a:rPr>
              <a:t>)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>
                <a:solidFill>
                  <a:srgbClr val="FF0000"/>
                </a:solidFill>
              </a:rPr>
              <a:t> mean wage = $</a:t>
            </a:r>
            <a:r>
              <a:rPr lang="en-US" altLang="en-US" sz="2000" dirty="0" smtClean="0">
                <a:solidFill>
                  <a:srgbClr val="FF0000"/>
                </a:solidFill>
              </a:rPr>
              <a:t>11.64/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hr</a:t>
            </a:r>
            <a:endParaRPr lang="zh-CN" altLang="en-US" sz="2400" dirty="0" smtClean="0"/>
          </a:p>
          <a:p>
            <a:pPr>
              <a:spcBef>
                <a:spcPts val="5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cube</a:t>
            </a:r>
            <a:r>
              <a:rPr lang="zh-CN" altLang="en-US" sz="2400" dirty="0"/>
              <a:t> </a:t>
            </a:r>
            <a:r>
              <a:rPr lang="en-US" altLang="zh-CN" sz="2400" dirty="0"/>
              <a:t>technology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8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Rare Patterns vs. Negative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Negative </a:t>
            </a:r>
            <a:r>
              <a:rPr lang="en-US" altLang="en-US" sz="2400" dirty="0"/>
              <a:t>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</a:t>
            </a:r>
            <a:r>
              <a:rPr lang="en-US" altLang="en-US" sz="2400" dirty="0" smtClean="0"/>
              <a:t>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How to define negative patterns?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support-based definition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/>
            <a:r>
              <a:rPr lang="en-US" altLang="en-US" sz="2400" dirty="0"/>
              <a:t>Then A and B are negatively correlated</a:t>
            </a: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5</a:t>
            </a:r>
            <a:r>
              <a:rPr lang="en-US" altLang="en-US" sz="2200" dirty="0">
                <a:solidFill>
                  <a:srgbClr val="FF0000"/>
                </a:solidFill>
              </a:rPr>
              <a:t>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</a:t>
            </a:r>
            <a:r>
              <a:rPr lang="en-US" altLang="en-US" sz="22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</a:t>
            </a:r>
            <a:r>
              <a:rPr lang="en-US" altLang="en-US" sz="2400" dirty="0" smtClean="0"/>
              <a:t>? </a:t>
            </a:r>
            <a:r>
              <a:rPr lang="en-US" altLang="en-US" sz="2400" dirty="0" smtClean="0">
                <a:cs typeface="Tahoma" pitchFamily="34" charset="0"/>
              </a:rPr>
              <a:t>— </a:t>
            </a:r>
            <a:r>
              <a:rPr lang="en-US" altLang="en-US" sz="2400" dirty="0" smtClean="0"/>
              <a:t>Null </a:t>
            </a:r>
            <a:r>
              <a:rPr lang="en-US" altLang="en-US" sz="2400" dirty="0"/>
              <a:t>transactions: The support-based definition is not null-invariant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98521" y="2474061"/>
            <a:ext cx="2248950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this remind you the definition of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6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</a:t>
            </a:r>
            <a:r>
              <a:rPr lang="en-US" altLang="en-US" dirty="0" smtClean="0"/>
              <a:t>Correlation: Need </a:t>
            </a:r>
            <a:r>
              <a:rPr lang="en-US" altLang="en-US" dirty="0"/>
              <a:t>Null-Invariance 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(P(A|B) + P(B|A))/2 &lt;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, where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For the same needle package problem: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  <a:r>
              <a:rPr lang="en-US" altLang="en-US" sz="2400" dirty="0">
                <a:solidFill>
                  <a:srgbClr val="FF0000"/>
                </a:solidFill>
              </a:rPr>
              <a:t>(P(A|B) + P(B|A))/2 = (0.01 + 0.01)/2 &lt; </a:t>
            </a:r>
            <a:r>
              <a:rPr lang="ru-RU" altLang="en-US" sz="2400" dirty="0" err="1" smtClean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Constraint-Based Frequent Pattern Mining</a:t>
            </a:r>
          </a:p>
          <a:p>
            <a:r>
              <a:rPr lang="en-US" altLang="en-US" b="1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48122"/>
              </p:ext>
            </p:extLst>
          </p:nvPr>
        </p:nvGraphicFramePr>
        <p:xfrm>
          <a:off x="457200" y="2075892"/>
          <a:ext cx="822960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288"/>
                <a:gridCol w="1690060"/>
                <a:gridCol w="2846439"/>
                <a:gridCol w="1710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Closed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(Concepts)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1: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candidate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generation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and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pruning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2: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growth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Frequent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err="1" smtClean="0"/>
                        <a:t>itemset</a:t>
                      </a:r>
                      <a:r>
                        <a:rPr lang="en-US" altLang="zh-CN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Sequential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Graph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666721"/>
              </p:ext>
            </p:extLst>
          </p:nvPr>
        </p:nvGraphicFramePr>
        <p:xfrm>
          <a:off x="457200" y="2075892"/>
          <a:ext cx="822960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288"/>
                <a:gridCol w="1690060"/>
                <a:gridCol w="2684207"/>
                <a:gridCol w="1873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Closed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(Concepts)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1: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candidate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generation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and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pruning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2: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growth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Frequent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err="1" smtClean="0"/>
                        <a:t>itemset</a:t>
                      </a:r>
                      <a:r>
                        <a:rPr lang="en-US" altLang="zh-CN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frequent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Apriori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(1994)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FP-Growth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(2000)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Sequential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seq.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GSP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(1996)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PrefixSpan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(2004)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Graph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graph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(2000-2001)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gSpan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(2002)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87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Sequential Patterns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spcAft>
                <a:spcPts val="100"/>
              </a:spcAft>
            </a:pPr>
            <a:r>
              <a:rPr lang="en-US" altLang="en-US" sz="2400" dirty="0"/>
              <a:t>Sequential pattern mining has broad applications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Customer shopping sequences</a:t>
            </a:r>
          </a:p>
          <a:p>
            <a:pPr lvl="2">
              <a:spcAft>
                <a:spcPts val="100"/>
              </a:spcAft>
            </a:pPr>
            <a:r>
              <a:rPr lang="en-US" altLang="en-US" dirty="0"/>
              <a:t>Purchase a laptop first, then a digital camera, and then a smartphone, within 6 months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Medical treatments, natural disasters (e.g., earthquakes), science &amp; engineering processes, stocks and markets, ...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Weblog click streams, calling patterns,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Software engineering: Program execution sequences,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Biological sequences: DNA, protein,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and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Sequential pattern mining: Given a set of sequences, find the complete set of frequent subsequences (i.e., satisfying the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threshold)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element may contain a set of items (also called events)</a:t>
            </a:r>
          </a:p>
          <a:p>
            <a:r>
              <a:rPr lang="en-US" dirty="0" smtClean="0"/>
              <a:t>Items within an element are unordered and we list them alphabetically </a:t>
            </a:r>
          </a:p>
          <a:p>
            <a:endParaRPr lang="en-US" dirty="0" smtClean="0"/>
          </a:p>
          <a:p>
            <a:r>
              <a:rPr lang="en-US" dirty="0" smtClean="0"/>
              <a:t>Given support threshold </a:t>
            </a:r>
            <a:r>
              <a:rPr lang="en-US" dirty="0" err="1" smtClean="0"/>
              <a:t>min_sup</a:t>
            </a:r>
            <a:r>
              <a:rPr lang="en-US" dirty="0" smtClean="0"/>
              <a:t> = 2, &lt;(ab)c&gt; is a sequential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5287" y="5360233"/>
            <a:ext cx="6156325" cy="461665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&lt;a(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)dc&gt; is 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subsequence</a:t>
            </a:r>
            <a:r>
              <a:rPr 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&lt;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)(ac)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2551" y="3910997"/>
            <a:ext cx="5029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&lt;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(ab)  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c   b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18676" y="4197242"/>
            <a:ext cx="2358087" cy="388499"/>
            <a:chOff x="7010400" y="3192901"/>
            <a:chExt cx="2358087" cy="388499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010400" y="3192905"/>
              <a:ext cx="796611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112000" y="3192904"/>
              <a:ext cx="1042649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7010401" y="3192902"/>
              <a:ext cx="1702735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7112002" y="3192902"/>
              <a:ext cx="1987028" cy="388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7112000" y="3192901"/>
              <a:ext cx="2256487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11443" y="2542371"/>
          <a:ext cx="2885327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7678"/>
                <a:gridCol w="227764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41600" y="2664323"/>
            <a:ext cx="2893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 </a:t>
            </a:r>
            <a:r>
              <a:rPr lang="en-US" sz="24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database</a:t>
            </a:r>
            <a:endParaRPr lang="en-US" sz="2400" i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6763" y="6462390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5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Element/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/Event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Item/Instance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651"/>
            <a:ext cx="8229600" cy="39090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Meng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7.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Advanced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Frequent Pattern Mining: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Diverse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Sequential Pattern Mining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Algorithm requirement: Efficient, scalable, finding complete set, incorporating various kinds of user-specific constraints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property still holds:  If a subsequence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infrequent, </a:t>
            </a:r>
            <a:r>
              <a:rPr lang="en-US" altLang="en-US" sz="2400" dirty="0">
                <a:sym typeface="Wingdings" pitchFamily="2" charset="2"/>
              </a:rPr>
              <a:t>none of s</a:t>
            </a:r>
            <a:r>
              <a:rPr lang="en-US" altLang="en-US" sz="2400" baseline="-25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’s super-sequences can be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Representative algorithms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 err="1" smtClean="0"/>
              <a:t>Apriori</a:t>
            </a:r>
            <a:r>
              <a:rPr lang="en-US" altLang="zh-CN" sz="2400" dirty="0" smtClean="0"/>
              <a:t>-based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Generalized </a:t>
            </a:r>
            <a:r>
              <a:rPr lang="en-US" altLang="en-US" sz="2400" dirty="0"/>
              <a:t>Sequential </a:t>
            </a:r>
            <a:r>
              <a:rPr lang="en-US" altLang="en-US" sz="2400" dirty="0" smtClean="0"/>
              <a:t>Patterns: </a:t>
            </a:r>
            <a:r>
              <a:rPr lang="en-US" altLang="zh-CN" sz="2400" dirty="0" smtClean="0">
                <a:solidFill>
                  <a:srgbClr val="FF0000"/>
                </a:solidFill>
              </a:rPr>
              <a:t>GSP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en-US" sz="2400" dirty="0" err="1" smtClean="0"/>
              <a:t>Srikant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&amp; Agrawal @ EDBT’96)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Pattern-growth </a:t>
            </a:r>
            <a:r>
              <a:rPr lang="en-US" altLang="en-US" sz="2400" dirty="0"/>
              <a:t>methods: </a:t>
            </a:r>
            <a:r>
              <a:rPr lang="en-US" altLang="en-US" sz="2400" dirty="0" err="1">
                <a:solidFill>
                  <a:srgbClr val="FF0000"/>
                </a:solidFill>
              </a:rPr>
              <a:t>PrefixSpan</a:t>
            </a:r>
            <a:r>
              <a:rPr lang="en-US" altLang="en-US" sz="2400" dirty="0"/>
              <a:t> (Pei, et al. @TKDE’04)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Mining </a:t>
            </a:r>
            <a:r>
              <a:rPr lang="en-US" altLang="en-US" sz="2400" b="1" dirty="0"/>
              <a:t>closed</a:t>
            </a:r>
            <a:r>
              <a:rPr lang="en-US" altLang="en-US" sz="2400" dirty="0"/>
              <a:t> sequential patterns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CloSpan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(Yan, et al. @SDM’03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Constraint-based sequential pattern mining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GSP: </a:t>
            </a:r>
            <a:r>
              <a:rPr lang="en-US" altLang="en-US" dirty="0" err="1"/>
              <a:t>Apriori</a:t>
            </a:r>
            <a:r>
              <a:rPr lang="en-US" altLang="en-US" dirty="0"/>
              <a:t>-Based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Initial candidates: All singleton 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&lt;a&gt;, &lt;b&gt;, &lt;c&gt;, &lt;d&gt;, &lt;e&gt;, &lt;f&gt;, &lt;g&gt;, &lt;h&gt;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Scan DB once, count support for each candidate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Generate length-2 candidate </a:t>
            </a:r>
            <a:r>
              <a:rPr lang="en-US" altLang="en-US" sz="2000" dirty="0" smtClean="0"/>
              <a:t>sequences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98397" y="895252"/>
          <a:ext cx="2545603" cy="21240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943"/>
                <a:gridCol w="1883660"/>
              </a:tblGrid>
              <a:tr h="365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   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(ac)&gt;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&lt;(bf)(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)b(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fg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&lt;(ah)(bf)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abf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353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&lt;(be)(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)d&gt;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ade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1" y="2960070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</a:rPr>
              <a:t>min_sup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554" y="3411538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/>
                <a:gridCol w="609171"/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Cand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&lt;g&gt;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&lt;h&gt;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/>
          </p:nvPr>
        </p:nvGraphicFramePr>
        <p:xfrm>
          <a:off x="1666423" y="3051081"/>
          <a:ext cx="5892800" cy="1835218"/>
        </p:xfrm>
        <a:graphic>
          <a:graphicData uri="http://schemas.openxmlformats.org/drawingml/2006/table">
            <a:tbl>
              <a:tblPr/>
              <a:tblGrid>
                <a:gridCol w="767889"/>
                <a:gridCol w="863204"/>
                <a:gridCol w="863204"/>
                <a:gridCol w="861403"/>
                <a:gridCol w="863204"/>
                <a:gridCol w="865005"/>
                <a:gridCol w="808891"/>
              </a:tblGrid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9"/>
          <p:cNvGraphicFramePr>
            <a:graphicFrameLocks noGrp="1"/>
          </p:cNvGraphicFramePr>
          <p:nvPr>
            <p:extLst/>
          </p:nvPr>
        </p:nvGraphicFramePr>
        <p:xfrm>
          <a:off x="1666423" y="4949811"/>
          <a:ext cx="5994400" cy="1835176"/>
        </p:xfrm>
        <a:graphic>
          <a:graphicData uri="http://schemas.openxmlformats.org/drawingml/2006/table">
            <a:tbl>
              <a:tblPr/>
              <a:tblGrid>
                <a:gridCol w="699541"/>
                <a:gridCol w="621259"/>
                <a:gridCol w="914400"/>
                <a:gridCol w="914400"/>
                <a:gridCol w="10160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&lt;(ab)&gt;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&lt;(ac)&gt;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&lt;(de)&gt;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urved Right Arrow 13"/>
          <p:cNvSpPr>
            <a:spLocks noChangeArrowheads="1"/>
          </p:cNvSpPr>
          <p:nvPr/>
        </p:nvSpPr>
        <p:spPr bwMode="auto">
          <a:xfrm>
            <a:off x="73024" y="2087417"/>
            <a:ext cx="319825" cy="1825015"/>
          </a:xfrm>
          <a:prstGeom prst="curvedRightArrow">
            <a:avLst>
              <a:gd name="adj1" fmla="val 25003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5173" y="4886299"/>
            <a:ext cx="1283915" cy="1600438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lvl="1" defTabSz="457189"/>
            <a:r>
              <a:rPr lang="en-US" altLang="en-US" sz="1400" dirty="0">
                <a:solidFill>
                  <a:srgbClr val="FF0000"/>
                </a:solidFill>
              </a:rPr>
              <a:t>GSP</a:t>
            </a:r>
            <a:r>
              <a:rPr lang="en-US" altLang="en-US" sz="1400" dirty="0">
                <a:solidFill>
                  <a:srgbClr val="2998E3"/>
                </a:solidFill>
              </a:rPr>
              <a:t> </a:t>
            </a:r>
            <a:r>
              <a:rPr lang="en-US" altLang="en-US" sz="1400" dirty="0">
                <a:solidFill>
                  <a:srgbClr val="000000"/>
                </a:solidFill>
              </a:rPr>
              <a:t>(Generalized Sequential Patterns): </a:t>
            </a:r>
            <a:r>
              <a:rPr lang="en-US" altLang="en-US" sz="1400" dirty="0" err="1">
                <a:solidFill>
                  <a:srgbClr val="000000"/>
                </a:solidFill>
              </a:rPr>
              <a:t>Srikant</a:t>
            </a:r>
            <a:r>
              <a:rPr lang="en-US" altLang="en-US" sz="1400" dirty="0">
                <a:solidFill>
                  <a:srgbClr val="000000"/>
                </a:solidFill>
              </a:rPr>
              <a:t> &amp; Agrawal @ EDBT’96</a:t>
            </a:r>
            <a:r>
              <a:rPr lang="en-US" altLang="en-US" sz="1400" dirty="0" smtClean="0">
                <a:solidFill>
                  <a:srgbClr val="000000"/>
                </a:solidFill>
              </a:rPr>
              <a:t>)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9223" y="3127678"/>
            <a:ext cx="15839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Length-2 candidates: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36 + 15= 51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Without </a:t>
            </a:r>
            <a:r>
              <a:rPr lang="en-US" altLang="en-US" sz="1600" dirty="0" err="1">
                <a:solidFill>
                  <a:srgbClr val="000000"/>
                </a:solidFill>
              </a:rPr>
              <a:t>Apriori</a:t>
            </a:r>
            <a:r>
              <a:rPr lang="en-US" altLang="en-US" sz="1600" dirty="0">
                <a:solidFill>
                  <a:srgbClr val="000000"/>
                </a:solidFill>
              </a:rPr>
              <a:t> pruning: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8*8+8*7/2=92 candidates</a:t>
            </a:r>
          </a:p>
        </p:txBody>
      </p:sp>
    </p:spTree>
    <p:extLst>
      <p:ext uri="{BB962C8B-B14F-4D97-AF65-F5344CB8AC3E}">
        <p14:creationId xmlns:p14="http://schemas.microsoft.com/office/powerpoint/2010/main" val="2333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GSP Mining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Repeat (for each level (i.e., length-k))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Scan DB to find length-k frequent sequences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Generate length-(k+1) candidate sequences from length-k frequent sequences using </a:t>
            </a:r>
            <a:r>
              <a:rPr lang="en-US" altLang="en-US" sz="240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set k = k+1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Until no frequent sequence or no candidate can be </a:t>
            </a:r>
            <a:r>
              <a:rPr lang="en-US" altLang="en-US" sz="2400" dirty="0" smtClean="0">
                <a:solidFill>
                  <a:srgbClr val="000000"/>
                </a:solidFill>
              </a:rPr>
              <a:t>found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5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PrefixSpan</a:t>
            </a:r>
            <a:r>
              <a:rPr lang="en-US" altLang="en-US" dirty="0"/>
              <a:t>: A 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4623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kern="0" dirty="0">
                <a:solidFill>
                  <a:srgbClr val="000000"/>
                </a:solidFill>
              </a:rPr>
              <a:t>Prefix and suffix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Given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)(ac)d(</a:t>
            </a:r>
            <a:r>
              <a:rPr lang="en-US" sz="2400" kern="0" dirty="0" err="1">
                <a:solidFill>
                  <a:srgbClr val="000000"/>
                </a:solidFill>
              </a:rPr>
              <a:t>cf</a:t>
            </a:r>
            <a:r>
              <a:rPr lang="en-US" sz="2400" kern="0" dirty="0">
                <a:solidFill>
                  <a:srgbClr val="000000"/>
                </a:solidFill>
              </a:rPr>
              <a:t>)&gt;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FF0000"/>
                </a:solidFill>
              </a:rPr>
              <a:t>Prefixes:</a:t>
            </a:r>
            <a:r>
              <a:rPr lang="en-US" sz="2400" kern="0" dirty="0">
                <a:solidFill>
                  <a:srgbClr val="000000"/>
                </a:solidFill>
              </a:rPr>
              <a:t> &lt;a&gt;, &lt;aa&gt;, &lt;a(ab)&gt;,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)&gt;, …</a:t>
            </a:r>
          </a:p>
          <a:p>
            <a:pPr lvl="1">
              <a:defRPr/>
            </a:pPr>
            <a:r>
              <a:rPr lang="en-US" sz="2400" kern="0" dirty="0" smtClean="0">
                <a:solidFill>
                  <a:srgbClr val="FF0000"/>
                </a:solidFill>
              </a:rPr>
              <a:t>Prefixes-based </a:t>
            </a:r>
            <a:r>
              <a:rPr lang="en-US" sz="2400" kern="0" dirty="0">
                <a:solidFill>
                  <a:srgbClr val="FF0000"/>
                </a:solidFill>
              </a:rPr>
              <a:t>projection</a:t>
            </a:r>
          </a:p>
          <a:p>
            <a:pPr>
              <a:spcBef>
                <a:spcPts val="300"/>
              </a:spcBef>
            </a:pPr>
            <a:r>
              <a:rPr lang="en-US" altLang="en-US" sz="2400" dirty="0" err="1"/>
              <a:t>PrefixSpan</a:t>
            </a:r>
            <a:r>
              <a:rPr lang="en-US" altLang="en-US" sz="2400" dirty="0"/>
              <a:t> Mining: </a:t>
            </a:r>
            <a:r>
              <a:rPr lang="en-US" altLang="en-US" sz="2400" dirty="0" smtClean="0"/>
              <a:t>Prefix </a:t>
            </a:r>
            <a:r>
              <a:rPr lang="en-US" altLang="en-US" sz="2400" dirty="0"/>
              <a:t>Projections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1: Find length-1 sequential patterns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&lt;a&gt;, &lt;b&gt;, &lt;c&gt;, &lt;d&gt;, &lt;e&gt;, &lt;f&gt;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2: Divide search space and mine each projected DB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&lt;b&gt;-projected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…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&lt;f&gt;-projected DB,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53200" y="1921861"/>
          <a:ext cx="25649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4087"/>
                <a:gridCol w="202089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10224" y="3804312"/>
          <a:ext cx="3016354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876"/>
                <a:gridCol w="2178478"/>
              </a:tblGrid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Prefix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Suffix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Projection)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&lt;(_c)(ac)d(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9103" y="5340687"/>
            <a:ext cx="3739081" cy="101566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PrefixSpan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000000"/>
                </a:solidFill>
              </a:rPr>
              <a:t>Prefix-projected Sequential </a:t>
            </a:r>
            <a:r>
              <a:rPr lang="en-US" sz="2000" dirty="0">
                <a:solidFill>
                  <a:srgbClr val="000000"/>
                </a:solidFill>
              </a:rPr>
              <a:t>pattern mining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</a:rPr>
              <a:t>Pei</a:t>
            </a:r>
            <a:r>
              <a:rPr lang="en-US" altLang="en-US" sz="2000" dirty="0">
                <a:solidFill>
                  <a:srgbClr val="000000"/>
                </a:solidFill>
              </a:rPr>
              <a:t>, et al. </a:t>
            </a:r>
            <a:r>
              <a:rPr lang="en-US" altLang="en-US" sz="2000" dirty="0" smtClean="0">
                <a:solidFill>
                  <a:srgbClr val="000000"/>
                </a:solidFill>
              </a:rPr>
              <a:t>@TKDE’04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0777" y="6425135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95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Constraint-Based Frequent Pattern Mining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b="1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(</a:t>
            </a:r>
            <a:r>
              <a:rPr lang="en-US" altLang="en-US" dirty="0" smtClean="0"/>
              <a:t>Sub)Graph </a:t>
            </a:r>
            <a:r>
              <a:rPr lang="en-US" alt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/>
              <a:t>Given a labeled graph dataset D = {G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 err="1" smtClean="0"/>
              <a:t>G</a:t>
            </a:r>
            <a:r>
              <a:rPr lang="en-US" altLang="en-US" sz="1800" baseline="-25000" dirty="0" err="1" smtClean="0"/>
              <a:t>n</a:t>
            </a:r>
            <a:r>
              <a:rPr lang="en-US" altLang="zh-CN" sz="1800" dirty="0"/>
              <a:t>}</a:t>
            </a:r>
            <a:r>
              <a:rPr lang="en-US" altLang="en-US" sz="1800" dirty="0" smtClean="0"/>
              <a:t>, </a:t>
            </a:r>
            <a:r>
              <a:rPr lang="en-US" altLang="en-US" sz="1800" dirty="0"/>
              <a:t>the supporting graph set of a </a:t>
            </a:r>
            <a:r>
              <a:rPr lang="en-US" altLang="en-US" sz="1800" dirty="0" err="1"/>
              <a:t>subgraph</a:t>
            </a:r>
            <a:r>
              <a:rPr lang="en-US" altLang="en-US" sz="1800" dirty="0"/>
              <a:t>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D</a:t>
            </a:r>
            <a:r>
              <a:rPr lang="en-US" altLang="en-US" sz="1800" i="1" baseline="-25000" dirty="0"/>
              <a:t>g</a:t>
            </a:r>
            <a:r>
              <a:rPr lang="en-US" altLang="en-US" sz="1800" dirty="0"/>
              <a:t> = {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| </a:t>
            </a:r>
            <a:r>
              <a:rPr lang="en-US" altLang="en-US" sz="1800" i="1" dirty="0"/>
              <a:t>g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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</a:t>
            </a:r>
            <a:r>
              <a:rPr lang="en-US" altLang="en-US" sz="1800" dirty="0"/>
              <a:t>D}.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support(</a:t>
            </a:r>
            <a:r>
              <a:rPr lang="en-US" altLang="en-US" sz="1800" i="1" dirty="0"/>
              <a:t>g</a:t>
            </a:r>
            <a:r>
              <a:rPr lang="en-US" altLang="en-US" sz="1800" dirty="0"/>
              <a:t>) = |D</a:t>
            </a:r>
            <a:r>
              <a:rPr lang="en-US" altLang="en-US" sz="1800" baseline="-25000" dirty="0"/>
              <a:t>g</a:t>
            </a:r>
            <a:r>
              <a:rPr lang="en-US" altLang="en-US" sz="1800" dirty="0"/>
              <a:t>|/ |D|</a:t>
            </a:r>
          </a:p>
          <a:p>
            <a:pPr>
              <a:spcAft>
                <a:spcPts val="600"/>
              </a:spcAft>
            </a:pPr>
            <a:r>
              <a:rPr lang="en-US" altLang="en-US" sz="1800" dirty="0"/>
              <a:t>A (sub)graph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</a:t>
            </a:r>
            <a:r>
              <a:rPr lang="en-US" altLang="en-US" sz="1800" b="1" i="1" dirty="0"/>
              <a:t>frequent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support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)</a:t>
            </a:r>
            <a:r>
              <a:rPr lang="en-US" altLang="en-US" sz="1800" i="1" dirty="0"/>
              <a:t> </a:t>
            </a:r>
            <a:r>
              <a:rPr lang="en-US" altLang="en-US" sz="1800" dirty="0"/>
              <a:t>≥ </a:t>
            </a:r>
            <a:r>
              <a:rPr lang="en-US" altLang="en-US" sz="1800" i="1" dirty="0" err="1" smtClean="0"/>
              <a:t>min_sup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Ex</a:t>
            </a:r>
            <a:r>
              <a:rPr lang="en-US" altLang="en-US" sz="1800" dirty="0"/>
              <a:t>.: Chemical structures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Alternative: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Mining frequent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1800" kern="0" dirty="0">
                <a:solidFill>
                  <a:srgbClr val="000000"/>
                </a:solidFill>
              </a:rPr>
              <a:t> patterns from a single large graph or 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network</a:t>
            </a:r>
            <a:endParaRPr lang="en-US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4440" y="3925899"/>
            <a:ext cx="7262279" cy="2557922"/>
            <a:chOff x="685800" y="1884114"/>
            <a:chExt cx="9318457" cy="4220699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7867647" y="1884114"/>
              <a:ext cx="2136610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Graph Dataset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734049" y="4033514"/>
              <a:ext cx="3107115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Graph Patterns</a:t>
              </a:r>
            </a:p>
          </p:txBody>
        </p:sp>
        <p:pic>
          <p:nvPicPr>
            <p:cNvPr id="8" name="Picture 21" descr="mol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69948"/>
              <a:ext cx="2137820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 descr="mol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00099"/>
              <a:ext cx="291464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3" descr="mol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941374"/>
              <a:ext cx="2743201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143000" y="3200400"/>
              <a:ext cx="559879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(A)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866849" y="3200400"/>
              <a:ext cx="54959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(B)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6823939" y="3200400"/>
              <a:ext cx="537252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(C)</a:t>
              </a:r>
            </a:p>
          </p:txBody>
        </p:sp>
        <p:pic>
          <p:nvPicPr>
            <p:cNvPr id="14" name="Picture 28" descr="freq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1" y="5167365"/>
              <a:ext cx="171026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9" descr="freq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2" y="4692649"/>
              <a:ext cx="1105715" cy="141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338387" y="4921250"/>
              <a:ext cx="510514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(1)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614987" y="4921250"/>
              <a:ext cx="53108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(2)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392" y="5110348"/>
            <a:ext cx="124311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052021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Graph </a:t>
            </a:r>
            <a:r>
              <a:rPr lang="en-US" altLang="en-US" dirty="0"/>
              <a:t>Pattern </a:t>
            </a:r>
            <a:r>
              <a:rPr lang="en-US" altLang="en-US" dirty="0" smtClean="0"/>
              <a:t>Mining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Bioinformatics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Gene networks, protein interactions, metabolic pathways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 Mining chemical compound structures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Social networks, web communities, tweets, 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Cell phone networks, computer networks,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Web graphs, XML structures, semantic Web, information networks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Software engineering: program execution flow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Building blocks for graph classification, clustering, compression, comparison, and correlation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Graph indexing and graph similarity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39062" cy="51212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kern="0" dirty="0">
                <a:solidFill>
                  <a:srgbClr val="000000"/>
                </a:solidFill>
              </a:rPr>
              <a:t> property (anti-monotonicity):  A size-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frequent if and only if all of its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 candidate size-(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+1) 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generated if its corresponding two 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-edge/vertex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Iterative mining process: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Candidate-generation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 candidate pruning  support counting  candidate elimination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533401" y="1791494"/>
            <a:ext cx="3598347" cy="4191000"/>
            <a:chOff x="5539510" y="2057400"/>
            <a:chExt cx="3026091" cy="4191000"/>
          </a:xfrm>
        </p:grpSpPr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5539510" y="2057400"/>
              <a:ext cx="3026091" cy="3962400"/>
              <a:chOff x="2428875" y="1295400"/>
              <a:chExt cx="3026091" cy="3962400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562475" y="3886200"/>
                <a:ext cx="3952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2581275" y="2438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486275" y="1905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4486275" y="2819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86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</a:t>
                </a:r>
                <a:endParaRPr lang="en-US" alt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3343275" y="2362200"/>
                <a:ext cx="1066800" cy="3810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343275" y="3886200"/>
                <a:ext cx="1066800" cy="914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43275" y="2895600"/>
                <a:ext cx="1066800" cy="3048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428875" y="1600200"/>
                <a:ext cx="9126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k-edge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4105275" y="1295400"/>
                <a:ext cx="13496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(k+1)-edge</a:t>
                </a: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581275" y="35052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343275" y="2514600"/>
                <a:ext cx="1143000" cy="12192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2581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3343275" y="4953000"/>
                <a:ext cx="1066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3343275" y="3352800"/>
                <a:ext cx="1066800" cy="1447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6705600" y="5786735"/>
              <a:ext cx="586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2C5A88"/>
                  </a:solidFill>
                  <a:latin typeface="Corbel" charset="0"/>
                  <a:ea typeface="Corbel" charset="0"/>
                  <a:cs typeface="Corbel" charset="0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639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 </a:t>
            </a:r>
            <a:br>
              <a:rPr lang="en-US" altLang="en-US" dirty="0"/>
            </a:br>
            <a:r>
              <a:rPr lang="en-US" altLang="en-US" dirty="0"/>
              <a:t>Vertex Growing vs. Edge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Methodology: </a:t>
            </a:r>
            <a:r>
              <a:rPr lang="en-US" altLang="en-US" sz="2000" dirty="0" smtClean="0">
                <a:solidFill>
                  <a:srgbClr val="FF0000"/>
                </a:solidFill>
              </a:rPr>
              <a:t>breadth-search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joining two size-k graphs</a:t>
            </a:r>
          </a:p>
          <a:p>
            <a:pPr lvl="1"/>
            <a:r>
              <a:rPr lang="en-US" altLang="en-US" sz="1800" dirty="0" smtClean="0"/>
              <a:t>Many possibilities at generating size-(k+1) candidate graphs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Generating new graphs with one more vertex</a:t>
            </a:r>
          </a:p>
          <a:p>
            <a:pPr lvl="1"/>
            <a:r>
              <a:rPr lang="en-US" altLang="en-US" sz="1800" dirty="0" smtClean="0"/>
              <a:t>AGM (</a:t>
            </a:r>
            <a:r>
              <a:rPr lang="en-US" altLang="en-US" sz="1800" dirty="0" err="1" smtClean="0"/>
              <a:t>Inokuchi</a:t>
            </a:r>
            <a:r>
              <a:rPr lang="en-US" altLang="en-US" sz="1800" dirty="0" smtClean="0"/>
              <a:t>, et al., PKDD’00) </a:t>
            </a:r>
          </a:p>
          <a:p>
            <a:r>
              <a:rPr lang="en-US" altLang="en-US" sz="2000" dirty="0" smtClean="0"/>
              <a:t>Generating new graphs with one more edge</a:t>
            </a:r>
          </a:p>
          <a:p>
            <a:pPr lvl="1"/>
            <a:r>
              <a:rPr lang="en-US" altLang="en-US" sz="1800" dirty="0" smtClean="0"/>
              <a:t>FSG (</a:t>
            </a:r>
            <a:r>
              <a:rPr lang="en-US" altLang="en-US" sz="1800" dirty="0" err="1" smtClean="0"/>
              <a:t>Kuramochi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Karypis</a:t>
            </a:r>
            <a:r>
              <a:rPr lang="en-US" altLang="en-US" sz="1800" dirty="0" smtClean="0"/>
              <a:t>, ICDM’01)</a:t>
            </a:r>
          </a:p>
          <a:p>
            <a:r>
              <a:rPr lang="en-US" altLang="en-US" sz="2000" dirty="0" smtClean="0"/>
              <a:t>Performance shows via edge growing is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7" y="2634967"/>
            <a:ext cx="851988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788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Mining Closed Graph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Challenge: An </a:t>
            </a:r>
            <a:r>
              <a:rPr lang="en-US" altLang="en-US" b="1" dirty="0"/>
              <a:t>n</a:t>
            </a:r>
            <a:r>
              <a:rPr lang="en-US" altLang="en-US" dirty="0"/>
              <a:t>-edge frequent graph may have 2</a:t>
            </a:r>
            <a:r>
              <a:rPr lang="en-US" altLang="en-US" b="1" baseline="30000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subgraphs</a:t>
            </a:r>
            <a:endParaRPr lang="en-US" altLang="en-US" dirty="0"/>
          </a:p>
          <a:p>
            <a:r>
              <a:rPr lang="en-US" altLang="en-US" dirty="0"/>
              <a:t>Motivation:  Explore </a:t>
            </a:r>
            <a:r>
              <a:rPr lang="en-US" altLang="en-US" i="1" dirty="0"/>
              <a:t>closed frequent </a:t>
            </a:r>
            <a:r>
              <a:rPr lang="en-US" altLang="en-US" i="1" dirty="0" err="1"/>
              <a:t>subgraphs</a:t>
            </a:r>
            <a:r>
              <a:rPr lang="en-US" altLang="en-US" i="1" dirty="0"/>
              <a:t> </a:t>
            </a:r>
            <a:r>
              <a:rPr lang="en-US" altLang="en-US" dirty="0"/>
              <a:t>to handle graph pattern explosion problem</a:t>
            </a:r>
          </a:p>
          <a:p>
            <a:r>
              <a:rPr lang="en-US" altLang="en-US" dirty="0"/>
              <a:t>A frequent graph G is </a:t>
            </a:r>
            <a:r>
              <a:rPr lang="en-US" altLang="en-US" i="1" dirty="0"/>
              <a:t>closed </a:t>
            </a:r>
            <a:r>
              <a:rPr lang="en-US" altLang="en-US" dirty="0"/>
              <a:t>if there exists no </a:t>
            </a:r>
            <a:r>
              <a:rPr lang="en-US" altLang="en-US" dirty="0" err="1"/>
              <a:t>supergraph</a:t>
            </a:r>
            <a:r>
              <a:rPr lang="en-US" altLang="en-US" dirty="0"/>
              <a:t> of G that carries the same support as 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0" indent="0">
              <a:buNone/>
            </a:pPr>
            <a:endParaRPr lang="en-US" altLang="en-US" i="1" dirty="0"/>
          </a:p>
          <a:p>
            <a:endParaRPr lang="en-US" altLang="en-US" i="1" dirty="0"/>
          </a:p>
          <a:p>
            <a:r>
              <a:rPr lang="en-US" altLang="en-US" i="1" dirty="0"/>
              <a:t>Lossless compression:</a:t>
            </a:r>
            <a:r>
              <a:rPr lang="en-US" altLang="en-US" dirty="0"/>
              <a:t> Does not contain non-closed graphs, but still ensures that the mining result is complete</a:t>
            </a:r>
          </a:p>
          <a:p>
            <a:r>
              <a:rPr lang="en-US" altLang="en-US" dirty="0"/>
              <a:t>Algorithm </a:t>
            </a:r>
            <a:r>
              <a:rPr lang="en-US" altLang="en-US" dirty="0" err="1"/>
              <a:t>CloseGraph</a:t>
            </a:r>
            <a:r>
              <a:rPr lang="en-US" altLang="en-US" dirty="0"/>
              <a:t>:  Mines closed graph patterns directly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mol_ca_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7" y="3396768"/>
            <a:ext cx="4362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1895" y="3451629"/>
            <a:ext cx="4359656" cy="156966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If this subgraph is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in the graph dataset, it implies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that none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its frequent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super-graphs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carries the same support</a:t>
            </a:r>
          </a:p>
        </p:txBody>
      </p:sp>
    </p:spTree>
    <p:extLst>
      <p:ext uri="{BB962C8B-B14F-4D97-AF65-F5344CB8AC3E}">
        <p14:creationId xmlns:p14="http://schemas.microsoft.com/office/powerpoint/2010/main" val="210169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-2665474" y="3034345"/>
            <a:ext cx="6227763" cy="41624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Research on Pattern Mining: A Road Map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" y="0"/>
            <a:ext cx="7952642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64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Experiment and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The AIDS antiviral screen compound dataset from NCI/NIH</a:t>
            </a:r>
          </a:p>
          <a:p>
            <a:r>
              <a:rPr lang="en-US" altLang="en-US" sz="2400" dirty="0" smtClean="0"/>
              <a:t>The dataset contains 43,905 chemical compounds</a:t>
            </a:r>
          </a:p>
          <a:p>
            <a:r>
              <a:rPr lang="en-US" altLang="en-US" sz="2400" dirty="0" smtClean="0"/>
              <a:t>Discovered Patterns: The smaller minimum support, the bigger and more interesting </a:t>
            </a:r>
            <a:r>
              <a:rPr lang="en-US" altLang="en-US" sz="2400" dirty="0" err="1" smtClean="0"/>
              <a:t>subgraph</a:t>
            </a:r>
            <a:r>
              <a:rPr lang="en-US" altLang="en-US" sz="2400" dirty="0" smtClean="0"/>
              <a:t> patterns discovered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3" descr="mol_ca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3" y="3194853"/>
            <a:ext cx="2853475" cy="9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ol_ca_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12" y="3334191"/>
            <a:ext cx="1765097" cy="86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mol_ca_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3" y="3332578"/>
            <a:ext cx="171873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2834" y="3356772"/>
            <a:ext cx="651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20%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5321" y="3352355"/>
            <a:ext cx="65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10%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75198" y="3326282"/>
            <a:ext cx="527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5%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/>
          </p:nvPr>
        </p:nvGraphicFramePr>
        <p:xfrm>
          <a:off x="909293" y="4464116"/>
          <a:ext cx="310535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Chart" r:id="rId6" imgW="6419959" imgH="4629227" progId="MSGraph.Chart.8">
                  <p:embed followColorScheme="full"/>
                </p:oleObj>
              </mc:Choice>
              <mc:Fallback>
                <p:oleObj name="Chart" r:id="rId6" imgW="6419959" imgH="46292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293" y="4464116"/>
                        <a:ext cx="310535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685396" y="6516719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226243" y="5482595"/>
            <a:ext cx="1705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Number of patterns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291" y="4184575"/>
            <a:ext cx="4085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b="1" dirty="0">
                <a:latin typeface="Corbel" charset="0"/>
                <a:ea typeface="Corbel" charset="0"/>
                <a:cs typeface="Corbel" charset="0"/>
              </a:rPr>
              <a:t># of Patterns: Frequent vs. Closed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/>
          </p:nvPr>
        </p:nvGraphicFramePr>
        <p:xfrm>
          <a:off x="4631067" y="4465684"/>
          <a:ext cx="3359533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Chart" r:id="rId8" imgW="10829819" imgH="7505803" progId="MSGraph.Chart.8">
                  <p:embed followColorScheme="full"/>
                </p:oleObj>
              </mc:Choice>
              <mc:Fallback>
                <p:oleObj name="Chart" r:id="rId8" imgW="10829819" imgH="750580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067" y="4465684"/>
                        <a:ext cx="3359533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 rot="16200000">
            <a:off x="3905639" y="5288904"/>
            <a:ext cx="1275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Run time (sec)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785000" y="4250675"/>
            <a:ext cx="335584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457189" eaLnBrk="1" hangingPunct="1"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Runtime: Frequent vs. Closed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924347" y="6518287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2087682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</a:t>
            </a:r>
            <a:r>
              <a:rPr lang="en-US" altLang="en-US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generalized association rules”, VLDB'95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Aumann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Lindell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>
                <a:latin typeface="Corbel" charset="0"/>
                <a:ea typeface="Corbel" charset="0"/>
                <a:cs typeface="Corbel" charset="0"/>
              </a:rPr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H. Cheng, X. Yan, and J. Han, "Extracting Redundancy-Aware Top-K Patterns", KDD'06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P. S. Yu, and H. Cheng, “Mining Colossal Frequent Patterns by Core Pattern Fusion”,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ICDE'07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07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</a:t>
            </a:r>
            <a:r>
              <a:rPr lang="en-US" altLang="en-US" dirty="0"/>
              <a:t>Constraint-Based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Q. Vu, and R. Agrawal, “Mining association rules with item constraints”, KDD'97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Ng, L.V.S.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Han &amp; A. Pang, “Exploratory mining and pruning optimizations of constrained association rules”, SIGMOD’98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Grahne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X. Wang, “Efficient mining of constrained correlated sets”, ICDE'00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L. V. 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“Mining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Convertible Constraints”, ICDE'01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“Mining Sequential Patterns with Constraints in Large Databases”, CIKM'02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Bonchi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Giannotti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Mazzanti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D.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Pedreschi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ExAnte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Anticipated Data Reduction in Constrained Pattern Mining”, PKDD'03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and P. S. Yu,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gPrune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Constraint Pushing Framework for Graph Pattern Mining”,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PAKDD'07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Sequential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sequential patterns: Generalizations and performance improvements”, EDBT’96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“SPADE: An Efficient Algorithm for Mining Frequent Sequences”, Machine Learning, 2001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B.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Mortazavi-Asl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Wang, H. Pinto, Q. Chen, U. 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Dayal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M.-C. Hsu, "Mining Sequential Patterns by Pattern-Growth: The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PrefixSpan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Approach", IEEE TKDE, 16(10), 2004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J. Han, and 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Afshar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Sequential Patterns in Large Datasets”, SDM'03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"Constraint-based sequential pattern mining: the pattern-growth methods", J. Int. Inf. Sys., 28(2), 2007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Garofalakis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Rastogi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K. Shim: Mining Sequential Patterns with Regular Expression Constraints. IEEE Trans.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Knowl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Data Eng. 14(3), 2002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Toivonen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A. I.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Verkamo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“Discovery of frequent episodes in event sequences”, Data Mining and Knowledge Discovery,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1997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7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References: Graph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Borgelt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M. R. Berthold, Mining molecular fragments: Finding relevant substructures of molecules,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Huan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W. Wang,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Prins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Efficient mining of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the presence of isomorphism, ICDM'03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Inokuchi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T.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Washio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Motoda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-based algorithm for mining frequent substructures from graph data, PKDD'00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Kuramochi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Karypis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discovery, ICDM'01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Nijssen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Kok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 A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Quickstart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Frequent Structure Mining can Make a Difference. KDD'04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Vanetik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Gudes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S.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Shimony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Computing frequent graph patterns from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semistructured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data,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Graph-Based Substructure Pattern Mining,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CloseGraph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Frequent Graph Patterns, KDD'03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J. Han, Graph Indexing: A Frequent Structure-based Approach, SIGMOD'04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and J. Han, Substructure Similarity Search in Graph Databases,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SIGMOD'05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85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SciBot</a:t>
            </a:r>
            <a:r>
              <a:rPr lang="en-US" altLang="zh-CN" dirty="0" smtClean="0"/>
              <a:t>”</a:t>
            </a:r>
            <a:r>
              <a:rPr lang="zh-CN" altLang="en-US" dirty="0"/>
              <a:t> </a:t>
            </a:r>
            <a:r>
              <a:rPr lang="en-US" altLang="zh-CN" dirty="0" smtClean="0"/>
              <a:t>Project: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75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3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Task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Cleaning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Integration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minutes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r>
              <a:rPr lang="en-US" altLang="zh-CN" sz="2800" dirty="0" smtClean="0"/>
              <a:t>Task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name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recognition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30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minutes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2-1: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Entity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candidate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generation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(20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minutes)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2-2: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Entity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quality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assessment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(10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minutes)</a:t>
            </a:r>
            <a:endParaRPr lang="zh-CN" altLang="en-US" sz="2400" dirty="0" smtClean="0"/>
          </a:p>
          <a:p>
            <a:r>
              <a:rPr lang="en-US" altLang="zh-CN" sz="2800" dirty="0" smtClean="0"/>
              <a:t>Task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typing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15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minutes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r>
              <a:rPr lang="en-US" altLang="zh-CN" sz="2800" dirty="0" smtClean="0"/>
              <a:t>Task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4: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Collaboration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discovery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20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minutes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(10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 err="1"/>
              <a:t>d</a:t>
            </a:r>
            <a:r>
              <a:rPr lang="en-US" altLang="zh-CN" sz="2400" i="1" dirty="0" err="1" smtClean="0"/>
              <a:t>ef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task_1(files):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i="1" dirty="0" smtClean="0"/>
              <a:t>return</a:t>
            </a:r>
            <a:endParaRPr lang="zh-CN" altLang="en-US" sz="2400" i="1" dirty="0"/>
          </a:p>
          <a:p>
            <a:pPr marL="0" indent="0">
              <a:buNone/>
            </a:pPr>
            <a:r>
              <a:rPr lang="en-US" altLang="zh-CN" sz="2400" dirty="0" smtClean="0"/>
              <a:t>pid2txt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pid2title_year_conf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id2keyword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pid2authorseq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mr-IN" altLang="zh-CN" sz="2400" dirty="0" smtClean="0"/>
              <a:t>…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word2pidlist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mr-IN" altLang="zh-CN" sz="2400" dirty="0" smtClean="0"/>
              <a:t>…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aid2pidlist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aid2authorname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66848"/>
              </p:ext>
            </p:extLst>
          </p:nvPr>
        </p:nvGraphicFramePr>
        <p:xfrm>
          <a:off x="5997079" y="1600200"/>
          <a:ext cx="30381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452"/>
                <a:gridCol w="1062858"/>
                <a:gridCol w="1062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PDFID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PDF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TXT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5652"/>
              </p:ext>
            </p:extLst>
          </p:nvPr>
        </p:nvGraphicFramePr>
        <p:xfrm>
          <a:off x="3578342" y="1605280"/>
          <a:ext cx="193695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733"/>
                <a:gridCol w="104222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PDFID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9950"/>
              </p:ext>
            </p:extLst>
          </p:nvPr>
        </p:nvGraphicFramePr>
        <p:xfrm>
          <a:off x="3578342" y="2584909"/>
          <a:ext cx="4048723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814"/>
                <a:gridCol w="1049303"/>
                <a:gridCol w="1049303"/>
                <a:gridCol w="1049303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PID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TITLE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YEAR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CONF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17559"/>
              </p:ext>
            </p:extLst>
          </p:nvPr>
        </p:nvGraphicFramePr>
        <p:xfrm>
          <a:off x="3578342" y="3568871"/>
          <a:ext cx="2399071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814"/>
                <a:gridCol w="149825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PID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KEYWORD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73024"/>
              </p:ext>
            </p:extLst>
          </p:nvPr>
        </p:nvGraphicFramePr>
        <p:xfrm>
          <a:off x="3578342" y="4552833"/>
          <a:ext cx="510845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58"/>
                <a:gridCol w="1051450"/>
                <a:gridCol w="1051450"/>
                <a:gridCol w="1051450"/>
                <a:gridCol w="105145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AID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FID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AFF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SID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68200"/>
              </p:ext>
            </p:extLst>
          </p:nvPr>
        </p:nvGraphicFramePr>
        <p:xfrm>
          <a:off x="4463846" y="5532462"/>
          <a:ext cx="21029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450"/>
                <a:gridCol w="105145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AID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AUT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Left-Right Arrow 10"/>
          <p:cNvSpPr/>
          <p:nvPr/>
        </p:nvSpPr>
        <p:spPr>
          <a:xfrm>
            <a:off x="5434183" y="1646469"/>
            <a:ext cx="644011" cy="250722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5400000">
            <a:off x="3656451" y="2205819"/>
            <a:ext cx="541873" cy="216311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5400000">
            <a:off x="3646621" y="3198877"/>
            <a:ext cx="541873" cy="216311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rot="5400000">
            <a:off x="3656451" y="4156990"/>
            <a:ext cx="541873" cy="216311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5400000">
            <a:off x="4551184" y="5153370"/>
            <a:ext cx="541873" cy="216311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4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Integrated and Cleaned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063"/>
            <a:ext cx="9144000" cy="89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085"/>
            <a:ext cx="9144000" cy="8839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53215"/>
              </p:ext>
            </p:extLst>
          </p:nvPr>
        </p:nvGraphicFramePr>
        <p:xfrm>
          <a:off x="4801254" y="4035482"/>
          <a:ext cx="30381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452"/>
                <a:gridCol w="1062858"/>
                <a:gridCol w="1062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PDFID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PDF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TXT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55351"/>
              </p:ext>
            </p:extLst>
          </p:nvPr>
        </p:nvGraphicFramePr>
        <p:xfrm>
          <a:off x="1418612" y="4038022"/>
          <a:ext cx="193695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733"/>
                <a:gridCol w="104222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PDFID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36945"/>
              </p:ext>
            </p:extLst>
          </p:nvPr>
        </p:nvGraphicFramePr>
        <p:xfrm>
          <a:off x="1418612" y="4921520"/>
          <a:ext cx="4048723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814"/>
                <a:gridCol w="1049303"/>
                <a:gridCol w="1049303"/>
                <a:gridCol w="1049303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PID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TITLE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YEAR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CONF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87372"/>
              </p:ext>
            </p:extLst>
          </p:nvPr>
        </p:nvGraphicFramePr>
        <p:xfrm>
          <a:off x="5736522" y="4921520"/>
          <a:ext cx="2399071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814"/>
                <a:gridCol w="149825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PID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KEYWORD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88864"/>
              </p:ext>
            </p:extLst>
          </p:nvPr>
        </p:nvGraphicFramePr>
        <p:xfrm>
          <a:off x="358877" y="5753781"/>
          <a:ext cx="510845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658"/>
                <a:gridCol w="1051450"/>
                <a:gridCol w="1051450"/>
                <a:gridCol w="1051450"/>
                <a:gridCol w="105145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AID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FID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AFF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SID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89836"/>
              </p:ext>
            </p:extLst>
          </p:nvPr>
        </p:nvGraphicFramePr>
        <p:xfrm>
          <a:off x="5736522" y="5753781"/>
          <a:ext cx="21029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450"/>
                <a:gridCol w="1051450"/>
              </a:tblGrid>
              <a:tr h="32557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AID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AUT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Up Arrow 17"/>
          <p:cNvSpPr/>
          <p:nvPr/>
        </p:nvSpPr>
        <p:spPr>
          <a:xfrm>
            <a:off x="4328651" y="3617078"/>
            <a:ext cx="486697" cy="28939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3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HW3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a) How many unique papers and how many unique authors are there in your integrated and cleaned </a:t>
            </a:r>
            <a:r>
              <a:rPr lang="en-US" dirty="0" smtClean="0"/>
              <a:t>dataset?</a:t>
            </a:r>
            <a:endParaRPr lang="zh-CN" altLang="en-US" dirty="0" smtClean="0"/>
          </a:p>
          <a:p>
            <a:r>
              <a:rPr lang="en-US" dirty="0" smtClean="0"/>
              <a:t>b</a:t>
            </a:r>
            <a:r>
              <a:rPr lang="en-US" dirty="0"/>
              <a:t>) Find “matrix” experts: List the top three authors who published at least 3 papers AND used the word “matrix” the most frequently in their papers (i.e., the highest average number of “matrix” in their publications</a:t>
            </a:r>
            <a:r>
              <a:rPr lang="en-US" dirty="0" smtClean="0"/>
              <a:t>).</a:t>
            </a:r>
            <a:endParaRPr lang="zh-CN" altLang="en-US" dirty="0" smtClean="0"/>
          </a:p>
          <a:p>
            <a:r>
              <a:rPr lang="en-US" dirty="0" smtClean="0"/>
              <a:t>c</a:t>
            </a:r>
            <a:r>
              <a:rPr lang="en-US" dirty="0"/>
              <a:t>) Find “long-title” authors: List the top three authors who published at least 3 papers AND preferred long titles in their papers (i.e., the highest average length of paper titles).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Mining Diverse Patterns</a:t>
            </a:r>
          </a:p>
          <a:p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Constraint-Based Frequent Pattern Mining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0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91" y="1600200"/>
            <a:ext cx="3770501" cy="5165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2-1: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Tech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Hand-crafted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Rules</a:t>
            </a:r>
            <a:endParaRPr lang="zh-CN" altLang="en-US" sz="2400" dirty="0" smtClean="0"/>
          </a:p>
          <a:p>
            <a:pPr lvl="1"/>
            <a:r>
              <a:rPr lang="en-US" altLang="zh-CN" sz="2400" b="1" dirty="0" smtClean="0"/>
              <a:t>20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minutes</a:t>
            </a:r>
            <a:endParaRPr lang="zh-CN" altLang="en-US" sz="2400" b="1" dirty="0" smtClean="0"/>
          </a:p>
          <a:p>
            <a:pPr marL="0" indent="0">
              <a:buNone/>
            </a:pPr>
            <a:r>
              <a:rPr lang="en-US" altLang="zh-CN" sz="2400" i="1" dirty="0" err="1" smtClean="0"/>
              <a:t>def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tech_1(pid2txt):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i="1" dirty="0"/>
              <a:t>r</a:t>
            </a:r>
            <a:r>
              <a:rPr lang="en-US" altLang="zh-CN" sz="2400" i="1" dirty="0" smtClean="0"/>
              <a:t>eturn</a:t>
            </a:r>
            <a:endParaRPr lang="zh-CN" altLang="en-US" sz="2400" i="1" dirty="0" smtClean="0"/>
          </a:p>
          <a:p>
            <a:pPr marL="0" indent="0">
              <a:buNone/>
            </a:pPr>
            <a:r>
              <a:rPr lang="en-US" altLang="zh-CN" sz="2400" dirty="0"/>
              <a:t>n</a:t>
            </a:r>
            <a:r>
              <a:rPr lang="en-US" altLang="zh-CN" sz="2400" dirty="0" smtClean="0"/>
              <a:t>ame2abbr2count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858" y="4620367"/>
            <a:ext cx="4341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/>
              <a:t>…</a:t>
            </a:r>
            <a:r>
              <a:rPr lang="zh-CN" altLang="en-US" sz="2000" dirty="0"/>
              <a:t> </a:t>
            </a:r>
            <a:r>
              <a:rPr lang="en-US" altLang="zh-CN" sz="2000" u="sng" dirty="0"/>
              <a:t>S</a:t>
            </a:r>
            <a:r>
              <a:rPr lang="en-US" altLang="zh-CN" sz="2000" dirty="0"/>
              <a:t>upport</a:t>
            </a:r>
            <a:r>
              <a:rPr lang="zh-CN" altLang="en-US" sz="2000" dirty="0"/>
              <a:t> </a:t>
            </a:r>
            <a:r>
              <a:rPr lang="en-US" altLang="zh-CN" sz="2000" u="sng" dirty="0"/>
              <a:t>V</a:t>
            </a:r>
            <a:r>
              <a:rPr lang="en-US" altLang="zh-CN" sz="2000" dirty="0"/>
              <a:t>ector</a:t>
            </a:r>
            <a:r>
              <a:rPr lang="zh-CN" altLang="en-US" sz="2000" dirty="0"/>
              <a:t> </a:t>
            </a:r>
            <a:r>
              <a:rPr lang="en-US" altLang="zh-CN" sz="2000" u="sng" dirty="0"/>
              <a:t>M</a:t>
            </a:r>
            <a:r>
              <a:rPr lang="en-US" altLang="zh-CN" sz="2000" dirty="0"/>
              <a:t>achine</a:t>
            </a:r>
            <a:r>
              <a:rPr lang="en-US" altLang="zh-CN" sz="2000" u="sng" dirty="0"/>
              <a:t>s</a:t>
            </a:r>
            <a:r>
              <a:rPr lang="zh-CN" altLang="en-US" sz="2000" dirty="0"/>
              <a:t> </a:t>
            </a:r>
            <a:r>
              <a:rPr lang="en-US" altLang="zh-CN" sz="2800" dirty="0" smtClean="0">
                <a:solidFill>
                  <a:srgbClr val="7030A0"/>
                </a:solidFill>
              </a:rPr>
              <a:t>(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SVMs</a:t>
            </a:r>
            <a:r>
              <a:rPr lang="zh-CN" altLang="en-US" sz="2000" dirty="0" smtClean="0"/>
              <a:t> </a:t>
            </a:r>
            <a:r>
              <a:rPr lang="en-US" altLang="zh-CN" sz="2800" dirty="0" smtClean="0">
                <a:solidFill>
                  <a:srgbClr val="7030A0"/>
                </a:solidFill>
              </a:rPr>
              <a:t>)</a:t>
            </a:r>
            <a:r>
              <a:rPr lang="zh-CN" altLang="en-US" sz="2000" dirty="0" smtClean="0"/>
              <a:t> </a:t>
            </a:r>
            <a:r>
              <a:rPr lang="mr-IN" altLang="zh-CN" sz="2000" dirty="0" smtClean="0"/>
              <a:t>…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3574" y="5099343"/>
            <a:ext cx="0" cy="342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6258" y="5099343"/>
            <a:ext cx="0" cy="3428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64194" y="5109834"/>
            <a:ext cx="0" cy="342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92129" y="5109834"/>
            <a:ext cx="0" cy="342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72582" y="5114091"/>
            <a:ext cx="0" cy="342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22091" y="5120325"/>
            <a:ext cx="0" cy="3428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445343" y="5114091"/>
            <a:ext cx="0" cy="342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5357" y="5124582"/>
            <a:ext cx="0" cy="342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15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2-1: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Candidate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20-60</a:t>
            </a:r>
            <a:r>
              <a:rPr lang="zh-CN" altLang="en-US" dirty="0" smtClean="0"/>
              <a:t> </a:t>
            </a:r>
            <a:r>
              <a:rPr lang="en-US" altLang="zh-CN" dirty="0"/>
              <a:t>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Tech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2: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  <a:endParaRPr lang="zh-CN" altLang="en-US" sz="2400" dirty="0"/>
          </a:p>
          <a:p>
            <a:pPr lvl="1"/>
            <a:r>
              <a:rPr lang="en-US" altLang="zh-CN" sz="2400" b="1" dirty="0" smtClean="0"/>
              <a:t>40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minutes</a:t>
            </a:r>
            <a:endParaRPr lang="zh-CN" altLang="en-US" sz="2400" b="1" dirty="0"/>
          </a:p>
          <a:p>
            <a:pPr marL="0" indent="0">
              <a:buNone/>
            </a:pPr>
            <a:r>
              <a:rPr lang="en-US" altLang="zh-CN" sz="2400" i="1" dirty="0" err="1"/>
              <a:t>def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tech_2(pid2txt,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name2abbr2count,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min_sup</a:t>
            </a:r>
            <a:r>
              <a:rPr lang="en-US" altLang="zh-CN" sz="2400" dirty="0" smtClean="0"/>
              <a:t>):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u="sng" dirty="0"/>
              <a:t>n</a:t>
            </a:r>
            <a:r>
              <a:rPr lang="en-US" altLang="zh-CN" sz="2400" u="sng" dirty="0" smtClean="0"/>
              <a:t>ame</a:t>
            </a:r>
            <a:r>
              <a:rPr lang="en-US" altLang="zh-CN" sz="2400" dirty="0" smtClean="0"/>
              <a:t>2abbr2count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ym typeface="Wingdings"/>
              </a:rPr>
              <a:t> </a:t>
            </a:r>
            <a:r>
              <a:rPr lang="en-US" altLang="zh-CN" sz="2400" dirty="0" smtClean="0">
                <a:sym typeface="Wingdings"/>
              </a:rPr>
              <a:t>{“vector”:</a:t>
            </a:r>
            <a:r>
              <a:rPr lang="en-US" altLang="zh-CN" sz="2400" dirty="0" smtClean="0">
                <a:solidFill>
                  <a:srgbClr val="7030A0"/>
                </a:solidFill>
                <a:sym typeface="Wingdings"/>
              </a:rPr>
              <a:t>16</a:t>
            </a:r>
            <a:r>
              <a:rPr lang="en-US" altLang="zh-CN" sz="2400" dirty="0" smtClean="0">
                <a:sym typeface="Wingdings"/>
              </a:rPr>
              <a:t>,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“support”:</a:t>
            </a:r>
            <a:r>
              <a:rPr lang="en-US" altLang="zh-CN" sz="2400" dirty="0" smtClean="0">
                <a:solidFill>
                  <a:srgbClr val="7030A0"/>
                </a:solidFill>
                <a:sym typeface="Wingdings"/>
              </a:rPr>
              <a:t>3</a:t>
            </a:r>
            <a:r>
              <a:rPr lang="en-US" altLang="zh-CN" sz="2400" dirty="0" smtClean="0">
                <a:sym typeface="Wingdings"/>
              </a:rPr>
              <a:t>,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“machine”:</a:t>
            </a:r>
            <a:r>
              <a:rPr lang="en-US" altLang="zh-CN" sz="2400" dirty="0" smtClean="0">
                <a:solidFill>
                  <a:srgbClr val="7030A0"/>
                </a:solidFill>
                <a:sym typeface="Wingdings"/>
              </a:rPr>
              <a:t>20</a:t>
            </a:r>
            <a:r>
              <a:rPr lang="mr-IN" altLang="zh-CN" sz="2400" dirty="0" smtClean="0">
                <a:sym typeface="Wingdings"/>
              </a:rPr>
              <a:t>…</a:t>
            </a:r>
            <a:r>
              <a:rPr lang="en-US" altLang="zh-CN" sz="2400" dirty="0" smtClean="0">
                <a:sym typeface="Wingdings"/>
              </a:rPr>
              <a:t>}</a:t>
            </a:r>
            <a:endParaRPr lang="zh-CN" altLang="en-US" sz="2400" dirty="0">
              <a:sym typeface="Wingdings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/>
              </a:rPr>
              <a:t>p</a:t>
            </a:r>
            <a:r>
              <a:rPr lang="en-US" altLang="zh-CN" sz="2400" dirty="0" smtClean="0">
                <a:sym typeface="Wingdings"/>
              </a:rPr>
              <a:t>id2</a:t>
            </a:r>
            <a:r>
              <a:rPr lang="en-US" altLang="zh-CN" sz="2400" u="sng" dirty="0" smtClean="0">
                <a:sym typeface="Wingdings"/>
              </a:rPr>
              <a:t>txt</a:t>
            </a:r>
            <a:r>
              <a:rPr lang="zh-CN" altLang="en-US" sz="2400" dirty="0" smtClean="0">
                <a:sym typeface="Wingdings"/>
              </a:rPr>
              <a:t>  </a:t>
            </a:r>
          </a:p>
          <a:p>
            <a:pPr marL="0" indent="0">
              <a:buNone/>
            </a:pPr>
            <a:r>
              <a:rPr lang="zh-CN" altLang="en-US" sz="2400" dirty="0">
                <a:sym typeface="Wingdings"/>
              </a:rPr>
              <a:t>	</a:t>
            </a:r>
            <a:r>
              <a:rPr lang="en-US" altLang="zh-CN" sz="2400" dirty="0" smtClean="0">
                <a:sym typeface="Wingdings"/>
              </a:rPr>
              <a:t>“</a:t>
            </a:r>
            <a:r>
              <a:rPr lang="mr-IN" altLang="zh-CN" sz="2400" dirty="0" smtClean="0">
                <a:sym typeface="Wingdings"/>
              </a:rPr>
              <a:t>…</a:t>
            </a:r>
            <a:r>
              <a:rPr lang="en-US" altLang="zh-CN" sz="2400" dirty="0" smtClean="0">
                <a:sym typeface="Wingdings"/>
              </a:rPr>
              <a:t>.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>
                <a:sym typeface="Wingdings"/>
              </a:rPr>
              <a:t>u</a:t>
            </a:r>
            <a:r>
              <a:rPr lang="en-US" altLang="zh-CN" sz="2400" dirty="0" smtClean="0">
                <a:sym typeface="Wingdings"/>
              </a:rPr>
              <a:t>se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u="sng" dirty="0" smtClean="0">
                <a:sym typeface="Wingdings"/>
              </a:rPr>
              <a:t>feature</a:t>
            </a:r>
            <a:r>
              <a:rPr lang="zh-CN" altLang="en-US" sz="2400" u="sng" dirty="0" smtClean="0">
                <a:sym typeface="Wingdings"/>
              </a:rPr>
              <a:t> </a:t>
            </a:r>
            <a:r>
              <a:rPr lang="en-US" altLang="zh-CN" sz="2400" b="1" u="sng" dirty="0" smtClean="0">
                <a:sym typeface="Wingdings"/>
              </a:rPr>
              <a:t>vector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mr-IN" altLang="zh-CN" sz="2400" dirty="0" smtClean="0">
                <a:sym typeface="Wingdings"/>
              </a:rPr>
              <a:t>…</a:t>
            </a:r>
            <a:r>
              <a:rPr lang="en-US" altLang="zh-CN" sz="2400" dirty="0" smtClean="0">
                <a:sym typeface="Wingdings"/>
              </a:rPr>
              <a:t>”: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&gt;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err="1" smtClean="0">
                <a:sym typeface="Wingdings"/>
              </a:rPr>
              <a:t>min_sup</a:t>
            </a:r>
            <a:r>
              <a:rPr lang="en-US" altLang="zh-CN" sz="2400" dirty="0" smtClean="0">
                <a:sym typeface="Wingdings"/>
              </a:rPr>
              <a:t>!</a:t>
            </a:r>
            <a:endParaRPr lang="zh-CN" altLang="en-US" sz="2400" dirty="0" smtClean="0">
              <a:sym typeface="Wingdings"/>
            </a:endParaRPr>
          </a:p>
          <a:p>
            <a:pPr marL="0" indent="0">
              <a:buNone/>
            </a:pPr>
            <a:r>
              <a:rPr lang="zh-CN" altLang="en-US" sz="2400" dirty="0">
                <a:sym typeface="Wingdings"/>
              </a:rPr>
              <a:t>	</a:t>
            </a:r>
            <a:r>
              <a:rPr lang="en-US" altLang="zh-CN" sz="2400" dirty="0">
                <a:sym typeface="Wingdings"/>
              </a:rPr>
              <a:t>“</a:t>
            </a:r>
            <a:r>
              <a:rPr lang="mr-IN" altLang="zh-CN" sz="2400" dirty="0">
                <a:sym typeface="Wingdings"/>
              </a:rPr>
              <a:t>…</a:t>
            </a:r>
            <a:r>
              <a:rPr lang="zh-CN" altLang="en-US" sz="2400" dirty="0">
                <a:sym typeface="Wingdings"/>
              </a:rPr>
              <a:t> </a:t>
            </a:r>
            <a:r>
              <a:rPr lang="en-US" altLang="zh-CN" sz="2400" b="1" u="sng" dirty="0">
                <a:sym typeface="Wingdings"/>
              </a:rPr>
              <a:t>vector</a:t>
            </a:r>
            <a:r>
              <a:rPr lang="zh-CN" altLang="en-US" sz="2400" u="sng" dirty="0">
                <a:sym typeface="Wingdings"/>
              </a:rPr>
              <a:t> </a:t>
            </a:r>
            <a:r>
              <a:rPr lang="en-US" altLang="zh-CN" sz="2400" u="sng" dirty="0">
                <a:sym typeface="Wingdings"/>
              </a:rPr>
              <a:t>efficiently</a:t>
            </a:r>
            <a:r>
              <a:rPr lang="zh-CN" altLang="en-US" sz="2400" u="sng" dirty="0">
                <a:sym typeface="Wingdings"/>
              </a:rPr>
              <a:t> </a:t>
            </a:r>
            <a:r>
              <a:rPr lang="mr-IN" altLang="zh-CN" sz="2400" dirty="0">
                <a:sym typeface="Wingdings"/>
              </a:rPr>
              <a:t>…</a:t>
            </a:r>
            <a:r>
              <a:rPr lang="en-US" altLang="zh-CN" sz="2400" dirty="0">
                <a:sym typeface="Wingdings"/>
              </a:rPr>
              <a:t>”:</a:t>
            </a:r>
            <a:r>
              <a:rPr lang="zh-CN" altLang="en-US" sz="2400" dirty="0">
                <a:sym typeface="Wingdings"/>
              </a:rPr>
              <a:t> </a:t>
            </a:r>
            <a:r>
              <a:rPr lang="en-US" altLang="zh-CN" sz="2400" dirty="0">
                <a:sym typeface="Wingdings"/>
              </a:rPr>
              <a:t>&lt;</a:t>
            </a:r>
            <a:r>
              <a:rPr lang="zh-CN" altLang="en-US" sz="2400" dirty="0">
                <a:sym typeface="Wingdings"/>
              </a:rPr>
              <a:t> </a:t>
            </a:r>
            <a:r>
              <a:rPr lang="en-US" altLang="zh-CN" sz="2400" dirty="0" err="1" smtClean="0">
                <a:sym typeface="Wingdings"/>
              </a:rPr>
              <a:t>min_sup</a:t>
            </a:r>
            <a:endParaRPr lang="zh-CN" altLang="en-US" sz="2400" dirty="0">
              <a:sym typeface="Wingdings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Wingdings"/>
              </a:rPr>
              <a:t>	</a:t>
            </a:r>
            <a:r>
              <a:rPr lang="en-US" altLang="zh-CN" sz="2400" dirty="0" smtClean="0">
                <a:sym typeface="Wingdings"/>
              </a:rPr>
              <a:t>“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mr-IN" altLang="zh-CN" sz="2400" dirty="0">
                <a:sym typeface="Wingdings"/>
              </a:rPr>
              <a:t>…</a:t>
            </a:r>
            <a:r>
              <a:rPr lang="zh-CN" altLang="en-US" sz="2400" dirty="0">
                <a:sym typeface="Wingdings"/>
              </a:rPr>
              <a:t> </a:t>
            </a:r>
            <a:r>
              <a:rPr lang="en-US" altLang="zh-CN" sz="2400" dirty="0">
                <a:sym typeface="Wingdings"/>
              </a:rPr>
              <a:t>into</a:t>
            </a:r>
            <a:r>
              <a:rPr lang="zh-CN" altLang="en-US" sz="2400" dirty="0">
                <a:sym typeface="Wingdings"/>
              </a:rPr>
              <a:t> </a:t>
            </a:r>
            <a:r>
              <a:rPr lang="en-US" altLang="zh-CN" sz="2400" b="1" u="sng" dirty="0">
                <a:sym typeface="Wingdings"/>
              </a:rPr>
              <a:t>vector</a:t>
            </a:r>
            <a:r>
              <a:rPr lang="zh-CN" altLang="en-US" sz="2400" u="sng" dirty="0">
                <a:sym typeface="Wingdings"/>
              </a:rPr>
              <a:t> </a:t>
            </a:r>
            <a:r>
              <a:rPr lang="en-US" altLang="zh-CN" sz="2400" u="sng" dirty="0">
                <a:sym typeface="Wingdings"/>
              </a:rPr>
              <a:t>space</a:t>
            </a:r>
            <a:r>
              <a:rPr lang="zh-CN" altLang="en-US" sz="2400" dirty="0">
                <a:sym typeface="Wingdings"/>
              </a:rPr>
              <a:t> </a:t>
            </a:r>
            <a:r>
              <a:rPr lang="mr-IN" altLang="zh-CN" sz="2400" dirty="0">
                <a:sym typeface="Wingdings"/>
              </a:rPr>
              <a:t>…</a:t>
            </a:r>
            <a:r>
              <a:rPr lang="en-US" altLang="zh-CN" sz="2400" dirty="0" smtClean="0">
                <a:sym typeface="Wingdings"/>
              </a:rPr>
              <a:t>”: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&gt;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err="1" smtClean="0">
                <a:sym typeface="Wingdings"/>
              </a:rPr>
              <a:t>min_sup</a:t>
            </a:r>
            <a:r>
              <a:rPr lang="en-US" altLang="zh-CN" sz="2400" dirty="0" smtClean="0">
                <a:sym typeface="Wingdings"/>
              </a:rPr>
              <a:t>!</a:t>
            </a:r>
            <a:endParaRPr lang="zh-CN" altLang="en-US" sz="2400" dirty="0">
              <a:sym typeface="Wingdings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Wingdings"/>
              </a:rPr>
              <a:t>	</a:t>
            </a:r>
            <a:r>
              <a:rPr lang="en-US" altLang="zh-CN" sz="2400" dirty="0" smtClean="0">
                <a:sym typeface="Wingdings"/>
              </a:rPr>
              <a:t>“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mr-IN" altLang="zh-CN" sz="2400" dirty="0" smtClean="0">
                <a:sym typeface="Wingdings"/>
              </a:rPr>
              <a:t>…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u="sng" dirty="0" smtClean="0">
                <a:sym typeface="Wingdings"/>
              </a:rPr>
              <a:t>into</a:t>
            </a:r>
            <a:r>
              <a:rPr lang="zh-CN" altLang="en-US" sz="2400" u="sng" dirty="0" smtClean="0">
                <a:sym typeface="Wingdings"/>
              </a:rPr>
              <a:t> </a:t>
            </a:r>
            <a:r>
              <a:rPr lang="en-US" altLang="zh-CN" sz="2400" b="1" u="sng" dirty="0" smtClean="0">
                <a:sym typeface="Wingdings"/>
              </a:rPr>
              <a:t>vector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space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mr-IN" altLang="zh-CN" sz="2400" dirty="0" smtClean="0">
                <a:sym typeface="Wingdings"/>
              </a:rPr>
              <a:t>…</a:t>
            </a:r>
            <a:r>
              <a:rPr lang="en-US" altLang="zh-CN" sz="2400" dirty="0" smtClean="0">
                <a:sym typeface="Wingdings"/>
              </a:rPr>
              <a:t>”: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&gt;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err="1" smtClean="0">
                <a:sym typeface="Wingdings"/>
              </a:rPr>
              <a:t>min_sup</a:t>
            </a:r>
            <a:r>
              <a:rPr lang="en-US" altLang="zh-CN" sz="2400" dirty="0" smtClean="0">
                <a:sym typeface="Wingdings"/>
              </a:rPr>
              <a:t>,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but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“into”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is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a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i="1" dirty="0" err="1" smtClean="0">
                <a:sym typeface="Wingdings"/>
              </a:rPr>
              <a:t>stopword</a:t>
            </a:r>
            <a:r>
              <a:rPr lang="zh-CN" altLang="en-US" sz="2400" dirty="0" smtClean="0">
                <a:sym typeface="Wingdings"/>
              </a:rPr>
              <a:t> </a:t>
            </a:r>
            <a:endParaRPr lang="zh-CN" altLang="en-US" sz="2400" dirty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altLang="zh-CN" sz="2400" dirty="0" err="1" smtClean="0">
                <a:sym typeface="Wingdings"/>
              </a:rPr>
              <a:t>name_sup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=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[[“feature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vector”,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251],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[“vector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space”,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176]</a:t>
            </a:r>
            <a:r>
              <a:rPr lang="mr-IN" altLang="zh-CN" sz="2400" dirty="0" smtClean="0">
                <a:sym typeface="Wingdings"/>
              </a:rPr>
              <a:t>…</a:t>
            </a:r>
            <a:r>
              <a:rPr lang="en-US" altLang="zh-CN" sz="2400" dirty="0" smtClean="0">
                <a:sym typeface="Wingdings"/>
              </a:rPr>
              <a:t>]</a:t>
            </a:r>
            <a:endParaRPr lang="zh-CN" altLang="en-US" sz="2400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altLang="zh-CN" sz="2400" dirty="0" smtClean="0">
                <a:sym typeface="Wingdings"/>
              </a:rPr>
              <a:t>2-grams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to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3-grams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to</a:t>
            </a:r>
            <a:r>
              <a:rPr lang="zh-CN" altLang="en-US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"/>
              </a:rPr>
              <a:t>4</a:t>
            </a:r>
            <a:r>
              <a:rPr lang="mr-IN" altLang="zh-CN" sz="2400" dirty="0" smtClean="0">
                <a:sym typeface="Wingdings"/>
              </a:rPr>
              <a:t>…</a:t>
            </a:r>
            <a:endParaRPr lang="zh-CN" altLang="en-US" sz="2400" dirty="0">
              <a:sym typeface="Wingdings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[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Apriori</a:t>
            </a:r>
            <a:r>
              <a:rPr lang="en-US" altLang="zh-CN" sz="2400" dirty="0" smtClean="0">
                <a:solidFill>
                  <a:srgbClr val="7030A0"/>
                </a:solidFill>
              </a:rPr>
              <a:t>+</a:t>
            </a:r>
            <a:r>
              <a:rPr lang="en-US" altLang="zh-CN" sz="2400" dirty="0">
                <a:solidFill>
                  <a:srgbClr val="7030A0"/>
                </a:solidFill>
              </a:rPr>
              <a:t>:</a:t>
            </a:r>
            <a:r>
              <a:rPr lang="zh-CN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write</a:t>
            </a:r>
            <a:r>
              <a:rPr lang="zh-CN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code?</a:t>
            </a:r>
            <a:r>
              <a:rPr lang="zh-CN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call</a:t>
            </a:r>
            <a:r>
              <a:rPr lang="zh-CN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package?]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i="1" dirty="0"/>
              <a:t>r</a:t>
            </a:r>
            <a:r>
              <a:rPr lang="en-US" altLang="zh-CN" sz="2400" i="1" dirty="0" smtClean="0"/>
              <a:t>eturn</a:t>
            </a:r>
            <a:r>
              <a:rPr lang="zh-CN" altLang="en-US" sz="2400" i="1" dirty="0" smtClean="0"/>
              <a:t> </a:t>
            </a:r>
            <a:r>
              <a:rPr lang="en-US" altLang="zh-CN" sz="2400" dirty="0" err="1" smtClean="0"/>
              <a:t>name_sup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39150" y="2907023"/>
            <a:ext cx="2967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</a:rPr>
              <a:t>seed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words: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Number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of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entity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</a:rPr>
              <a:t>n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ames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containing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the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word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0824" y="6356350"/>
            <a:ext cx="4978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ym typeface="Wingdings"/>
              </a:rPr>
              <a:t>Find</a:t>
            </a:r>
            <a:r>
              <a:rPr lang="zh-CN" altLang="en-US" i="1" dirty="0" smtClean="0">
                <a:sym typeface="Wingdings"/>
              </a:rPr>
              <a:t> </a:t>
            </a:r>
            <a:r>
              <a:rPr lang="en-US" altLang="zh-CN" i="1" dirty="0" smtClean="0">
                <a:sym typeface="Wingdings"/>
              </a:rPr>
              <a:t>a</a:t>
            </a:r>
            <a:r>
              <a:rPr lang="zh-CN" altLang="en-US" i="1" dirty="0" smtClean="0">
                <a:sym typeface="Wingdings"/>
              </a:rPr>
              <a:t> </a:t>
            </a:r>
            <a:r>
              <a:rPr lang="en-US" altLang="zh-CN" i="1" dirty="0" err="1" smtClean="0">
                <a:sym typeface="Wingdings"/>
              </a:rPr>
              <a:t>stopword</a:t>
            </a:r>
            <a:r>
              <a:rPr lang="zh-CN" altLang="en-US" i="1" dirty="0" smtClean="0">
                <a:sym typeface="Wingdings"/>
              </a:rPr>
              <a:t> </a:t>
            </a:r>
            <a:r>
              <a:rPr lang="en-US" altLang="zh-CN" i="1" dirty="0" smtClean="0">
                <a:sym typeface="Wingdings"/>
              </a:rPr>
              <a:t>list</a:t>
            </a:r>
            <a:r>
              <a:rPr lang="zh-CN" altLang="en-US" i="1" dirty="0" smtClean="0">
                <a:sym typeface="Wingdings"/>
              </a:rPr>
              <a:t> </a:t>
            </a:r>
            <a:r>
              <a:rPr lang="en-US" altLang="zh-CN" i="1" dirty="0" smtClean="0">
                <a:sym typeface="Wingdings"/>
              </a:rPr>
              <a:t>on</a:t>
            </a:r>
            <a:r>
              <a:rPr lang="zh-CN" altLang="en-US" i="1" dirty="0" smtClean="0">
                <a:sym typeface="Wingdings"/>
              </a:rPr>
              <a:t> </a:t>
            </a:r>
            <a:r>
              <a:rPr lang="en-US" altLang="zh-CN" i="1" dirty="0" smtClean="0">
                <a:sym typeface="Wingdings"/>
              </a:rPr>
              <a:t>the</a:t>
            </a:r>
            <a:r>
              <a:rPr lang="zh-CN" altLang="en-US" i="1" dirty="0" smtClean="0">
                <a:sym typeface="Wingdings"/>
              </a:rPr>
              <a:t> </a:t>
            </a:r>
            <a:r>
              <a:rPr lang="en-US" altLang="zh-CN" i="1" dirty="0" smtClean="0">
                <a:sym typeface="Wingdings"/>
              </a:rPr>
              <a:t>web</a:t>
            </a:r>
            <a:r>
              <a:rPr lang="zh-CN" altLang="en-US" i="1" dirty="0" smtClean="0">
                <a:sym typeface="Wingdings"/>
              </a:rPr>
              <a:t> </a:t>
            </a:r>
            <a:r>
              <a:rPr lang="en-US" altLang="zh-CN" i="1" dirty="0" smtClean="0">
                <a:sym typeface="Wingdings"/>
              </a:rPr>
              <a:t>(Google,</a:t>
            </a:r>
            <a:r>
              <a:rPr lang="zh-CN" altLang="en-US" i="1" dirty="0" smtClean="0">
                <a:sym typeface="Wingdings"/>
              </a:rPr>
              <a:t> </a:t>
            </a:r>
            <a:r>
              <a:rPr lang="en-US" altLang="zh-CN" i="1" dirty="0" err="1" smtClean="0">
                <a:sym typeface="Wingdings"/>
              </a:rPr>
              <a:t>GitHub</a:t>
            </a:r>
            <a:r>
              <a:rPr lang="mr-IN" altLang="zh-CN" i="1" dirty="0" smtClean="0">
                <a:sym typeface="Wingdings"/>
              </a:rPr>
              <a:t>…</a:t>
            </a:r>
            <a:r>
              <a:rPr lang="en-US" altLang="zh-CN" i="1" dirty="0" smtClean="0">
                <a:sym typeface="Wingdings"/>
              </a:rPr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8700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2-2: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 name quality assessment (10-30 minutes)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Support (0-10 minutes): #sentences (paragraphs/documents)</a:t>
            </a:r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189295" y="1600200"/>
            <a:ext cx="495470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Outlier-ness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measure (a significance score): (10 minutes)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We have 10000 words.</a:t>
            </a:r>
          </a:p>
          <a:p>
            <a:pPr marL="0" indent="0">
              <a:buNone/>
            </a:pPr>
            <a:r>
              <a:rPr lang="en-US" altLang="zh-CN" sz="1800" dirty="0" smtClean="0"/>
              <a:t>“feature”: 300, “vector”: 200</a:t>
            </a:r>
          </a:p>
          <a:p>
            <a:pPr marL="0" indent="0">
              <a:buNone/>
            </a:pPr>
            <a:r>
              <a:rPr lang="en-US" altLang="zh-CN" sz="1800" dirty="0" smtClean="0"/>
              <a:t>“feature vector”:100</a:t>
            </a:r>
          </a:p>
          <a:p>
            <a:pPr marL="0" indent="0">
              <a:buNone/>
            </a:pPr>
            <a:r>
              <a:rPr lang="en-US" altLang="zh-CN" sz="1800" dirty="0" smtClean="0"/>
              <a:t>sig(“</a:t>
            </a:r>
            <a:r>
              <a:rPr lang="en-US" altLang="zh-CN" sz="1800" dirty="0" err="1" smtClean="0"/>
              <a:t>feature”,”vector</a:t>
            </a:r>
            <a:r>
              <a:rPr lang="en-US" altLang="zh-CN" sz="1800" dirty="0" smtClean="0"/>
              <a:t>”)</a:t>
            </a:r>
          </a:p>
          <a:p>
            <a:pPr marL="0" indent="0">
              <a:buNone/>
            </a:pPr>
            <a:r>
              <a:rPr lang="en-US" altLang="zh-CN" sz="1800" dirty="0" smtClean="0"/>
              <a:t>= (100 -  10000 * 300/10000 * 200/10000) / </a:t>
            </a:r>
            <a:r>
              <a:rPr lang="en-US" altLang="zh-CN" sz="1800" dirty="0" err="1" smtClean="0"/>
              <a:t>sqrt</a:t>
            </a:r>
            <a:r>
              <a:rPr lang="en-US" altLang="zh-CN" sz="1800" dirty="0" smtClean="0"/>
              <a:t>(100)</a:t>
            </a:r>
          </a:p>
          <a:p>
            <a:pPr marL="0" indent="0">
              <a:buNone/>
            </a:pPr>
            <a:r>
              <a:rPr lang="en-US" altLang="zh-CN" sz="1800" dirty="0" smtClean="0"/>
              <a:t>= (100 </a:t>
            </a:r>
            <a:r>
              <a:rPr lang="mr-IN" altLang="zh-CN" sz="1800" dirty="0" smtClean="0"/>
              <a:t>–</a:t>
            </a:r>
            <a:r>
              <a:rPr lang="en-US" altLang="zh-CN" sz="1800" dirty="0" smtClean="0"/>
              <a:t> 6)/10 = 9.4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How about 3-grams?</a:t>
            </a:r>
            <a:endParaRPr lang="zh-CN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22" y="2308981"/>
            <a:ext cx="3156155" cy="43240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95" y="2308981"/>
            <a:ext cx="4727810" cy="7940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27555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HW3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How many unique case-insensitive entity names (like “support vector machines”) have you discovered in the </a:t>
            </a:r>
            <a:r>
              <a:rPr lang="en-US" dirty="0" smtClean="0"/>
              <a:t>dataset?</a:t>
            </a:r>
            <a:endParaRPr lang="zh-CN" alt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top 20 entity names </a:t>
            </a:r>
            <a:r>
              <a:rPr lang="en-US" dirty="0"/>
              <a:t>and their </a:t>
            </a:r>
            <a:r>
              <a:rPr lang="en-US" i="1" dirty="0">
                <a:solidFill>
                  <a:srgbClr val="FF0000"/>
                </a:solidFill>
              </a:rPr>
              <a:t>support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(i.e., the number of papers that have at least one such entity name) if you </a:t>
            </a:r>
            <a:r>
              <a:rPr lang="en-US" dirty="0" smtClean="0"/>
              <a:t>have.</a:t>
            </a:r>
            <a:endParaRPr lang="zh-CN" altLang="en-US" dirty="0" smtClean="0"/>
          </a:p>
          <a:p>
            <a:r>
              <a:rPr lang="en-US" dirty="0" smtClean="0"/>
              <a:t>e</a:t>
            </a:r>
            <a:r>
              <a:rPr lang="en-US" dirty="0"/>
              <a:t>) Briefly explain your technique(s).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8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3: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(15</a:t>
            </a:r>
            <a:r>
              <a:rPr lang="zh-CN" altLang="en-US" dirty="0" smtClean="0"/>
              <a:t> </a:t>
            </a:r>
            <a:r>
              <a:rPr lang="en-US" altLang="zh-CN" dirty="0"/>
              <a:t>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Trigger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METHOD: </a:t>
            </a:r>
            <a:r>
              <a:rPr lang="en-US" altLang="zh-CN" sz="2000" dirty="0"/>
              <a:t>method algorithm model approach framework process scheme implementation procedure strategy </a:t>
            </a:r>
            <a:r>
              <a:rPr lang="en-US" altLang="zh-CN" sz="2000" dirty="0" smtClean="0"/>
              <a:t>architecture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PROBLEM: </a:t>
            </a:r>
            <a:r>
              <a:rPr lang="en-US" altLang="zh-CN" sz="2000" dirty="0"/>
              <a:t>problem technique process system application task evaluation tool paradigm benchmark </a:t>
            </a:r>
            <a:r>
              <a:rPr lang="en-US" altLang="zh-CN" sz="2000" dirty="0" smtClean="0"/>
              <a:t>software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DATASET: </a:t>
            </a:r>
            <a:r>
              <a:rPr lang="en-US" altLang="zh-CN" sz="2000" dirty="0"/>
              <a:t>data dataset </a:t>
            </a:r>
            <a:r>
              <a:rPr lang="en-US" altLang="zh-CN" sz="2000" dirty="0" smtClean="0"/>
              <a:t>database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METRIC: </a:t>
            </a:r>
            <a:r>
              <a:rPr lang="en-US" altLang="zh-CN" sz="2000" dirty="0"/>
              <a:t>value score measure metric function </a:t>
            </a:r>
            <a:r>
              <a:rPr lang="en-US" altLang="zh-CN" sz="2000" dirty="0" smtClean="0"/>
              <a:t>parameter</a:t>
            </a:r>
            <a:endParaRPr lang="zh-CN" altLang="en-US" sz="2000" dirty="0" smtClean="0"/>
          </a:p>
          <a:p>
            <a:r>
              <a:rPr lang="en-US" altLang="zh-CN" sz="2400" i="1" dirty="0" smtClean="0">
                <a:solidFill>
                  <a:srgbClr val="FF0000"/>
                </a:solidFill>
              </a:rPr>
              <a:t>Classification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trigger-word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features</a:t>
            </a:r>
            <a:r>
              <a:rPr lang="en-US" altLang="zh-CN" sz="2400" dirty="0" smtClean="0"/>
              <a:t>: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Majority-voting</a:t>
            </a:r>
            <a:endParaRPr lang="zh-CN" altLang="en-US" sz="2400" b="1" i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01436"/>
            <a:ext cx="6548285" cy="21200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005485" y="5271760"/>
            <a:ext cx="2138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e</a:t>
            </a:r>
            <a:r>
              <a:rPr lang="en-US" altLang="zh-CN" i="1" dirty="0" smtClean="0">
                <a:solidFill>
                  <a:srgbClr val="7030A0"/>
                </a:solidFill>
              </a:rPr>
              <a:t>quivalent</a:t>
            </a:r>
            <a:r>
              <a:rPr lang="zh-CN" altLang="en-US" i="1" dirty="0" smtClean="0">
                <a:solidFill>
                  <a:srgbClr val="7030A0"/>
                </a:solidFill>
              </a:rPr>
              <a:t> </a:t>
            </a:r>
            <a:r>
              <a:rPr lang="en-US" altLang="zh-CN" i="1" dirty="0" smtClean="0">
                <a:solidFill>
                  <a:srgbClr val="7030A0"/>
                </a:solidFill>
              </a:rPr>
              <a:t>to</a:t>
            </a:r>
            <a:endParaRPr lang="zh-CN" altLang="en-US" i="1" dirty="0">
              <a:solidFill>
                <a:srgbClr val="7030A0"/>
              </a:solidFill>
            </a:endParaRPr>
          </a:p>
          <a:p>
            <a:r>
              <a:rPr lang="en-US" altLang="zh-CN" i="1" dirty="0">
                <a:solidFill>
                  <a:srgbClr val="7030A0"/>
                </a:solidFill>
              </a:rPr>
              <a:t>a</a:t>
            </a:r>
            <a:r>
              <a:rPr lang="zh-CN" altLang="en-US" i="1" dirty="0" smtClean="0">
                <a:solidFill>
                  <a:srgbClr val="7030A0"/>
                </a:solidFill>
              </a:rPr>
              <a:t> </a:t>
            </a:r>
            <a:r>
              <a:rPr lang="en-US" altLang="zh-CN" i="1" dirty="0" smtClean="0">
                <a:solidFill>
                  <a:srgbClr val="7030A0"/>
                </a:solidFill>
              </a:rPr>
              <a:t>simple</a:t>
            </a:r>
            <a:r>
              <a:rPr lang="zh-CN" altLang="en-US" i="1" dirty="0" smtClean="0">
                <a:solidFill>
                  <a:srgbClr val="7030A0"/>
                </a:solidFill>
              </a:rPr>
              <a:t> </a:t>
            </a:r>
            <a:r>
              <a:rPr lang="en-US" altLang="zh-CN" i="1" dirty="0" smtClean="0">
                <a:solidFill>
                  <a:srgbClr val="7030A0"/>
                </a:solidFill>
              </a:rPr>
              <a:t>Multi-class</a:t>
            </a:r>
            <a:r>
              <a:rPr lang="zh-CN" altLang="en-US" i="1" dirty="0" smtClean="0">
                <a:solidFill>
                  <a:srgbClr val="7030A0"/>
                </a:solidFill>
              </a:rPr>
              <a:t> </a:t>
            </a:r>
            <a:r>
              <a:rPr lang="en-US" altLang="zh-CN" i="1" dirty="0" smtClean="0">
                <a:solidFill>
                  <a:srgbClr val="7030A0"/>
                </a:solidFill>
              </a:rPr>
              <a:t>Decision</a:t>
            </a:r>
            <a:r>
              <a:rPr lang="zh-CN" altLang="en-US" i="1" dirty="0" smtClean="0">
                <a:solidFill>
                  <a:srgbClr val="7030A0"/>
                </a:solidFill>
              </a:rPr>
              <a:t> </a:t>
            </a:r>
            <a:r>
              <a:rPr lang="en-US" altLang="zh-CN" i="1" dirty="0" smtClean="0">
                <a:solidFill>
                  <a:srgbClr val="7030A0"/>
                </a:solidFill>
              </a:rPr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84" y="274638"/>
            <a:ext cx="4437216" cy="6081712"/>
          </a:xfrm>
          <a:ln>
            <a:solidFill>
              <a:srgbClr val="C00000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3451123" cy="608171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Some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Typing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Results: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000" dirty="0" smtClean="0"/>
              <a:t>Clustering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typing?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(+40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minutes):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s_v_m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s_v_ms</a:t>
            </a:r>
            <a:r>
              <a:rPr lang="en-US" altLang="zh-CN" sz="2000" dirty="0" smtClean="0"/>
              <a:t>”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800" dirty="0" smtClean="0"/>
              <a:t>OR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en-US" altLang="zh-CN" sz="2000" dirty="0" smtClean="0"/>
              <a:t>Pattern-based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classification?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(+40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minutes):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more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features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“problem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$PROBLEM”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09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Task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4: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Collaboration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Discovery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(15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minutes)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dirty="0" smtClean="0"/>
          </a:p>
          <a:p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US" altLang="zh-CN" sz="2800" dirty="0" smtClean="0"/>
              <a:t>Frequent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pattern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mining: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Apriori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FP-Growth</a:t>
            </a:r>
            <a:endParaRPr lang="zh-CN" altLang="en-US" sz="2800" b="1" dirty="0" smtClean="0"/>
          </a:p>
          <a:p>
            <a:r>
              <a:rPr lang="en-US" altLang="zh-CN" sz="2800" dirty="0" smtClean="0"/>
              <a:t>Transactions: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Papers</a:t>
            </a:r>
            <a:endParaRPr lang="zh-CN" altLang="en-US" sz="2800" dirty="0" smtClean="0"/>
          </a:p>
          <a:p>
            <a:r>
              <a:rPr lang="en-US" altLang="zh-CN" sz="2800" dirty="0" smtClean="0"/>
              <a:t>Items: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Authors</a:t>
            </a:r>
            <a:endParaRPr lang="zh-CN" altLang="en-US" sz="2800" dirty="0" smtClean="0"/>
          </a:p>
          <a:p>
            <a:r>
              <a:rPr lang="en-US" altLang="zh-CN" sz="2800" dirty="0" err="1"/>
              <a:t>m</a:t>
            </a:r>
            <a:r>
              <a:rPr lang="en-US" altLang="zh-CN" sz="2800" dirty="0" err="1" smtClean="0"/>
              <a:t>in_sup</a:t>
            </a:r>
            <a:r>
              <a:rPr lang="en-US" altLang="zh-CN" sz="2800" dirty="0" smtClean="0"/>
              <a:t>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9979" y="1854372"/>
            <a:ext cx="69464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/>
              <a:t>the </a:t>
            </a:r>
            <a:r>
              <a:rPr lang="en-US" sz="2400" i="1" dirty="0" smtClean="0"/>
              <a:t>paper</a:t>
            </a:r>
            <a:r>
              <a:rPr lang="en-US" altLang="zh-CN" sz="2400" i="1" dirty="0" smtClean="0"/>
              <a:t>/keyword/conference</a:t>
            </a:r>
            <a:r>
              <a:rPr lang="en-US" sz="2400" i="1" dirty="0" smtClean="0"/>
              <a:t>-author</a:t>
            </a:r>
            <a:r>
              <a:rPr lang="en-US" sz="2400" dirty="0" smtClean="0"/>
              <a:t> </a:t>
            </a:r>
            <a:r>
              <a:rPr lang="en-US" sz="2400" dirty="0"/>
              <a:t>data, find </a:t>
            </a:r>
            <a:r>
              <a:rPr lang="en-US" sz="2400" i="1" dirty="0">
                <a:solidFill>
                  <a:srgbClr val="FF0000"/>
                </a:solidFill>
              </a:rPr>
              <a:t>frequent author-sets (as patterns</a:t>
            </a:r>
            <a:r>
              <a:rPr lang="en-US" sz="2400" i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: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which two/three/four authors often collaborate </a:t>
            </a:r>
            <a:r>
              <a:rPr lang="en-US" sz="2400" dirty="0" smtClean="0"/>
              <a:t>together?</a:t>
            </a:r>
            <a:endParaRPr lang="zh-CN" alt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191935" y="1417638"/>
            <a:ext cx="5202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</a:t>
            </a:r>
            <a:r>
              <a:rPr lang="en-US" altLang="zh-CN" sz="2000" dirty="0" smtClean="0"/>
              <a:t>id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dirty="0" smtClean="0"/>
              <a:t>aidlist,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keyword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dirty="0" smtClean="0"/>
              <a:t>aidlist,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conference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dirty="0" smtClean="0"/>
              <a:t>aidlist</a:t>
            </a:r>
            <a:r>
              <a:rPr lang="zh-CN" altLang="en-US" sz="2000" dirty="0" smtClean="0"/>
              <a:t>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82906" y="4800225"/>
            <a:ext cx="545739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Advisor-Advisee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Discovery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(+5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minutes):</a:t>
            </a:r>
            <a:endParaRPr lang="zh-CN" altLang="en-US" sz="2400" dirty="0" smtClean="0"/>
          </a:p>
          <a:p>
            <a:r>
              <a:rPr lang="en-US" altLang="zh-CN" sz="2400" dirty="0" smtClean="0"/>
              <a:t>-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anking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2-itemsets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Kulc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/>
              <a:t>measure.</a:t>
            </a:r>
            <a:endParaRPr lang="zh-CN" altLang="en-US" sz="2400" dirty="0"/>
          </a:p>
          <a:p>
            <a:r>
              <a:rPr lang="en-US" altLang="zh-CN" sz="2400" dirty="0" smtClean="0"/>
              <a:t>Evaluation: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Subjective: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item-pairs?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452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26503"/>
              </p:ext>
            </p:extLst>
          </p:nvPr>
        </p:nvGraphicFramePr>
        <p:xfrm>
          <a:off x="206478" y="1236376"/>
          <a:ext cx="8731044" cy="550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410"/>
                <a:gridCol w="2788925"/>
                <a:gridCol w="2625213"/>
                <a:gridCol w="231549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Task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Task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Entity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name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candidate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mins</a:t>
                      </a:r>
                      <a:endParaRPr lang="zh-CN" alt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(Abbreviation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rules)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+40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mins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Apriori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Entity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quality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assessment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mins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(support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2-gram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sig.)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+20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mins</a:t>
                      </a:r>
                      <a:endParaRPr lang="zh-CN" alt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(n-gram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sig.)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Task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Entity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mins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(majority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voting)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+40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mins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clustering+typing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OR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(pattern-base</a:t>
                      </a:r>
                      <a:r>
                        <a:rPr lang="en-US" altLang="zh-CN" baseline="0" dirty="0" smtClean="0"/>
                        <a:t>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typing)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Task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Collaboration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mins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(FP-Growth)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mins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Kulc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2-itemsets)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75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err="1" smtClean="0"/>
                        <a:t>mins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+105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mins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180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mins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="1" baseline="0" dirty="0" smtClean="0"/>
                        <a:t>3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hours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B+,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A-,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B+,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altLang="zh-CN" dirty="0" smtClean="0"/>
                        <a:t>×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(professor/student)</a:t>
                      </a:r>
                      <a:r>
                        <a:rPr lang="en-US" altLang="zh-CN" baseline="0" dirty="0" smtClean="0"/>
                        <a:t>:</a:t>
                      </a:r>
                      <a:endParaRPr lang="zh-CN" altLang="en-US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altLang="zh-CN" baseline="0" dirty="0" smtClean="0"/>
                        <a:t>0.5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3.0</a:t>
                      </a:r>
                      <a:endParaRPr lang="zh-CN" alt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38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err="1" smtClean="0"/>
                        <a:t>mins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mr-IN" altLang="zh-CN" dirty="0" smtClean="0"/>
                        <a:t>–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45mins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30mins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mr-IN" altLang="zh-CN" dirty="0" smtClean="0"/>
                        <a:t>–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b="1" dirty="0" smtClean="0"/>
                        <a:t>9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hours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2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Multiple-Level Associations</a:t>
            </a:r>
          </a:p>
          <a:p>
            <a:r>
              <a:rPr lang="en-US" altLang="en-US" dirty="0" smtClean="0"/>
              <a:t>Mining Multi-Dimensional Associations</a:t>
            </a:r>
          </a:p>
          <a:p>
            <a:r>
              <a:rPr lang="en-US" altLang="en-US" dirty="0" smtClean="0"/>
              <a:t>Mining Quantitative Associations</a:t>
            </a:r>
          </a:p>
          <a:p>
            <a:r>
              <a:rPr lang="en-US" altLang="en-US" dirty="0" smtClean="0"/>
              <a:t>Mining Negative Correlations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Multiple-Level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Items often form hierarchies</a:t>
            </a:r>
          </a:p>
          <a:p>
            <a:pPr lvl="1"/>
            <a:r>
              <a:rPr lang="en-US" altLang="en-US" sz="1800" dirty="0" smtClean="0"/>
              <a:t>Ex.:  </a:t>
            </a:r>
            <a:r>
              <a:rPr lang="en-US" altLang="en-US" sz="1800" dirty="0" err="1" smtClean="0"/>
              <a:t>Dairyland</a:t>
            </a:r>
            <a:r>
              <a:rPr lang="en-US" altLang="en-US" sz="1800" dirty="0" smtClean="0"/>
              <a:t> 2% milk; Wonder wheat bread</a:t>
            </a:r>
          </a:p>
          <a:p>
            <a:r>
              <a:rPr lang="en-US" altLang="en-US" sz="2000" dirty="0" smtClean="0"/>
              <a:t>How to set min-support thresholds?</a:t>
            </a:r>
          </a:p>
          <a:p>
            <a:pPr lvl="1"/>
            <a:r>
              <a:rPr lang="en-US" altLang="en-US" sz="1800" dirty="0" smtClean="0"/>
              <a:t>Uniform min-support across multiple levels (reasonable?)</a:t>
            </a:r>
          </a:p>
          <a:p>
            <a:pPr lvl="1"/>
            <a:r>
              <a:rPr lang="en-US" altLang="en-US" sz="1800" dirty="0" smtClean="0"/>
              <a:t>Level-reduced min-support:  Items at the lower level are expected to have lower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46513" y="3822760"/>
            <a:ext cx="2099045" cy="1974032"/>
            <a:chOff x="1699136" y="4386800"/>
            <a:chExt cx="2099045" cy="19740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2080663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buClr>
                  <a:srgbClr val="8C8C8C"/>
                </a:buClr>
                <a:buFont typeface="Wingdings" pitchFamily="2" charset="2"/>
                <a:buNone/>
              </a:pPr>
              <a:r>
                <a:rPr lang="en-US" altLang="en-US" sz="2000" b="1" dirty="0" smtClean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Uniform </a:t>
              </a:r>
              <a:r>
                <a:rPr lang="en-US" altLang="en-US" sz="20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  <a:endParaRPr lang="en-US" altLang="en-US" sz="1800" b="1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2789" y="3960215"/>
            <a:ext cx="2283742" cy="1649673"/>
            <a:chOff x="8408068" y="4674845"/>
            <a:chExt cx="2442071" cy="1649673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28732" y="5097326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1%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08068" y="4674845"/>
              <a:ext cx="2442071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Reduced </a:t>
              </a:r>
              <a:r>
                <a:rPr lang="en-US" altLang="en-US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82259" y="4219957"/>
            <a:ext cx="3613524" cy="1462823"/>
            <a:chOff x="3556000" y="5312156"/>
            <a:chExt cx="4978401" cy="1008721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523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Milk</a:t>
              </a:r>
              <a:endParaRPr lang="en-US" altLang="en-US" sz="16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10%]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5230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% 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6%]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5230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Skim </a:t>
              </a: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[support = 2%]</a:t>
              </a:r>
            </a:p>
          </p:txBody>
        </p: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4796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Redundancy Filtering at Mining Multi-Level </a:t>
            </a:r>
            <a:r>
              <a:rPr lang="en-US" alt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marL="606425" lvl="3" indent="0">
              <a:spcAft>
                <a:spcPts val="600"/>
              </a:spcAft>
              <a:buNone/>
            </a:pPr>
            <a:r>
              <a:rPr lang="en-US" altLang="en-US" sz="2400" dirty="0"/>
              <a:t>(Suppose the 2% milk sold is about ¼ of milk sold in gallons)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rule is </a:t>
            </a:r>
            <a:r>
              <a:rPr lang="en-US" altLang="en-US" sz="2400" i="1" dirty="0"/>
              <a:t>redundant</a:t>
            </a:r>
            <a:r>
              <a:rPr lang="en-US" altLang="en-US" sz="2400" dirty="0"/>
              <a:t> if its support is close to the “expected” value, according to its “ancestor” rule, and it has a similar confidence as its “ancestor”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Symbol" pitchFamily="18" charset="2"/>
              </a:rPr>
              <a:t>Rule (1) is an ancestor of rule (2), which one to prune</a:t>
            </a:r>
            <a:r>
              <a:rPr lang="en-US" altLang="en-US" sz="2400" dirty="0" smtClean="0">
                <a:sym typeface="Symbol" pitchFamily="18" charset="2"/>
              </a:rPr>
              <a:t>?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Customized Min-Supports </a:t>
            </a:r>
            <a:r>
              <a:rPr lang="en-US" altLang="en-US" dirty="0" smtClean="0"/>
              <a:t>for Different </a:t>
            </a:r>
            <a:r>
              <a:rPr lang="en-US" altLang="en-US" dirty="0"/>
              <a:t>Kinds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same min-support threshold for all 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dirty="0">
                <a:solidFill>
                  <a:srgbClr val="FF0000"/>
                </a:solidFill>
              </a:rPr>
              <a:t>group-based 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Multi-Dimensional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buys(X, “milk”)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age(X, “18-25”)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en-US" sz="2200" dirty="0">
                <a:solidFill>
                  <a:srgbClr val="FF0000"/>
                </a:solidFill>
              </a:rPr>
              <a:t>occupation(X, “student”)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age(X, “18-25”)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  </a:t>
            </a:r>
            <a:r>
              <a:rPr lang="en-US" altLang="en-US" sz="2200" dirty="0">
                <a:solidFill>
                  <a:srgbClr val="FF0000"/>
                </a:solidFill>
              </a:rPr>
              <a:t>buys(X, “popcorn”)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 buys(X, “coke</a:t>
            </a:r>
            <a:r>
              <a:rPr lang="en-US" altLang="en-US" sz="2200" dirty="0" smtClean="0">
                <a:solidFill>
                  <a:srgbClr val="FF0000"/>
                </a:solidFill>
                <a:sym typeface="Symbol" pitchFamily="18" charset="2"/>
              </a:rPr>
              <a:t>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49218</TotalTime>
  <Words>3989</Words>
  <Application>Microsoft Macintosh PowerPoint</Application>
  <PresentationFormat>On-screen Show (4:3)</PresentationFormat>
  <Paragraphs>708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Calibri</vt:lpstr>
      <vt:lpstr>Corbel</vt:lpstr>
      <vt:lpstr>Mangal</vt:lpstr>
      <vt:lpstr>Math B</vt:lpstr>
      <vt:lpstr>Symbol</vt:lpstr>
      <vt:lpstr>Tahoma</vt:lpstr>
      <vt:lpstr>Wingdings</vt:lpstr>
      <vt:lpstr>华文楷体</vt:lpstr>
      <vt:lpstr>Arial</vt:lpstr>
      <vt:lpstr>Office Theme</vt:lpstr>
      <vt:lpstr>Chart</vt:lpstr>
      <vt:lpstr>Mid-Semester Survey</vt:lpstr>
      <vt:lpstr>Chapter 7. Advanced Frequent Pattern Mining: Diverse Patterns</vt:lpstr>
      <vt:lpstr>PowerPoint Presentation</vt:lpstr>
      <vt:lpstr>Advanced Frequent Pattern Mining</vt:lpstr>
      <vt:lpstr>Mining Diverse Patterns</vt:lpstr>
      <vt:lpstr>Mining Multiple-Level Frequent Patterns</vt:lpstr>
      <vt:lpstr>Redundancy Filtering at Mining Multi-Level Associations</vt:lpstr>
      <vt:lpstr>Customized Min-Supports for Different Kinds of Items</vt:lpstr>
      <vt:lpstr>Mining Multi-Dimensional Associations</vt:lpstr>
      <vt:lpstr>Mining Quantitative Associations</vt:lpstr>
      <vt:lpstr>Rare Patterns vs. Negative Patterns</vt:lpstr>
      <vt:lpstr>Defining Negative Correlated Patterns</vt:lpstr>
      <vt:lpstr>Defining Negative Correlation: Need Null-Invariance in Definition</vt:lpstr>
      <vt:lpstr>Advanced Frequent Pattern Mining</vt:lpstr>
      <vt:lpstr>Pattern Mining Methods</vt:lpstr>
      <vt:lpstr>Pattern Mining Methods</vt:lpstr>
      <vt:lpstr>Sequential Patterns: Applications</vt:lpstr>
      <vt:lpstr>Sequential Pattern and Sequential Pattern Mining</vt:lpstr>
      <vt:lpstr>Sequence vs Element/Itemset/Event vs Item/Instance</vt:lpstr>
      <vt:lpstr>Sequential Pattern Mining Algorithms</vt:lpstr>
      <vt:lpstr>GSP: Apriori-Based Sequential Pattern Mining</vt:lpstr>
      <vt:lpstr>GSP Mining and Pruning</vt:lpstr>
      <vt:lpstr>PrefixSpan: A Pattern-Growth Approach</vt:lpstr>
      <vt:lpstr>Advanced Frequent Pattern Mining</vt:lpstr>
      <vt:lpstr>Frequent (Sub)Graph Patterns</vt:lpstr>
      <vt:lpstr>Graph Pattern Mining: Applications</vt:lpstr>
      <vt:lpstr>Apriori-Based Approach</vt:lpstr>
      <vt:lpstr>Candidate Generation:   Vertex Growing vs. Edge Growing</vt:lpstr>
      <vt:lpstr>Why Mining Closed Graph Patterns?</vt:lpstr>
      <vt:lpstr>Experiment and Performance Comparison</vt:lpstr>
      <vt:lpstr>References: Mining Diverse Patterns</vt:lpstr>
      <vt:lpstr>References: Constraint-Based Frequent Pattern Mining</vt:lpstr>
      <vt:lpstr>References: Sequential Pattern Mining</vt:lpstr>
      <vt:lpstr>References: Graph Pattern Mining</vt:lpstr>
      <vt:lpstr>“SciBot” Project: Task 1 to 4 in 75 minutes</vt:lpstr>
      <vt:lpstr>Task 1 to 4</vt:lpstr>
      <vt:lpstr>Task 1 (10 minutes)</vt:lpstr>
      <vt:lpstr>An Integrated and Cleaned Database</vt:lpstr>
      <vt:lpstr>Qs in HW3 on Task 1</vt:lpstr>
      <vt:lpstr>Task 2-1: Entity Name Candidate Generation (20 minutes)</vt:lpstr>
      <vt:lpstr>Task 2-1: Entity Name Candidate Generation (20-60 minutes)</vt:lpstr>
      <vt:lpstr>Task 2-2: Entity name quality assessment (10-30 minutes) </vt:lpstr>
      <vt:lpstr>Qs in HW3 on Task 2</vt:lpstr>
      <vt:lpstr>Task 3: Entity Typing (15 minutes)</vt:lpstr>
      <vt:lpstr>Some Entity Typing Results:  Clustering and then typing? (+40 minutes): “s_v_m” and “s_v_ms”  OR  Pattern-based classification? (+40 minutes): more features “problem of $PROBLEM” </vt:lpstr>
      <vt:lpstr>Task 4: Collaboration Discovery (15 minutes)</vt:lpstr>
      <vt:lpstr>Time and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2141</cp:revision>
  <cp:lastPrinted>2017-01-15T22:23:57Z</cp:lastPrinted>
  <dcterms:created xsi:type="dcterms:W3CDTF">2015-05-16T14:51:23Z</dcterms:created>
  <dcterms:modified xsi:type="dcterms:W3CDTF">2017-09-28T01:34:00Z</dcterms:modified>
</cp:coreProperties>
</file>