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5" r:id="rId6"/>
    <p:sldId id="316" r:id="rId7"/>
    <p:sldId id="317" r:id="rId8"/>
    <p:sldId id="318" r:id="rId9"/>
    <p:sldId id="319" r:id="rId10"/>
    <p:sldId id="265" r:id="rId11"/>
    <p:sldId id="320" r:id="rId12"/>
    <p:sldId id="321" r:id="rId13"/>
    <p:sldId id="322" r:id="rId14"/>
    <p:sldId id="269" r:id="rId15"/>
    <p:sldId id="300" r:id="rId16"/>
    <p:sldId id="301" r:id="rId17"/>
    <p:sldId id="272" r:id="rId18"/>
    <p:sldId id="323" r:id="rId19"/>
    <p:sldId id="278" r:id="rId20"/>
    <p:sldId id="324" r:id="rId21"/>
    <p:sldId id="325" r:id="rId22"/>
    <p:sldId id="314" r:id="rId23"/>
    <p:sldId id="326" r:id="rId24"/>
    <p:sldId id="327" r:id="rId25"/>
    <p:sldId id="330" r:id="rId26"/>
    <p:sldId id="331" r:id="rId27"/>
    <p:sldId id="332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DAA2A-1AB8-44A8-AD4F-21B4DFB5D93C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</dgm:pt>
    <dgm:pt modelId="{11EB59EE-48D5-4693-BB2F-E8F0E6BC22AF}">
      <dgm:prSet phldrT="[Text]" custT="1"/>
      <dgm:spPr/>
      <dgm:t>
        <a:bodyPr/>
        <a:lstStyle/>
        <a:p>
          <a:r>
            <a:rPr lang="en-US" sz="2800" dirty="0" smtClean="0"/>
            <a:t>Predict missing “user-item” links</a:t>
          </a:r>
        </a:p>
      </dgm:t>
    </dgm:pt>
    <dgm:pt modelId="{B15B1088-3C7A-4101-B559-DF4913C611B2}" type="parTrans" cxnId="{3374CC59-FE1F-4279-8447-14141A7B1B68}">
      <dgm:prSet/>
      <dgm:spPr/>
      <dgm:t>
        <a:bodyPr/>
        <a:lstStyle/>
        <a:p>
          <a:endParaRPr lang="en-US"/>
        </a:p>
      </dgm:t>
    </dgm:pt>
    <dgm:pt modelId="{677B5F04-AB90-4890-94BC-1A9E21C4A7A6}" type="sibTrans" cxnId="{3374CC59-FE1F-4279-8447-14141A7B1B68}">
      <dgm:prSet/>
      <dgm:spPr/>
      <dgm:t>
        <a:bodyPr/>
        <a:lstStyle/>
        <a:p>
          <a:endParaRPr lang="en-US"/>
        </a:p>
      </dgm:t>
    </dgm:pt>
    <dgm:pt modelId="{3052E9DE-7CD9-489C-BDA8-FC575A42B9FA}">
      <dgm:prSet phldrT="[Text]" custT="1"/>
      <dgm:spPr/>
      <dgm:t>
        <a:bodyPr/>
        <a:lstStyle/>
        <a:p>
          <a:r>
            <a:rPr lang="en-US" sz="2400" dirty="0" smtClean="0"/>
            <a:t>Predict missing values in “user-item” matrix</a:t>
          </a:r>
          <a:endParaRPr lang="en-US" sz="2400" dirty="0"/>
        </a:p>
      </dgm:t>
    </dgm:pt>
    <dgm:pt modelId="{8984754A-92EA-4C0C-96F1-B6D086DEBCC5}" type="parTrans" cxnId="{86AF0606-93E0-4EE0-9B77-5848760A678A}">
      <dgm:prSet/>
      <dgm:spPr/>
      <dgm:t>
        <a:bodyPr/>
        <a:lstStyle/>
        <a:p>
          <a:endParaRPr lang="en-US"/>
        </a:p>
      </dgm:t>
    </dgm:pt>
    <dgm:pt modelId="{47A5635F-5558-4DDF-AF71-6F4B7EC30DFD}" type="sibTrans" cxnId="{86AF0606-93E0-4EE0-9B77-5848760A678A}">
      <dgm:prSet/>
      <dgm:spPr/>
      <dgm:t>
        <a:bodyPr/>
        <a:lstStyle/>
        <a:p>
          <a:endParaRPr lang="en-US"/>
        </a:p>
      </dgm:t>
    </dgm:pt>
    <dgm:pt modelId="{34D60597-0BBC-478D-895E-55E11857594A}">
      <dgm:prSet phldrT="[Text]"/>
      <dgm:spPr/>
      <dgm:t>
        <a:bodyPr/>
        <a:lstStyle/>
        <a:p>
          <a:r>
            <a:rPr lang="en-US" dirty="0" smtClean="0"/>
            <a:t>Challenge:</a:t>
          </a:r>
        </a:p>
        <a:p>
          <a:r>
            <a:rPr lang="en-US" dirty="0" smtClean="0"/>
            <a:t>High </a:t>
          </a:r>
          <a:r>
            <a:rPr lang="en-US" dirty="0" err="1" smtClean="0"/>
            <a:t>sparsity</a:t>
          </a:r>
          <a:endParaRPr lang="en-US" dirty="0"/>
        </a:p>
      </dgm:t>
    </dgm:pt>
    <dgm:pt modelId="{81595B2B-66F5-44BB-B157-2666494170BA}" type="parTrans" cxnId="{0956AD15-A2EB-42B7-A828-D322E13B0F2A}">
      <dgm:prSet/>
      <dgm:spPr/>
      <dgm:t>
        <a:bodyPr/>
        <a:lstStyle/>
        <a:p>
          <a:endParaRPr lang="en-US"/>
        </a:p>
      </dgm:t>
    </dgm:pt>
    <dgm:pt modelId="{75514EF3-EDEB-4B5C-ACD4-580D3ECFB460}" type="sibTrans" cxnId="{0956AD15-A2EB-42B7-A828-D322E13B0F2A}">
      <dgm:prSet/>
      <dgm:spPr/>
      <dgm:t>
        <a:bodyPr/>
        <a:lstStyle/>
        <a:p>
          <a:endParaRPr lang="en-US"/>
        </a:p>
      </dgm:t>
    </dgm:pt>
    <dgm:pt modelId="{F805C1F1-9A67-4F02-B06E-D31AE2594282}" type="pres">
      <dgm:prSet presAssocID="{CF9DAA2A-1AB8-44A8-AD4F-21B4DFB5D93C}" presName="Name0" presStyleCnt="0">
        <dgm:presLayoutVars>
          <dgm:dir/>
          <dgm:resizeHandles val="exact"/>
        </dgm:presLayoutVars>
      </dgm:prSet>
      <dgm:spPr/>
    </dgm:pt>
    <dgm:pt modelId="{CB0C53BF-9F3D-4395-88FE-71D9EDA7C7DE}" type="pres">
      <dgm:prSet presAssocID="{11EB59EE-48D5-4693-BB2F-E8F0E6BC22AF}" presName="node" presStyleLbl="node1" presStyleIdx="0" presStyleCnt="3" custScaleY="371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13058-D654-4586-A171-544B765F9CE0}" type="pres">
      <dgm:prSet presAssocID="{677B5F04-AB90-4890-94BC-1A9E21C4A7A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582B576-A98C-415C-AEA1-08FE4F101CBF}" type="pres">
      <dgm:prSet presAssocID="{677B5F04-AB90-4890-94BC-1A9E21C4A7A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C1B34CD-76D7-451C-B8DF-C6AA18FCBEA5}" type="pres">
      <dgm:prSet presAssocID="{3052E9DE-7CD9-489C-BDA8-FC575A42B9FA}" presName="node" presStyleLbl="node1" presStyleIdx="1" presStyleCnt="3" custScaleY="371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FA7BA-CF05-4C66-A908-820790F51BEC}" type="pres">
      <dgm:prSet presAssocID="{47A5635F-5558-4DDF-AF71-6F4B7EC30DF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8F31C13-284B-4705-AAF2-FCF3651E8247}" type="pres">
      <dgm:prSet presAssocID="{47A5635F-5558-4DDF-AF71-6F4B7EC30DF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AFA72A4-575F-4160-979D-3D1A64AEA917}" type="pres">
      <dgm:prSet presAssocID="{34D60597-0BBC-478D-895E-55E11857594A}" presName="node" presStyleLbl="node1" presStyleIdx="2" presStyleCnt="3" custScaleY="371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AF0606-93E0-4EE0-9B77-5848760A678A}" srcId="{CF9DAA2A-1AB8-44A8-AD4F-21B4DFB5D93C}" destId="{3052E9DE-7CD9-489C-BDA8-FC575A42B9FA}" srcOrd="1" destOrd="0" parTransId="{8984754A-92EA-4C0C-96F1-B6D086DEBCC5}" sibTransId="{47A5635F-5558-4DDF-AF71-6F4B7EC30DFD}"/>
    <dgm:cxn modelId="{85712865-AD15-40D3-B5AB-F81F9ABD7CAE}" type="presOf" srcId="{677B5F04-AB90-4890-94BC-1A9E21C4A7A6}" destId="{73113058-D654-4586-A171-544B765F9CE0}" srcOrd="0" destOrd="0" presId="urn:microsoft.com/office/officeart/2005/8/layout/process1"/>
    <dgm:cxn modelId="{E1F59D29-6764-4F75-9389-E913EC591EAB}" type="presOf" srcId="{47A5635F-5558-4DDF-AF71-6F4B7EC30DFD}" destId="{E1DFA7BA-CF05-4C66-A908-820790F51BEC}" srcOrd="0" destOrd="0" presId="urn:microsoft.com/office/officeart/2005/8/layout/process1"/>
    <dgm:cxn modelId="{2543DA14-7F24-4B86-8F65-57771EBAE964}" type="presOf" srcId="{677B5F04-AB90-4890-94BC-1A9E21C4A7A6}" destId="{0582B576-A98C-415C-AEA1-08FE4F101CBF}" srcOrd="1" destOrd="0" presId="urn:microsoft.com/office/officeart/2005/8/layout/process1"/>
    <dgm:cxn modelId="{EEB3BC85-06F2-442A-86C2-2B8408B2D6EE}" type="presOf" srcId="{47A5635F-5558-4DDF-AF71-6F4B7EC30DFD}" destId="{C8F31C13-284B-4705-AAF2-FCF3651E8247}" srcOrd="1" destOrd="0" presId="urn:microsoft.com/office/officeart/2005/8/layout/process1"/>
    <dgm:cxn modelId="{0956AD15-A2EB-42B7-A828-D322E13B0F2A}" srcId="{CF9DAA2A-1AB8-44A8-AD4F-21B4DFB5D93C}" destId="{34D60597-0BBC-478D-895E-55E11857594A}" srcOrd="2" destOrd="0" parTransId="{81595B2B-66F5-44BB-B157-2666494170BA}" sibTransId="{75514EF3-EDEB-4B5C-ACD4-580D3ECFB460}"/>
    <dgm:cxn modelId="{CBD0C05D-E74D-4954-8A92-8C78893C0849}" type="presOf" srcId="{34D60597-0BBC-478D-895E-55E11857594A}" destId="{9AFA72A4-575F-4160-979D-3D1A64AEA917}" srcOrd="0" destOrd="0" presId="urn:microsoft.com/office/officeart/2005/8/layout/process1"/>
    <dgm:cxn modelId="{3374CC59-FE1F-4279-8447-14141A7B1B68}" srcId="{CF9DAA2A-1AB8-44A8-AD4F-21B4DFB5D93C}" destId="{11EB59EE-48D5-4693-BB2F-E8F0E6BC22AF}" srcOrd="0" destOrd="0" parTransId="{B15B1088-3C7A-4101-B559-DF4913C611B2}" sibTransId="{677B5F04-AB90-4890-94BC-1A9E21C4A7A6}"/>
    <dgm:cxn modelId="{4292146C-8E02-493F-8E09-657B55CEB935}" type="presOf" srcId="{3052E9DE-7CD9-489C-BDA8-FC575A42B9FA}" destId="{0C1B34CD-76D7-451C-B8DF-C6AA18FCBEA5}" srcOrd="0" destOrd="0" presId="urn:microsoft.com/office/officeart/2005/8/layout/process1"/>
    <dgm:cxn modelId="{7A8F2126-C4DF-480E-808A-D1EE776C3975}" type="presOf" srcId="{11EB59EE-48D5-4693-BB2F-E8F0E6BC22AF}" destId="{CB0C53BF-9F3D-4395-88FE-71D9EDA7C7DE}" srcOrd="0" destOrd="0" presId="urn:microsoft.com/office/officeart/2005/8/layout/process1"/>
    <dgm:cxn modelId="{CE68ABF0-4A63-4203-AB2D-EB47BFD1768E}" type="presOf" srcId="{CF9DAA2A-1AB8-44A8-AD4F-21B4DFB5D93C}" destId="{F805C1F1-9A67-4F02-B06E-D31AE2594282}" srcOrd="0" destOrd="0" presId="urn:microsoft.com/office/officeart/2005/8/layout/process1"/>
    <dgm:cxn modelId="{7280F3A1-B18F-491C-9D15-89CFA3E204D5}" type="presParOf" srcId="{F805C1F1-9A67-4F02-B06E-D31AE2594282}" destId="{CB0C53BF-9F3D-4395-88FE-71D9EDA7C7DE}" srcOrd="0" destOrd="0" presId="urn:microsoft.com/office/officeart/2005/8/layout/process1"/>
    <dgm:cxn modelId="{865D089B-6280-4049-B311-1D80545E2A5B}" type="presParOf" srcId="{F805C1F1-9A67-4F02-B06E-D31AE2594282}" destId="{73113058-D654-4586-A171-544B765F9CE0}" srcOrd="1" destOrd="0" presId="urn:microsoft.com/office/officeart/2005/8/layout/process1"/>
    <dgm:cxn modelId="{0FAA124B-7A4B-4AAD-9AB1-BE252DC131F5}" type="presParOf" srcId="{73113058-D654-4586-A171-544B765F9CE0}" destId="{0582B576-A98C-415C-AEA1-08FE4F101CBF}" srcOrd="0" destOrd="0" presId="urn:microsoft.com/office/officeart/2005/8/layout/process1"/>
    <dgm:cxn modelId="{2C7EB7AB-1FBA-499B-BF70-E5FF924D3328}" type="presParOf" srcId="{F805C1F1-9A67-4F02-B06E-D31AE2594282}" destId="{0C1B34CD-76D7-451C-B8DF-C6AA18FCBEA5}" srcOrd="2" destOrd="0" presId="urn:microsoft.com/office/officeart/2005/8/layout/process1"/>
    <dgm:cxn modelId="{211AA29F-4FED-446D-A25F-41B063A653A0}" type="presParOf" srcId="{F805C1F1-9A67-4F02-B06E-D31AE2594282}" destId="{E1DFA7BA-CF05-4C66-A908-820790F51BEC}" srcOrd="3" destOrd="0" presId="urn:microsoft.com/office/officeart/2005/8/layout/process1"/>
    <dgm:cxn modelId="{94F795E8-6AAC-4537-9DAF-850DE929EA36}" type="presParOf" srcId="{E1DFA7BA-CF05-4C66-A908-820790F51BEC}" destId="{C8F31C13-284B-4705-AAF2-FCF3651E8247}" srcOrd="0" destOrd="0" presId="urn:microsoft.com/office/officeart/2005/8/layout/process1"/>
    <dgm:cxn modelId="{EBFDE7A9-478E-4347-8625-4FD00F516250}" type="presParOf" srcId="{F805C1F1-9A67-4F02-B06E-D31AE2594282}" destId="{9AFA72A4-575F-4160-979D-3D1A64AEA9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C53BF-9F3D-4395-88FE-71D9EDA7C7DE}">
      <dsp:nvSpPr>
        <dsp:cNvPr id="0" name=""/>
        <dsp:cNvSpPr/>
      </dsp:nvSpPr>
      <dsp:spPr>
        <a:xfrm>
          <a:off x="11244" y="0"/>
          <a:ext cx="2159766" cy="1790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Predict missing “user-item” links</a:t>
          </a:r>
        </a:p>
      </dsp:txBody>
      <dsp:txXfrm>
        <a:off x="63687" y="52443"/>
        <a:ext cx="2054880" cy="1685639"/>
      </dsp:txXfrm>
    </dsp:sp>
    <dsp:sp modelId="{73113058-D654-4586-A171-544B765F9CE0}">
      <dsp:nvSpPr>
        <dsp:cNvPr id="0" name=""/>
        <dsp:cNvSpPr/>
      </dsp:nvSpPr>
      <dsp:spPr>
        <a:xfrm>
          <a:off x="2386987" y="627451"/>
          <a:ext cx="457870" cy="5356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6987" y="734575"/>
        <a:ext cx="320509" cy="321374"/>
      </dsp:txXfrm>
    </dsp:sp>
    <dsp:sp modelId="{0C1B34CD-76D7-451C-B8DF-C6AA18FCBEA5}">
      <dsp:nvSpPr>
        <dsp:cNvPr id="0" name=""/>
        <dsp:cNvSpPr/>
      </dsp:nvSpPr>
      <dsp:spPr>
        <a:xfrm>
          <a:off x="3034916" y="0"/>
          <a:ext cx="2159766" cy="1790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shade val="70000"/>
                <a:satMod val="150000"/>
              </a:schemeClr>
            </a:gs>
            <a:gs pos="34000">
              <a:schemeClr val="accent5">
                <a:hueOff val="-6198687"/>
                <a:satOff val="9275"/>
                <a:lumOff val="-10392"/>
                <a:alphaOff val="0"/>
                <a:shade val="70000"/>
                <a:satMod val="140000"/>
              </a:schemeClr>
            </a:gs>
            <a:gs pos="70000">
              <a:schemeClr val="accent5">
                <a:hueOff val="-6198687"/>
                <a:satOff val="9275"/>
                <a:lumOff val="-1039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Predict missing values in “user-item” matrix</a:t>
          </a:r>
          <a:endParaRPr lang="en-US" sz="2400" kern="1200" dirty="0"/>
        </a:p>
      </dsp:txBody>
      <dsp:txXfrm>
        <a:off x="3087359" y="52443"/>
        <a:ext cx="2054880" cy="1685639"/>
      </dsp:txXfrm>
    </dsp:sp>
    <dsp:sp modelId="{E1DFA7BA-CF05-4C66-A908-820790F51BEC}">
      <dsp:nvSpPr>
        <dsp:cNvPr id="0" name=""/>
        <dsp:cNvSpPr/>
      </dsp:nvSpPr>
      <dsp:spPr>
        <a:xfrm>
          <a:off x="5410659" y="627451"/>
          <a:ext cx="457870" cy="5356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0659" y="734575"/>
        <a:ext cx="320509" cy="321374"/>
      </dsp:txXfrm>
    </dsp:sp>
    <dsp:sp modelId="{9AFA72A4-575F-4160-979D-3D1A64AEA917}">
      <dsp:nvSpPr>
        <dsp:cNvPr id="0" name=""/>
        <dsp:cNvSpPr/>
      </dsp:nvSpPr>
      <dsp:spPr>
        <a:xfrm>
          <a:off x="6058589" y="0"/>
          <a:ext cx="2159766" cy="1790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Challenge: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High </a:t>
          </a:r>
          <a:r>
            <a:rPr lang="en-US" sz="2900" kern="1200" dirty="0" err="1" smtClean="0"/>
            <a:t>sparsity</a:t>
          </a:r>
          <a:endParaRPr lang="en-US" sz="2900" kern="1200" dirty="0"/>
        </a:p>
      </dsp:txBody>
      <dsp:txXfrm>
        <a:off x="6111032" y="52443"/>
        <a:ext cx="2054880" cy="1685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0FC5C-A4CB-4B7E-9814-F0CC25473B7C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96731-B3E5-4462-A5DD-EFA562C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3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2D22-DB20-C145-AFBC-7EFF1988A063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E73-3278-684A-AD86-B7B9418BE81E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F718-76C0-DF45-92FA-855B110B1DF9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B4FD-6A04-0C40-A451-FA7F82E5A93A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7030A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E47-EC81-164D-A9D0-52217604E4BE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FD5E-605B-F646-9291-93564E46B407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B40A-C2C2-8048-B87F-F6B5F06663C2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0C1C-8A84-DC43-ABB0-93DE89758676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EACD-1A1B-2542-90FB-21D16508F629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41BB-3186-DD4D-ACFA-ACE386CBEB42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rgbClr val="7030A0">
              <a:alpha val="10000"/>
            </a:srgbClr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089-0C25-344C-8538-F3277E19921D}" type="datetime2">
              <a:rPr lang="en-US" smtClean="0"/>
              <a:t>Friday, August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FB54245-1AE4-E346-9947-6EB26F03B407}" type="datetime2">
              <a:rPr lang="en-US" smtClean="0"/>
              <a:t>Friday, August 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Social contextual recommendation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Meng</a:t>
            </a:r>
            <a:r>
              <a:rPr lang="en-US" altLang="zh-CN" dirty="0" smtClean="0"/>
              <a:t> Jiang</a:t>
            </a:r>
          </a:p>
          <a:p>
            <a:endParaRPr lang="en-US" altLang="zh-CN" dirty="0"/>
          </a:p>
          <a:p>
            <a:r>
              <a:rPr lang="en-US" altLang="zh-CN" dirty="0" smtClean="0"/>
              <a:t>Joint work with Peng Cui, </a:t>
            </a:r>
            <a:r>
              <a:rPr lang="en-US" altLang="zh-CN" dirty="0" err="1" smtClean="0"/>
              <a:t>Rui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Qiang</a:t>
            </a:r>
            <a:r>
              <a:rPr lang="en-US" altLang="zh-CN" dirty="0" smtClean="0"/>
              <a:t> Yang,</a:t>
            </a:r>
          </a:p>
          <a:p>
            <a:r>
              <a:rPr lang="en-US" altLang="zh-CN" dirty="0" err="1" smtClean="0"/>
              <a:t>Fei</a:t>
            </a:r>
            <a:r>
              <a:rPr lang="en-US" altLang="zh-CN" dirty="0" smtClean="0"/>
              <a:t> Wang, </a:t>
            </a:r>
            <a:r>
              <a:rPr lang="en-US" altLang="zh-CN" dirty="0" err="1" smtClean="0"/>
              <a:t>Wenwu</a:t>
            </a:r>
            <a:r>
              <a:rPr lang="en-US" altLang="zh-CN" dirty="0" smtClean="0"/>
              <a:t> Zhu and </a:t>
            </a:r>
            <a:r>
              <a:rPr lang="en-US" altLang="zh-CN" dirty="0" err="1" smtClean="0"/>
              <a:t>Shiqiang</a:t>
            </a:r>
            <a:r>
              <a:rPr lang="en-US" altLang="zh-CN" dirty="0" smtClean="0"/>
              <a:t> Yang</a:t>
            </a:r>
          </a:p>
          <a:p>
            <a:r>
              <a:rPr lang="en-US" altLang="zh-CN" dirty="0" smtClean="0"/>
              <a:t>October 30, 2012 – Maui, HI, USA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3167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6" y="5457648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http://img851.ph.126.net/pAtEZ0W4R_QkIG_2bjEEyA==/27162335252588515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44" y="404664"/>
            <a:ext cx="68306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897" y="5455632"/>
            <a:ext cx="2108939" cy="10789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88" y="5455632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55" y="5455632"/>
            <a:ext cx="110673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5641" y="5457648"/>
            <a:ext cx="710713" cy="1078992"/>
          </a:xfrm>
          <a:prstGeom prst="rect">
            <a:avLst/>
          </a:prstGeom>
        </p:spPr>
      </p:pic>
      <p:pic>
        <p:nvPicPr>
          <p:cNvPr id="1028" name="Picture 4" descr="http://upload.wikimedia.org/wikipedia/commons/thumb/b/bb/Qiang_Yang.jpg/250px-Qiang_Ya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93" y="5456640"/>
            <a:ext cx="824917" cy="10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692400"/>
            <a:ext cx="8229600" cy="912515"/>
          </a:xfrm>
          <a:prstGeom prst="rect">
            <a:avLst/>
          </a:prstGeom>
          <a:solidFill>
            <a:srgbClr val="FFFF00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2. Understanding Intention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3. The Framework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70238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4</a:t>
            </a:r>
            <a:r>
              <a:rPr lang="en-US" sz="4400" dirty="0">
                <a:solidFill>
                  <a:srgbClr val="7030A0"/>
                </a:solidFill>
              </a:rPr>
              <a:t>. </a:t>
            </a:r>
            <a:r>
              <a:rPr lang="en-US" sz="4400" dirty="0" err="1">
                <a:solidFill>
                  <a:srgbClr val="7030A0"/>
                </a:solidFill>
              </a:rPr>
              <a:t>ContextMF</a:t>
            </a:r>
            <a:r>
              <a:rPr lang="en-US" sz="4400" dirty="0">
                <a:solidFill>
                  <a:srgbClr val="7030A0"/>
                </a:solidFill>
              </a:rPr>
              <a:t> Algorithm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5. </a:t>
            </a:r>
            <a:r>
              <a:rPr lang="en-US" sz="4400" dirty="0">
                <a:solidFill>
                  <a:srgbClr val="7030A0"/>
                </a:solidFill>
              </a:rPr>
              <a:t>Experiments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68656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1. Background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User Intention of Adopting Messages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0" y="2101771"/>
            <a:ext cx="83200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5656" y="1988840"/>
            <a:ext cx="6480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cs typeface="Times New Roman" pitchFamily="18" charset="0"/>
              </a:rPr>
              <a:t>Peng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 Cui </a:t>
            </a:r>
            <a:r>
              <a:rPr lang="en-US" altLang="zh-CN" dirty="0" smtClean="0">
                <a:cs typeface="Times New Roman" pitchFamily="18" charset="0"/>
              </a:rPr>
              <a:t>: Is there anyone who call for paper via </a:t>
            </a:r>
            <a:r>
              <a:rPr lang="en-US" altLang="zh-CN" dirty="0" err="1" smtClean="0">
                <a:cs typeface="Times New Roman" pitchFamily="18" charset="0"/>
              </a:rPr>
              <a:t>Renren</a:t>
            </a:r>
            <a:r>
              <a:rPr lang="en-US" altLang="zh-CN" dirty="0" smtClean="0">
                <a:cs typeface="Times New Roman" pitchFamily="18" charset="0"/>
              </a:rPr>
              <a:t>? </a:t>
            </a:r>
            <a:r>
              <a:rPr lang="en-US" altLang="zh-CN" dirty="0">
                <a:cs typeface="Times New Roman" pitchFamily="18" charset="0"/>
              </a:rPr>
              <a:t>Hah</a:t>
            </a:r>
            <a:r>
              <a:rPr lang="en-US" altLang="zh-CN" dirty="0" smtClean="0">
                <a:cs typeface="Times New Roman" pitchFamily="18" charset="0"/>
              </a:rPr>
              <a:t>!</a:t>
            </a:r>
          </a:p>
          <a:p>
            <a:r>
              <a:rPr lang="en-US" altLang="zh-CN" dirty="0" smtClean="0">
                <a:cs typeface="Times New Roman" pitchFamily="18" charset="0"/>
              </a:rPr>
              <a:t>http</a:t>
            </a:r>
            <a:r>
              <a:rPr lang="en-US" altLang="zh-CN" dirty="0">
                <a:cs typeface="Times New Roman" pitchFamily="18" charset="0"/>
              </a:rPr>
              <a:t>://media.cs.tsinghua.edu.cn/~</a:t>
            </a:r>
            <a:r>
              <a:rPr lang="en-US" altLang="zh-CN" dirty="0" smtClean="0">
                <a:cs typeface="Times New Roman" pitchFamily="18" charset="0"/>
              </a:rPr>
              <a:t>multimedia/cuipeng/IR_SI_SocialMedia.htm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2011-01-05 13:47</a:t>
            </a:r>
            <a:r>
              <a:rPr lang="en-US" altLang="zh-CN" dirty="0" smtClean="0">
                <a:cs typeface="Times New Roman" pitchFamily="18" charset="0"/>
              </a:rPr>
              <a:t>		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Reply</a:t>
            </a:r>
            <a:r>
              <a:rPr lang="en-US" altLang="zh-CN" dirty="0" smtClean="0">
                <a:cs typeface="Times New Roman" pitchFamily="18" charset="0"/>
              </a:rPr>
              <a:t> | 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Share</a:t>
            </a:r>
            <a:endParaRPr lang="zh-CN" altLang="en-US" dirty="0">
              <a:solidFill>
                <a:srgbClr val="0070C0"/>
              </a:solidFill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8" y="4597565"/>
            <a:ext cx="832001" cy="98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3574" y="4589164"/>
            <a:ext cx="6480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cs typeface="Times New Roman" pitchFamily="18" charset="0"/>
              </a:rPr>
              <a:t>Meng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 Jiang </a:t>
            </a:r>
            <a:r>
              <a:rPr lang="en-US" altLang="zh-CN" dirty="0" smtClean="0">
                <a:cs typeface="Times New Roman" pitchFamily="18" charset="0"/>
              </a:rPr>
              <a:t>: Support! //</a:t>
            </a:r>
            <a:r>
              <a:rPr lang="en-US" altLang="zh-CN" dirty="0" err="1" smtClean="0">
                <a:solidFill>
                  <a:srgbClr val="0070C0"/>
                </a:solidFill>
                <a:cs typeface="Times New Roman" pitchFamily="18" charset="0"/>
              </a:rPr>
              <a:t>Peng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 Cui </a:t>
            </a:r>
            <a:r>
              <a:rPr lang="en-US" altLang="zh-CN" dirty="0" smtClean="0">
                <a:cs typeface="Times New Roman" pitchFamily="18" charset="0"/>
              </a:rPr>
              <a:t>: Is there anyone who call for paper via </a:t>
            </a:r>
            <a:r>
              <a:rPr lang="en-US" altLang="zh-CN" dirty="0" err="1" smtClean="0">
                <a:cs typeface="Times New Roman" pitchFamily="18" charset="0"/>
              </a:rPr>
              <a:t>Renren</a:t>
            </a:r>
            <a:r>
              <a:rPr lang="en-US" altLang="zh-CN" dirty="0" smtClean="0">
                <a:cs typeface="Times New Roman" pitchFamily="18" charset="0"/>
              </a:rPr>
              <a:t>? </a:t>
            </a:r>
            <a:r>
              <a:rPr lang="en-US" altLang="zh-CN" dirty="0">
                <a:cs typeface="Times New Roman" pitchFamily="18" charset="0"/>
              </a:rPr>
              <a:t>Hah</a:t>
            </a:r>
            <a:r>
              <a:rPr lang="en-US" altLang="zh-CN" dirty="0" smtClean="0">
                <a:cs typeface="Times New Roman" pitchFamily="18" charset="0"/>
              </a:rPr>
              <a:t>!</a:t>
            </a:r>
          </a:p>
          <a:p>
            <a:r>
              <a:rPr lang="en-US" altLang="zh-CN" dirty="0" smtClean="0">
                <a:cs typeface="Times New Roman" pitchFamily="18" charset="0"/>
              </a:rPr>
              <a:t>http</a:t>
            </a:r>
            <a:r>
              <a:rPr lang="en-US" altLang="zh-CN" dirty="0">
                <a:cs typeface="Times New Roman" pitchFamily="18" charset="0"/>
              </a:rPr>
              <a:t>://media.cs.tsinghua.edu.cn/~</a:t>
            </a:r>
            <a:r>
              <a:rPr lang="en-US" altLang="zh-CN" dirty="0" smtClean="0">
                <a:cs typeface="Times New Roman" pitchFamily="18" charset="0"/>
              </a:rPr>
              <a:t>multimedia/cuipeng/IR_SI_SocialMedia.htm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2011-01-05 14:05</a:t>
            </a:r>
            <a:r>
              <a:rPr lang="en-US" altLang="zh-CN" dirty="0" smtClean="0">
                <a:cs typeface="Times New Roman" pitchFamily="18" charset="0"/>
              </a:rPr>
              <a:t>		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Reply</a:t>
            </a:r>
            <a:r>
              <a:rPr lang="en-US" altLang="zh-CN" dirty="0" smtClean="0">
                <a:cs typeface="Times New Roman" pitchFamily="18" charset="0"/>
              </a:rPr>
              <a:t> | 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Share</a:t>
            </a:r>
            <a:endParaRPr lang="zh-CN" altLang="en-US" dirty="0">
              <a:solidFill>
                <a:srgbClr val="0070C0"/>
              </a:solidFill>
              <a:cs typeface="Times New Roman" pitchFamily="18" charset="0"/>
            </a:endParaRPr>
          </a:p>
        </p:txBody>
      </p:sp>
      <p:cxnSp>
        <p:nvCxnSpPr>
          <p:cNvPr id="10" name="直接连接符 9"/>
          <p:cNvCxnSpPr>
            <a:stCxn id="6" idx="2"/>
            <a:endCxn id="11" idx="1"/>
          </p:cNvCxnSpPr>
          <p:nvPr/>
        </p:nvCxnSpPr>
        <p:spPr>
          <a:xfrm>
            <a:off x="966251" y="2965867"/>
            <a:ext cx="509405" cy="132596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5656" y="41071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This is my best friend and co-author!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574" y="3529475"/>
            <a:ext cx="446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Call for paper? About social media? Wow!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13" name="直接连接符 12"/>
          <p:cNvCxnSpPr>
            <a:endCxn id="12" idx="3"/>
          </p:cNvCxnSpPr>
          <p:nvPr/>
        </p:nvCxnSpPr>
        <p:spPr>
          <a:xfrm flipH="1">
            <a:off x="5967360" y="2589004"/>
            <a:ext cx="518535" cy="112513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189548" y="3529475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Personal Preference</a:t>
            </a:r>
            <a:endParaRPr lang="en-US" altLang="zh-CN" b="1" dirty="0"/>
          </a:p>
        </p:txBody>
      </p:sp>
      <p:sp>
        <p:nvSpPr>
          <p:cNvPr id="15" name="矩形 14"/>
          <p:cNvSpPr/>
          <p:nvPr/>
        </p:nvSpPr>
        <p:spPr>
          <a:xfrm>
            <a:off x="6074132" y="409271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Interpersonal influence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2311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User Intention of Adopting Messages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4" y="1633752"/>
            <a:ext cx="832001" cy="81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1640" y="1544065"/>
            <a:ext cx="64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cs typeface="Times New Roman" pitchFamily="18" charset="0"/>
              </a:rPr>
              <a:t>Maosong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 Sun </a:t>
            </a:r>
            <a:r>
              <a:rPr lang="en-US" altLang="zh-CN" dirty="0" smtClean="0">
                <a:cs typeface="Times New Roman" pitchFamily="18" charset="0"/>
              </a:rPr>
              <a:t>: KDD Summer School on Mining the Big Data will be held in Tsinghua. This is the first time for KDD to hold Summer School. Dean </a:t>
            </a:r>
            <a:r>
              <a:rPr lang="en-US" altLang="zh-CN" dirty="0" err="1" smtClean="0">
                <a:cs typeface="Times New Roman" pitchFamily="18" charset="0"/>
              </a:rPr>
              <a:t>Xiaoyong</a:t>
            </a:r>
            <a:r>
              <a:rPr lang="en-US" altLang="zh-CN" dirty="0" smtClean="0">
                <a:cs typeface="Times New Roman" pitchFamily="18" charset="0"/>
              </a:rPr>
              <a:t> Du, Dr. Hang Li and me are the Chairs. Today </a:t>
            </a:r>
            <a:r>
              <a:rPr lang="en-US" altLang="zh-CN" dirty="0" err="1" smtClean="0">
                <a:cs typeface="Times New Roman" pitchFamily="18" charset="0"/>
              </a:rPr>
              <a:t>Jiawei</a:t>
            </a:r>
            <a:r>
              <a:rPr lang="en-US" altLang="zh-CN" dirty="0" smtClean="0">
                <a:cs typeface="Times New Roman" pitchFamily="18" charset="0"/>
              </a:rPr>
              <a:t> Han(UIUC), Christos </a:t>
            </a:r>
            <a:r>
              <a:rPr lang="en-US" altLang="zh-CN" dirty="0" err="1" smtClean="0">
                <a:cs typeface="Times New Roman" pitchFamily="18" charset="0"/>
              </a:rPr>
              <a:t>Faloutsos</a:t>
            </a:r>
            <a:r>
              <a:rPr lang="en-US" altLang="zh-CN" dirty="0" smtClean="0">
                <a:cs typeface="Times New Roman" pitchFamily="18" charset="0"/>
              </a:rPr>
              <a:t>(CMU) and Bing Liu(UIC) gave lectures for 2 hours each.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2012-08-10 21:47</a:t>
            </a:r>
            <a:r>
              <a:rPr lang="en-US" altLang="zh-CN" dirty="0" smtClean="0">
                <a:cs typeface="Times New Roman" pitchFamily="18" charset="0"/>
              </a:rPr>
              <a:t>			</a:t>
            </a:r>
            <a:r>
              <a:rPr lang="en-US" altLang="zh-CN" dirty="0" err="1" smtClean="0">
                <a:solidFill>
                  <a:srgbClr val="0070C0"/>
                </a:solidFill>
                <a:cs typeface="Times New Roman" pitchFamily="18" charset="0"/>
              </a:rPr>
              <a:t>Retweet</a:t>
            </a:r>
            <a:r>
              <a:rPr lang="en-US" altLang="zh-CN" dirty="0" smtClean="0">
                <a:cs typeface="Times New Roman" pitchFamily="18" charset="0"/>
              </a:rPr>
              <a:t> | 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Save </a:t>
            </a:r>
            <a:r>
              <a:rPr lang="en-US" altLang="zh-CN" dirty="0" smtClean="0">
                <a:cs typeface="Times New Roman" pitchFamily="18" charset="0"/>
              </a:rPr>
              <a:t>| 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Reply</a:t>
            </a:r>
            <a:endParaRPr lang="zh-CN" altLang="en-US" dirty="0">
              <a:solidFill>
                <a:srgbClr val="0070C0"/>
              </a:solidFill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3" y="4792826"/>
            <a:ext cx="832001" cy="98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1639" y="4784425"/>
            <a:ext cx="6480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cs typeface="Times New Roman" pitchFamily="18" charset="0"/>
              </a:rPr>
              <a:t>Meng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 Jiang </a:t>
            </a:r>
            <a:r>
              <a:rPr lang="en-US" altLang="zh-CN" dirty="0" smtClean="0">
                <a:cs typeface="Times New Roman" pitchFamily="18" charset="0"/>
              </a:rPr>
              <a:t>: Amazing! //</a:t>
            </a:r>
            <a:r>
              <a:rPr lang="en-US" altLang="zh-CN" dirty="0" err="1">
                <a:solidFill>
                  <a:srgbClr val="0070C0"/>
                </a:solidFill>
                <a:cs typeface="Times New Roman" pitchFamily="18" charset="0"/>
              </a:rPr>
              <a:t>Maosong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 Sun </a:t>
            </a:r>
            <a:r>
              <a:rPr lang="en-US" altLang="zh-CN" dirty="0">
                <a:cs typeface="Times New Roman" pitchFamily="18" charset="0"/>
              </a:rPr>
              <a:t>: KDD Summer School on Mining the Big Data will be held in Tsinghua. This is the first time for KDD to hold Summer School. Dean </a:t>
            </a:r>
            <a:r>
              <a:rPr lang="en-US" altLang="zh-CN" dirty="0" err="1">
                <a:cs typeface="Times New Roman" pitchFamily="18" charset="0"/>
              </a:rPr>
              <a:t>Xiaoyong</a:t>
            </a:r>
            <a:r>
              <a:rPr lang="en-US" altLang="zh-CN" dirty="0">
                <a:cs typeface="Times New Roman" pitchFamily="18" charset="0"/>
              </a:rPr>
              <a:t> Du, Dr. Hang Li and me are the Chairs. Today </a:t>
            </a:r>
            <a:r>
              <a:rPr lang="en-US" altLang="zh-CN" dirty="0" err="1">
                <a:cs typeface="Times New Roman" pitchFamily="18" charset="0"/>
              </a:rPr>
              <a:t>Jiawei</a:t>
            </a:r>
            <a:r>
              <a:rPr lang="en-US" altLang="zh-CN" dirty="0">
                <a:cs typeface="Times New Roman" pitchFamily="18" charset="0"/>
              </a:rPr>
              <a:t> Han(UIUC), Christos </a:t>
            </a:r>
            <a:r>
              <a:rPr lang="en-US" altLang="zh-CN" dirty="0" err="1">
                <a:cs typeface="Times New Roman" pitchFamily="18" charset="0"/>
              </a:rPr>
              <a:t>Faloutsos</a:t>
            </a:r>
            <a:r>
              <a:rPr lang="en-US" altLang="zh-CN" dirty="0">
                <a:cs typeface="Times New Roman" pitchFamily="18" charset="0"/>
              </a:rPr>
              <a:t>(CMU) and Bing Liu(UIC) gave lectures for 2 hours each.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2012-08-11 09:35</a:t>
            </a:r>
            <a:r>
              <a:rPr lang="en-US" altLang="zh-CN" dirty="0" smtClean="0">
                <a:cs typeface="Times New Roman" pitchFamily="18" charset="0"/>
              </a:rPr>
              <a:t>		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  <a:cs typeface="Times New Roman" pitchFamily="18" charset="0"/>
              </a:rPr>
              <a:t>Retweet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|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Save </a:t>
            </a:r>
            <a:r>
              <a:rPr lang="en-US" altLang="zh-CN" dirty="0">
                <a:cs typeface="Times New Roman" pitchFamily="18" charset="0"/>
              </a:rPr>
              <a:t>|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Reply</a:t>
            </a:r>
            <a:endParaRPr lang="zh-CN" altLang="en-US" dirty="0">
              <a:solidFill>
                <a:srgbClr val="0070C0"/>
              </a:solidFill>
              <a:cs typeface="Times New Roman" pitchFamily="18" charset="0"/>
            </a:endParaRPr>
          </a:p>
        </p:txBody>
      </p:sp>
      <p:cxnSp>
        <p:nvCxnSpPr>
          <p:cNvPr id="10" name="直接连接符 8"/>
          <p:cNvCxnSpPr>
            <a:stCxn id="6" idx="2"/>
            <a:endCxn id="11" idx="1"/>
          </p:cNvCxnSpPr>
          <p:nvPr/>
        </p:nvCxnSpPr>
        <p:spPr>
          <a:xfrm>
            <a:off x="822235" y="2452261"/>
            <a:ext cx="693511" cy="193386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5746" y="4062957"/>
            <a:ext cx="613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This is the Dean of my Department!</a:t>
            </a:r>
          </a:p>
          <a:p>
            <a:r>
              <a:rPr lang="en-US" altLang="zh-CN" dirty="0" smtClean="0">
                <a:cs typeface="Times New Roman" pitchFamily="18" charset="0"/>
              </a:rPr>
              <a:t>His research area is Artificial Intelligence and Data Mining!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5293" y="3298391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Amazing! Summer school! It is KDD!</a:t>
            </a:r>
          </a:p>
          <a:p>
            <a:r>
              <a:rPr lang="en-US" altLang="zh-CN" dirty="0" err="1" smtClean="0">
                <a:cs typeface="Times New Roman" pitchFamily="18" charset="0"/>
              </a:rPr>
              <a:t>Jiawei</a:t>
            </a:r>
            <a:r>
              <a:rPr lang="en-US" altLang="zh-CN" dirty="0" smtClean="0">
                <a:cs typeface="Times New Roman" pitchFamily="18" charset="0"/>
              </a:rPr>
              <a:t> Han! Christos </a:t>
            </a:r>
            <a:r>
              <a:rPr lang="en-US" altLang="zh-CN" dirty="0" err="1" smtClean="0">
                <a:cs typeface="Times New Roman" pitchFamily="18" charset="0"/>
              </a:rPr>
              <a:t>Faloutsos</a:t>
            </a:r>
            <a:r>
              <a:rPr lang="en-US" altLang="zh-CN" dirty="0" smtClean="0">
                <a:cs typeface="Times New Roman" pitchFamily="18" charset="0"/>
              </a:rPr>
              <a:t>! Bin Liu!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13" name="直接连接符 11"/>
          <p:cNvCxnSpPr>
            <a:endCxn id="12" idx="3"/>
          </p:cNvCxnSpPr>
          <p:nvPr/>
        </p:nvCxnSpPr>
        <p:spPr>
          <a:xfrm flipH="1">
            <a:off x="5805174" y="2768201"/>
            <a:ext cx="639034" cy="8533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2"/>
          <p:cNvSpPr/>
          <p:nvPr/>
        </p:nvSpPr>
        <p:spPr>
          <a:xfrm>
            <a:off x="6444208" y="343409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Personal Preference</a:t>
            </a:r>
            <a:endParaRPr lang="en-US" altLang="zh-CN" b="1" dirty="0"/>
          </a:p>
        </p:txBody>
      </p:sp>
      <p:sp>
        <p:nvSpPr>
          <p:cNvPr id="15" name="矩形 13"/>
          <p:cNvSpPr/>
          <p:nvPr/>
        </p:nvSpPr>
        <p:spPr>
          <a:xfrm>
            <a:off x="6328792" y="399733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Interpersonal influence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1188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User Intention of Adopting Messages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z="2400" dirty="0" smtClean="0"/>
              <a:t>What is the item content? Who is the sender?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Preference</a:t>
            </a:r>
            <a:r>
              <a:rPr lang="en-US" altLang="zh-CN" sz="2400" dirty="0" smtClean="0"/>
              <a:t>: topic-level user-item similarity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Influence</a:t>
            </a:r>
            <a:r>
              <a:rPr lang="en-US" altLang="zh-CN" sz="2400" dirty="0" smtClean="0"/>
              <a:t>: user-sender interaction frequency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32366"/>
            <a:ext cx="2880000" cy="22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31118"/>
            <a:ext cx="2880000" cy="222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5"/>
          <p:cNvSpPr/>
          <p:nvPr/>
        </p:nvSpPr>
        <p:spPr>
          <a:xfrm>
            <a:off x="1129634" y="593662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Renren</a:t>
            </a:r>
            <a:endParaRPr lang="en-US" altLang="zh-CN" b="1" dirty="0"/>
          </a:p>
        </p:txBody>
      </p:sp>
      <p:sp>
        <p:nvSpPr>
          <p:cNvPr id="10" name="矩形 6"/>
          <p:cNvSpPr/>
          <p:nvPr/>
        </p:nvSpPr>
        <p:spPr>
          <a:xfrm>
            <a:off x="3669413" y="5936622"/>
            <a:ext cx="1804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Tencent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Weibo</a:t>
            </a:r>
            <a:endParaRPr lang="en-US" altLang="zh-CN" b="1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96432"/>
            <a:ext cx="2880000" cy="219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8"/>
          <p:cNvSpPr/>
          <p:nvPr/>
        </p:nvSpPr>
        <p:spPr>
          <a:xfrm>
            <a:off x="6156176" y="5936622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Correlation(Preference,</a:t>
            </a:r>
          </a:p>
          <a:p>
            <a:r>
              <a:rPr lang="en-US" altLang="zh-CN" b="1" dirty="0" smtClean="0"/>
              <a:t>Influence) is small.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077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FFF00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3. The Framework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70238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4. </a:t>
            </a:r>
            <a:r>
              <a:rPr lang="en-US" sz="4400" dirty="0" err="1">
                <a:solidFill>
                  <a:srgbClr val="7030A0"/>
                </a:solidFill>
              </a:rPr>
              <a:t>ContextMF</a:t>
            </a:r>
            <a:r>
              <a:rPr lang="en-US" sz="4400" dirty="0">
                <a:solidFill>
                  <a:srgbClr val="7030A0"/>
                </a:solidFill>
              </a:rPr>
              <a:t>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5. Experiments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68656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1. Background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69070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2. Understanding Intention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Contextual Information/Factors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矩形 3"/>
          <p:cNvSpPr/>
          <p:nvPr/>
        </p:nvSpPr>
        <p:spPr>
          <a:xfrm>
            <a:off x="251520" y="3869810"/>
            <a:ext cx="1656184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cs typeface="Times New Roman" pitchFamily="18" charset="0"/>
              </a:rPr>
              <a:t>s</a:t>
            </a:r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ocial relation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251520" y="4798230"/>
            <a:ext cx="1656184" cy="648072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cs typeface="Times New Roman" pitchFamily="18" charset="0"/>
              </a:rPr>
              <a:t>u</a:t>
            </a:r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ser-user interaction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251520" y="2818010"/>
            <a:ext cx="1656184" cy="648072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user-item interaction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251520" y="1988840"/>
            <a:ext cx="1656184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item content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1" name="矩形 8"/>
          <p:cNvSpPr/>
          <p:nvPr/>
        </p:nvSpPr>
        <p:spPr>
          <a:xfrm>
            <a:off x="3131840" y="2926022"/>
            <a:ext cx="2520516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user latent feature </a:t>
            </a:r>
            <a:r>
              <a:rPr lang="en-US" altLang="zh-CN" i="1" dirty="0" smtClean="0">
                <a:solidFill>
                  <a:srgbClr val="7030A0"/>
                </a:solidFill>
                <a:cs typeface="Times New Roman" pitchFamily="18" charset="0"/>
              </a:rPr>
              <a:t>U</a:t>
            </a:r>
            <a:endParaRPr lang="zh-CN" altLang="en-US" i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2" name="矩形 9"/>
          <p:cNvSpPr/>
          <p:nvPr/>
        </p:nvSpPr>
        <p:spPr>
          <a:xfrm>
            <a:off x="3131840" y="1988840"/>
            <a:ext cx="2520516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item latent feature </a:t>
            </a:r>
            <a:r>
              <a:rPr lang="en-US" altLang="zh-CN" i="1" dirty="0" smtClean="0">
                <a:solidFill>
                  <a:srgbClr val="7030A0"/>
                </a:solidFill>
                <a:cs typeface="Times New Roman" pitchFamily="18" charset="0"/>
              </a:rPr>
              <a:t>V</a:t>
            </a:r>
            <a:endParaRPr lang="zh-CN" altLang="en-US" i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3" name="矩形 10"/>
          <p:cNvSpPr/>
          <p:nvPr/>
        </p:nvSpPr>
        <p:spPr>
          <a:xfrm>
            <a:off x="3147446" y="4834234"/>
            <a:ext cx="2504909" cy="576064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user-user influence </a:t>
            </a:r>
            <a:r>
              <a:rPr lang="en-US" altLang="zh-CN" i="1" dirty="0" smtClean="0">
                <a:solidFill>
                  <a:srgbClr val="7030A0"/>
                </a:solidFill>
                <a:cs typeface="Times New Roman" pitchFamily="18" charset="0"/>
              </a:rPr>
              <a:t>S</a:t>
            </a:r>
            <a:endParaRPr lang="zh-CN" altLang="en-US" i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4" name="矩形 11"/>
          <p:cNvSpPr/>
          <p:nvPr/>
        </p:nvSpPr>
        <p:spPr>
          <a:xfrm>
            <a:off x="3131840" y="3869810"/>
            <a:ext cx="2520516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item sender </a:t>
            </a:r>
            <a:r>
              <a:rPr lang="en-US" altLang="zh-CN" i="1" dirty="0" smtClean="0">
                <a:solidFill>
                  <a:srgbClr val="7030A0"/>
                </a:solidFill>
                <a:cs typeface="Times New Roman" pitchFamily="18" charset="0"/>
              </a:rPr>
              <a:t>G</a:t>
            </a:r>
            <a:endParaRPr lang="zh-CN" altLang="en-US" i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cxnSp>
        <p:nvCxnSpPr>
          <p:cNvPr id="15" name="直接连接符 1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1224136" cy="0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3"/>
          <p:cNvCxnSpPr>
            <a:stCxn id="9" idx="3"/>
            <a:endCxn id="11" idx="1"/>
          </p:cNvCxnSpPr>
          <p:nvPr/>
        </p:nvCxnSpPr>
        <p:spPr>
          <a:xfrm>
            <a:off x="1907704" y="3142046"/>
            <a:ext cx="1224136" cy="0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/>
          <p:cNvCxnSpPr>
            <a:stCxn id="10" idx="3"/>
            <a:endCxn id="11" idx="1"/>
          </p:cNvCxnSpPr>
          <p:nvPr/>
        </p:nvCxnSpPr>
        <p:spPr>
          <a:xfrm>
            <a:off x="1907704" y="2204864"/>
            <a:ext cx="1224136" cy="937182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5"/>
          <p:cNvCxnSpPr>
            <a:stCxn id="7" idx="3"/>
            <a:endCxn id="13" idx="1"/>
          </p:cNvCxnSpPr>
          <p:nvPr/>
        </p:nvCxnSpPr>
        <p:spPr>
          <a:xfrm>
            <a:off x="1907704" y="4085834"/>
            <a:ext cx="1239742" cy="1036432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6"/>
          <p:cNvCxnSpPr>
            <a:stCxn id="7" idx="3"/>
            <a:endCxn id="14" idx="1"/>
          </p:cNvCxnSpPr>
          <p:nvPr/>
        </p:nvCxnSpPr>
        <p:spPr>
          <a:xfrm>
            <a:off x="1907704" y="4085834"/>
            <a:ext cx="1224136" cy="0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7"/>
          <p:cNvCxnSpPr>
            <a:stCxn id="8" idx="3"/>
            <a:endCxn id="13" idx="1"/>
          </p:cNvCxnSpPr>
          <p:nvPr/>
        </p:nvCxnSpPr>
        <p:spPr>
          <a:xfrm>
            <a:off x="1907704" y="5122266"/>
            <a:ext cx="1239742" cy="0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8"/>
          <p:cNvCxnSpPr>
            <a:stCxn id="9" idx="3"/>
            <a:endCxn id="14" idx="1"/>
          </p:cNvCxnSpPr>
          <p:nvPr/>
        </p:nvCxnSpPr>
        <p:spPr>
          <a:xfrm>
            <a:off x="1907704" y="3142046"/>
            <a:ext cx="1224136" cy="943788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9"/>
          <p:cNvSpPr/>
          <p:nvPr/>
        </p:nvSpPr>
        <p:spPr>
          <a:xfrm>
            <a:off x="6300192" y="2345585"/>
            <a:ext cx="2559094" cy="61206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user preference on given item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23" name="矩形 20"/>
          <p:cNvSpPr/>
          <p:nvPr/>
        </p:nvSpPr>
        <p:spPr>
          <a:xfrm>
            <a:off x="6300192" y="4247852"/>
            <a:ext cx="2559094" cy="712396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social influence from sender of given item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cxnSp>
        <p:nvCxnSpPr>
          <p:cNvPr id="24" name="直接连接符 21"/>
          <p:cNvCxnSpPr>
            <a:stCxn id="12" idx="3"/>
            <a:endCxn id="22" idx="1"/>
          </p:cNvCxnSpPr>
          <p:nvPr/>
        </p:nvCxnSpPr>
        <p:spPr>
          <a:xfrm>
            <a:off x="5652356" y="2204864"/>
            <a:ext cx="647836" cy="446755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2"/>
          <p:cNvCxnSpPr>
            <a:stCxn id="11" idx="3"/>
            <a:endCxn id="22" idx="1"/>
          </p:cNvCxnSpPr>
          <p:nvPr/>
        </p:nvCxnSpPr>
        <p:spPr>
          <a:xfrm flipV="1">
            <a:off x="5652356" y="2651619"/>
            <a:ext cx="647836" cy="490427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3"/>
          <p:cNvCxnSpPr>
            <a:stCxn id="14" idx="3"/>
            <a:endCxn id="23" idx="1"/>
          </p:cNvCxnSpPr>
          <p:nvPr/>
        </p:nvCxnSpPr>
        <p:spPr>
          <a:xfrm>
            <a:off x="5652356" y="4085834"/>
            <a:ext cx="647836" cy="518216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4"/>
          <p:cNvCxnSpPr>
            <a:stCxn id="13" idx="3"/>
            <a:endCxn id="23" idx="1"/>
          </p:cNvCxnSpPr>
          <p:nvPr/>
        </p:nvCxnSpPr>
        <p:spPr>
          <a:xfrm flipV="1">
            <a:off x="5652355" y="4604050"/>
            <a:ext cx="647837" cy="518216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Contextual 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91" y="1700808"/>
            <a:ext cx="5931857" cy="7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33" y="2513178"/>
            <a:ext cx="6377972" cy="394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27"/>
          <p:cNvSpPr/>
          <p:nvPr/>
        </p:nvSpPr>
        <p:spPr>
          <a:xfrm>
            <a:off x="930879" y="299877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</a:t>
            </a:r>
            <a:endParaRPr lang="en-US" altLang="zh-CN" b="1" dirty="0"/>
          </a:p>
        </p:txBody>
      </p:sp>
      <p:sp>
        <p:nvSpPr>
          <p:cNvPr id="8" name="矩形 28"/>
          <p:cNvSpPr/>
          <p:nvPr/>
        </p:nvSpPr>
        <p:spPr>
          <a:xfrm>
            <a:off x="918055" y="458112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</a:t>
            </a:r>
            <a:endParaRPr lang="en-US" altLang="zh-CN" b="1" dirty="0"/>
          </a:p>
        </p:txBody>
      </p:sp>
      <p:sp>
        <p:nvSpPr>
          <p:cNvPr id="9" name="矩形 29"/>
          <p:cNvSpPr/>
          <p:nvPr/>
        </p:nvSpPr>
        <p:spPr>
          <a:xfrm>
            <a:off x="7478128" y="295461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U</a:t>
            </a:r>
            <a:endParaRPr lang="en-US" altLang="zh-CN" b="1" dirty="0"/>
          </a:p>
        </p:txBody>
      </p:sp>
      <p:sp>
        <p:nvSpPr>
          <p:cNvPr id="10" name="矩形 30"/>
          <p:cNvSpPr/>
          <p:nvPr/>
        </p:nvSpPr>
        <p:spPr>
          <a:xfrm>
            <a:off x="7465304" y="453696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</a:t>
            </a:r>
          </a:p>
        </p:txBody>
      </p:sp>
      <p:sp>
        <p:nvSpPr>
          <p:cNvPr id="11" name="矩形 31"/>
          <p:cNvSpPr/>
          <p:nvPr/>
        </p:nvSpPr>
        <p:spPr>
          <a:xfrm>
            <a:off x="4289142" y="638132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8098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702383"/>
            <a:ext cx="8229600" cy="912515"/>
          </a:xfrm>
          <a:prstGeom prst="rect">
            <a:avLst/>
          </a:prstGeom>
          <a:solidFill>
            <a:srgbClr val="FFFF00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4. </a:t>
            </a:r>
            <a:r>
              <a:rPr lang="en-US" sz="4400" b="1" dirty="0" err="1" smtClean="0">
                <a:solidFill>
                  <a:srgbClr val="7030A0"/>
                </a:solidFill>
              </a:rPr>
              <a:t>ContextMF</a:t>
            </a:r>
            <a:r>
              <a:rPr lang="en-US" sz="4400" b="1" dirty="0" smtClean="0">
                <a:solidFill>
                  <a:srgbClr val="7030A0"/>
                </a:solidFill>
              </a:rPr>
              <a:t> Algorithm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5. Experiments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68656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1. Background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69070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2. Understanding Intention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3. The Framework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err="1" smtClean="0">
                <a:latin typeface="+mn-lt"/>
                <a:ea typeface="+mn-ea"/>
              </a:rPr>
              <a:t>ContextMF</a:t>
            </a:r>
            <a:r>
              <a:rPr lang="en-US" altLang="zh-CN" dirty="0" smtClean="0">
                <a:latin typeface="+mn-lt"/>
                <a:ea typeface="+mn-ea"/>
              </a:rPr>
              <a:t> Algorithm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z="2400" dirty="0" smtClean="0"/>
              <a:t>Minimize sum-of-squared errors function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Block </a:t>
            </a:r>
            <a:r>
              <a:rPr lang="en-US" altLang="zh-CN" sz="2400" dirty="0"/>
              <a:t>coordinate descent scheme with gradients.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21" y="3789040"/>
            <a:ext cx="44386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5524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00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FFF00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5. Experiments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68656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1. Background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69070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2. Understanding Intention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3. The Framework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706655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4. </a:t>
            </a:r>
            <a:r>
              <a:rPr lang="en-US" sz="44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ContextMF</a:t>
            </a: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Algorithm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椭圆 5"/>
          <p:cNvSpPr/>
          <p:nvPr/>
        </p:nvSpPr>
        <p:spPr>
          <a:xfrm>
            <a:off x="598496" y="5297482"/>
            <a:ext cx="3256765" cy="1361809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9"/>
          <p:cNvCxnSpPr>
            <a:stCxn id="26" idx="4"/>
            <a:endCxn id="34" idx="0"/>
          </p:cNvCxnSpPr>
          <p:nvPr/>
        </p:nvCxnSpPr>
        <p:spPr>
          <a:xfrm>
            <a:off x="1108715" y="4344926"/>
            <a:ext cx="268238" cy="13050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0"/>
          <p:cNvCxnSpPr>
            <a:stCxn id="31" idx="4"/>
            <a:endCxn id="34" idx="0"/>
          </p:cNvCxnSpPr>
          <p:nvPr/>
        </p:nvCxnSpPr>
        <p:spPr>
          <a:xfrm flipH="1">
            <a:off x="1376953" y="3861048"/>
            <a:ext cx="629722" cy="178897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1"/>
          <p:cNvCxnSpPr>
            <a:stCxn id="31" idx="4"/>
            <a:endCxn id="36" idx="0"/>
          </p:cNvCxnSpPr>
          <p:nvPr/>
        </p:nvCxnSpPr>
        <p:spPr>
          <a:xfrm>
            <a:off x="2006675" y="3861048"/>
            <a:ext cx="874275" cy="178667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12"/>
          <p:cNvCxnSpPr>
            <a:stCxn id="30" idx="4"/>
            <a:endCxn id="36" idx="0"/>
          </p:cNvCxnSpPr>
          <p:nvPr/>
        </p:nvCxnSpPr>
        <p:spPr>
          <a:xfrm flipH="1">
            <a:off x="2880950" y="4321479"/>
            <a:ext cx="502758" cy="13262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16"/>
          <p:cNvSpPr/>
          <p:nvPr/>
        </p:nvSpPr>
        <p:spPr>
          <a:xfrm>
            <a:off x="649704" y="4056894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Amy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30" name="椭圆 17"/>
          <p:cNvSpPr/>
          <p:nvPr/>
        </p:nvSpPr>
        <p:spPr>
          <a:xfrm>
            <a:off x="2924697" y="4033447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Tom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31" name="椭圆 18"/>
          <p:cNvSpPr/>
          <p:nvPr/>
        </p:nvSpPr>
        <p:spPr>
          <a:xfrm>
            <a:off x="1547664" y="3573016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Bob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33" name="椭圆 19"/>
          <p:cNvSpPr/>
          <p:nvPr/>
        </p:nvSpPr>
        <p:spPr>
          <a:xfrm>
            <a:off x="1962928" y="4321479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Nick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34" name="矩形 20"/>
          <p:cNvSpPr/>
          <p:nvPr/>
        </p:nvSpPr>
        <p:spPr>
          <a:xfrm>
            <a:off x="917942" y="5650024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1</a:t>
            </a:r>
            <a:endParaRPr lang="zh-CN" altLang="en-US" dirty="0"/>
          </a:p>
        </p:txBody>
      </p:sp>
      <p:sp>
        <p:nvSpPr>
          <p:cNvPr id="35" name="矩形 21"/>
          <p:cNvSpPr/>
          <p:nvPr/>
        </p:nvSpPr>
        <p:spPr>
          <a:xfrm>
            <a:off x="1725620" y="6177188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2</a:t>
            </a:r>
            <a:endParaRPr lang="zh-CN" altLang="en-US" dirty="0"/>
          </a:p>
        </p:txBody>
      </p:sp>
      <p:sp>
        <p:nvSpPr>
          <p:cNvPr id="36" name="矩形 22"/>
          <p:cNvSpPr/>
          <p:nvPr/>
        </p:nvSpPr>
        <p:spPr>
          <a:xfrm>
            <a:off x="2421939" y="5647724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3</a:t>
            </a:r>
            <a:endParaRPr lang="zh-CN" altLang="en-US" dirty="0"/>
          </a:p>
        </p:txBody>
      </p:sp>
      <p:cxnSp>
        <p:nvCxnSpPr>
          <p:cNvPr id="41" name="直接连接符 13"/>
          <p:cNvCxnSpPr>
            <a:stCxn id="33" idx="4"/>
            <a:endCxn id="35" idx="0"/>
          </p:cNvCxnSpPr>
          <p:nvPr/>
        </p:nvCxnSpPr>
        <p:spPr>
          <a:xfrm flipH="1">
            <a:off x="2184631" y="4609511"/>
            <a:ext cx="237308" cy="156767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63493"/>
              </p:ext>
            </p:extLst>
          </p:nvPr>
        </p:nvGraphicFramePr>
        <p:xfrm>
          <a:off x="4214236" y="4321479"/>
          <a:ext cx="4362451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964"/>
                <a:gridCol w="864096"/>
                <a:gridCol w="864096"/>
                <a:gridCol w="792088"/>
                <a:gridCol w="942207"/>
              </a:tblGrid>
              <a:tr h="125670"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Amy</a:t>
                      </a:r>
                      <a:endParaRPr lang="zh-CN" altLang="en-US" sz="16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Bob</a:t>
                      </a:r>
                      <a:endParaRPr lang="zh-CN" altLang="en-US" sz="16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6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User</a:t>
                      </a:r>
                      <a:r>
                        <a:rPr lang="en-US" altLang="zh-CN" sz="1600" b="0" baseline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 M</a:t>
                      </a:r>
                      <a:endParaRPr lang="zh-CN" altLang="en-US" sz="16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Post </a:t>
                      </a:r>
                      <a:r>
                        <a:rPr lang="en-US" altLang="zh-CN" sz="1800" b="0" baseline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baseline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Post 2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?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?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baseline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Post N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?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7219"/>
              </p:ext>
            </p:extLst>
          </p:nvPr>
        </p:nvGraphicFramePr>
        <p:xfrm>
          <a:off x="457200" y="1600199"/>
          <a:ext cx="8229600" cy="179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Effectiveness in Predicting Missing Links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5"/>
            <a:ext cx="4648697" cy="447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9792"/>
              </p:ext>
            </p:extLst>
          </p:nvPr>
        </p:nvGraphicFramePr>
        <p:xfrm>
          <a:off x="4860032" y="2276872"/>
          <a:ext cx="3935760" cy="2123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40160"/>
                <a:gridCol w="1296144"/>
                <a:gridCol w="11994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+mn-lt"/>
                          <a:ea typeface="+mn-ea"/>
                          <a:cs typeface="Times New Roman" pitchFamily="18" charset="0"/>
                        </a:rPr>
                        <a:t>Renren</a:t>
                      </a:r>
                      <a:endParaRPr lang="zh-CN" altLang="en-US" sz="1800" b="1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+mn-lt"/>
                          <a:ea typeface="+mn-ea"/>
                          <a:cs typeface="Times New Roman" pitchFamily="18" charset="0"/>
                        </a:rPr>
                        <a:t>Tencent</a:t>
                      </a:r>
                      <a:r>
                        <a:rPr lang="en-US" altLang="zh-CN" sz="1800" b="1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dirty="0" err="1" smtClean="0">
                          <a:latin typeface="+mn-lt"/>
                          <a:ea typeface="+mn-ea"/>
                          <a:cs typeface="Times New Roman" pitchFamily="18" charset="0"/>
                        </a:rPr>
                        <a:t>Weibo</a:t>
                      </a:r>
                      <a:endParaRPr lang="zh-CN" altLang="en-US" sz="1800" b="1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MAE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-19.1%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-24.2%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RMSE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-12.8%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-20.7%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Kendall’s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+9.82%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+2.1%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Spearman’s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+10.6%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+3.1%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2"/>
          <p:cNvSpPr/>
          <p:nvPr/>
        </p:nvSpPr>
        <p:spPr>
          <a:xfrm>
            <a:off x="107504" y="3429000"/>
            <a:ext cx="4608512" cy="720080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6"/>
          <p:cNvSpPr/>
          <p:nvPr/>
        </p:nvSpPr>
        <p:spPr>
          <a:xfrm>
            <a:off x="127596" y="5517232"/>
            <a:ext cx="4608512" cy="730734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Effectiveness in Ranking Feeds/Tweets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537771" cy="277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6"/>
          <p:cNvSpPr/>
          <p:nvPr/>
        </p:nvSpPr>
        <p:spPr>
          <a:xfrm>
            <a:off x="2267745" y="464072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Renren</a:t>
            </a:r>
            <a:endParaRPr lang="en-US" altLang="zh-CN" b="1" dirty="0"/>
          </a:p>
        </p:txBody>
      </p:sp>
      <p:sp>
        <p:nvSpPr>
          <p:cNvPr id="10" name="矩形 7"/>
          <p:cNvSpPr/>
          <p:nvPr/>
        </p:nvSpPr>
        <p:spPr>
          <a:xfrm>
            <a:off x="5796137" y="4640722"/>
            <a:ext cx="1804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Tencent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Weibo</a:t>
            </a:r>
            <a:endParaRPr lang="en-US" altLang="zh-CN" b="1" dirty="0"/>
          </a:p>
        </p:txBody>
      </p:sp>
      <p:graphicFrame>
        <p:nvGraphicFramePr>
          <p:cNvPr id="11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81205"/>
              </p:ext>
            </p:extLst>
          </p:nvPr>
        </p:nvGraphicFramePr>
        <p:xfrm>
          <a:off x="2195737" y="5157192"/>
          <a:ext cx="5328591" cy="12355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49820"/>
                <a:gridCol w="1411487"/>
                <a:gridCol w="1967284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+mn-lt"/>
                          <a:ea typeface="+mn-ea"/>
                          <a:cs typeface="Times New Roman" pitchFamily="18" charset="0"/>
                        </a:rPr>
                        <a:t>Renren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+mn-lt"/>
                          <a:ea typeface="+mn-ea"/>
                          <a:cs typeface="Times New Roman" pitchFamily="18" charset="0"/>
                        </a:rPr>
                        <a:t>Tencent</a:t>
                      </a:r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 err="1" smtClean="0">
                          <a:latin typeface="+mn-lt"/>
                          <a:ea typeface="+mn-ea"/>
                          <a:cs typeface="Times New Roman" pitchFamily="18" charset="0"/>
                        </a:rPr>
                        <a:t>Weibo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1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Top-5 Precision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+21.7%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+12.3%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1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Top-10</a:t>
                      </a:r>
                      <a:r>
                        <a:rPr lang="en-US" altLang="zh-CN" sz="1800" baseline="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 Precision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+10.8%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  <a:ea typeface="+mn-ea"/>
                          <a:cs typeface="Times New Roman" pitchFamily="18" charset="0"/>
                        </a:rPr>
                        <a:t>+6.85%</a:t>
                      </a:r>
                      <a:endParaRPr lang="zh-CN" altLang="en-US" sz="1800" dirty="0"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0"/>
          <p:cNvSpPr/>
          <p:nvPr/>
        </p:nvSpPr>
        <p:spPr>
          <a:xfrm>
            <a:off x="1804761" y="200471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ContextMF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3"/>
          <p:cNvCxnSpPr>
            <a:stCxn id="12" idx="2"/>
          </p:cNvCxnSpPr>
          <p:nvPr/>
        </p:nvCxnSpPr>
        <p:spPr>
          <a:xfrm flipH="1">
            <a:off x="2051722" y="2374047"/>
            <a:ext cx="409629" cy="478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5"/>
          <p:cNvSpPr/>
          <p:nvPr/>
        </p:nvSpPr>
        <p:spPr>
          <a:xfrm>
            <a:off x="5796137" y="200471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ContextMF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6"/>
          <p:cNvCxnSpPr>
            <a:stCxn id="14" idx="2"/>
          </p:cNvCxnSpPr>
          <p:nvPr/>
        </p:nvCxnSpPr>
        <p:spPr>
          <a:xfrm flipH="1">
            <a:off x="6043098" y="2374047"/>
            <a:ext cx="409629" cy="478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65" y="-743831"/>
            <a:ext cx="7772400" cy="2200275"/>
          </a:xfrm>
        </p:spPr>
        <p:txBody>
          <a:bodyPr/>
          <a:lstStyle/>
          <a:p>
            <a:r>
              <a:rPr lang="en-US" cap="none" dirty="0" smtClean="0"/>
              <a:t>Questions?</a:t>
            </a:r>
            <a:endParaRPr lang="en-US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9282" y="2199570"/>
            <a:ext cx="8229600" cy="2647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+mn-lt"/>
              </a:rPr>
              <a:t>Meng Jiang</a:t>
            </a:r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mjiang89@gmail.com</a:t>
            </a:r>
          </a:p>
          <a:p>
            <a:r>
              <a:rPr lang="en-US" sz="3200" spc="0" dirty="0"/>
              <a:t>http://</a:t>
            </a:r>
            <a:r>
              <a:rPr lang="en-US" sz="3200" spc="0" dirty="0" smtClean="0"/>
              <a:t>www.meng-jiang.com</a:t>
            </a:r>
          </a:p>
          <a:p>
            <a:endParaRPr lang="en-US" sz="3200" spc="0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4597433"/>
            <a:ext cx="9144000" cy="0"/>
          </a:xfrm>
          <a:prstGeom prst="line">
            <a:avLst/>
          </a:prstGeom>
          <a:ln>
            <a:solidFill>
              <a:srgbClr val="F0F0D7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31" y="1716806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22" y="1716806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123" y="534863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089" y="534863"/>
            <a:ext cx="1106733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249" y="534863"/>
            <a:ext cx="710713" cy="107899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3" name="Picture 4" descr="http://upload.wikimedia.org/wikipedia/commons/thumb/b/bb/Qiang_Yang.jpg/250px-Qiang_Ya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123" y="1716806"/>
            <a:ext cx="824917" cy="10789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7935" y="4808678"/>
            <a:ext cx="2436785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6809" y="4808678"/>
            <a:ext cx="24375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682" y="4808678"/>
            <a:ext cx="243356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 smtClean="0"/>
              <a:t>Scalable recommendation with Social contextual</a:t>
            </a:r>
            <a:br>
              <a:rPr lang="en-US" altLang="zh-CN" sz="4400" dirty="0" smtClean="0"/>
            </a:br>
            <a:r>
              <a:rPr lang="en-US" altLang="zh-CN" sz="4400" dirty="0" smtClean="0"/>
              <a:t>information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3061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Meng</a:t>
            </a:r>
            <a:r>
              <a:rPr lang="en-US" altLang="zh-CN" dirty="0" smtClean="0"/>
              <a:t> Jiang</a:t>
            </a:r>
          </a:p>
          <a:p>
            <a:endParaRPr lang="en-US" altLang="zh-CN" dirty="0"/>
          </a:p>
          <a:p>
            <a:r>
              <a:rPr lang="en-US" altLang="zh-CN" dirty="0" smtClean="0"/>
              <a:t>Joint work with Peng Cui, </a:t>
            </a:r>
            <a:r>
              <a:rPr lang="en-US" altLang="zh-CN" dirty="0" err="1" smtClean="0"/>
              <a:t>Fei</a:t>
            </a:r>
            <a:r>
              <a:rPr lang="en-US" altLang="zh-CN" dirty="0" smtClean="0"/>
              <a:t> Wang, </a:t>
            </a:r>
            <a:r>
              <a:rPr lang="en-US" altLang="zh-CN" dirty="0" err="1" smtClean="0"/>
              <a:t>Wenwu</a:t>
            </a:r>
            <a:r>
              <a:rPr lang="en-US" altLang="zh-CN" dirty="0" smtClean="0"/>
              <a:t> Zhu and </a:t>
            </a:r>
            <a:r>
              <a:rPr lang="en-US" altLang="zh-CN" dirty="0" err="1" smtClean="0"/>
              <a:t>Shiqiang</a:t>
            </a:r>
            <a:r>
              <a:rPr lang="en-US" altLang="zh-CN" dirty="0" smtClean="0"/>
              <a:t> Yang</a:t>
            </a:r>
          </a:p>
          <a:p>
            <a:r>
              <a:rPr lang="en-US" altLang="zh-CN" dirty="0" smtClean="0"/>
              <a:t>TKDE 2014 (IF=1.815, 5-year IF=2.573)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79" y="5462159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6" y="5454624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http://img851.ph.126.net/pAtEZ0W4R_QkIG_2bjEEyA==/27162335252588515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44" y="404664"/>
            <a:ext cx="68306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79" y="5454624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46" y="5454624"/>
            <a:ext cx="110673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150" y="5942084"/>
            <a:ext cx="23812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Links on social networks</a:t>
            </a:r>
          </a:p>
          <a:p>
            <a:r>
              <a:rPr lang="en-US" sz="3200" dirty="0" smtClean="0"/>
              <a:t>Find: A social recommendation framework that </a:t>
            </a:r>
            <a:r>
              <a:rPr lang="en-US" sz="3200" dirty="0" smtClean="0">
                <a:solidFill>
                  <a:srgbClr val="FF0000"/>
                </a:solidFill>
              </a:rPr>
              <a:t>fast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7030A0"/>
                </a:solidFill>
              </a:rPr>
              <a:t>best</a:t>
            </a:r>
            <a:r>
              <a:rPr lang="en-US" sz="3200" dirty="0" smtClean="0"/>
              <a:t> fit adopting behaviors</a:t>
            </a:r>
          </a:p>
          <a:p>
            <a:endParaRPr lang="en-US" sz="3200" dirty="0"/>
          </a:p>
          <a:p>
            <a:r>
              <a:rPr lang="en-US" sz="3200" dirty="0" smtClean="0"/>
              <a:t>Goals:</a:t>
            </a:r>
          </a:p>
          <a:p>
            <a:pPr lvl="1"/>
            <a:r>
              <a:rPr lang="en-US" sz="2800" dirty="0" smtClean="0"/>
              <a:t>G1. Understand user intention of adoption</a:t>
            </a:r>
          </a:p>
          <a:p>
            <a:pPr lvl="1"/>
            <a:r>
              <a:rPr lang="en-US" sz="2800" dirty="0" smtClean="0"/>
              <a:t>G2. </a:t>
            </a:r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rgbClr val="FF0000"/>
                </a:solidFill>
              </a:rPr>
              <a:t>scalable</a:t>
            </a:r>
            <a:r>
              <a:rPr lang="en-US" altLang="zh-CN" sz="2800" dirty="0" smtClean="0"/>
              <a:t> framework for recommendation</a:t>
            </a:r>
          </a:p>
          <a:p>
            <a:pPr lvl="1"/>
            <a:r>
              <a:rPr lang="en-US" sz="2800" dirty="0" smtClean="0"/>
              <a:t>G3. </a:t>
            </a:r>
            <a:r>
              <a:rPr lang="en-US" sz="2800" dirty="0" smtClean="0">
                <a:solidFill>
                  <a:srgbClr val="FF0000"/>
                </a:solidFill>
              </a:rPr>
              <a:t>Fast</a:t>
            </a:r>
            <a:r>
              <a:rPr lang="en-US" sz="2800" dirty="0" smtClean="0"/>
              <a:t> predict the missing “user-item” links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New Users Coming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41016"/>
              </p:ext>
            </p:extLst>
          </p:nvPr>
        </p:nvGraphicFramePr>
        <p:xfrm>
          <a:off x="169039" y="1483743"/>
          <a:ext cx="8784977" cy="2549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3672408"/>
                <a:gridCol w="3312369"/>
              </a:tblGrid>
              <a:tr h="44615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Old </a:t>
                      </a:r>
                      <a:r>
                        <a:rPr lang="en-US" altLang="zh-CN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items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lt"/>
                        </a:rPr>
                        <a:t>New </a:t>
                      </a:r>
                      <a:r>
                        <a:rPr lang="en-US" altLang="zh-CN" sz="1800" b="1" i="1" dirty="0" smtClean="0">
                          <a:latin typeface="+mn-lt"/>
                        </a:rPr>
                        <a:t>ΔN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 items</a:t>
                      </a:r>
                      <a:endParaRPr lang="zh-CN" altLang="en-US" sz="1800" b="1" dirty="0" smtClean="0">
                        <a:latin typeface="+mn-lt"/>
                      </a:endParaRPr>
                    </a:p>
                  </a:txBody>
                  <a:tcPr/>
                </a:tc>
              </a:tr>
              <a:tr h="849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Old </a:t>
                      </a:r>
                      <a:r>
                        <a:rPr lang="en-US" altLang="zh-CN" sz="1800" b="1" i="1" dirty="0" smtClean="0">
                          <a:latin typeface="+mn-lt"/>
                        </a:rPr>
                        <a:t>M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 users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Done!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O(k</a:t>
                      </a:r>
                      <a:r>
                        <a:rPr lang="en-US" altLang="zh-CN" sz="18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dirty="0" smtClean="0">
                          <a:latin typeface="+mn-lt"/>
                        </a:rPr>
                        <a:t>L(M+N)</a:t>
                      </a:r>
                      <a:r>
                        <a:rPr lang="en-US" altLang="zh-CN" sz="18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</a:p>
                    <a:p>
                      <a:pPr algn="ctr"/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 smtClean="0">
                          <a:latin typeface="+mn-lt"/>
                        </a:rPr>
                        <a:t>O(k</a:t>
                      </a:r>
                      <a:r>
                        <a:rPr lang="en-US" altLang="zh-CN" sz="1800" i="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LΔNN) </a:t>
                      </a:r>
                      <a:r>
                        <a:rPr lang="en-US" altLang="zh-CN" sz="1800" dirty="0" smtClean="0">
                          <a:latin typeface="+mn-lt"/>
                        </a:rPr>
                        <a:t>&lt;&lt; O(k</a:t>
                      </a:r>
                      <a:r>
                        <a:rPr lang="en-US" altLang="zh-CN" sz="18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dirty="0" smtClean="0">
                          <a:latin typeface="+mn-lt"/>
                        </a:rPr>
                        <a:t>LN(M+N))</a:t>
                      </a:r>
                    </a:p>
                    <a:p>
                      <a:pPr algn="ctr"/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New </a:t>
                      </a:r>
                      <a:r>
                        <a:rPr lang="en-US" altLang="zh-CN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ΔM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users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 smtClean="0">
                        <a:latin typeface="+mn-lt"/>
                      </a:endParaRPr>
                    </a:p>
                    <a:p>
                      <a:pPr algn="ctr"/>
                      <a:endParaRPr lang="en-US" altLang="zh-CN" sz="1800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 smtClean="0">
                          <a:latin typeface="+mn-lt"/>
                        </a:rPr>
                        <a:t>O(k</a:t>
                      </a:r>
                      <a:r>
                        <a:rPr lang="en-US" altLang="zh-CN" sz="1800" i="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LΔMM) </a:t>
                      </a:r>
                      <a:r>
                        <a:rPr lang="en-US" altLang="zh-CN" sz="1800" dirty="0" smtClean="0">
                          <a:latin typeface="+mn-lt"/>
                        </a:rPr>
                        <a:t>&lt;&lt; O(k</a:t>
                      </a:r>
                      <a:r>
                        <a:rPr lang="en-US" altLang="zh-CN" sz="18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dirty="0" smtClean="0">
                          <a:latin typeface="+mn-lt"/>
                        </a:rPr>
                        <a:t>LM(M+N))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Sorry…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Cold-start problem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3140968"/>
            <a:ext cx="3272128" cy="39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2204864"/>
            <a:ext cx="2880000" cy="25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立方体 83"/>
          <p:cNvSpPr/>
          <p:nvPr/>
        </p:nvSpPr>
        <p:spPr>
          <a:xfrm>
            <a:off x="592512" y="4509120"/>
            <a:ext cx="1440000" cy="1440000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aseline="30000" dirty="0" smtClean="0"/>
              <a:t>adoption</a:t>
            </a:r>
            <a:endParaRPr lang="zh-CN" altLang="en-US" sz="3600" baseline="30000" dirty="0"/>
          </a:p>
        </p:txBody>
      </p:sp>
      <p:sp>
        <p:nvSpPr>
          <p:cNvPr id="10" name="TextBox 16"/>
          <p:cNvSpPr txBox="1"/>
          <p:nvPr/>
        </p:nvSpPr>
        <p:spPr>
          <a:xfrm rot="16200000">
            <a:off x="-30415" y="480598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user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894190" y="4055731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item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2" name="立方体 83"/>
          <p:cNvSpPr/>
          <p:nvPr/>
        </p:nvSpPr>
        <p:spPr>
          <a:xfrm>
            <a:off x="5094012" y="4979061"/>
            <a:ext cx="1440000" cy="1440000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aseline="30000" dirty="0"/>
              <a:t>s</a:t>
            </a:r>
            <a:r>
              <a:rPr lang="en-US" altLang="zh-CN" sz="3600" baseline="30000" dirty="0" smtClean="0"/>
              <a:t>ocial relation</a:t>
            </a:r>
            <a:endParaRPr lang="zh-CN" altLang="en-US" sz="3600" baseline="30000" dirty="0"/>
          </a:p>
        </p:txBody>
      </p:sp>
      <p:sp>
        <p:nvSpPr>
          <p:cNvPr id="13" name="TextBox 19"/>
          <p:cNvSpPr txBox="1"/>
          <p:nvPr/>
        </p:nvSpPr>
        <p:spPr>
          <a:xfrm rot="16200000">
            <a:off x="3669532" y="5468228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cs typeface="Times New Roman" panose="02020603050405020304" pitchFamily="18" charset="0"/>
              </a:rPr>
              <a:t>user+</a:t>
            </a:r>
            <a:r>
              <a:rPr lang="en-US" altLang="zh-CN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user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4815241" y="4286563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cs typeface="Times New Roman" panose="02020603050405020304" pitchFamily="18" charset="0"/>
              </a:rPr>
              <a:t>user+</a:t>
            </a:r>
            <a:r>
              <a:rPr lang="en-US" altLang="zh-CN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user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立方体 83"/>
          <p:cNvSpPr/>
          <p:nvPr/>
        </p:nvSpPr>
        <p:spPr>
          <a:xfrm>
            <a:off x="7117019" y="4970786"/>
            <a:ext cx="1440000" cy="1440000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/>
              <a:t>interaction frequency</a:t>
            </a:r>
            <a:endParaRPr lang="zh-CN" altLang="en-US" sz="2000" baseline="30000" dirty="0"/>
          </a:p>
        </p:txBody>
      </p:sp>
      <p:sp>
        <p:nvSpPr>
          <p:cNvPr id="16" name="TextBox 22"/>
          <p:cNvSpPr txBox="1"/>
          <p:nvPr/>
        </p:nvSpPr>
        <p:spPr>
          <a:xfrm rot="16200000">
            <a:off x="5767949" y="5459953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cs typeface="Times New Roman" panose="02020603050405020304" pitchFamily="18" charset="0"/>
              </a:rPr>
              <a:t>user+</a:t>
            </a:r>
            <a:r>
              <a:rPr lang="en-US" altLang="zh-CN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user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立方体 83"/>
          <p:cNvSpPr/>
          <p:nvPr/>
        </p:nvSpPr>
        <p:spPr>
          <a:xfrm>
            <a:off x="3027329" y="4979061"/>
            <a:ext cx="1440000" cy="1440000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aseline="30000" dirty="0"/>
              <a:t>i</a:t>
            </a:r>
            <a:r>
              <a:rPr lang="en-US" altLang="zh-CN" sz="3600" baseline="30000" dirty="0" smtClean="0"/>
              <a:t>tem content</a:t>
            </a:r>
            <a:endParaRPr lang="zh-CN" altLang="en-US" sz="3600" baseline="30000" dirty="0"/>
          </a:p>
        </p:txBody>
      </p:sp>
      <p:sp>
        <p:nvSpPr>
          <p:cNvPr id="18" name="TextBox 25"/>
          <p:cNvSpPr txBox="1"/>
          <p:nvPr/>
        </p:nvSpPr>
        <p:spPr>
          <a:xfrm rot="16200000">
            <a:off x="2451929" y="5459952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item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9" name="TextBox 26"/>
          <p:cNvSpPr txBox="1"/>
          <p:nvPr/>
        </p:nvSpPr>
        <p:spPr>
          <a:xfrm>
            <a:off x="3453129" y="451739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item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0" name="立方体 83"/>
          <p:cNvSpPr/>
          <p:nvPr/>
        </p:nvSpPr>
        <p:spPr>
          <a:xfrm>
            <a:off x="592512" y="5940817"/>
            <a:ext cx="1440000" cy="711165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?</a:t>
            </a:r>
            <a:endParaRPr lang="zh-CN" altLang="en-US" sz="2400" baseline="30000" dirty="0"/>
          </a:p>
        </p:txBody>
      </p:sp>
      <p:sp>
        <p:nvSpPr>
          <p:cNvPr id="21" name="TextBox 30"/>
          <p:cNvSpPr txBox="1"/>
          <p:nvPr/>
        </p:nvSpPr>
        <p:spPr>
          <a:xfrm>
            <a:off x="6949763" y="4286563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cs typeface="Times New Roman" panose="02020603050405020304" pitchFamily="18" charset="0"/>
              </a:rPr>
              <a:t>user+</a:t>
            </a:r>
            <a:r>
              <a:rPr lang="en-US" altLang="zh-CN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user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Curved Up Arrow 21"/>
          <p:cNvSpPr/>
          <p:nvPr/>
        </p:nvSpPr>
        <p:spPr>
          <a:xfrm rot="12024850">
            <a:off x="1895002" y="4164674"/>
            <a:ext cx="1606561" cy="487445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8"/>
          <p:cNvSpPr txBox="1"/>
          <p:nvPr/>
        </p:nvSpPr>
        <p:spPr>
          <a:xfrm rot="16200000">
            <a:off x="-355824" y="5901843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ew user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3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New Items Coming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219548"/>
              </p:ext>
            </p:extLst>
          </p:nvPr>
        </p:nvGraphicFramePr>
        <p:xfrm>
          <a:off x="179512" y="1484784"/>
          <a:ext cx="8784977" cy="2549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3672408"/>
                <a:gridCol w="3312369"/>
              </a:tblGrid>
              <a:tr h="44615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lt"/>
                        </a:rPr>
                        <a:t>Old </a:t>
                      </a:r>
                      <a:r>
                        <a:rPr lang="en-US" altLang="zh-CN" sz="1800" b="1" i="1" dirty="0" smtClean="0">
                          <a:latin typeface="+mn-lt"/>
                        </a:rPr>
                        <a:t>N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 items</a:t>
                      </a:r>
                      <a:endParaRPr lang="zh-CN" altLang="en-US" sz="18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New </a:t>
                      </a:r>
                      <a:r>
                        <a:rPr lang="en-US" altLang="zh-CN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ΔN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items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849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Old </a:t>
                      </a:r>
                      <a:r>
                        <a:rPr lang="en-US" altLang="zh-CN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M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users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Done!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O(k</a:t>
                      </a:r>
                      <a:r>
                        <a:rPr lang="en-US" altLang="zh-CN" sz="18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dirty="0" smtClean="0">
                          <a:latin typeface="+mn-lt"/>
                        </a:rPr>
                        <a:t>L(M+N)</a:t>
                      </a:r>
                      <a:r>
                        <a:rPr lang="en-US" altLang="zh-CN" sz="18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</a:p>
                    <a:p>
                      <a:pPr algn="ctr"/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 smtClean="0">
                          <a:latin typeface="+mn-lt"/>
                        </a:rPr>
                        <a:t>O(k</a:t>
                      </a:r>
                      <a:r>
                        <a:rPr lang="en-US" altLang="zh-CN" sz="1800" i="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LΔNN) </a:t>
                      </a:r>
                      <a:r>
                        <a:rPr lang="en-US" altLang="zh-CN" sz="1800" dirty="0" smtClean="0">
                          <a:latin typeface="+mn-lt"/>
                        </a:rPr>
                        <a:t>&lt;&lt; O(k</a:t>
                      </a:r>
                      <a:r>
                        <a:rPr lang="en-US" altLang="zh-CN" sz="18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dirty="0" smtClean="0">
                          <a:latin typeface="+mn-lt"/>
                        </a:rPr>
                        <a:t>LN(M+N))</a:t>
                      </a:r>
                    </a:p>
                    <a:p>
                      <a:pPr algn="ctr"/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New </a:t>
                      </a:r>
                      <a:r>
                        <a:rPr lang="en-US" altLang="zh-CN" sz="1800" b="1" i="1" dirty="0" smtClean="0">
                          <a:latin typeface="+mn-lt"/>
                        </a:rPr>
                        <a:t>ΔM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 users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 smtClean="0">
                        <a:latin typeface="+mn-lt"/>
                      </a:endParaRPr>
                    </a:p>
                    <a:p>
                      <a:pPr algn="ctr"/>
                      <a:endParaRPr lang="en-US" altLang="zh-CN" sz="1800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 smtClean="0">
                          <a:latin typeface="+mn-lt"/>
                        </a:rPr>
                        <a:t>O(k</a:t>
                      </a:r>
                      <a:r>
                        <a:rPr lang="en-US" altLang="zh-CN" sz="1800" i="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LΔMM) </a:t>
                      </a:r>
                      <a:r>
                        <a:rPr lang="en-US" altLang="zh-CN" sz="1800" dirty="0" smtClean="0">
                          <a:latin typeface="+mn-lt"/>
                        </a:rPr>
                        <a:t>&lt;&lt; O(k</a:t>
                      </a:r>
                      <a:r>
                        <a:rPr lang="en-US" altLang="zh-CN" sz="18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800" dirty="0" smtClean="0">
                          <a:latin typeface="+mn-lt"/>
                        </a:rPr>
                        <a:t>LM(M+N))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Sorry…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lt"/>
                        </a:rPr>
                        <a:t>Cold-start problem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84" y="2971895"/>
            <a:ext cx="3272128" cy="39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5835"/>
            <a:ext cx="2880000" cy="25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立方体 83"/>
          <p:cNvSpPr/>
          <p:nvPr/>
        </p:nvSpPr>
        <p:spPr>
          <a:xfrm>
            <a:off x="498293" y="5091276"/>
            <a:ext cx="1440000" cy="1440000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aseline="30000" dirty="0" smtClean="0"/>
              <a:t>adoption</a:t>
            </a:r>
            <a:endParaRPr lang="zh-CN" altLang="en-US" sz="3600" baseline="30000" dirty="0"/>
          </a:p>
        </p:txBody>
      </p:sp>
      <p:sp>
        <p:nvSpPr>
          <p:cNvPr id="10" name="TextBox 16"/>
          <p:cNvSpPr txBox="1"/>
          <p:nvPr/>
        </p:nvSpPr>
        <p:spPr>
          <a:xfrm rot="16200000">
            <a:off x="-143854" y="55804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user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57200" y="4596521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item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2" name="立方体 83"/>
          <p:cNvSpPr/>
          <p:nvPr/>
        </p:nvSpPr>
        <p:spPr>
          <a:xfrm>
            <a:off x="5656569" y="5200222"/>
            <a:ext cx="1440000" cy="1440000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aseline="30000" dirty="0" smtClean="0"/>
              <a:t>social relation</a:t>
            </a:r>
            <a:endParaRPr lang="zh-CN" altLang="en-US" sz="3600" baseline="30000" dirty="0"/>
          </a:p>
        </p:txBody>
      </p:sp>
      <p:sp>
        <p:nvSpPr>
          <p:cNvPr id="13" name="TextBox 19"/>
          <p:cNvSpPr txBox="1"/>
          <p:nvPr/>
        </p:nvSpPr>
        <p:spPr>
          <a:xfrm rot="16200000">
            <a:off x="5091886" y="567588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user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6003201" y="462961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user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5" name="立方体 83"/>
          <p:cNvSpPr/>
          <p:nvPr/>
        </p:nvSpPr>
        <p:spPr>
          <a:xfrm>
            <a:off x="7471699" y="5204322"/>
            <a:ext cx="1440000" cy="1440000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aseline="30000" dirty="0" smtClean="0"/>
              <a:t>interaction frequency</a:t>
            </a:r>
            <a:endParaRPr lang="zh-CN" altLang="en-US" sz="3200" baseline="30000" dirty="0"/>
          </a:p>
        </p:txBody>
      </p:sp>
      <p:sp>
        <p:nvSpPr>
          <p:cNvPr id="16" name="TextBox 22"/>
          <p:cNvSpPr txBox="1"/>
          <p:nvPr/>
        </p:nvSpPr>
        <p:spPr>
          <a:xfrm rot="16200000">
            <a:off x="6898094" y="569348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user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7" name="立方体 83"/>
          <p:cNvSpPr/>
          <p:nvPr/>
        </p:nvSpPr>
        <p:spPr>
          <a:xfrm>
            <a:off x="3813148" y="5186713"/>
            <a:ext cx="1440000" cy="1440000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aseline="30000" dirty="0" smtClean="0"/>
              <a:t>item content</a:t>
            </a:r>
            <a:endParaRPr lang="zh-CN" altLang="en-US" sz="3600" baseline="30000" dirty="0"/>
          </a:p>
        </p:txBody>
      </p:sp>
      <p:sp>
        <p:nvSpPr>
          <p:cNvPr id="18" name="TextBox 25"/>
          <p:cNvSpPr txBox="1"/>
          <p:nvPr/>
        </p:nvSpPr>
        <p:spPr>
          <a:xfrm rot="16200000">
            <a:off x="2358085" y="5466975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cs typeface="Times New Roman" panose="02020603050405020304" pitchFamily="18" charset="0"/>
              </a:rPr>
              <a:t>item+</a:t>
            </a:r>
            <a:r>
              <a:rPr lang="en-US" altLang="zh-CN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item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TextBox 26"/>
          <p:cNvSpPr txBox="1"/>
          <p:nvPr/>
        </p:nvSpPr>
        <p:spPr>
          <a:xfrm>
            <a:off x="3596375" y="4629611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cs typeface="Times New Roman" panose="02020603050405020304" pitchFamily="18" charset="0"/>
              </a:rPr>
              <a:t>item+new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item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立方体 83"/>
          <p:cNvSpPr/>
          <p:nvPr/>
        </p:nvSpPr>
        <p:spPr>
          <a:xfrm>
            <a:off x="1941424" y="5091276"/>
            <a:ext cx="952932" cy="1440000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?</a:t>
            </a:r>
            <a:endParaRPr lang="zh-CN" altLang="en-US" sz="2400" baseline="30000" dirty="0"/>
          </a:p>
        </p:txBody>
      </p:sp>
      <p:sp>
        <p:nvSpPr>
          <p:cNvPr id="21" name="TextBox 30"/>
          <p:cNvSpPr txBox="1"/>
          <p:nvPr/>
        </p:nvSpPr>
        <p:spPr>
          <a:xfrm>
            <a:off x="7752678" y="459652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cs typeface="Times New Roman" panose="02020603050405020304" pitchFamily="18" charset="0"/>
              </a:rPr>
              <a:t>user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1586957" y="459652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new item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Curved Up Arrow 22"/>
          <p:cNvSpPr/>
          <p:nvPr/>
        </p:nvSpPr>
        <p:spPr>
          <a:xfrm rot="10800000">
            <a:off x="2647163" y="4191399"/>
            <a:ext cx="1606561" cy="487445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7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Efficiency in Incremental Data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z="2400" dirty="0" smtClean="0"/>
              <a:t>Better than </a:t>
            </a:r>
            <a:r>
              <a:rPr lang="en-US" altLang="zh-CN" sz="2400" dirty="0" err="1" smtClean="0"/>
              <a:t>SoReg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[Ma et al. WSDM 2011]</a:t>
            </a:r>
          </a:p>
          <a:p>
            <a:r>
              <a:rPr lang="en-US" altLang="zh-CN" sz="2400" dirty="0" smtClean="0"/>
              <a:t>A little bit worse than offline learning (re-training)</a:t>
            </a:r>
          </a:p>
          <a:p>
            <a:r>
              <a:rPr lang="en-US" altLang="zh-CN" sz="2400" dirty="0" smtClean="0"/>
              <a:t>Save time from hours to minutes when (M,N ~ million) and (ΔM,ΔN ~ thousand)</a:t>
            </a:r>
            <a:endParaRPr lang="zh-CN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3789040"/>
            <a:ext cx="9000000" cy="180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5"/>
          <p:cNvSpPr/>
          <p:nvPr/>
        </p:nvSpPr>
        <p:spPr>
          <a:xfrm>
            <a:off x="1763688" y="4221088"/>
            <a:ext cx="1080120" cy="1296144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/>
        </p:nvSpPr>
        <p:spPr>
          <a:xfrm>
            <a:off x="4664034" y="4221088"/>
            <a:ext cx="1080120" cy="1296144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8"/>
          <p:cNvSpPr/>
          <p:nvPr/>
        </p:nvSpPr>
        <p:spPr>
          <a:xfrm>
            <a:off x="6876256" y="4221088"/>
            <a:ext cx="1080120" cy="1296144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59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65" y="-743831"/>
            <a:ext cx="7772400" cy="2200275"/>
          </a:xfrm>
        </p:spPr>
        <p:txBody>
          <a:bodyPr/>
          <a:lstStyle/>
          <a:p>
            <a:r>
              <a:rPr lang="en-US" cap="none" dirty="0" smtClean="0"/>
              <a:t>Questions?</a:t>
            </a:r>
            <a:endParaRPr lang="en-US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9282" y="2199570"/>
            <a:ext cx="8229600" cy="2647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+mn-lt"/>
              </a:rPr>
              <a:t>Meng Jiang</a:t>
            </a:r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mjiang89@gmail.com</a:t>
            </a:r>
          </a:p>
          <a:p>
            <a:r>
              <a:rPr lang="en-US" sz="3200" spc="0" dirty="0"/>
              <a:t>http://</a:t>
            </a:r>
            <a:r>
              <a:rPr lang="en-US" sz="3200" spc="0" dirty="0" smtClean="0"/>
              <a:t>www.meng-jiang.com</a:t>
            </a:r>
          </a:p>
          <a:p>
            <a:endParaRPr lang="en-US" sz="3200" spc="0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4597433"/>
            <a:ext cx="9144000" cy="0"/>
          </a:xfrm>
          <a:prstGeom prst="line">
            <a:avLst/>
          </a:prstGeom>
          <a:ln>
            <a:solidFill>
              <a:srgbClr val="F0F0D7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31" y="1716806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22" y="1716806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06" y="547129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089" y="534863"/>
            <a:ext cx="1106733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4847372"/>
            <a:ext cx="244893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9780" y="4847372"/>
            <a:ext cx="2435971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5033" y="4852005"/>
            <a:ext cx="24311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Links on social networks</a:t>
            </a:r>
          </a:p>
          <a:p>
            <a:r>
              <a:rPr lang="en-US" sz="3200" dirty="0" smtClean="0"/>
              <a:t>Find: A social recommendation framework that </a:t>
            </a:r>
            <a:r>
              <a:rPr lang="en-US" sz="3200" dirty="0" smtClean="0">
                <a:solidFill>
                  <a:srgbClr val="7030A0"/>
                </a:solidFill>
              </a:rPr>
              <a:t>best</a:t>
            </a:r>
            <a:r>
              <a:rPr lang="en-US" sz="3200" dirty="0" smtClean="0"/>
              <a:t> fit users’ adopting behaviors</a:t>
            </a:r>
          </a:p>
          <a:p>
            <a:endParaRPr lang="en-US" sz="3200" dirty="0"/>
          </a:p>
          <a:p>
            <a:r>
              <a:rPr lang="en-US" sz="3200" dirty="0" smtClean="0"/>
              <a:t>Goals:</a:t>
            </a:r>
          </a:p>
          <a:p>
            <a:pPr lvl="1"/>
            <a:r>
              <a:rPr lang="en-US" sz="2800" dirty="0" smtClean="0"/>
              <a:t>G1. Understand user intention of adoption</a:t>
            </a:r>
          </a:p>
          <a:p>
            <a:pPr lvl="1"/>
            <a:r>
              <a:rPr lang="en-US" sz="2800" dirty="0" smtClean="0"/>
              <a:t>G2. </a:t>
            </a:r>
            <a:r>
              <a:rPr lang="en-US" altLang="zh-CN" sz="2800" dirty="0" smtClean="0"/>
              <a:t>A framework for social recommendation</a:t>
            </a:r>
          </a:p>
          <a:p>
            <a:pPr lvl="1"/>
            <a:r>
              <a:rPr lang="en-US" sz="2800" dirty="0" smtClean="0"/>
              <a:t>G3. Predict the missing “user-item” links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84863"/>
            <a:ext cx="8229600" cy="912515"/>
          </a:xfrm>
          <a:prstGeom prst="rect">
            <a:avLst/>
          </a:prstGeom>
          <a:solidFill>
            <a:srgbClr val="FFFF0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1. Background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69240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2. Understanding Intention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3. The Framework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70238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4. </a:t>
            </a:r>
            <a:r>
              <a:rPr lang="en-US" sz="4400" dirty="0" err="1" smtClean="0">
                <a:solidFill>
                  <a:srgbClr val="7030A0"/>
                </a:solidFill>
              </a:rPr>
              <a:t>ContextMF</a:t>
            </a:r>
            <a:r>
              <a:rPr lang="en-US" sz="4400" dirty="0" smtClean="0">
                <a:solidFill>
                  <a:srgbClr val="7030A0"/>
                </a:solidFill>
              </a:rPr>
              <a:t> Algorithm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5. Experiments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on Social Networks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994200" cy="4876800"/>
          </a:xfrm>
        </p:spPr>
        <p:txBody>
          <a:bodyPr/>
          <a:lstStyle/>
          <a:p>
            <a:r>
              <a:rPr lang="en-US" dirty="0" smtClean="0"/>
              <a:t>Target: “user-item” links</a:t>
            </a:r>
          </a:p>
          <a:p>
            <a:r>
              <a:rPr lang="en-US" dirty="0" smtClean="0"/>
              <a:t>Nature: “user-user” links</a:t>
            </a:r>
          </a:p>
          <a:p>
            <a:endParaRPr lang="en-US" dirty="0" smtClean="0"/>
          </a:p>
          <a:p>
            <a:r>
              <a:rPr lang="en-US" dirty="0" smtClean="0"/>
              <a:t>Can social relation help?</a:t>
            </a:r>
          </a:p>
          <a:p>
            <a:r>
              <a:rPr lang="en-US" dirty="0" smtClean="0"/>
              <a:t>How to use </a:t>
            </a:r>
            <a:r>
              <a:rPr lang="en-US" dirty="0" smtClean="0">
                <a:solidFill>
                  <a:srgbClr val="FF0000"/>
                </a:solidFill>
              </a:rPr>
              <a:t>social contextual information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椭圆 4"/>
          <p:cNvSpPr/>
          <p:nvPr/>
        </p:nvSpPr>
        <p:spPr>
          <a:xfrm>
            <a:off x="5688412" y="1844824"/>
            <a:ext cx="3256765" cy="1361809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5"/>
          <p:cNvSpPr/>
          <p:nvPr/>
        </p:nvSpPr>
        <p:spPr>
          <a:xfrm>
            <a:off x="5692574" y="4815032"/>
            <a:ext cx="3256765" cy="1361809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6"/>
          <p:cNvCxnSpPr>
            <a:stCxn id="18" idx="7"/>
            <a:endCxn id="20" idx="3"/>
          </p:cNvCxnSpPr>
          <p:nvPr/>
        </p:nvCxnSpPr>
        <p:spPr>
          <a:xfrm flipV="1">
            <a:off x="6514299" y="2167132"/>
            <a:ext cx="248820" cy="28020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7"/>
          <p:cNvCxnSpPr>
            <a:stCxn id="18" idx="5"/>
            <a:endCxn id="21" idx="1"/>
          </p:cNvCxnSpPr>
          <p:nvPr/>
        </p:nvCxnSpPr>
        <p:spPr>
          <a:xfrm>
            <a:off x="6514299" y="2651010"/>
            <a:ext cx="779448" cy="19534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8"/>
          <p:cNvCxnSpPr>
            <a:stCxn id="20" idx="6"/>
            <a:endCxn id="19" idx="1"/>
          </p:cNvCxnSpPr>
          <p:nvPr/>
        </p:nvCxnSpPr>
        <p:spPr>
          <a:xfrm>
            <a:off x="7546700" y="2065297"/>
            <a:ext cx="593452" cy="3585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9"/>
          <p:cNvCxnSpPr/>
          <p:nvPr/>
        </p:nvCxnSpPr>
        <p:spPr>
          <a:xfrm>
            <a:off x="6189729" y="2693191"/>
            <a:ext cx="281302" cy="24743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0"/>
          <p:cNvCxnSpPr>
            <a:endCxn id="22" idx="0"/>
          </p:cNvCxnSpPr>
          <p:nvPr/>
        </p:nvCxnSpPr>
        <p:spPr>
          <a:xfrm flipH="1">
            <a:off x="6471031" y="2244595"/>
            <a:ext cx="616658" cy="29229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1"/>
          <p:cNvCxnSpPr>
            <a:stCxn id="20" idx="4"/>
            <a:endCxn id="24" idx="0"/>
          </p:cNvCxnSpPr>
          <p:nvPr/>
        </p:nvCxnSpPr>
        <p:spPr>
          <a:xfrm>
            <a:off x="7087689" y="2209313"/>
            <a:ext cx="887339" cy="29559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2"/>
          <p:cNvCxnSpPr>
            <a:stCxn id="19" idx="4"/>
            <a:endCxn id="24" idx="0"/>
          </p:cNvCxnSpPr>
          <p:nvPr/>
        </p:nvCxnSpPr>
        <p:spPr>
          <a:xfrm flipH="1">
            <a:off x="7975028" y="2669744"/>
            <a:ext cx="489694" cy="24955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4"/>
          <p:cNvSpPr/>
          <p:nvPr/>
        </p:nvSpPr>
        <p:spPr>
          <a:xfrm>
            <a:off x="6330379" y="2244595"/>
            <a:ext cx="693111" cy="1533751"/>
          </a:xfrm>
          <a:custGeom>
            <a:avLst/>
            <a:gdLst>
              <a:gd name="connsiteX0" fmla="*/ 0 w 815248"/>
              <a:gd name="connsiteY0" fmla="*/ 418641 h 1372537"/>
              <a:gd name="connsiteX1" fmla="*/ 187287 w 815248"/>
              <a:gd name="connsiteY1" fmla="*/ 1366092 h 1372537"/>
              <a:gd name="connsiteX2" fmla="*/ 815248 w 815248"/>
              <a:gd name="connsiteY2" fmla="*/ 0 h 13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248" h="1372537">
                <a:moveTo>
                  <a:pt x="0" y="418641"/>
                </a:moveTo>
                <a:cubicBezTo>
                  <a:pt x="25706" y="927253"/>
                  <a:pt x="51412" y="1435865"/>
                  <a:pt x="187287" y="1366092"/>
                </a:cubicBezTo>
                <a:cubicBezTo>
                  <a:pt x="323162" y="1296319"/>
                  <a:pt x="569205" y="648159"/>
                  <a:pt x="815248" y="0"/>
                </a:cubicBezTo>
              </a:path>
            </a:pathLst>
          </a:custGeom>
          <a:noFill/>
          <a:ln w="44450">
            <a:solidFill>
              <a:srgbClr val="FF0000"/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任意多边形 15"/>
          <p:cNvSpPr/>
          <p:nvPr/>
        </p:nvSpPr>
        <p:spPr>
          <a:xfrm>
            <a:off x="7278709" y="2307236"/>
            <a:ext cx="1037556" cy="1844015"/>
          </a:xfrm>
          <a:custGeom>
            <a:avLst/>
            <a:gdLst>
              <a:gd name="connsiteX0" fmla="*/ 0 w 991518"/>
              <a:gd name="connsiteY0" fmla="*/ 0 h 1543983"/>
              <a:gd name="connsiteX1" fmla="*/ 616944 w 991518"/>
              <a:gd name="connsiteY1" fmla="*/ 1542362 h 1543983"/>
              <a:gd name="connsiteX2" fmla="*/ 991518 w 991518"/>
              <a:gd name="connsiteY2" fmla="*/ 319489 h 1543983"/>
              <a:gd name="connsiteX3" fmla="*/ 991518 w 991518"/>
              <a:gd name="connsiteY3" fmla="*/ 319489 h 154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518" h="1543983">
                <a:moveTo>
                  <a:pt x="0" y="0"/>
                </a:moveTo>
                <a:cubicBezTo>
                  <a:pt x="225845" y="744557"/>
                  <a:pt x="451691" y="1489114"/>
                  <a:pt x="616944" y="1542362"/>
                </a:cubicBezTo>
                <a:cubicBezTo>
                  <a:pt x="782197" y="1595610"/>
                  <a:pt x="991518" y="319489"/>
                  <a:pt x="991518" y="319489"/>
                </a:cubicBezTo>
                <a:lnTo>
                  <a:pt x="991518" y="319489"/>
                </a:lnTo>
              </a:path>
            </a:pathLst>
          </a:custGeom>
          <a:noFill/>
          <a:ln w="44450">
            <a:solidFill>
              <a:srgbClr val="FF0000"/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6"/>
          <p:cNvSpPr/>
          <p:nvPr/>
        </p:nvSpPr>
        <p:spPr>
          <a:xfrm>
            <a:off x="5730718" y="2405159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Amy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9" name="椭圆 17"/>
          <p:cNvSpPr/>
          <p:nvPr/>
        </p:nvSpPr>
        <p:spPr>
          <a:xfrm>
            <a:off x="8005711" y="2381712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Tom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20" name="椭圆 18"/>
          <p:cNvSpPr/>
          <p:nvPr/>
        </p:nvSpPr>
        <p:spPr>
          <a:xfrm>
            <a:off x="6628678" y="1921281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Bob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21" name="椭圆 19"/>
          <p:cNvSpPr/>
          <p:nvPr/>
        </p:nvSpPr>
        <p:spPr>
          <a:xfrm>
            <a:off x="7159306" y="2804170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Nick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22" name="矩形 20"/>
          <p:cNvSpPr/>
          <p:nvPr/>
        </p:nvSpPr>
        <p:spPr>
          <a:xfrm>
            <a:off x="6012020" y="5167574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1</a:t>
            </a:r>
            <a:endParaRPr lang="zh-CN" altLang="en-US" dirty="0"/>
          </a:p>
        </p:txBody>
      </p:sp>
      <p:sp>
        <p:nvSpPr>
          <p:cNvPr id="23" name="矩形 21"/>
          <p:cNvSpPr/>
          <p:nvPr/>
        </p:nvSpPr>
        <p:spPr>
          <a:xfrm>
            <a:off x="6819698" y="5694738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2</a:t>
            </a:r>
            <a:endParaRPr lang="zh-CN" altLang="en-US" dirty="0"/>
          </a:p>
        </p:txBody>
      </p:sp>
      <p:sp>
        <p:nvSpPr>
          <p:cNvPr id="24" name="矩形 22"/>
          <p:cNvSpPr/>
          <p:nvPr/>
        </p:nvSpPr>
        <p:spPr>
          <a:xfrm>
            <a:off x="7516017" y="5165274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3</a:t>
            </a:r>
            <a:endParaRPr lang="zh-CN" altLang="en-US" dirty="0"/>
          </a:p>
        </p:txBody>
      </p:sp>
      <p:cxnSp>
        <p:nvCxnSpPr>
          <p:cNvPr id="25" name="直接连接符 23"/>
          <p:cNvCxnSpPr/>
          <p:nvPr/>
        </p:nvCxnSpPr>
        <p:spPr>
          <a:xfrm flipV="1">
            <a:off x="5688412" y="2307237"/>
            <a:ext cx="960328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4736" y="20780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social relation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27" name="直接连接符 25"/>
          <p:cNvCxnSpPr>
            <a:stCxn id="28" idx="3"/>
          </p:cNvCxnSpPr>
          <p:nvPr/>
        </p:nvCxnSpPr>
        <p:spPr>
          <a:xfrm>
            <a:off x="5743728" y="3169517"/>
            <a:ext cx="101939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4668" y="284635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user-user</a:t>
            </a:r>
          </a:p>
          <a:p>
            <a:r>
              <a:rPr lang="en-US" altLang="zh-CN" dirty="0" smtClean="0">
                <a:cs typeface="Times New Roman" pitchFamily="18" charset="0"/>
              </a:rPr>
              <a:t>interaction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29" name="直接连接符 27"/>
          <p:cNvCxnSpPr>
            <a:endCxn id="30" idx="3"/>
          </p:cNvCxnSpPr>
          <p:nvPr/>
        </p:nvCxnSpPr>
        <p:spPr>
          <a:xfrm flipH="1">
            <a:off x="5753672" y="4270534"/>
            <a:ext cx="875006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4612" y="3947369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user-item</a:t>
            </a:r>
          </a:p>
          <a:p>
            <a:r>
              <a:rPr lang="en-US" altLang="zh-CN" dirty="0" smtClean="0">
                <a:cs typeface="Times New Roman" pitchFamily="18" charset="0"/>
              </a:rPr>
              <a:t>interaction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31" name="直接连接符 29"/>
          <p:cNvCxnSpPr>
            <a:endCxn id="32" idx="3"/>
          </p:cNvCxnSpPr>
          <p:nvPr/>
        </p:nvCxnSpPr>
        <p:spPr>
          <a:xfrm flipH="1">
            <a:off x="5706156" y="5349940"/>
            <a:ext cx="3337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64736" y="516527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i</a:t>
            </a:r>
            <a:r>
              <a:rPr lang="en-US" altLang="zh-CN" dirty="0" smtClean="0">
                <a:cs typeface="Times New Roman" pitchFamily="18" charset="0"/>
              </a:rPr>
              <a:t>tem content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33" name="直接连接符 13"/>
          <p:cNvCxnSpPr>
            <a:stCxn id="21" idx="3"/>
            <a:endCxn id="23" idx="0"/>
          </p:cNvCxnSpPr>
          <p:nvPr/>
        </p:nvCxnSpPr>
        <p:spPr>
          <a:xfrm flipH="1">
            <a:off x="7278709" y="3050021"/>
            <a:ext cx="15038" cy="264471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Related Works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71771" y="4767721"/>
            <a:ext cx="3256765" cy="1361809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9"/>
          <p:cNvCxnSpPr/>
          <p:nvPr/>
        </p:nvCxnSpPr>
        <p:spPr>
          <a:xfrm>
            <a:off x="6268926" y="2645880"/>
            <a:ext cx="281302" cy="24743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"/>
          <p:cNvCxnSpPr>
            <a:endCxn id="15" idx="0"/>
          </p:cNvCxnSpPr>
          <p:nvPr/>
        </p:nvCxnSpPr>
        <p:spPr>
          <a:xfrm flipH="1">
            <a:off x="6550228" y="2197284"/>
            <a:ext cx="616658" cy="29229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1"/>
          <p:cNvCxnSpPr>
            <a:stCxn id="13" idx="4"/>
            <a:endCxn id="17" idx="0"/>
          </p:cNvCxnSpPr>
          <p:nvPr/>
        </p:nvCxnSpPr>
        <p:spPr>
          <a:xfrm>
            <a:off x="7166886" y="2162002"/>
            <a:ext cx="887339" cy="29559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2"/>
          <p:cNvCxnSpPr>
            <a:stCxn id="12" idx="4"/>
            <a:endCxn id="17" idx="0"/>
          </p:cNvCxnSpPr>
          <p:nvPr/>
        </p:nvCxnSpPr>
        <p:spPr>
          <a:xfrm flipH="1">
            <a:off x="8054225" y="2622433"/>
            <a:ext cx="489694" cy="24955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6"/>
          <p:cNvSpPr/>
          <p:nvPr/>
        </p:nvSpPr>
        <p:spPr>
          <a:xfrm>
            <a:off x="5809915" y="2357848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Amy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2" name="椭圆 17"/>
          <p:cNvSpPr/>
          <p:nvPr/>
        </p:nvSpPr>
        <p:spPr>
          <a:xfrm>
            <a:off x="8084908" y="2334401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Tom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3" name="椭圆 18"/>
          <p:cNvSpPr/>
          <p:nvPr/>
        </p:nvSpPr>
        <p:spPr>
          <a:xfrm>
            <a:off x="6707875" y="1873970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Bob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4" name="椭圆 19"/>
          <p:cNvSpPr/>
          <p:nvPr/>
        </p:nvSpPr>
        <p:spPr>
          <a:xfrm>
            <a:off x="7238503" y="2756859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Nick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5" name="矩形 20"/>
          <p:cNvSpPr/>
          <p:nvPr/>
        </p:nvSpPr>
        <p:spPr>
          <a:xfrm>
            <a:off x="6091217" y="5120263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1</a:t>
            </a:r>
            <a:endParaRPr lang="zh-CN" altLang="en-US" dirty="0"/>
          </a:p>
        </p:txBody>
      </p:sp>
      <p:sp>
        <p:nvSpPr>
          <p:cNvPr id="16" name="矩形 21"/>
          <p:cNvSpPr/>
          <p:nvPr/>
        </p:nvSpPr>
        <p:spPr>
          <a:xfrm>
            <a:off x="6898895" y="5647427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2</a:t>
            </a:r>
            <a:endParaRPr lang="zh-CN" altLang="en-US" dirty="0"/>
          </a:p>
        </p:txBody>
      </p:sp>
      <p:sp>
        <p:nvSpPr>
          <p:cNvPr id="17" name="矩形 22"/>
          <p:cNvSpPr/>
          <p:nvPr/>
        </p:nvSpPr>
        <p:spPr>
          <a:xfrm>
            <a:off x="7595214" y="5117963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3</a:t>
            </a:r>
            <a:endParaRPr lang="zh-CN" altLang="en-US" dirty="0"/>
          </a:p>
        </p:txBody>
      </p:sp>
      <p:cxnSp>
        <p:nvCxnSpPr>
          <p:cNvPr id="18" name="直接连接符 27"/>
          <p:cNvCxnSpPr>
            <a:endCxn id="19" idx="3"/>
          </p:cNvCxnSpPr>
          <p:nvPr/>
        </p:nvCxnSpPr>
        <p:spPr>
          <a:xfrm flipH="1">
            <a:off x="5832869" y="4223223"/>
            <a:ext cx="875006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3809" y="3900058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user-item</a:t>
            </a:r>
          </a:p>
          <a:p>
            <a:r>
              <a:rPr lang="en-US" altLang="zh-CN" dirty="0" smtClean="0">
                <a:cs typeface="Times New Roman" pitchFamily="18" charset="0"/>
              </a:rPr>
              <a:t>interaction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20" name="直接连接符 29"/>
          <p:cNvCxnSpPr>
            <a:endCxn id="21" idx="3"/>
          </p:cNvCxnSpPr>
          <p:nvPr/>
        </p:nvCxnSpPr>
        <p:spPr>
          <a:xfrm flipH="1">
            <a:off x="5785353" y="5302629"/>
            <a:ext cx="3337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3933" y="511796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i</a:t>
            </a:r>
            <a:r>
              <a:rPr lang="en-US" altLang="zh-CN" dirty="0" smtClean="0">
                <a:cs typeface="Times New Roman" pitchFamily="18" charset="0"/>
              </a:rPr>
              <a:t>tem content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22" name="直接连接符 13"/>
          <p:cNvCxnSpPr>
            <a:stCxn id="14" idx="3"/>
            <a:endCxn id="16" idx="0"/>
          </p:cNvCxnSpPr>
          <p:nvPr/>
        </p:nvCxnSpPr>
        <p:spPr>
          <a:xfrm flipH="1">
            <a:off x="7357906" y="3002710"/>
            <a:ext cx="15038" cy="264471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38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Content-based filtering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Collaborative filtering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2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Related Works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6" name="直接连接符 9"/>
          <p:cNvCxnSpPr/>
          <p:nvPr/>
        </p:nvCxnSpPr>
        <p:spPr>
          <a:xfrm>
            <a:off x="6268926" y="2645880"/>
            <a:ext cx="281302" cy="24743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0"/>
          <p:cNvCxnSpPr>
            <a:endCxn id="16" idx="0"/>
          </p:cNvCxnSpPr>
          <p:nvPr/>
        </p:nvCxnSpPr>
        <p:spPr>
          <a:xfrm flipH="1">
            <a:off x="6550228" y="2197284"/>
            <a:ext cx="616658" cy="29229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1"/>
          <p:cNvCxnSpPr>
            <a:stCxn id="14" idx="4"/>
            <a:endCxn id="18" idx="0"/>
          </p:cNvCxnSpPr>
          <p:nvPr/>
        </p:nvCxnSpPr>
        <p:spPr>
          <a:xfrm>
            <a:off x="7166886" y="2162002"/>
            <a:ext cx="887339" cy="29559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2"/>
          <p:cNvCxnSpPr>
            <a:stCxn id="13" idx="4"/>
            <a:endCxn id="18" idx="0"/>
          </p:cNvCxnSpPr>
          <p:nvPr/>
        </p:nvCxnSpPr>
        <p:spPr>
          <a:xfrm flipH="1">
            <a:off x="8054225" y="2622433"/>
            <a:ext cx="489694" cy="24955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14"/>
          <p:cNvSpPr/>
          <p:nvPr/>
        </p:nvSpPr>
        <p:spPr>
          <a:xfrm>
            <a:off x="6409576" y="2197284"/>
            <a:ext cx="693111" cy="1533751"/>
          </a:xfrm>
          <a:custGeom>
            <a:avLst/>
            <a:gdLst>
              <a:gd name="connsiteX0" fmla="*/ 0 w 815248"/>
              <a:gd name="connsiteY0" fmla="*/ 418641 h 1372537"/>
              <a:gd name="connsiteX1" fmla="*/ 187287 w 815248"/>
              <a:gd name="connsiteY1" fmla="*/ 1366092 h 1372537"/>
              <a:gd name="connsiteX2" fmla="*/ 815248 w 815248"/>
              <a:gd name="connsiteY2" fmla="*/ 0 h 137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248" h="1372537">
                <a:moveTo>
                  <a:pt x="0" y="418641"/>
                </a:moveTo>
                <a:cubicBezTo>
                  <a:pt x="25706" y="927253"/>
                  <a:pt x="51412" y="1435865"/>
                  <a:pt x="187287" y="1366092"/>
                </a:cubicBezTo>
                <a:cubicBezTo>
                  <a:pt x="323162" y="1296319"/>
                  <a:pt x="569205" y="648159"/>
                  <a:pt x="815248" y="0"/>
                </a:cubicBezTo>
              </a:path>
            </a:pathLst>
          </a:custGeom>
          <a:noFill/>
          <a:ln w="44450">
            <a:solidFill>
              <a:srgbClr val="FF0000"/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5"/>
          <p:cNvSpPr/>
          <p:nvPr/>
        </p:nvSpPr>
        <p:spPr>
          <a:xfrm>
            <a:off x="7357906" y="2259925"/>
            <a:ext cx="1037556" cy="1844015"/>
          </a:xfrm>
          <a:custGeom>
            <a:avLst/>
            <a:gdLst>
              <a:gd name="connsiteX0" fmla="*/ 0 w 991518"/>
              <a:gd name="connsiteY0" fmla="*/ 0 h 1543983"/>
              <a:gd name="connsiteX1" fmla="*/ 616944 w 991518"/>
              <a:gd name="connsiteY1" fmla="*/ 1542362 h 1543983"/>
              <a:gd name="connsiteX2" fmla="*/ 991518 w 991518"/>
              <a:gd name="connsiteY2" fmla="*/ 319489 h 1543983"/>
              <a:gd name="connsiteX3" fmla="*/ 991518 w 991518"/>
              <a:gd name="connsiteY3" fmla="*/ 319489 h 154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518" h="1543983">
                <a:moveTo>
                  <a:pt x="0" y="0"/>
                </a:moveTo>
                <a:cubicBezTo>
                  <a:pt x="225845" y="744557"/>
                  <a:pt x="451691" y="1489114"/>
                  <a:pt x="616944" y="1542362"/>
                </a:cubicBezTo>
                <a:cubicBezTo>
                  <a:pt x="782197" y="1595610"/>
                  <a:pt x="991518" y="319489"/>
                  <a:pt x="991518" y="319489"/>
                </a:cubicBezTo>
                <a:lnTo>
                  <a:pt x="991518" y="319489"/>
                </a:lnTo>
              </a:path>
            </a:pathLst>
          </a:custGeom>
          <a:noFill/>
          <a:ln w="44450">
            <a:solidFill>
              <a:srgbClr val="FF0000"/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6"/>
          <p:cNvSpPr/>
          <p:nvPr/>
        </p:nvSpPr>
        <p:spPr>
          <a:xfrm>
            <a:off x="5809915" y="2357848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Amy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3" name="椭圆 17"/>
          <p:cNvSpPr/>
          <p:nvPr/>
        </p:nvSpPr>
        <p:spPr>
          <a:xfrm>
            <a:off x="8084908" y="2334401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Tom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4" name="椭圆 18"/>
          <p:cNvSpPr/>
          <p:nvPr/>
        </p:nvSpPr>
        <p:spPr>
          <a:xfrm>
            <a:off x="6707875" y="1873970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Bob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5" name="椭圆 19"/>
          <p:cNvSpPr/>
          <p:nvPr/>
        </p:nvSpPr>
        <p:spPr>
          <a:xfrm>
            <a:off x="7238503" y="2756859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Nick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6" name="矩形 20"/>
          <p:cNvSpPr/>
          <p:nvPr/>
        </p:nvSpPr>
        <p:spPr>
          <a:xfrm>
            <a:off x="6091217" y="5120263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1</a:t>
            </a:r>
            <a:endParaRPr lang="zh-CN" altLang="en-US" dirty="0"/>
          </a:p>
        </p:txBody>
      </p:sp>
      <p:sp>
        <p:nvSpPr>
          <p:cNvPr id="17" name="矩形 21"/>
          <p:cNvSpPr/>
          <p:nvPr/>
        </p:nvSpPr>
        <p:spPr>
          <a:xfrm>
            <a:off x="6898895" y="5647427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2</a:t>
            </a:r>
            <a:endParaRPr lang="zh-CN" altLang="en-US" dirty="0"/>
          </a:p>
        </p:txBody>
      </p:sp>
      <p:sp>
        <p:nvSpPr>
          <p:cNvPr id="18" name="矩形 22"/>
          <p:cNvSpPr/>
          <p:nvPr/>
        </p:nvSpPr>
        <p:spPr>
          <a:xfrm>
            <a:off x="7595214" y="5117963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3</a:t>
            </a:r>
            <a:endParaRPr lang="zh-CN" altLang="en-US" dirty="0"/>
          </a:p>
        </p:txBody>
      </p:sp>
      <p:cxnSp>
        <p:nvCxnSpPr>
          <p:cNvPr id="19" name="直接连接符 25"/>
          <p:cNvCxnSpPr>
            <a:stCxn id="20" idx="3"/>
          </p:cNvCxnSpPr>
          <p:nvPr/>
        </p:nvCxnSpPr>
        <p:spPr>
          <a:xfrm>
            <a:off x="5822925" y="3122206"/>
            <a:ext cx="101939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3865" y="2799040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user-user</a:t>
            </a:r>
          </a:p>
          <a:p>
            <a:r>
              <a:rPr lang="en-US" altLang="zh-CN" dirty="0" smtClean="0">
                <a:cs typeface="Times New Roman" pitchFamily="18" charset="0"/>
              </a:rPr>
              <a:t>interaction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21" name="直接连接符 27"/>
          <p:cNvCxnSpPr>
            <a:endCxn id="22" idx="3"/>
          </p:cNvCxnSpPr>
          <p:nvPr/>
        </p:nvCxnSpPr>
        <p:spPr>
          <a:xfrm flipH="1">
            <a:off x="5832869" y="4223223"/>
            <a:ext cx="875006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83809" y="3900058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user-item</a:t>
            </a:r>
          </a:p>
          <a:p>
            <a:r>
              <a:rPr lang="en-US" altLang="zh-CN" dirty="0" smtClean="0">
                <a:cs typeface="Times New Roman" pitchFamily="18" charset="0"/>
              </a:rPr>
              <a:t>interaction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23" name="直接连接符 13"/>
          <p:cNvCxnSpPr>
            <a:stCxn id="15" idx="3"/>
            <a:endCxn id="17" idx="0"/>
          </p:cNvCxnSpPr>
          <p:nvPr/>
        </p:nvCxnSpPr>
        <p:spPr>
          <a:xfrm flipH="1">
            <a:off x="7357906" y="3002710"/>
            <a:ext cx="15038" cy="264471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38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Content-based filtering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Collaborative filtering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Trust-based recommendation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Influenced-based recommendation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0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Related Works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767609" y="1797513"/>
            <a:ext cx="3256765" cy="1361809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5"/>
          <p:cNvSpPr/>
          <p:nvPr/>
        </p:nvSpPr>
        <p:spPr>
          <a:xfrm>
            <a:off x="5771771" y="4767721"/>
            <a:ext cx="3256765" cy="1361809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6"/>
          <p:cNvCxnSpPr>
            <a:stCxn id="15" idx="7"/>
            <a:endCxn id="17" idx="3"/>
          </p:cNvCxnSpPr>
          <p:nvPr/>
        </p:nvCxnSpPr>
        <p:spPr>
          <a:xfrm flipV="1">
            <a:off x="6593496" y="2119821"/>
            <a:ext cx="248820" cy="28020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7"/>
          <p:cNvCxnSpPr>
            <a:stCxn id="15" idx="5"/>
            <a:endCxn id="18" idx="1"/>
          </p:cNvCxnSpPr>
          <p:nvPr/>
        </p:nvCxnSpPr>
        <p:spPr>
          <a:xfrm>
            <a:off x="6593496" y="2603699"/>
            <a:ext cx="779448" cy="19534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8"/>
          <p:cNvCxnSpPr>
            <a:stCxn id="17" idx="6"/>
            <a:endCxn id="16" idx="1"/>
          </p:cNvCxnSpPr>
          <p:nvPr/>
        </p:nvCxnSpPr>
        <p:spPr>
          <a:xfrm>
            <a:off x="7625897" y="2017986"/>
            <a:ext cx="593452" cy="3585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9"/>
          <p:cNvCxnSpPr/>
          <p:nvPr/>
        </p:nvCxnSpPr>
        <p:spPr>
          <a:xfrm>
            <a:off x="6268926" y="2645880"/>
            <a:ext cx="281302" cy="24743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0"/>
          <p:cNvCxnSpPr>
            <a:endCxn id="19" idx="0"/>
          </p:cNvCxnSpPr>
          <p:nvPr/>
        </p:nvCxnSpPr>
        <p:spPr>
          <a:xfrm flipH="1">
            <a:off x="6550228" y="2197284"/>
            <a:ext cx="616658" cy="29229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1"/>
          <p:cNvCxnSpPr>
            <a:stCxn id="17" idx="4"/>
            <a:endCxn id="21" idx="0"/>
          </p:cNvCxnSpPr>
          <p:nvPr/>
        </p:nvCxnSpPr>
        <p:spPr>
          <a:xfrm>
            <a:off x="7166886" y="2162002"/>
            <a:ext cx="887339" cy="29559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2"/>
          <p:cNvCxnSpPr>
            <a:stCxn id="16" idx="4"/>
            <a:endCxn id="21" idx="0"/>
          </p:cNvCxnSpPr>
          <p:nvPr/>
        </p:nvCxnSpPr>
        <p:spPr>
          <a:xfrm flipH="1">
            <a:off x="8054225" y="2622433"/>
            <a:ext cx="489694" cy="24955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6"/>
          <p:cNvSpPr/>
          <p:nvPr/>
        </p:nvSpPr>
        <p:spPr>
          <a:xfrm>
            <a:off x="5809915" y="2357848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Amy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6" name="椭圆 17"/>
          <p:cNvSpPr/>
          <p:nvPr/>
        </p:nvSpPr>
        <p:spPr>
          <a:xfrm>
            <a:off x="8084908" y="2334401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Tom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7" name="椭圆 18"/>
          <p:cNvSpPr/>
          <p:nvPr/>
        </p:nvSpPr>
        <p:spPr>
          <a:xfrm>
            <a:off x="6707875" y="1873970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Bob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8" name="椭圆 19"/>
          <p:cNvSpPr/>
          <p:nvPr/>
        </p:nvSpPr>
        <p:spPr>
          <a:xfrm>
            <a:off x="7238503" y="2756859"/>
            <a:ext cx="918022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Nick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9" name="矩形 20"/>
          <p:cNvSpPr/>
          <p:nvPr/>
        </p:nvSpPr>
        <p:spPr>
          <a:xfrm>
            <a:off x="6091217" y="5120263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1</a:t>
            </a:r>
            <a:endParaRPr lang="zh-CN" altLang="en-US" dirty="0"/>
          </a:p>
        </p:txBody>
      </p:sp>
      <p:sp>
        <p:nvSpPr>
          <p:cNvPr id="20" name="矩形 21"/>
          <p:cNvSpPr/>
          <p:nvPr/>
        </p:nvSpPr>
        <p:spPr>
          <a:xfrm>
            <a:off x="6898895" y="5647427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2</a:t>
            </a:r>
            <a:endParaRPr lang="zh-CN" altLang="en-US" dirty="0"/>
          </a:p>
        </p:txBody>
      </p:sp>
      <p:sp>
        <p:nvSpPr>
          <p:cNvPr id="21" name="矩形 22"/>
          <p:cNvSpPr/>
          <p:nvPr/>
        </p:nvSpPr>
        <p:spPr>
          <a:xfrm>
            <a:off x="7595214" y="5117963"/>
            <a:ext cx="918022" cy="295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3</a:t>
            </a:r>
            <a:endParaRPr lang="zh-CN" altLang="en-US" dirty="0"/>
          </a:p>
        </p:txBody>
      </p:sp>
      <p:cxnSp>
        <p:nvCxnSpPr>
          <p:cNvPr id="22" name="直接连接符 23"/>
          <p:cNvCxnSpPr/>
          <p:nvPr/>
        </p:nvCxnSpPr>
        <p:spPr>
          <a:xfrm flipV="1">
            <a:off x="5767609" y="2259926"/>
            <a:ext cx="960328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3933" y="203069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social relation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24" name="直接连接符 27"/>
          <p:cNvCxnSpPr>
            <a:endCxn id="25" idx="3"/>
          </p:cNvCxnSpPr>
          <p:nvPr/>
        </p:nvCxnSpPr>
        <p:spPr>
          <a:xfrm flipH="1">
            <a:off x="5832869" y="4223223"/>
            <a:ext cx="875006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83809" y="3900058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user-item</a:t>
            </a:r>
          </a:p>
          <a:p>
            <a:r>
              <a:rPr lang="en-US" altLang="zh-CN" dirty="0" smtClean="0">
                <a:cs typeface="Times New Roman" pitchFamily="18" charset="0"/>
              </a:rPr>
              <a:t>interaction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26" name="直接连接符 29"/>
          <p:cNvCxnSpPr>
            <a:endCxn id="27" idx="3"/>
          </p:cNvCxnSpPr>
          <p:nvPr/>
        </p:nvCxnSpPr>
        <p:spPr>
          <a:xfrm flipH="1">
            <a:off x="5785353" y="5302629"/>
            <a:ext cx="3337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3933" y="511796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i</a:t>
            </a:r>
            <a:r>
              <a:rPr lang="en-US" altLang="zh-CN" dirty="0" smtClean="0">
                <a:cs typeface="Times New Roman" pitchFamily="18" charset="0"/>
              </a:rPr>
              <a:t>tem content</a:t>
            </a:r>
            <a:endParaRPr lang="zh-CN" altLang="en-US" dirty="0">
              <a:cs typeface="Times New Roman" pitchFamily="18" charset="0"/>
            </a:endParaRPr>
          </a:p>
        </p:txBody>
      </p:sp>
      <p:cxnSp>
        <p:nvCxnSpPr>
          <p:cNvPr id="28" name="直接连接符 13"/>
          <p:cNvCxnSpPr>
            <a:stCxn id="18" idx="3"/>
            <a:endCxn id="20" idx="0"/>
          </p:cNvCxnSpPr>
          <p:nvPr/>
        </p:nvCxnSpPr>
        <p:spPr>
          <a:xfrm flipH="1">
            <a:off x="7357906" y="3002710"/>
            <a:ext cx="15038" cy="264471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38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Content-based filtering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Collaborative filtering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Trust-based recommendation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Influenced-based recommendation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Social recommendation with MF/Social Regularization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9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Related Works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 we fully use </a:t>
            </a:r>
            <a:r>
              <a:rPr lang="en-US" altLang="zh-CN" dirty="0" smtClean="0">
                <a:solidFill>
                  <a:srgbClr val="FF0000"/>
                </a:solidFill>
              </a:rPr>
              <a:t>social contextual information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dirty="0" smtClean="0"/>
              <a:t>Q: </a:t>
            </a:r>
            <a:r>
              <a:rPr lang="en-US" dirty="0"/>
              <a:t>“Large-scale</a:t>
            </a:r>
            <a:r>
              <a:rPr lang="en-US" dirty="0" smtClean="0"/>
              <a:t>”? A: “Relational”!</a:t>
            </a:r>
            <a:endParaRPr lang="en-US" dirty="0"/>
          </a:p>
          <a:p>
            <a:r>
              <a:rPr lang="en-US" dirty="0" smtClean="0"/>
              <a:t>Q: “</a:t>
            </a:r>
            <a:r>
              <a:rPr lang="en-US" dirty="0"/>
              <a:t>Relational</a:t>
            </a:r>
            <a:r>
              <a:rPr lang="en-US" dirty="0" smtClean="0"/>
              <a:t>”? A: “</a:t>
            </a:r>
            <a:r>
              <a:rPr lang="en-US" b="1" dirty="0">
                <a:solidFill>
                  <a:srgbClr val="FF0000"/>
                </a:solidFill>
              </a:rPr>
              <a:t>Intention</a:t>
            </a:r>
            <a:r>
              <a:rPr lang="en-US" dirty="0" smtClean="0"/>
              <a:t>”!</a:t>
            </a:r>
            <a:endParaRPr lang="en-US" dirty="0"/>
          </a:p>
          <a:p>
            <a:endParaRPr lang="en-US" altLang="zh-CN" dirty="0" smtClean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035368"/>
              </p:ext>
            </p:extLst>
          </p:nvPr>
        </p:nvGraphicFramePr>
        <p:xfrm>
          <a:off x="471051" y="1607590"/>
          <a:ext cx="8229600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0504"/>
                <a:gridCol w="1841336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Social relation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User-user interaction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User-item</a:t>
                      </a:r>
                      <a:r>
                        <a:rPr lang="en-US" altLang="zh-CN" baseline="0" dirty="0" smtClean="0"/>
                        <a:t> interaction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Item content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Content-based</a:t>
                      </a:r>
                      <a:r>
                        <a:rPr lang="en-US" altLang="zh-CN" baseline="0" dirty="0" smtClean="0"/>
                        <a:t> &amp; 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Trust &amp; Influence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SoRec</a:t>
                      </a:r>
                      <a:r>
                        <a:rPr lang="en-US" altLang="zh-CN" baseline="0" dirty="0" smtClean="0"/>
                        <a:t> &amp; </a:t>
                      </a:r>
                      <a:r>
                        <a:rPr lang="en-US" altLang="zh-CN" baseline="0" dirty="0" err="1" smtClean="0"/>
                        <a:t>SoReg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973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ng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</Template>
  <TotalTime>441</TotalTime>
  <Words>1129</Words>
  <Application>Microsoft Office PowerPoint</Application>
  <PresentationFormat>On-screen Show (4:3)</PresentationFormat>
  <Paragraphs>377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华文新魏</vt:lpstr>
      <vt:lpstr>Arial</vt:lpstr>
      <vt:lpstr>Calibri</vt:lpstr>
      <vt:lpstr>Times New Roman</vt:lpstr>
      <vt:lpstr>meng</vt:lpstr>
      <vt:lpstr>Social contextual recommendation</vt:lpstr>
      <vt:lpstr>Recommender Systems</vt:lpstr>
      <vt:lpstr>Our Goals</vt:lpstr>
      <vt:lpstr>Outline</vt:lpstr>
      <vt:lpstr>Links on Social Networks</vt:lpstr>
      <vt:lpstr>Related Works</vt:lpstr>
      <vt:lpstr>Related Works</vt:lpstr>
      <vt:lpstr>Related Works</vt:lpstr>
      <vt:lpstr>Related Works</vt:lpstr>
      <vt:lpstr>Outline</vt:lpstr>
      <vt:lpstr>User Intention of Adopting Messages</vt:lpstr>
      <vt:lpstr>User Intention of Adopting Messages</vt:lpstr>
      <vt:lpstr>User Intention of Adopting Messages</vt:lpstr>
      <vt:lpstr>Outline</vt:lpstr>
      <vt:lpstr>Social Contextual Information/Factors</vt:lpstr>
      <vt:lpstr>Social Contextual Recommendation</vt:lpstr>
      <vt:lpstr>Outline</vt:lpstr>
      <vt:lpstr>ContextMF Algorithm</vt:lpstr>
      <vt:lpstr>Outline</vt:lpstr>
      <vt:lpstr>Effectiveness in Predicting Missing Links</vt:lpstr>
      <vt:lpstr>Effectiveness in Ranking Feeds/Tweets</vt:lpstr>
      <vt:lpstr>Questions?</vt:lpstr>
      <vt:lpstr>Scalable recommendation with Social contextual information</vt:lpstr>
      <vt:lpstr>Our Goals</vt:lpstr>
      <vt:lpstr>New Users Coming</vt:lpstr>
      <vt:lpstr>New Items Coming</vt:lpstr>
      <vt:lpstr>Efficiency in Incremental Data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Meng Jiang (MSR Student-Person Consulting)</cp:lastModifiedBy>
  <cp:revision>273</cp:revision>
  <dcterms:created xsi:type="dcterms:W3CDTF">2014-07-30T13:24:23Z</dcterms:created>
  <dcterms:modified xsi:type="dcterms:W3CDTF">2014-08-01T04:59:44Z</dcterms:modified>
</cp:coreProperties>
</file>