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5" r:id="rId7"/>
    <p:sldId id="266" r:id="rId8"/>
    <p:sldId id="268" r:id="rId9"/>
    <p:sldId id="260" r:id="rId10"/>
    <p:sldId id="270" r:id="rId11"/>
    <p:sldId id="271" r:id="rId12"/>
    <p:sldId id="272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0" r:id="rId21"/>
    <p:sldId id="287" r:id="rId22"/>
    <p:sldId id="286" r:id="rId23"/>
    <p:sldId id="288" r:id="rId24"/>
    <p:sldId id="289" r:id="rId25"/>
    <p:sldId id="285" r:id="rId26"/>
    <p:sldId id="284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Data Preprocessing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Jiang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March 25, 2014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4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Data Understanding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(entity, etc.)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(behavior, connection, etc.)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686816"/>
              </p:ext>
            </p:extLst>
          </p:nvPr>
        </p:nvGraphicFramePr>
        <p:xfrm>
          <a:off x="1979712" y="2060848"/>
          <a:ext cx="5832648" cy="2219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28"/>
                <a:gridCol w="4680520"/>
              </a:tblGrid>
              <a:tr h="355064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Name, sex, date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birth, social tags, etc.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Tweet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User, time, IP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content, image/video links, etc.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0/1?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032423"/>
              </p:ext>
            </p:extLst>
          </p:nvPr>
        </p:nvGraphicFramePr>
        <p:xfrm>
          <a:off x="1979712" y="4653136"/>
          <a:ext cx="5832648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/>
                <a:gridCol w="864096"/>
                <a:gridCol w="792088"/>
                <a:gridCol w="3384376"/>
              </a:tblGrid>
              <a:tr h="36576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(rating, adopt/reject,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etc.)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8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Data Management (File)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</a:t>
            </a:r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format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type: remove comma or tab from substrings!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.csv: Comma (‘,’)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Tab (‘\t’)</a:t>
            </a:r>
          </a:p>
          <a:p>
            <a:pPr lvl="1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.txt: Space (‘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Header: yes or no!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Python: file reading</a:t>
            </a:r>
          </a:p>
          <a:p>
            <a:pPr marL="0" indent="0">
              <a:buNone/>
            </a:pP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How long does it take to read a 300G file line by line without doing anything?</a:t>
            </a:r>
          </a:p>
          <a:p>
            <a:pPr marL="457200" lvl="1" indent="0">
              <a:buNone/>
            </a:pP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open(FILENAME,‘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 # binary!</a:t>
            </a:r>
          </a:p>
          <a:p>
            <a:pPr marL="457200" lvl="1" indent="0">
              <a:buNone/>
            </a:pP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line = 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fr.readline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57200" lvl="1" indent="0">
              <a:buNone/>
            </a:pP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line in 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line.strip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(‘\r\n’).split(‘,’)</a:t>
            </a:r>
          </a:p>
          <a:p>
            <a:pPr marL="457200" lvl="1" indent="0">
              <a:buNone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457200" lvl="1" indent="0">
              <a:buNone/>
            </a:pP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fr.close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483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Data Management (File)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Python: file writing</a:t>
            </a:r>
          </a:p>
          <a:p>
            <a:pPr marL="0" indent="0">
              <a:buNone/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How </a:t>
            </a:r>
            <a:r>
              <a:rPr lang="en-US" altLang="zh-C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does it take to 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print/write a 1G file?</a:t>
            </a:r>
          </a:p>
          <a:p>
            <a:pPr marL="0" indent="0">
              <a:buNone/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How many file streams can be open at the same time?</a:t>
            </a:r>
          </a:p>
          <a:p>
            <a:pPr marL="0" indent="0">
              <a:buNone/>
            </a:pP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How large the size of file is if we want to open/</a:t>
            </a:r>
            <a:r>
              <a:rPr lang="en-US" altLang="zh-C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PageDown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with Vim/Notepad++/</a:t>
            </a:r>
            <a:r>
              <a:rPr lang="en-US" altLang="zh-CN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UltraEdit</a:t>
            </a:r>
            <a:r>
              <a:rPr lang="en-US" altLang="zh-CN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open(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FILENAME,‘w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marL="0" indent="0">
              <a:buNone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fw.write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line.strip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(‘\r\n’)+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‘\n’)</a:t>
            </a:r>
          </a:p>
          <a:p>
            <a:pPr marL="0" indent="0">
              <a:buNone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0" indent="0">
              <a:buNone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fw.close</a:t>
            </a:r>
            <a:r>
              <a:rPr lang="en-US" altLang="zh-CN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dlmwrite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Ending with ‘\n’: If you open the files with Notepad++,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UltraEdit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Vim instead of Notepad.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and decoding: UTF8, GBK/GB2312 (?), GB18030, etc. Notepad++: convert to UTF8/ANSI.</a:t>
            </a:r>
          </a:p>
        </p:txBody>
      </p:sp>
    </p:spTree>
    <p:extLst>
      <p:ext uri="{BB962C8B-B14F-4D97-AF65-F5344CB8AC3E}">
        <p14:creationId xmlns:p14="http://schemas.microsoft.com/office/powerpoint/2010/main" val="23561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Text Processing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Chinese Word Segmentation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(.exe usually)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Stanford Word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Segmenter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ICTCLAS (Chinese Science Academy)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Tsinghua NLP (Prof.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Maosong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Sun’s group)</a:t>
            </a:r>
          </a:p>
          <a:p>
            <a:pPr lvl="1"/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Baidu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 document per line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{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word:part-of-speech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‘n’: noun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‘v’: verb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‘a’: adj./adv.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Text Processing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 filtering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to filter words (vocabulary)</a:t>
            </a:r>
          </a:p>
          <a:p>
            <a:pPr lvl="2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Part-of-speech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noun, verb?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words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length: kill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too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frequency: kill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too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small; manually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K (1000)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word must appear in at least ? (100) documents.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 to filter documents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document must have at least ? (10) words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vocabulary.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13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 Text Processing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modeling tools (clustering)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LDA: input [document]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{[word : frequency]}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SVD: input frequency matrix of &lt;word, document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Observe and select “topics”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top K words in each selected topic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data scale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words in the end? 10-100K.</a:t>
            </a:r>
          </a:p>
          <a:p>
            <a:pPr lvl="1"/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documents? As many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2411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内容占位符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Disk: folders, files</a:t>
            </a: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software, packages, etc.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0104" y="1538820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2890020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91687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0104" y="247492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</p:txBody>
      </p:sp>
      <p:sp>
        <p:nvSpPr>
          <p:cNvPr id="10" name="矩形 9"/>
          <p:cNvSpPr/>
          <p:nvPr/>
        </p:nvSpPr>
        <p:spPr>
          <a:xfrm>
            <a:off x="2060104" y="546693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3" name="矩形 12"/>
          <p:cNvSpPr/>
          <p:nvPr/>
        </p:nvSpPr>
        <p:spPr>
          <a:xfrm>
            <a:off x="2060104" y="3608658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14" name="矩形 13"/>
          <p:cNvSpPr/>
          <p:nvPr/>
        </p:nvSpPr>
        <p:spPr>
          <a:xfrm>
            <a:off x="1880104" y="4536565"/>
            <a:ext cx="1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16" name="直接箭头连接符 15"/>
          <p:cNvCxnSpPr>
            <a:stCxn id="4" idx="2"/>
            <a:endCxn id="8" idx="0"/>
          </p:cNvCxnSpPr>
          <p:nvPr/>
        </p:nvCxnSpPr>
        <p:spPr>
          <a:xfrm>
            <a:off x="2780104" y="2078820"/>
            <a:ext cx="0" cy="39610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3" idx="0"/>
          </p:cNvCxnSpPr>
          <p:nvPr/>
        </p:nvCxnSpPr>
        <p:spPr>
          <a:xfrm>
            <a:off x="2780104" y="3194924"/>
            <a:ext cx="0" cy="41373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>
            <a:off x="2780104" y="4148658"/>
            <a:ext cx="0" cy="3879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2"/>
            <a:endCxn id="10" idx="0"/>
          </p:cNvCxnSpPr>
          <p:nvPr/>
        </p:nvCxnSpPr>
        <p:spPr>
          <a:xfrm>
            <a:off x="2780104" y="5076565"/>
            <a:ext cx="0" cy="39036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076056" y="3878658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左右箭头 57"/>
          <p:cNvSpPr/>
          <p:nvPr/>
        </p:nvSpPr>
        <p:spPr>
          <a:xfrm>
            <a:off x="3779912" y="3194924"/>
            <a:ext cx="1008112" cy="33283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85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Present: Tables and Figures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Figures 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R, etc.)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 plot: feature vs feature, metric vs metric (precision vs recall, etc.)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 features of nodes/edges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 frequency, count, comparison (</a:t>
            </a:r>
            <a:r>
              <a:rPr lang="en-US" altLang="zh-CN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evaluation),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 map: an advanced presentation of scatter plot</a:t>
            </a:r>
          </a:p>
          <a:p>
            <a:pPr lvl="1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plot: multiple features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39131"/>
              </p:ext>
            </p:extLst>
          </p:nvPr>
        </p:nvGraphicFramePr>
        <p:xfrm>
          <a:off x="899592" y="2060848"/>
          <a:ext cx="6984776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7807"/>
                <a:gridCol w="4566969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Features,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roperties, labels, characteristics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Instance,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object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(Accuracy, precision, recall, etc.)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Algorithms,</a:t>
                      </a:r>
                      <a:r>
                        <a:rPr lang="en-US" altLang="zh-C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techniques, models, methods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15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内容占位符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Disk: folders, files</a:t>
            </a: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software, packages, etc.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0104" y="1538820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2890020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91687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0104" y="247492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</p:txBody>
      </p:sp>
      <p:sp>
        <p:nvSpPr>
          <p:cNvPr id="10" name="矩形 9"/>
          <p:cNvSpPr/>
          <p:nvPr/>
        </p:nvSpPr>
        <p:spPr>
          <a:xfrm>
            <a:off x="2060104" y="546693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3" name="矩形 12"/>
          <p:cNvSpPr/>
          <p:nvPr/>
        </p:nvSpPr>
        <p:spPr>
          <a:xfrm>
            <a:off x="2060104" y="3608658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14" name="矩形 13"/>
          <p:cNvSpPr/>
          <p:nvPr/>
        </p:nvSpPr>
        <p:spPr>
          <a:xfrm>
            <a:off x="1880104" y="4536565"/>
            <a:ext cx="1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16" name="直接箭头连接符 15"/>
          <p:cNvCxnSpPr>
            <a:stCxn id="4" idx="2"/>
            <a:endCxn id="8" idx="0"/>
          </p:cNvCxnSpPr>
          <p:nvPr/>
        </p:nvCxnSpPr>
        <p:spPr>
          <a:xfrm>
            <a:off x="2780104" y="2078820"/>
            <a:ext cx="0" cy="39610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3" idx="0"/>
          </p:cNvCxnSpPr>
          <p:nvPr/>
        </p:nvCxnSpPr>
        <p:spPr>
          <a:xfrm>
            <a:off x="2780104" y="3194924"/>
            <a:ext cx="0" cy="41373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>
            <a:off x="2780104" y="4148658"/>
            <a:ext cx="0" cy="3879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2"/>
            <a:endCxn id="10" idx="0"/>
          </p:cNvCxnSpPr>
          <p:nvPr/>
        </p:nvCxnSpPr>
        <p:spPr>
          <a:xfrm>
            <a:off x="2780104" y="5076565"/>
            <a:ext cx="0" cy="39036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076056" y="3878658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左右箭头 57"/>
          <p:cNvSpPr/>
          <p:nvPr/>
        </p:nvSpPr>
        <p:spPr>
          <a:xfrm>
            <a:off x="3779912" y="3194924"/>
            <a:ext cx="1008112" cy="33283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Data Representation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List, map, self-defined data structure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 – use “sort” packages and libraries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by which item?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Map: sort by key, value or item in value?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function: never be complicated; reverse: *(-1)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map XXX by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key/value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sort_XXX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sorted(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XXX.items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(),key=lambda x:x[0])</a:t>
            </a:r>
          </a:p>
          <a:p>
            <a:pPr marL="914400" lvl="2" indent="0">
              <a:buNone/>
            </a:pP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sort_XXX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sorted(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XXX.items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(),key=lambda x:x[1])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list XXX by 2</a:t>
            </a:r>
            <a:r>
              <a:rPr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</a:p>
          <a:p>
            <a:pPr marL="914400" lvl="2" indent="0">
              <a:buNone/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sort_XXX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sorted(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XXX,key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=lambda x:x[1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– careful design of your lists and maps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Re-ordering instances using list (new ID to ID) and map (ID to new ID)</a:t>
            </a:r>
          </a:p>
          <a:p>
            <a:pPr marL="457200" lvl="1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new ID (starting from 0/1) for plots and computing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77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“Before” Preprocessing?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Preprocessing</a:t>
            </a:r>
            <a:r>
              <a:rPr lang="en-US" altLang="zh-CN" sz="2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[Well studied] A large number of existing works.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Kotsiantis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Kanellopoulos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Pintelas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"Data Preprocessing for Supervised Leaning", International Journal of Computer Science, 2006,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N. 2, pp 111–117.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[Applications] An important step in data mining process and machine learning projects.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[Importance] Analyzing data without preprocessing can produce misleading results.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[Challenging] Take considerable amount of processing time.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http://en.wikipedia.org/wiki/Data_pre-processing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77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Disk and Memory Use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Re-ordering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start from 1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start from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large?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do what?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processes to simulate local “Hadoop”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 and Combination: Map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  <a:p>
            <a:pPr lvl="2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Edge list to adjacency list</a:t>
            </a:r>
          </a:p>
          <a:p>
            <a:pPr lvl="2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 algorithm, belief propagation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79936"/>
              </p:ext>
            </p:extLst>
          </p:nvPr>
        </p:nvGraphicFramePr>
        <p:xfrm>
          <a:off x="2987824" y="2852936"/>
          <a:ext cx="5544615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5128"/>
                <a:gridCol w="1001111"/>
                <a:gridCol w="3388376"/>
              </a:tblGrid>
              <a:tr h="18361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Disk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8361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500G/1T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4G/8G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Laptop, 32-bit system 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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83619"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2T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16G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</a:t>
                      </a:r>
                      <a:r>
                        <a:rPr lang="en-US" altLang="zh-CN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choice (Ideas and experiments)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83619"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64G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(Experiments)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83619">
                <a:tc>
                  <a:txBody>
                    <a:bodyPr/>
                    <a:lstStyle/>
                    <a:p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160G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 once (Preprocessing)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0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内容占位符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Disk: folders, files</a:t>
            </a: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software, packages, etc.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0104" y="1538820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2890020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91687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0104" y="247492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</p:txBody>
      </p:sp>
      <p:sp>
        <p:nvSpPr>
          <p:cNvPr id="10" name="矩形 9"/>
          <p:cNvSpPr/>
          <p:nvPr/>
        </p:nvSpPr>
        <p:spPr>
          <a:xfrm>
            <a:off x="2060104" y="546693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3" name="矩形 12"/>
          <p:cNvSpPr/>
          <p:nvPr/>
        </p:nvSpPr>
        <p:spPr>
          <a:xfrm>
            <a:off x="2060104" y="3608658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14" name="矩形 13"/>
          <p:cNvSpPr/>
          <p:nvPr/>
        </p:nvSpPr>
        <p:spPr>
          <a:xfrm>
            <a:off x="1880104" y="4536565"/>
            <a:ext cx="1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16" name="直接箭头连接符 15"/>
          <p:cNvCxnSpPr>
            <a:stCxn id="4" idx="2"/>
            <a:endCxn id="8" idx="0"/>
          </p:cNvCxnSpPr>
          <p:nvPr/>
        </p:nvCxnSpPr>
        <p:spPr>
          <a:xfrm>
            <a:off x="2780104" y="2078820"/>
            <a:ext cx="0" cy="39610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3" idx="0"/>
          </p:cNvCxnSpPr>
          <p:nvPr/>
        </p:nvCxnSpPr>
        <p:spPr>
          <a:xfrm>
            <a:off x="2780104" y="3194924"/>
            <a:ext cx="0" cy="41373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>
            <a:off x="2780104" y="4148658"/>
            <a:ext cx="0" cy="3879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2"/>
            <a:endCxn id="10" idx="0"/>
          </p:cNvCxnSpPr>
          <p:nvPr/>
        </p:nvCxnSpPr>
        <p:spPr>
          <a:xfrm>
            <a:off x="2780104" y="5076565"/>
            <a:ext cx="0" cy="39036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076056" y="3878658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左右箭头 57"/>
          <p:cNvSpPr/>
          <p:nvPr/>
        </p:nvSpPr>
        <p:spPr>
          <a:xfrm>
            <a:off x="3779912" y="3194924"/>
            <a:ext cx="1008112" cy="33283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Method: Algorithm Design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factorization</a:t>
            </a:r>
          </a:p>
          <a:p>
            <a:pPr lvl="1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Dot product (.*), multiplication (*), transform (’)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(row or column): if N &gt; 1K, N*N will be a disaster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loop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to get entries from the matrix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length for gradient descent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(converge slowly)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(converge fast, but often fail)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or adjust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walk with restarts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lvl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内容占位符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Disk: folders, files</a:t>
            </a: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software, packages, etc.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0104" y="1538820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2890020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91687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0104" y="247492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</p:txBody>
      </p:sp>
      <p:sp>
        <p:nvSpPr>
          <p:cNvPr id="10" name="矩形 9"/>
          <p:cNvSpPr/>
          <p:nvPr/>
        </p:nvSpPr>
        <p:spPr>
          <a:xfrm>
            <a:off x="2060104" y="546693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3" name="矩形 12"/>
          <p:cNvSpPr/>
          <p:nvPr/>
        </p:nvSpPr>
        <p:spPr>
          <a:xfrm>
            <a:off x="2060104" y="3608658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14" name="矩形 13"/>
          <p:cNvSpPr/>
          <p:nvPr/>
        </p:nvSpPr>
        <p:spPr>
          <a:xfrm>
            <a:off x="1880104" y="4536565"/>
            <a:ext cx="1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16" name="直接箭头连接符 15"/>
          <p:cNvCxnSpPr>
            <a:stCxn id="4" idx="2"/>
            <a:endCxn id="8" idx="0"/>
          </p:cNvCxnSpPr>
          <p:nvPr/>
        </p:nvCxnSpPr>
        <p:spPr>
          <a:xfrm>
            <a:off x="2780104" y="2078820"/>
            <a:ext cx="0" cy="39610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3" idx="0"/>
          </p:cNvCxnSpPr>
          <p:nvPr/>
        </p:nvCxnSpPr>
        <p:spPr>
          <a:xfrm>
            <a:off x="2780104" y="3194924"/>
            <a:ext cx="0" cy="41373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>
            <a:off x="2780104" y="4148658"/>
            <a:ext cx="0" cy="3879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2"/>
            <a:endCxn id="10" idx="0"/>
          </p:cNvCxnSpPr>
          <p:nvPr/>
        </p:nvCxnSpPr>
        <p:spPr>
          <a:xfrm>
            <a:off x="2780104" y="5076565"/>
            <a:ext cx="0" cy="39036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076056" y="3878658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左右箭头 57"/>
          <p:cNvSpPr/>
          <p:nvPr/>
        </p:nvSpPr>
        <p:spPr>
          <a:xfrm>
            <a:off x="3779912" y="3194924"/>
            <a:ext cx="1008112" cy="33283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6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Metrics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Error-based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RMSE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K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TP, FP, TN, FN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AUC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ROC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Ranking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Kendall and Spearman</a:t>
            </a:r>
          </a:p>
        </p:txBody>
      </p:sp>
    </p:spTree>
    <p:extLst>
      <p:ext uri="{BB962C8B-B14F-4D97-AF65-F5344CB8AC3E}">
        <p14:creationId xmlns:p14="http://schemas.microsoft.com/office/powerpoint/2010/main" val="42862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End: Trade-offs when You are Doing</a:t>
            </a:r>
            <a:b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7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End: Trade-offs when You are Doing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(density)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scale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 (easy to save, slow to read)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(fast to compute, small capacity)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once (large files, but must finish in a few hours/days and never fail)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for multi-times (small files, must be fast to read files and compute)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ulti-tasks (click “run” and take a long rest)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(never fail, no error, correct results)</a:t>
            </a:r>
          </a:p>
          <a:p>
            <a:pPr lvl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4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altLang="zh-CN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reduction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discretization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hierarchy generation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selection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am talking about the </a:t>
            </a:r>
            <a:r>
              <a:rPr lang="en-US" altLang="zh-C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preprocessing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http://en.wikipedia.org/wiki/Data_pre-processing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7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内容占位符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Disk: folders, files</a:t>
            </a: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software, packages, etc.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0104" y="1538820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2890020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91687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0104" y="247492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</p:txBody>
      </p:sp>
      <p:sp>
        <p:nvSpPr>
          <p:cNvPr id="10" name="矩形 9"/>
          <p:cNvSpPr/>
          <p:nvPr/>
        </p:nvSpPr>
        <p:spPr>
          <a:xfrm>
            <a:off x="2060104" y="546693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3" name="矩形 12"/>
          <p:cNvSpPr/>
          <p:nvPr/>
        </p:nvSpPr>
        <p:spPr>
          <a:xfrm>
            <a:off x="2060104" y="3608658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14" name="矩形 13"/>
          <p:cNvSpPr/>
          <p:nvPr/>
        </p:nvSpPr>
        <p:spPr>
          <a:xfrm>
            <a:off x="1880104" y="4536565"/>
            <a:ext cx="1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16" name="直接箭头连接符 15"/>
          <p:cNvCxnSpPr>
            <a:stCxn id="4" idx="2"/>
            <a:endCxn id="8" idx="0"/>
          </p:cNvCxnSpPr>
          <p:nvPr/>
        </p:nvCxnSpPr>
        <p:spPr>
          <a:xfrm>
            <a:off x="2780104" y="2078820"/>
            <a:ext cx="0" cy="39610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3" idx="0"/>
          </p:cNvCxnSpPr>
          <p:nvPr/>
        </p:nvCxnSpPr>
        <p:spPr>
          <a:xfrm>
            <a:off x="2780104" y="3194924"/>
            <a:ext cx="0" cy="41373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>
            <a:off x="2780104" y="4148658"/>
            <a:ext cx="0" cy="3879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2"/>
            <a:endCxn id="10" idx="0"/>
          </p:cNvCxnSpPr>
          <p:nvPr/>
        </p:nvCxnSpPr>
        <p:spPr>
          <a:xfrm>
            <a:off x="2780104" y="5076565"/>
            <a:ext cx="0" cy="39036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076056" y="3878658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左右箭头 57"/>
          <p:cNvSpPr/>
          <p:nvPr/>
        </p:nvSpPr>
        <p:spPr>
          <a:xfrm>
            <a:off x="3779912" y="3194924"/>
            <a:ext cx="1008112" cy="33283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NO ERROR in DATA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Noisy: errors, outliers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Incomplete: lacking value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Inconsistent: age vs date of birth, sex vs pregnant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data types (NULL, empty; integer, enumerate, time, IP, etc.)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Integer: negative, float, string?</a:t>
            </a:r>
          </a:p>
          <a:p>
            <a:pPr lvl="2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zero?</a:t>
            </a:r>
          </a:p>
          <a:p>
            <a:pPr lvl="2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IP: zero?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types for reading (using functions or other files)</a:t>
            </a:r>
          </a:p>
          <a:p>
            <a:pPr lvl="2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Time: long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YYYY-MM-DD HH:MM:SS</a:t>
            </a:r>
          </a:p>
          <a:p>
            <a:pPr lvl="2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IP: long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XXX.XXX.XXX.XXX</a:t>
            </a:r>
          </a:p>
          <a:p>
            <a:pPr lvl="2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User: ID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nickname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NO ERROR in CODE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 errors: compiling error, linked error?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out of index, string into integer?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Debug: screen output (print,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etc.), file output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“break;” at the end of loops where mistakes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happen.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Readme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it be easy to understand and safe to use your data and code copies.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of preprocessing in your mind; if it’s not clear, write it down.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1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(density)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scale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 (easy to save, slow to read)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(fast to compute, small capacity)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once (large files, but must finish in a few hours/days and never fail)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for multi-times (small files, must be fast to read files and compute)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ulti-tasks (click “run” and take a long rest)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Safety (never fail, no error, correct results)</a:t>
            </a:r>
          </a:p>
          <a:p>
            <a:pPr lvl="1"/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9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内容占位符 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Disk: folders, files</a:t>
            </a:r>
          </a:p>
          <a:p>
            <a:pPr algn="r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Tools: software, packages, etc.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60104" y="1538820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6056" y="2890020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76056" y="1916872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0104" y="247492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</p:txBody>
      </p:sp>
      <p:sp>
        <p:nvSpPr>
          <p:cNvPr id="10" name="矩形 9"/>
          <p:cNvSpPr/>
          <p:nvPr/>
        </p:nvSpPr>
        <p:spPr>
          <a:xfrm>
            <a:off x="2060104" y="5466934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</a:p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3" name="矩形 12"/>
          <p:cNvSpPr/>
          <p:nvPr/>
        </p:nvSpPr>
        <p:spPr>
          <a:xfrm>
            <a:off x="2060104" y="3608658"/>
            <a:ext cx="144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sp>
        <p:nvSpPr>
          <p:cNvPr id="14" name="矩形 13"/>
          <p:cNvSpPr/>
          <p:nvPr/>
        </p:nvSpPr>
        <p:spPr>
          <a:xfrm>
            <a:off x="1880104" y="4536565"/>
            <a:ext cx="1800000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</p:txBody>
      </p:sp>
      <p:cxnSp>
        <p:nvCxnSpPr>
          <p:cNvPr id="16" name="直接箭头连接符 15"/>
          <p:cNvCxnSpPr>
            <a:stCxn id="4" idx="2"/>
            <a:endCxn id="8" idx="0"/>
          </p:cNvCxnSpPr>
          <p:nvPr/>
        </p:nvCxnSpPr>
        <p:spPr>
          <a:xfrm>
            <a:off x="2780104" y="2078820"/>
            <a:ext cx="0" cy="39610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8" idx="2"/>
            <a:endCxn id="13" idx="0"/>
          </p:cNvCxnSpPr>
          <p:nvPr/>
        </p:nvCxnSpPr>
        <p:spPr>
          <a:xfrm>
            <a:off x="2780104" y="3194924"/>
            <a:ext cx="0" cy="413734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4" idx="0"/>
          </p:cNvCxnSpPr>
          <p:nvPr/>
        </p:nvCxnSpPr>
        <p:spPr>
          <a:xfrm>
            <a:off x="2780104" y="4148658"/>
            <a:ext cx="0" cy="387907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2"/>
            <a:endCxn id="10" idx="0"/>
          </p:cNvCxnSpPr>
          <p:nvPr/>
        </p:nvCxnSpPr>
        <p:spPr>
          <a:xfrm>
            <a:off x="2780104" y="5076565"/>
            <a:ext cx="0" cy="390369"/>
          </a:xfrm>
          <a:prstGeom prst="straightConnector1">
            <a:avLst/>
          </a:prstGeom>
          <a:ln w="254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5076056" y="3878658"/>
            <a:ext cx="144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左右箭头 57"/>
          <p:cNvSpPr/>
          <p:nvPr/>
        </p:nvSpPr>
        <p:spPr>
          <a:xfrm>
            <a:off x="3779912" y="3194924"/>
            <a:ext cx="1008112" cy="332831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Data Source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webpage</a:t>
            </a: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Crawler: http, GET, POST, cookies,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Parser: regular expression, pattern, XML structure, output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API</a:t>
            </a:r>
          </a:p>
          <a:p>
            <a:pPr lvl="1"/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Sina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Weibo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java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co-project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.tar (put together), .tar.gz (compressed), .zip, .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rar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Split, compress, backup, readme</a:t>
            </a:r>
          </a:p>
        </p:txBody>
      </p:sp>
    </p:spTree>
    <p:extLst>
      <p:ext uri="{BB962C8B-B14F-4D97-AF65-F5344CB8AC3E}">
        <p14:creationId xmlns:p14="http://schemas.microsoft.com/office/powerpoint/2010/main" val="280547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1515</Words>
  <Application>Microsoft Office PowerPoint</Application>
  <PresentationFormat>全屏显示(4:3)</PresentationFormat>
  <Paragraphs>378</Paragraphs>
  <Slides>26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Before Data Preprocessing</vt:lpstr>
      <vt:lpstr>Why “Before” Preprocessing?</vt:lpstr>
      <vt:lpstr>Data Preprocessing[1]</vt:lpstr>
      <vt:lpstr>Outlines</vt:lpstr>
      <vt:lpstr>Principles</vt:lpstr>
      <vt:lpstr>Principles</vt:lpstr>
      <vt:lpstr>Trade-offs</vt:lpstr>
      <vt:lpstr>Outlines</vt:lpstr>
      <vt:lpstr>Data: Data Source</vt:lpstr>
      <vt:lpstr>Data: Data Understanding</vt:lpstr>
      <vt:lpstr>Data: Data Management (File)</vt:lpstr>
      <vt:lpstr>Data: Data Management (File)</vt:lpstr>
      <vt:lpstr>Data: Text Processing</vt:lpstr>
      <vt:lpstr>Data: Text Processing</vt:lpstr>
      <vt:lpstr>Data: Text Processing</vt:lpstr>
      <vt:lpstr>Outlines</vt:lpstr>
      <vt:lpstr>Present: Tables and Figures</vt:lpstr>
      <vt:lpstr>Outlines</vt:lpstr>
      <vt:lpstr>Method: Data Representation</vt:lpstr>
      <vt:lpstr>Method: Disk and Memory Use</vt:lpstr>
      <vt:lpstr>Outlines</vt:lpstr>
      <vt:lpstr>Method: Algorithm Design</vt:lpstr>
      <vt:lpstr>Outlines</vt:lpstr>
      <vt:lpstr>Evaluation: Metrics</vt:lpstr>
      <vt:lpstr>End: Trade-offs when You are Doing Data Preprocessing</vt:lpstr>
      <vt:lpstr>End: Trade-offs when You are Doing Data Preprocessing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meng</cp:lastModifiedBy>
  <cp:revision>308</cp:revision>
  <dcterms:created xsi:type="dcterms:W3CDTF">2014-03-20T06:48:28Z</dcterms:created>
  <dcterms:modified xsi:type="dcterms:W3CDTF">2014-03-25T15:19:16Z</dcterms:modified>
</cp:coreProperties>
</file>