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72" r:id="rId1"/>
  </p:sldMasterIdLst>
  <p:notesMasterIdLst>
    <p:notesMasterId r:id="rId38"/>
  </p:notesMasterIdLst>
  <p:handoutMasterIdLst>
    <p:handoutMasterId r:id="rId39"/>
  </p:handoutMasterIdLst>
  <p:sldIdLst>
    <p:sldId id="637" r:id="rId2"/>
    <p:sldId id="670" r:id="rId3"/>
    <p:sldId id="483" r:id="rId4"/>
    <p:sldId id="484" r:id="rId5"/>
    <p:sldId id="671" r:id="rId6"/>
    <p:sldId id="640" r:id="rId7"/>
    <p:sldId id="645" r:id="rId8"/>
    <p:sldId id="646" r:id="rId9"/>
    <p:sldId id="643" r:id="rId10"/>
    <p:sldId id="650" r:id="rId11"/>
    <p:sldId id="651" r:id="rId12"/>
    <p:sldId id="638" r:id="rId13"/>
    <p:sldId id="652" r:id="rId14"/>
    <p:sldId id="653" r:id="rId15"/>
    <p:sldId id="639" r:id="rId16"/>
    <p:sldId id="654" r:id="rId17"/>
    <p:sldId id="641" r:id="rId18"/>
    <p:sldId id="658" r:id="rId19"/>
    <p:sldId id="657" r:id="rId20"/>
    <p:sldId id="656" r:id="rId21"/>
    <p:sldId id="642" r:id="rId22"/>
    <p:sldId id="659" r:id="rId23"/>
    <p:sldId id="661" r:id="rId24"/>
    <p:sldId id="672" r:id="rId25"/>
    <p:sldId id="644" r:id="rId26"/>
    <p:sldId id="662" r:id="rId27"/>
    <p:sldId id="663" r:id="rId28"/>
    <p:sldId id="668" r:id="rId29"/>
    <p:sldId id="669" r:id="rId30"/>
    <p:sldId id="665" r:id="rId31"/>
    <p:sldId id="666" r:id="rId32"/>
    <p:sldId id="673" r:id="rId33"/>
    <p:sldId id="625" r:id="rId34"/>
    <p:sldId id="626" r:id="rId35"/>
    <p:sldId id="627" r:id="rId36"/>
    <p:sldId id="62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69708" autoAdjust="0"/>
  </p:normalViewPr>
  <p:slideViewPr>
    <p:cSldViewPr>
      <p:cViewPr varScale="1">
        <p:scale>
          <a:sx n="114" d="100"/>
          <a:sy n="114" d="100"/>
        </p:scale>
        <p:origin x="-201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82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11885-0024-4EDE-A9BF-E2035BB68682}" type="datetimeFigureOut">
              <a:rPr lang="zh-CN" altLang="en-US" smtClean="0"/>
              <a:t>2015/7/21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6041D-49B9-4089-B465-C292717F66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2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B86FE-1230-422F-A9D9-32E4E74C50CE}" type="datetimeFigureOut">
              <a:rPr lang="en-US" smtClean="0"/>
              <a:t>7/21/2015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A40FC-551C-40A9-9BFC-143089139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74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28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96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EB85B-EF74-8740-BFC3-C10B9DFD74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83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3A40FC-551C-40A9-9BFC-143089139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5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96731-B3E5-4462-A5DD-EFA562CE11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0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96731-B3E5-4462-A5DD-EFA562CE11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1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A96731-B3E5-4462-A5DD-EFA562CE11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8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923" y="212216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923" y="425576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73923" y="4149080"/>
            <a:ext cx="784860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F069F-3677-4C5C-8CFA-EF1514936A36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4256-CB87-4D36-9E15-44A156F4C3BF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2880" indent="-182880">
              <a:buClr>
                <a:srgbClr val="7030A0"/>
              </a:buClr>
              <a:buFont typeface="Wingdings" panose="05000000000000000000" pitchFamily="2" charset="2"/>
              <a:buChar char="n"/>
              <a:defRPr/>
            </a:lvl1pPr>
            <a:lvl2pPr marL="457200" indent="-18288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2pPr>
            <a:lvl3pPr marL="731520" indent="-182880">
              <a:buClr>
                <a:srgbClr val="7030A0"/>
              </a:buClr>
              <a:buFont typeface="Wingdings" panose="05000000000000000000" pitchFamily="2" charset="2"/>
              <a:buChar char="n"/>
              <a:defRPr/>
            </a:lvl3pPr>
            <a:lvl4pPr marL="1005840" indent="-182880">
              <a:buClr>
                <a:srgbClr val="7030A0"/>
              </a:buClr>
              <a:buFont typeface="Wingdings" panose="05000000000000000000" pitchFamily="2" charset="2"/>
              <a:buChar char="l"/>
              <a:defRPr/>
            </a:lvl4pPr>
            <a:lvl5pPr marL="1188720" indent="-137160">
              <a:buClr>
                <a:srgbClr val="7030A0"/>
              </a:buClr>
              <a:buFont typeface="Wingdings" panose="05000000000000000000" pitchFamily="2" charset="2"/>
              <a:buChar char="n"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5D29-E235-4030-9B2E-C0E132083862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7030A0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98F6-415C-4446-B40B-BF053FE247BC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B6C-4382-490D-BEDE-527043C6A9FC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7030A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BBE15-8D16-45B6-8F01-6D5434E071EB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57B4-9B7C-42F6-A98F-ABE7FD432628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270B-8C3A-4E30-BD87-2FE474928530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8234-0B5D-457F-A7A8-44FCEF6AF0D3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rgbClr val="7030A0">
              <a:alpha val="10000"/>
            </a:srgbClr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3457-BF20-4A45-9EFA-865F059D4971}" type="datetime2">
              <a:rPr lang="en-US" altLang="zh-CN" smtClean="0"/>
              <a:t>Tuesday, July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B7ACB33-1A4A-4219-9CB0-91F6C05809A7}" type="datetime2">
              <a:rPr lang="en-US" altLang="zh-CN" smtClean="0"/>
              <a:t>Tuesday, July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rgbClr val="7030A0"/>
        </a:buClr>
        <a:buSzPct val="8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rgbClr val="7030A0"/>
        </a:buClr>
        <a:buSzPct val="8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rgbClr val="7030A0"/>
        </a:buClr>
        <a:buSzPct val="90000"/>
        <a:buFont typeface="Wingdings" panose="05000000000000000000" pitchFamily="2" charset="2"/>
        <a:buChar char="n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rgbClr val="7030A0"/>
        </a:buClr>
        <a:buFont typeface="Wingdings" panose="05000000000000000000" pitchFamily="2" charset="2"/>
        <a:buChar char="l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rgbClr val="7030A0"/>
        </a:buClr>
        <a:buSzPct val="100000"/>
        <a:buFont typeface="Wingdings" panose="05000000000000000000" pitchFamily="2" charset="2"/>
        <a:buChar char="n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10" Type="http://schemas.openxmlformats.org/officeDocument/2006/relationships/image" Target="../media/image62.png"/><Relationship Id="rId4" Type="http://schemas.openxmlformats.org/officeDocument/2006/relationships/image" Target="../media/image56.jpeg"/><Relationship Id="rId9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6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33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800" dirty="0" smtClean="0"/>
              <a:t>Mining </a:t>
            </a:r>
            <a:r>
              <a:rPr lang="en-US" altLang="zh-CN" sz="4800" dirty="0"/>
              <a:t>behavioral networks</a:t>
            </a:r>
            <a:br>
              <a:rPr lang="en-US" altLang="zh-CN" sz="4800" dirty="0"/>
            </a:br>
            <a:r>
              <a:rPr lang="en-US" altLang="zh-CN" sz="3200" dirty="0" smtClean="0"/>
              <a:t>modeling complex behaviors</a:t>
            </a:r>
            <a:br>
              <a:rPr lang="en-US" altLang="zh-CN" sz="3200" dirty="0" smtClean="0"/>
            </a:br>
            <a:r>
              <a:rPr lang="en-US" altLang="zh-CN" sz="3200" dirty="0" smtClean="0"/>
              <a:t>in </a:t>
            </a:r>
            <a:r>
              <a:rPr lang="en-US" altLang="zh-CN" sz="3200" dirty="0"/>
              <a:t>Social </a:t>
            </a:r>
            <a:r>
              <a:rPr lang="en-US" altLang="zh-CN" sz="3200" dirty="0" smtClean="0"/>
              <a:t>media</a:t>
            </a:r>
            <a:endParaRPr lang="zh-CN" altLang="en-US" sz="32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73922" y="4255760"/>
            <a:ext cx="7786509" cy="175260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Meng </a:t>
            </a:r>
            <a:r>
              <a:rPr lang="en-US" altLang="zh-CN" sz="3200" dirty="0" smtClean="0"/>
              <a:t>Jiang</a:t>
            </a:r>
          </a:p>
          <a:p>
            <a:endParaRPr lang="en-US" altLang="zh-CN" sz="3200" dirty="0"/>
          </a:p>
          <a:p>
            <a:pPr algn="r"/>
            <a:r>
              <a:rPr lang="en-US" altLang="zh-CN" sz="2000" dirty="0" smtClean="0"/>
              <a:t>mjiang89@gmail.com</a:t>
            </a:r>
            <a:endParaRPr lang="en-US" altLang="zh-CN" sz="2000" dirty="0"/>
          </a:p>
          <a:p>
            <a:pPr algn="r"/>
            <a:r>
              <a:rPr lang="en-US" altLang="zh-CN" sz="2000" dirty="0" smtClean="0"/>
              <a:t>www.meng-jiang.com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853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Spatial Temporal Contextual Behavioral Pattern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7"/>
          <p:cNvSpPr/>
          <p:nvPr/>
        </p:nvSpPr>
        <p:spPr>
          <a:xfrm>
            <a:off x="378537" y="2334785"/>
            <a:ext cx="2377440" cy="700283"/>
          </a:xfrm>
          <a:prstGeom prst="round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ounded Rectangle 8"/>
          <p:cNvSpPr/>
          <p:nvPr/>
        </p:nvSpPr>
        <p:spPr>
          <a:xfrm>
            <a:off x="417191" y="3030936"/>
            <a:ext cx="2377440" cy="7200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Multi-faceted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9"/>
          <p:cNvSpPr/>
          <p:nvPr/>
        </p:nvSpPr>
        <p:spPr>
          <a:xfrm>
            <a:off x="378537" y="4056258"/>
            <a:ext cx="2377440" cy="7200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10"/>
          <p:cNvSpPr/>
          <p:nvPr/>
        </p:nvSpPr>
        <p:spPr>
          <a:xfrm>
            <a:off x="6065042" y="2842296"/>
            <a:ext cx="2377440" cy="109728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sequence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11"/>
          <p:cNvSpPr/>
          <p:nvPr/>
        </p:nvSpPr>
        <p:spPr>
          <a:xfrm>
            <a:off x="6075431" y="4622633"/>
            <a:ext cx="2377440" cy="109728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 &amp; Completion</a:t>
            </a:r>
            <a:endParaRPr lang="en-US" sz="24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lbow Connector 12"/>
          <p:cNvCxnSpPr>
            <a:stCxn id="7" idx="1"/>
            <a:endCxn id="6" idx="1"/>
          </p:cNvCxnSpPr>
          <p:nvPr/>
        </p:nvCxnSpPr>
        <p:spPr>
          <a:xfrm rot="10800000" flipH="1">
            <a:off x="378537" y="3390936"/>
            <a:ext cx="38654" cy="1025322"/>
          </a:xfrm>
          <a:prstGeom prst="bentConnector3">
            <a:avLst>
              <a:gd name="adj1" fmla="val -5914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4"/>
          <p:cNvCxnSpPr>
            <a:stCxn id="7" idx="3"/>
            <a:endCxn id="6" idx="3"/>
          </p:cNvCxnSpPr>
          <p:nvPr/>
        </p:nvCxnSpPr>
        <p:spPr>
          <a:xfrm flipV="1">
            <a:off x="2755977" y="3390936"/>
            <a:ext cx="38654" cy="1025322"/>
          </a:xfrm>
          <a:prstGeom prst="bentConnector3">
            <a:avLst>
              <a:gd name="adj1" fmla="val 6914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5"/>
          <p:cNvCxnSpPr>
            <a:stCxn id="6" idx="3"/>
            <a:endCxn id="8" idx="1"/>
          </p:cNvCxnSpPr>
          <p:nvPr/>
        </p:nvCxnSpPr>
        <p:spPr>
          <a:xfrm>
            <a:off x="2794631" y="3390936"/>
            <a:ext cx="3270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6"/>
          <p:cNvCxnSpPr>
            <a:stCxn id="9" idx="1"/>
            <a:endCxn id="8" idx="1"/>
          </p:cNvCxnSpPr>
          <p:nvPr/>
        </p:nvCxnSpPr>
        <p:spPr>
          <a:xfrm rot="10800000">
            <a:off x="6065043" y="3390937"/>
            <a:ext cx="10389" cy="1780337"/>
          </a:xfrm>
          <a:prstGeom prst="bentConnector3">
            <a:avLst>
              <a:gd name="adj1" fmla="val 2565519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7"/>
          <p:cNvSpPr/>
          <p:nvPr/>
        </p:nvSpPr>
        <p:spPr>
          <a:xfrm>
            <a:off x="3192124" y="4416258"/>
            <a:ext cx="2743200" cy="45720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rgbClr val="7030A0"/>
                </a:solidFill>
                <a:cs typeface="Arial" panose="020B0604020202020204" pitchFamily="34" charset="0"/>
              </a:rPr>
              <a:t>Pattern discovery</a:t>
            </a:r>
            <a:endParaRPr lang="en-US" sz="3200" dirty="0" smtClean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8"/>
          <p:cNvSpPr/>
          <p:nvPr/>
        </p:nvSpPr>
        <p:spPr>
          <a:xfrm>
            <a:off x="3111622" y="5447995"/>
            <a:ext cx="2926080" cy="45720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rgbClr val="7030A0"/>
                </a:solidFill>
                <a:cs typeface="Arial" panose="020B0604020202020204" pitchFamily="34" charset="0"/>
              </a:rPr>
              <a:t>Behavior prediction</a:t>
            </a:r>
            <a:endParaRPr lang="en-US" sz="3200" dirty="0" smtClean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9"/>
          <p:cNvSpPr/>
          <p:nvPr/>
        </p:nvSpPr>
        <p:spPr>
          <a:xfrm>
            <a:off x="3469595" y="2684162"/>
            <a:ext cx="2163720" cy="45720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rgbClr val="7030A0"/>
                </a:solidFill>
                <a:cs typeface="Arial" panose="020B0604020202020204" pitchFamily="34" charset="0"/>
              </a:rPr>
              <a:t>Behavior modeling</a:t>
            </a:r>
            <a:endParaRPr lang="en-US" sz="3200" dirty="0" smtClean="0">
              <a:solidFill>
                <a:srgbClr val="7030A0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20"/>
          <p:cNvSpPr/>
          <p:nvPr/>
        </p:nvSpPr>
        <p:spPr>
          <a:xfrm>
            <a:off x="3338581" y="2137732"/>
            <a:ext cx="2450286" cy="4233964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baseline="30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" name="Rectangle 21"/>
          <p:cNvSpPr/>
          <p:nvPr/>
        </p:nvSpPr>
        <p:spPr>
          <a:xfrm>
            <a:off x="3469595" y="1834232"/>
            <a:ext cx="1385438" cy="533646"/>
          </a:xfrm>
          <a:prstGeom prst="rect">
            <a:avLst/>
          </a:prstGeom>
          <a:solidFill>
            <a:schemeClr val="bg1"/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endParaRPr lang="en-US" sz="3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立方体 17"/>
          <p:cNvSpPr/>
          <p:nvPr/>
        </p:nvSpPr>
        <p:spPr>
          <a:xfrm>
            <a:off x="6707743" y="1443844"/>
            <a:ext cx="1008112" cy="104905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90"/>
          <p:cNvSpPr txBox="1"/>
          <p:nvPr/>
        </p:nvSpPr>
        <p:spPr>
          <a:xfrm>
            <a:off x="6731911" y="249289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91"/>
          <p:cNvSpPr txBox="1"/>
          <p:nvPr/>
        </p:nvSpPr>
        <p:spPr>
          <a:xfrm rot="16200000">
            <a:off x="5904959" y="186107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Who post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92"/>
          <p:cNvSpPr txBox="1"/>
          <p:nvPr/>
        </p:nvSpPr>
        <p:spPr>
          <a:xfrm rot="18680522">
            <a:off x="7514663" y="2177754"/>
            <a:ext cx="64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94"/>
          <p:cNvSpPr txBox="1"/>
          <p:nvPr/>
        </p:nvSpPr>
        <p:spPr>
          <a:xfrm>
            <a:off x="7835681" y="158353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直接连接符 14"/>
          <p:cNvCxnSpPr/>
          <p:nvPr/>
        </p:nvCxnSpPr>
        <p:spPr>
          <a:xfrm>
            <a:off x="6147911" y="1920866"/>
            <a:ext cx="555840" cy="0"/>
          </a:xfrm>
          <a:prstGeom prst="line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18"/>
          <p:cNvCxnSpPr/>
          <p:nvPr/>
        </p:nvCxnSpPr>
        <p:spPr>
          <a:xfrm>
            <a:off x="7715855" y="1920866"/>
            <a:ext cx="628228" cy="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立方体 17"/>
          <p:cNvSpPr/>
          <p:nvPr/>
        </p:nvSpPr>
        <p:spPr>
          <a:xfrm>
            <a:off x="6081781" y="5792980"/>
            <a:ext cx="596117" cy="57871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立方体 97"/>
          <p:cNvSpPr/>
          <p:nvPr/>
        </p:nvSpPr>
        <p:spPr>
          <a:xfrm>
            <a:off x="7151371" y="5792980"/>
            <a:ext cx="354522" cy="57871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baseline="30000" dirty="0">
              <a:latin typeface="+mn-ea"/>
            </a:endParaRPr>
          </a:p>
        </p:txBody>
      </p:sp>
      <p:sp>
        <p:nvSpPr>
          <p:cNvPr id="28" name="立方体 98"/>
          <p:cNvSpPr/>
          <p:nvPr/>
        </p:nvSpPr>
        <p:spPr>
          <a:xfrm>
            <a:off x="7865933" y="5792980"/>
            <a:ext cx="354522" cy="57871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baseline="30000" dirty="0">
              <a:latin typeface="+mn-ea"/>
            </a:endParaRPr>
          </a:p>
        </p:txBody>
      </p:sp>
      <p:sp>
        <p:nvSpPr>
          <p:cNvPr id="29" name="Rectangle 38"/>
          <p:cNvSpPr/>
          <p:nvPr/>
        </p:nvSpPr>
        <p:spPr>
          <a:xfrm>
            <a:off x="7505893" y="5905195"/>
            <a:ext cx="360040" cy="29831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立方体 101"/>
          <p:cNvSpPr/>
          <p:nvPr/>
        </p:nvSpPr>
        <p:spPr>
          <a:xfrm>
            <a:off x="8607160" y="5792980"/>
            <a:ext cx="354522" cy="57871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baseline="30000" dirty="0">
              <a:latin typeface="+mn-ea"/>
            </a:endParaRPr>
          </a:p>
        </p:txBody>
      </p:sp>
      <p:sp>
        <p:nvSpPr>
          <p:cNvPr id="31" name="Rectangle 40"/>
          <p:cNvSpPr/>
          <p:nvPr/>
        </p:nvSpPr>
        <p:spPr>
          <a:xfrm>
            <a:off x="8247120" y="5905195"/>
            <a:ext cx="360040" cy="29831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Rectangle 41"/>
          <p:cNvSpPr/>
          <p:nvPr/>
        </p:nvSpPr>
        <p:spPr>
          <a:xfrm>
            <a:off x="6733413" y="5933183"/>
            <a:ext cx="360040" cy="29831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≈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0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FEMA: </a:t>
            </a:r>
            <a:r>
              <a:rPr lang="en-US" altLang="zh-CN" sz="3200" dirty="0"/>
              <a:t>Flexible Evolutionary </a:t>
            </a:r>
            <a:r>
              <a:rPr lang="en-US" altLang="zh-CN" sz="3200" dirty="0" smtClean="0"/>
              <a:t>Multi-faceted </a:t>
            </a:r>
            <a:r>
              <a:rPr lang="en-US" altLang="zh-CN" sz="3200" dirty="0"/>
              <a:t>Analysis </a:t>
            </a:r>
            <a:r>
              <a:rPr lang="en-US" altLang="zh-CN" sz="3200" dirty="0" smtClean="0"/>
              <a:t>on Tensor Perturbation Theory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立方体 17"/>
          <p:cNvSpPr/>
          <p:nvPr/>
        </p:nvSpPr>
        <p:spPr>
          <a:xfrm>
            <a:off x="2413048" y="1851292"/>
            <a:ext cx="1008112" cy="1049052"/>
          </a:xfrm>
          <a:prstGeom prst="cub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32676" y="28229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user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1996996" y="245364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item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立方体 28"/>
          <p:cNvSpPr/>
          <p:nvPr/>
        </p:nvSpPr>
        <p:spPr>
          <a:xfrm>
            <a:off x="4050877" y="1820968"/>
            <a:ext cx="360040" cy="1079376"/>
          </a:xfrm>
          <a:prstGeom prst="cube">
            <a:avLst>
              <a:gd name="adj" fmla="val 7438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30"/>
          <p:cNvCxnSpPr/>
          <p:nvPr/>
        </p:nvCxnSpPr>
        <p:spPr>
          <a:xfrm>
            <a:off x="4923839" y="2362465"/>
            <a:ext cx="628228" cy="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6200000">
            <a:off x="5325211" y="493646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user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3" name="立方体 34"/>
          <p:cNvSpPr/>
          <p:nvPr/>
        </p:nvSpPr>
        <p:spPr>
          <a:xfrm>
            <a:off x="5855735" y="4785144"/>
            <a:ext cx="66855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en-US" altLang="zh-CN" baseline="30000" dirty="0" smtClean="0"/>
              <a:t>(1)</a:t>
            </a:r>
            <a:endParaRPr lang="zh-CN" altLang="en-US" baseline="30000" dirty="0"/>
          </a:p>
        </p:txBody>
      </p:sp>
      <p:sp>
        <p:nvSpPr>
          <p:cNvPr id="14" name="立方体 35"/>
          <p:cNvSpPr/>
          <p:nvPr/>
        </p:nvSpPr>
        <p:spPr>
          <a:xfrm>
            <a:off x="5855734" y="5903252"/>
            <a:ext cx="66855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r>
              <a:rPr lang="en-US" altLang="zh-CN" baseline="30000" dirty="0" smtClean="0"/>
              <a:t>(2)</a:t>
            </a:r>
            <a:endParaRPr lang="zh-CN" altLang="en-US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2654852" y="1451636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0~t</a:t>
            </a:r>
            <a:endParaRPr lang="zh-CN" altLang="en-US" baseline="-25000" dirty="0">
              <a:cs typeface="Times New Roman" panose="02020603050405020304" pitchFamily="18" charset="0"/>
            </a:endParaRPr>
          </a:p>
        </p:txBody>
      </p:sp>
      <p:sp>
        <p:nvSpPr>
          <p:cNvPr id="16" name="下箭头 46"/>
          <p:cNvSpPr/>
          <p:nvPr/>
        </p:nvSpPr>
        <p:spPr>
          <a:xfrm rot="632757">
            <a:off x="3978550" y="2988693"/>
            <a:ext cx="216198" cy="99599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550524" y="219115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+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8" name="立方体 50"/>
          <p:cNvSpPr/>
          <p:nvPr/>
        </p:nvSpPr>
        <p:spPr>
          <a:xfrm>
            <a:off x="5773425" y="1820968"/>
            <a:ext cx="1008112" cy="1049052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693053" y="27926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user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16200000">
            <a:off x="5357373" y="242332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item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86649" y="145163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Δt</a:t>
            </a:r>
            <a:endParaRPr lang="zh-CN" altLang="en-US" baseline="-25000" dirty="0"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3425" y="145163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0~(</a:t>
            </a:r>
            <a:r>
              <a:rPr lang="en-US" altLang="zh-CN" dirty="0" err="1" smtClean="0">
                <a:cs typeface="Times New Roman" panose="02020603050405020304" pitchFamily="18" charset="0"/>
              </a:rPr>
              <a:t>t+Δt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zh-CN" altLang="en-US" baseline="-25000" dirty="0">
              <a:cs typeface="Times New Roman" panose="02020603050405020304" pitchFamily="18" charset="0"/>
            </a:endParaRPr>
          </a:p>
        </p:txBody>
      </p:sp>
      <p:sp>
        <p:nvSpPr>
          <p:cNvPr id="23" name="立方体 55"/>
          <p:cNvSpPr/>
          <p:nvPr/>
        </p:nvSpPr>
        <p:spPr>
          <a:xfrm>
            <a:off x="6012351" y="3428528"/>
            <a:ext cx="458135" cy="471526"/>
          </a:xfrm>
          <a:prstGeom prst="cub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λ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5331623" y="604262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item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55734" y="4306405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cs typeface="Times New Roman" panose="02020603050405020304" pitchFamily="18" charset="0"/>
              </a:rPr>
              <a:t>user</a:t>
            </a:r>
          </a:p>
          <a:p>
            <a:r>
              <a:rPr lang="en-US" altLang="zh-CN" sz="1400" dirty="0" smtClean="0">
                <a:cs typeface="Times New Roman" panose="02020603050405020304" pitchFamily="18" charset="0"/>
              </a:rPr>
              <a:t>cluster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55734" y="5431593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cs typeface="Times New Roman" panose="02020603050405020304" pitchFamily="18" charset="0"/>
              </a:rPr>
              <a:t>item</a:t>
            </a:r>
          </a:p>
          <a:p>
            <a:r>
              <a:rPr lang="en-US" altLang="zh-CN" sz="1400" dirty="0" smtClean="0">
                <a:cs typeface="Times New Roman" panose="02020603050405020304" pitchFamily="18" charset="0"/>
              </a:rPr>
              <a:t>cluster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04874" y="385914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cs typeface="Times New Roman" panose="02020603050405020304" pitchFamily="18" charset="0"/>
              </a:rPr>
              <a:t>user</a:t>
            </a:r>
          </a:p>
          <a:p>
            <a:r>
              <a:rPr lang="en-US" altLang="zh-CN" sz="1400" dirty="0" smtClean="0">
                <a:cs typeface="Times New Roman" panose="02020603050405020304" pitchFamily="18" charset="0"/>
              </a:rPr>
              <a:t>cluster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5394716" y="3356699"/>
            <a:ext cx="71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cs typeface="Times New Roman" panose="02020603050405020304" pitchFamily="18" charset="0"/>
              </a:rPr>
              <a:t>item</a:t>
            </a:r>
          </a:p>
          <a:p>
            <a:r>
              <a:rPr lang="en-US" altLang="zh-CN" sz="1400" dirty="0" smtClean="0">
                <a:cs typeface="Times New Roman" panose="02020603050405020304" pitchFamily="18" charset="0"/>
              </a:rPr>
              <a:t>cluster</a:t>
            </a:r>
            <a:endParaRPr lang="zh-CN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9" name="立方体 61"/>
          <p:cNvSpPr/>
          <p:nvPr/>
        </p:nvSpPr>
        <p:spPr>
          <a:xfrm>
            <a:off x="5519008" y="3294273"/>
            <a:ext cx="1108091" cy="1066282"/>
          </a:xfrm>
          <a:prstGeom prst="cube">
            <a:avLst>
              <a:gd name="adj" fmla="val 0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立方体 62"/>
          <p:cNvSpPr/>
          <p:nvPr/>
        </p:nvSpPr>
        <p:spPr>
          <a:xfrm>
            <a:off x="5519009" y="4390841"/>
            <a:ext cx="1108091" cy="1059693"/>
          </a:xfrm>
          <a:prstGeom prst="cube">
            <a:avLst>
              <a:gd name="adj" fmla="val 0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立方体 63"/>
          <p:cNvSpPr/>
          <p:nvPr/>
        </p:nvSpPr>
        <p:spPr>
          <a:xfrm>
            <a:off x="5519008" y="5508696"/>
            <a:ext cx="1108091" cy="1100790"/>
          </a:xfrm>
          <a:prstGeom prst="cube">
            <a:avLst>
              <a:gd name="adj" fmla="val 0"/>
            </a:avLst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立方体 64"/>
          <p:cNvSpPr/>
          <p:nvPr/>
        </p:nvSpPr>
        <p:spPr>
          <a:xfrm>
            <a:off x="2243886" y="3930474"/>
            <a:ext cx="144386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en-US" altLang="zh-CN" baseline="30000" dirty="0" smtClean="0"/>
              <a:t>(1)</a:t>
            </a:r>
            <a:endParaRPr lang="zh-CN" altLang="en-US" baseline="30000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1731910" y="40698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user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4" name="立方体 66"/>
          <p:cNvSpPr/>
          <p:nvPr/>
        </p:nvSpPr>
        <p:spPr>
          <a:xfrm>
            <a:off x="2254442" y="4755138"/>
            <a:ext cx="144386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r>
              <a:rPr lang="en-US" altLang="zh-CN" baseline="30000" dirty="0" smtClean="0"/>
              <a:t>(2)</a:t>
            </a:r>
            <a:endParaRPr lang="zh-CN" altLang="en-US" baseline="30000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1748878" y="489450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item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cxnSp>
        <p:nvCxnSpPr>
          <p:cNvPr id="36" name="直接连接符 68"/>
          <p:cNvCxnSpPr/>
          <p:nvPr/>
        </p:nvCxnSpPr>
        <p:spPr>
          <a:xfrm>
            <a:off x="2419286" y="3293162"/>
            <a:ext cx="0" cy="504033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57575" y="3341870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70C0"/>
                </a:solidFill>
                <a:cs typeface="Times New Roman" panose="02020603050405020304" pitchFamily="18" charset="0"/>
              </a:rPr>
              <a:t>matricize</a:t>
            </a:r>
            <a:endParaRPr lang="zh-CN" alt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8" name="直接连接符 70"/>
          <p:cNvCxnSpPr/>
          <p:nvPr/>
        </p:nvCxnSpPr>
        <p:spPr>
          <a:xfrm>
            <a:off x="3869842" y="4690133"/>
            <a:ext cx="1315926" cy="135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689249" y="4212442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decompose</a:t>
            </a:r>
            <a:endParaRPr lang="zh-CN" alt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13959" y="3642748"/>
            <a:ext cx="1725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</a:rPr>
              <a:t>core tensor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015750" y="4987711"/>
            <a:ext cx="1521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cs typeface="Times New Roman" panose="02020603050405020304" pitchFamily="18" charset="0"/>
              </a:rPr>
              <a:t>projection</a:t>
            </a:r>
          </a:p>
          <a:p>
            <a:r>
              <a:rPr lang="en-US" altLang="zh-CN" sz="2400" dirty="0" smtClean="0">
                <a:cs typeface="Times New Roman" panose="02020603050405020304" pitchFamily="18" charset="0"/>
              </a:rPr>
              <a:t>matrix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42" name="右大括号 8"/>
          <p:cNvSpPr/>
          <p:nvPr/>
        </p:nvSpPr>
        <p:spPr>
          <a:xfrm>
            <a:off x="6674676" y="4663932"/>
            <a:ext cx="239283" cy="164941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74"/>
          <p:cNvCxnSpPr>
            <a:endCxn id="40" idx="1"/>
          </p:cNvCxnSpPr>
          <p:nvPr/>
        </p:nvCxnSpPr>
        <p:spPr>
          <a:xfrm>
            <a:off x="6649702" y="3827414"/>
            <a:ext cx="264257" cy="46167"/>
          </a:xfrm>
          <a:prstGeom prst="line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261602" y="3418190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update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下箭头 76"/>
          <p:cNvSpPr/>
          <p:nvPr/>
        </p:nvSpPr>
        <p:spPr>
          <a:xfrm rot="18382211">
            <a:off x="4815740" y="2551563"/>
            <a:ext cx="216198" cy="126516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3755703" y="3078330"/>
            <a:ext cx="699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×</a:t>
            </a:r>
            <a:endParaRPr lang="zh-CN" altLang="en-US" sz="4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34349" y="2308733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ΔX</a:t>
            </a:r>
            <a:endParaRPr lang="zh-CN" altLang="en-US" dirty="0"/>
          </a:p>
        </p:txBody>
      </p:sp>
      <p:sp>
        <p:nvSpPr>
          <p:cNvPr id="50" name="立方体 82"/>
          <p:cNvSpPr/>
          <p:nvPr/>
        </p:nvSpPr>
        <p:spPr>
          <a:xfrm>
            <a:off x="2112557" y="5630777"/>
            <a:ext cx="66855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r>
              <a:rPr lang="en-US" altLang="zh-CN" baseline="30000" dirty="0" smtClean="0"/>
              <a:t>(1)</a:t>
            </a:r>
            <a:endParaRPr lang="zh-CN" altLang="en-US" baseline="30000" dirty="0"/>
          </a:p>
        </p:txBody>
      </p:sp>
      <p:sp>
        <p:nvSpPr>
          <p:cNvPr id="51" name="立方体 83"/>
          <p:cNvSpPr/>
          <p:nvPr/>
        </p:nvSpPr>
        <p:spPr>
          <a:xfrm>
            <a:off x="3144599" y="5630777"/>
            <a:ext cx="668556" cy="648072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</a:t>
            </a:r>
            <a:r>
              <a:rPr lang="en-US" altLang="zh-CN" baseline="30000" dirty="0" smtClean="0"/>
              <a:t>(2)</a:t>
            </a:r>
            <a:endParaRPr lang="zh-CN" altLang="en-US" baseline="30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40822" y="619331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user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 rot="16200000">
            <a:off x="2721138" y="584131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item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87226" y="621477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item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5" name="立方体 91"/>
          <p:cNvSpPr/>
          <p:nvPr/>
        </p:nvSpPr>
        <p:spPr>
          <a:xfrm>
            <a:off x="1812985" y="5517827"/>
            <a:ext cx="2078726" cy="1066282"/>
          </a:xfrm>
          <a:prstGeom prst="cube">
            <a:avLst>
              <a:gd name="adj" fmla="val 0"/>
            </a:avLst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肘形连接符 12"/>
          <p:cNvCxnSpPr>
            <a:stCxn id="55" idx="4"/>
          </p:cNvCxnSpPr>
          <p:nvPr/>
        </p:nvCxnSpPr>
        <p:spPr>
          <a:xfrm flipV="1">
            <a:off x="3891711" y="4690134"/>
            <a:ext cx="655320" cy="13608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909677" y="6070415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regularize</a:t>
            </a:r>
            <a:endParaRPr lang="zh-CN" altLang="en-US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91952" y="2809888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√</a:t>
            </a:r>
            <a:endParaRPr lang="zh-CN" altLang="en-US" sz="40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 rot="16200000">
            <a:off x="1597416" y="57766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user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9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Behavior Modeling</a:t>
            </a:r>
            <a:br>
              <a:rPr lang="en-US" altLang="zh-CN" dirty="0" smtClean="0"/>
            </a:br>
            <a:r>
              <a:rPr lang="en-US" altLang="zh-CN" dirty="0" smtClean="0"/>
              <a:t>TO Mining Behavioral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3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Cross-domain behavior prediction </a:t>
            </a:r>
            <a:r>
              <a:rPr lang="en-US" altLang="zh-CN" dirty="0" smtClean="0"/>
              <a:t>(addressing cold-start problems if users adopt multiple types of items) [CIKM’12b, TKDE’15]</a:t>
            </a:r>
            <a:endParaRPr lang="zh-CN" altLang="en-US" dirty="0"/>
          </a:p>
        </p:txBody>
      </p:sp>
      <p:pic>
        <p:nvPicPr>
          <p:cNvPr id="1026" name="Picture 2" descr="C:\Users\meng\Desktop\Us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78" y="491285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ng\Desktop\Use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678" y="388220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ng\Desktop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20" y="392720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29" y="331977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373" y="376977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29" y="399804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538" y="304426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meng\Desktop\Preview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955" y="503248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meng\Desktop\Preview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156" y="52032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meng\Desktop\Preview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408" y="581148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meng\Desktop\256-256-587cede6745903e6536d9ff2459022b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156" y="311548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Users\meng\Desktop\256-256-587cede6745903e6536d9ff2459022b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156" y="392720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C:\Users\meng\Desktop\256-256-587cede6745903e6536d9ff2459022b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59" y="347548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:\Users\meng\Desktop\Windows-Video-icon-widescreen-by-Creato93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88" y="51506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C:\Users\meng\Desktop\Windows-Video-icon-widescreen-by-Creato93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000" y="580252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C:\Users\meng\Desktop\Windows-Video-icon-widescreen-by-Creato937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00" y="507988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3220796" y="3405059"/>
            <a:ext cx="2790360" cy="26556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3386" y="2938099"/>
            <a:ext cx="2286304" cy="179476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493448" y="4781157"/>
            <a:ext cx="2286304" cy="1794764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411408" y="2898706"/>
            <a:ext cx="2286304" cy="1794764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407192" y="4773438"/>
            <a:ext cx="2286304" cy="17947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1028" idx="3"/>
            <a:endCxn id="1027" idx="1"/>
          </p:cNvCxnSpPr>
          <p:nvPr/>
        </p:nvCxnSpPr>
        <p:spPr>
          <a:xfrm flipV="1">
            <a:off x="4249220" y="4332202"/>
            <a:ext cx="755458" cy="4500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26" idx="0"/>
            <a:endCxn id="1028" idx="3"/>
          </p:cNvCxnSpPr>
          <p:nvPr/>
        </p:nvCxnSpPr>
        <p:spPr>
          <a:xfrm flipH="1" flipV="1">
            <a:off x="4249220" y="4377202"/>
            <a:ext cx="305458" cy="53565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28" idx="3"/>
            <a:endCxn id="1026" idx="0"/>
          </p:cNvCxnSpPr>
          <p:nvPr/>
        </p:nvCxnSpPr>
        <p:spPr>
          <a:xfrm>
            <a:off x="4249220" y="4377202"/>
            <a:ext cx="305458" cy="53565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27" idx="1"/>
            <a:endCxn id="1026" idx="0"/>
          </p:cNvCxnSpPr>
          <p:nvPr/>
        </p:nvCxnSpPr>
        <p:spPr>
          <a:xfrm flipH="1">
            <a:off x="4554678" y="4332202"/>
            <a:ext cx="450000" cy="58065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3"/>
            <a:endCxn id="1028" idx="1"/>
          </p:cNvCxnSpPr>
          <p:nvPr/>
        </p:nvCxnSpPr>
        <p:spPr>
          <a:xfrm>
            <a:off x="2356538" y="3404265"/>
            <a:ext cx="992682" cy="972937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030" idx="3"/>
            <a:endCxn id="1028" idx="1"/>
          </p:cNvCxnSpPr>
          <p:nvPr/>
        </p:nvCxnSpPr>
        <p:spPr>
          <a:xfrm>
            <a:off x="2613373" y="4129774"/>
            <a:ext cx="735847" cy="24742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30" idx="3"/>
            <a:endCxn id="1026" idx="1"/>
          </p:cNvCxnSpPr>
          <p:nvPr/>
        </p:nvCxnSpPr>
        <p:spPr>
          <a:xfrm>
            <a:off x="2613373" y="4129774"/>
            <a:ext cx="1491305" cy="1233079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1026" idx="1"/>
          </p:cNvCxnSpPr>
          <p:nvPr/>
        </p:nvCxnSpPr>
        <p:spPr>
          <a:xfrm flipV="1">
            <a:off x="2187000" y="5362853"/>
            <a:ext cx="1917678" cy="697814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040" idx="3"/>
            <a:endCxn id="1028" idx="2"/>
          </p:cNvCxnSpPr>
          <p:nvPr/>
        </p:nvCxnSpPr>
        <p:spPr>
          <a:xfrm flipV="1">
            <a:off x="2547000" y="4827202"/>
            <a:ext cx="1252220" cy="612687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040" idx="3"/>
            <a:endCxn id="1026" idx="1"/>
          </p:cNvCxnSpPr>
          <p:nvPr/>
        </p:nvCxnSpPr>
        <p:spPr>
          <a:xfrm flipV="1">
            <a:off x="2547000" y="5362853"/>
            <a:ext cx="1557678" cy="77036"/>
          </a:xfrm>
          <a:prstGeom prst="straightConnector1">
            <a:avLst/>
          </a:prstGeom>
          <a:ln w="190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1027" idx="3"/>
            <a:endCxn id="1037" idx="1"/>
          </p:cNvCxnSpPr>
          <p:nvPr/>
        </p:nvCxnSpPr>
        <p:spPr>
          <a:xfrm flipV="1">
            <a:off x="5904678" y="3835481"/>
            <a:ext cx="561481" cy="49672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1027" idx="3"/>
            <a:endCxn id="1036" idx="1"/>
          </p:cNvCxnSpPr>
          <p:nvPr/>
        </p:nvCxnSpPr>
        <p:spPr>
          <a:xfrm flipV="1">
            <a:off x="5904678" y="4287202"/>
            <a:ext cx="1387478" cy="4500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1026" idx="3"/>
            <a:endCxn id="1036" idx="1"/>
          </p:cNvCxnSpPr>
          <p:nvPr/>
        </p:nvCxnSpPr>
        <p:spPr>
          <a:xfrm flipV="1">
            <a:off x="5004678" y="4287202"/>
            <a:ext cx="2287478" cy="107565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1026" idx="3"/>
            <a:endCxn id="1032" idx="1"/>
          </p:cNvCxnSpPr>
          <p:nvPr/>
        </p:nvCxnSpPr>
        <p:spPr>
          <a:xfrm>
            <a:off x="5004678" y="5362853"/>
            <a:ext cx="1747277" cy="296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1026" idx="3"/>
            <a:endCxn id="1034" idx="1"/>
          </p:cNvCxnSpPr>
          <p:nvPr/>
        </p:nvCxnSpPr>
        <p:spPr>
          <a:xfrm>
            <a:off x="5004678" y="5362853"/>
            <a:ext cx="2126730" cy="80863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>
            <a:stCxn id="1027" idx="3"/>
            <a:endCxn id="1032" idx="1"/>
          </p:cNvCxnSpPr>
          <p:nvPr/>
        </p:nvCxnSpPr>
        <p:spPr>
          <a:xfrm>
            <a:off x="5904678" y="4332202"/>
            <a:ext cx="847277" cy="1060283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619629" y="2859599"/>
            <a:ext cx="8002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Tweet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239219" y="5977854"/>
            <a:ext cx="77040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Video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473229" y="3466149"/>
            <a:ext cx="6719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6451697" y="2965787"/>
            <a:ext cx="55662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7927308" y="4735492"/>
            <a:ext cx="82586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Image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148156" y="3917870"/>
            <a:ext cx="813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Social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8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Hybrid Random Walk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Star-structured graph with social domain in the center</a:t>
            </a:r>
          </a:p>
          <a:p>
            <a:pPr marL="182880" lvl="1">
              <a:buFont typeface="Wingdings" panose="05000000000000000000" pitchFamily="2" charset="2"/>
              <a:buChar char="n"/>
            </a:pPr>
            <a:r>
              <a:rPr lang="en-US" altLang="zh-CN" sz="2400" dirty="0"/>
              <a:t>Auxiliary domain </a:t>
            </a:r>
            <a:r>
              <a:rPr lang="en-US" altLang="zh-CN" sz="2400" dirty="0">
                <a:sym typeface="Wingdings" panose="05000000000000000000" pitchFamily="2" charset="2"/>
              </a:rPr>
              <a:t> Social domain  Target </a:t>
            </a:r>
            <a:r>
              <a:rPr lang="en-US" altLang="zh-CN" sz="2400" dirty="0" smtClean="0">
                <a:sym typeface="Wingdings" panose="05000000000000000000" pitchFamily="2" charset="2"/>
              </a:rPr>
              <a:t>domain</a:t>
            </a:r>
            <a:endParaRPr lang="en-US" altLang="zh-C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09" y="2883225"/>
            <a:ext cx="4408049" cy="305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73"/>
          <p:cNvSpPr/>
          <p:nvPr/>
        </p:nvSpPr>
        <p:spPr>
          <a:xfrm rot="19156481">
            <a:off x="1479564" y="4575890"/>
            <a:ext cx="978408" cy="348587"/>
          </a:xfrm>
          <a:prstGeom prst="rightArrow">
            <a:avLst/>
          </a:prstGeom>
          <a:solidFill>
            <a:srgbClr val="7030A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73"/>
          <p:cNvSpPr/>
          <p:nvPr/>
        </p:nvSpPr>
        <p:spPr>
          <a:xfrm rot="8634736">
            <a:off x="3021618" y="3416924"/>
            <a:ext cx="978408" cy="348587"/>
          </a:xfrm>
          <a:prstGeom prst="rightArrow">
            <a:avLst/>
          </a:prstGeom>
          <a:solidFill>
            <a:srgbClr val="7030A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73"/>
          <p:cNvSpPr/>
          <p:nvPr/>
        </p:nvSpPr>
        <p:spPr>
          <a:xfrm rot="13516178">
            <a:off x="3135748" y="4575891"/>
            <a:ext cx="978408" cy="348587"/>
          </a:xfrm>
          <a:prstGeom prst="rightArrow">
            <a:avLst/>
          </a:prstGeom>
          <a:solidFill>
            <a:srgbClr val="7030A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3"/>
          <p:cNvSpPr/>
          <p:nvPr/>
        </p:nvSpPr>
        <p:spPr>
          <a:xfrm rot="13516178">
            <a:off x="1463218" y="3457868"/>
            <a:ext cx="978408" cy="348587"/>
          </a:xfrm>
          <a:prstGeom prst="rightArrow">
            <a:avLst/>
          </a:prstGeom>
          <a:solidFill>
            <a:srgbClr val="FF0000">
              <a:alpha val="80000"/>
            </a:srgbClr>
          </a:solidFill>
          <a:effectLst>
            <a:outerShdw blurRad="40000" dist="20000" dir="5400000" rotWithShape="0">
              <a:schemeClr val="bg1">
                <a:alpha val="38000"/>
              </a:scheme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354" y="3663810"/>
            <a:ext cx="4037142" cy="157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401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on Cold-start Users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  <a:r>
              <a:rPr lang="en-US" altLang="zh-CN" dirty="0" smtClean="0"/>
              <a:t>(“social </a:t>
            </a:r>
            <a:r>
              <a:rPr lang="en-US" altLang="zh-CN" dirty="0" smtClean="0"/>
              <a:t>label” data + 3-day “web post” data) = Performance(10-day “web post” data)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106" y="2855226"/>
            <a:ext cx="3896544" cy="2972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669650" y="3001727"/>
            <a:ext cx="21707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35% user-post</a:t>
            </a:r>
          </a:p>
          <a:p>
            <a:r>
              <a:rPr lang="en-US" altLang="zh-CN" sz="2400" dirty="0" smtClean="0"/>
              <a:t>0 user-label</a:t>
            </a:r>
            <a:endParaRPr lang="en-US" altLang="zh-CN" sz="24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365394" y="3527775"/>
            <a:ext cx="1298720" cy="769195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835460" y="3881472"/>
            <a:ext cx="21707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60% user-post</a:t>
            </a:r>
          </a:p>
          <a:p>
            <a:r>
              <a:rPr lang="en-US" altLang="zh-CN" sz="2400" dirty="0" smtClean="0"/>
              <a:t>0 user-label</a:t>
            </a:r>
            <a:endParaRPr lang="en-US" altLang="zh-CN" sz="2400" dirty="0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6492767" y="4296970"/>
            <a:ext cx="342693" cy="341542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51408" y="3259389"/>
            <a:ext cx="2412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0 user-post</a:t>
            </a:r>
          </a:p>
          <a:p>
            <a:r>
              <a:rPr lang="en-US" altLang="zh-CN" sz="2400" dirty="0" smtClean="0"/>
              <a:t>100% user-label</a:t>
            </a:r>
            <a:endParaRPr lang="en-US" altLang="zh-CN" sz="2400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629090" y="3941410"/>
            <a:ext cx="648072" cy="2874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0401" y="4296970"/>
            <a:ext cx="241284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18% user-post</a:t>
            </a:r>
          </a:p>
          <a:p>
            <a:r>
              <a:rPr lang="en-US" altLang="zh-CN" sz="2400" dirty="0" smtClean="0"/>
              <a:t>100% user-label</a:t>
            </a:r>
            <a:endParaRPr lang="en-US" altLang="zh-CN" sz="2400" dirty="0"/>
          </a:p>
        </p:txBody>
      </p:sp>
      <p:cxnSp>
        <p:nvCxnSpPr>
          <p:cNvPr id="12" name="直接箭头连接符 11"/>
          <p:cNvCxnSpPr>
            <a:stCxn id="11" idx="3"/>
          </p:cNvCxnSpPr>
          <p:nvPr/>
        </p:nvCxnSpPr>
        <p:spPr>
          <a:xfrm>
            <a:off x="2763241" y="4712469"/>
            <a:ext cx="1378017" cy="434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348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Behavior Modeling</a:t>
            </a:r>
            <a:br>
              <a:rPr lang="en-US" altLang="zh-CN" dirty="0" smtClean="0"/>
            </a:br>
            <a:r>
              <a:rPr lang="en-US" altLang="zh-CN" dirty="0" smtClean="0"/>
              <a:t>TO Mining Behavioral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4</a:t>
            </a:r>
            <a:r>
              <a:rPr lang="en-US" altLang="zh-CN" dirty="0" smtClean="0"/>
              <a:t>. </a:t>
            </a:r>
            <a:r>
              <a:rPr lang="en-US" altLang="zh-CN" b="1" dirty="0"/>
              <a:t>C</a:t>
            </a:r>
            <a:r>
              <a:rPr lang="en-US" altLang="zh-CN" b="1" dirty="0" smtClean="0"/>
              <a:t>ross-platform behavior prediction </a:t>
            </a:r>
            <a:r>
              <a:rPr lang="en-US" altLang="zh-CN" dirty="0" smtClean="0"/>
              <a:t>(addressing cold-start problems if platform A and platform B have overlapped users) [New]</a:t>
            </a:r>
            <a:endParaRPr lang="zh-CN" altLang="en-US" dirty="0"/>
          </a:p>
        </p:txBody>
      </p:sp>
      <p:pic>
        <p:nvPicPr>
          <p:cNvPr id="1026" name="Picture 2" descr="C:\Users\meng\Desktop\Us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947" y="509412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ng\Desktop\Use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316" y="414385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ng\Desktop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957" y="401846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10" y="41673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254" y="461737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0" y="48456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419" y="389186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3273535" y="3496318"/>
            <a:ext cx="2790360" cy="265560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26267" y="3785703"/>
            <a:ext cx="2286304" cy="17947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>
            <a:stCxn id="11" idx="3"/>
            <a:endCxn id="1028" idx="1"/>
          </p:cNvCxnSpPr>
          <p:nvPr/>
        </p:nvCxnSpPr>
        <p:spPr>
          <a:xfrm>
            <a:off x="2089419" y="4251869"/>
            <a:ext cx="1322538" cy="2165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1030" idx="3"/>
            <a:endCxn id="1028" idx="1"/>
          </p:cNvCxnSpPr>
          <p:nvPr/>
        </p:nvCxnSpPr>
        <p:spPr>
          <a:xfrm flipV="1">
            <a:off x="2346254" y="4468461"/>
            <a:ext cx="1065703" cy="50891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1030" idx="3"/>
            <a:endCxn id="1026" idx="1"/>
          </p:cNvCxnSpPr>
          <p:nvPr/>
        </p:nvCxnSpPr>
        <p:spPr>
          <a:xfrm>
            <a:off x="2346254" y="4977378"/>
            <a:ext cx="1851693" cy="56674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352510" y="3707203"/>
            <a:ext cx="8002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Tweet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525968" y="3557408"/>
            <a:ext cx="6719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pic>
        <p:nvPicPr>
          <p:cNvPr id="47" name="Picture 14" descr="C:\Users\meng\Desktop\Windows-Video-icon-widescreen-by-Creato93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999" y="404851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5" descr="C:\Users\meng\Desktop\Windows-Video-icon-widescreen-by-Creato93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12" y="467418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16" descr="C:\Users\meng\Desktop\Windows-Video-icon-widescreen-by-Creato937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700" y="401743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椭圆 49"/>
          <p:cNvSpPr/>
          <p:nvPr/>
        </p:nvSpPr>
        <p:spPr>
          <a:xfrm>
            <a:off x="6754175" y="3696468"/>
            <a:ext cx="2286304" cy="179476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/>
          <p:cNvCxnSpPr>
            <a:stCxn id="1027" idx="3"/>
            <a:endCxn id="47" idx="1"/>
          </p:cNvCxnSpPr>
          <p:nvPr/>
        </p:nvCxnSpPr>
        <p:spPr>
          <a:xfrm flipV="1">
            <a:off x="5840316" y="4408519"/>
            <a:ext cx="1326683" cy="18533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1"/>
            <a:endCxn id="1026" idx="3"/>
          </p:cNvCxnSpPr>
          <p:nvPr/>
        </p:nvCxnSpPr>
        <p:spPr>
          <a:xfrm flipH="1">
            <a:off x="5097947" y="5034180"/>
            <a:ext cx="2696665" cy="50994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027" idx="3"/>
            <a:endCxn id="48" idx="1"/>
          </p:cNvCxnSpPr>
          <p:nvPr/>
        </p:nvCxnSpPr>
        <p:spPr>
          <a:xfrm>
            <a:off x="5840316" y="4593850"/>
            <a:ext cx="1954296" cy="44033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721296" y="3522537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Movie</a:t>
            </a:r>
            <a:endParaRPr lang="zh-CN" altLang="en-US" dirty="0"/>
          </a:p>
        </p:txBody>
      </p:sp>
      <p:sp>
        <p:nvSpPr>
          <p:cNvPr id="26" name="弧形 25"/>
          <p:cNvSpPr/>
          <p:nvPr/>
        </p:nvSpPr>
        <p:spPr>
          <a:xfrm>
            <a:off x="4144132" y="2505188"/>
            <a:ext cx="914400" cy="4464496"/>
          </a:xfrm>
          <a:prstGeom prst="arc">
            <a:avLst>
              <a:gd name="adj1" fmla="val 16912157"/>
              <a:gd name="adj2" fmla="val 4688943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弧形 75"/>
          <p:cNvSpPr/>
          <p:nvPr/>
        </p:nvSpPr>
        <p:spPr>
          <a:xfrm flipH="1">
            <a:off x="4197947" y="2505188"/>
            <a:ext cx="1080120" cy="4464496"/>
          </a:xfrm>
          <a:prstGeom prst="arc">
            <a:avLst>
              <a:gd name="adj1" fmla="val 16780184"/>
              <a:gd name="adj2" fmla="val 4818019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76" idx="0"/>
          </p:cNvCxnSpPr>
          <p:nvPr/>
        </p:nvCxnSpPr>
        <p:spPr>
          <a:xfrm>
            <a:off x="4427037" y="2912381"/>
            <a:ext cx="4613442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76" idx="2"/>
          </p:cNvCxnSpPr>
          <p:nvPr/>
        </p:nvCxnSpPr>
        <p:spPr>
          <a:xfrm>
            <a:off x="4426382" y="6560580"/>
            <a:ext cx="4614097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endCxn id="26" idx="0"/>
          </p:cNvCxnSpPr>
          <p:nvPr/>
        </p:nvCxnSpPr>
        <p:spPr>
          <a:xfrm>
            <a:off x="124565" y="3179505"/>
            <a:ext cx="48042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>
            <a:endCxn id="26" idx="2"/>
          </p:cNvCxnSpPr>
          <p:nvPr/>
        </p:nvCxnSpPr>
        <p:spPr>
          <a:xfrm>
            <a:off x="110470" y="6296638"/>
            <a:ext cx="481804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60"/>
          <p:cNvSpPr/>
          <p:nvPr/>
        </p:nvSpPr>
        <p:spPr>
          <a:xfrm>
            <a:off x="4197947" y="3179505"/>
            <a:ext cx="900000" cy="3117133"/>
          </a:xfrm>
          <a:prstGeom prst="roundRect">
            <a:avLst/>
          </a:prstGeom>
          <a:solidFill>
            <a:srgbClr val="7030A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0" name="Picture 13" descr="C:\Users\meng\Desktop\douba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700" y="301740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eng\Desktop\icon320x320.jpe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65" y="561192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矩形 106"/>
          <p:cNvSpPr/>
          <p:nvPr/>
        </p:nvSpPr>
        <p:spPr>
          <a:xfrm>
            <a:off x="2177870" y="3832770"/>
            <a:ext cx="13388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Retweeting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965949" y="4047508"/>
            <a:ext cx="8515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Rating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1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Cross-platform Behavior Modeling with Semi-Supervised MF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SzPct val="60000"/>
            </a:pPr>
            <a:r>
              <a:rPr lang="en-US" altLang="zh-CN" sz="2400" dirty="0"/>
              <a:t>Input</a:t>
            </a:r>
            <a:endParaRPr lang="en-US" altLang="zh-CN" sz="2000" dirty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/>
              <a:t>Tgt./Aux. platform </a:t>
            </a:r>
            <a:r>
              <a:rPr lang="en-US" altLang="zh-CN" sz="1800" i="1" u="sng" dirty="0"/>
              <a:t>P</a:t>
            </a:r>
            <a:r>
              <a:rPr lang="en-US" altLang="zh-CN" sz="1800" dirty="0"/>
              <a:t>/</a:t>
            </a:r>
            <a:r>
              <a:rPr lang="en-US" altLang="zh-CN" sz="1800" i="1" u="sng" dirty="0"/>
              <a:t>Q</a:t>
            </a:r>
            <a:r>
              <a:rPr lang="en-US" altLang="zh-CN" sz="1800" dirty="0"/>
              <a:t>;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/>
              <a:t>Behavior data </a:t>
            </a:r>
            <a:r>
              <a:rPr lang="en-US" altLang="zh-CN" sz="1800" i="1" u="sng" dirty="0"/>
              <a:t>R</a:t>
            </a:r>
            <a:r>
              <a:rPr lang="en-US" altLang="zh-CN" sz="1800" i="1" u="sng" baseline="30000" dirty="0"/>
              <a:t>(P)</a:t>
            </a:r>
            <a:r>
              <a:rPr lang="en-US" altLang="zh-CN" sz="1800" dirty="0"/>
              <a:t>/</a:t>
            </a:r>
            <a:r>
              <a:rPr lang="en-US" altLang="zh-CN" sz="1800" i="1" u="sng" dirty="0"/>
              <a:t>R</a:t>
            </a:r>
            <a:r>
              <a:rPr lang="en-US" altLang="zh-CN" sz="1800" i="1" u="sng" baseline="30000" dirty="0"/>
              <a:t>(Q)</a:t>
            </a:r>
            <a:r>
              <a:rPr lang="en-US" altLang="zh-CN" sz="1800" dirty="0"/>
              <a:t>;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/>
              <a:t>Observation </a:t>
            </a:r>
            <a:r>
              <a:rPr lang="en-US" altLang="zh-CN" sz="1800" i="1" u="sng" dirty="0"/>
              <a:t>W</a:t>
            </a:r>
            <a:r>
              <a:rPr lang="en-US" altLang="zh-CN" sz="1800" i="1" u="sng" baseline="30000" dirty="0"/>
              <a:t>(P)</a:t>
            </a:r>
            <a:r>
              <a:rPr lang="en-US" altLang="zh-CN" sz="1800" dirty="0"/>
              <a:t>/</a:t>
            </a:r>
            <a:r>
              <a:rPr lang="en-US" altLang="zh-CN" sz="1800" i="1" u="sng" dirty="0"/>
              <a:t>W</a:t>
            </a:r>
            <a:r>
              <a:rPr lang="en-US" altLang="zh-CN" sz="1800" i="1" u="sng" baseline="30000" dirty="0"/>
              <a:t>(Q)</a:t>
            </a:r>
            <a:r>
              <a:rPr lang="en-US" altLang="zh-CN" sz="1800" dirty="0"/>
              <a:t>;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/>
              <a:t>Overlapping indicator </a:t>
            </a:r>
            <a:r>
              <a:rPr lang="en-US" altLang="zh-CN" sz="1800" i="1" u="sng" dirty="0"/>
              <a:t>W</a:t>
            </a:r>
            <a:r>
              <a:rPr lang="en-US" altLang="zh-CN" sz="1800" i="1" u="sng" baseline="30000" dirty="0"/>
              <a:t>(P,Q)</a:t>
            </a:r>
            <a:r>
              <a:rPr lang="en-US" altLang="zh-CN" sz="1800" dirty="0"/>
              <a:t>,</a:t>
            </a:r>
          </a:p>
          <a:p>
            <a:pPr>
              <a:buSzPct val="60000"/>
            </a:pPr>
            <a:r>
              <a:rPr lang="en-US" altLang="zh-CN" sz="2400" dirty="0"/>
              <a:t>Output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/>
              <a:t>User latent representation </a:t>
            </a:r>
            <a:r>
              <a:rPr lang="en-US" altLang="zh-CN" sz="1800" i="1" u="sng" dirty="0"/>
              <a:t>U</a:t>
            </a:r>
            <a:r>
              <a:rPr lang="en-US" altLang="zh-CN" sz="1800" i="1" u="sng" baseline="30000" dirty="0"/>
              <a:t>(P)</a:t>
            </a:r>
            <a:r>
              <a:rPr lang="en-US" altLang="zh-CN" sz="1800" dirty="0"/>
              <a:t>/</a:t>
            </a:r>
            <a:r>
              <a:rPr lang="en-US" altLang="zh-CN" sz="1800" i="1" u="sng" dirty="0"/>
              <a:t>U</a:t>
            </a:r>
            <a:r>
              <a:rPr lang="en-US" altLang="zh-CN" sz="1800" i="1" u="sng" baseline="30000" dirty="0"/>
              <a:t>(Q)</a:t>
            </a:r>
            <a:r>
              <a:rPr lang="en-US" altLang="zh-CN" sz="1800" dirty="0"/>
              <a:t>;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/>
              <a:t>Item latent representation </a:t>
            </a:r>
            <a:r>
              <a:rPr lang="en-US" altLang="zh-CN" sz="1800" i="1" u="sng" dirty="0"/>
              <a:t>V</a:t>
            </a:r>
            <a:r>
              <a:rPr lang="en-US" altLang="zh-CN" sz="1800" i="1" u="sng" baseline="30000" dirty="0"/>
              <a:t>(P)</a:t>
            </a:r>
            <a:r>
              <a:rPr lang="en-US" altLang="zh-CN" sz="1800" dirty="0"/>
              <a:t>/</a:t>
            </a:r>
            <a:r>
              <a:rPr lang="en-US" altLang="zh-CN" sz="1800" i="1" u="sng" dirty="0"/>
              <a:t>V</a:t>
            </a:r>
            <a:r>
              <a:rPr lang="en-US" altLang="zh-CN" sz="1800" i="1" u="sng" baseline="30000" dirty="0"/>
              <a:t>(Q)</a:t>
            </a:r>
            <a:r>
              <a:rPr lang="en-US" altLang="zh-CN" sz="1800" dirty="0"/>
              <a:t>;</a:t>
            </a: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sz="1800" dirty="0"/>
              <a:t>Missing values in </a:t>
            </a:r>
            <a:r>
              <a:rPr lang="en-US" altLang="zh-CN" sz="1800" i="1" u="sng" dirty="0"/>
              <a:t>R</a:t>
            </a:r>
            <a:r>
              <a:rPr lang="en-US" altLang="zh-CN" sz="1800" i="1" u="sng" baseline="30000" dirty="0"/>
              <a:t>(P)</a:t>
            </a:r>
            <a:endParaRPr lang="en-US" altLang="zh-CN" sz="1800" dirty="0"/>
          </a:p>
          <a:p>
            <a:endParaRPr lang="zh-CN" altLang="en-US" sz="2400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Objective function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51" y="3255537"/>
            <a:ext cx="4824536" cy="208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079389" y="2361841"/>
            <a:ext cx="22376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Target platform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2427" y="2663333"/>
            <a:ext cx="2547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Auxiliary platform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直接连接符 18"/>
          <p:cNvCxnSpPr/>
          <p:nvPr/>
        </p:nvCxnSpPr>
        <p:spPr>
          <a:xfrm>
            <a:off x="5796136" y="2823506"/>
            <a:ext cx="409445" cy="432031"/>
          </a:xfrm>
          <a:prstGeom prst="line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8"/>
          <p:cNvCxnSpPr/>
          <p:nvPr/>
        </p:nvCxnSpPr>
        <p:spPr>
          <a:xfrm flipH="1">
            <a:off x="8144406" y="3140182"/>
            <a:ext cx="316026" cy="936890"/>
          </a:xfrm>
          <a:prstGeom prst="line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198221" y="6198362"/>
            <a:ext cx="25971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7030A0"/>
                </a:solidFill>
              </a:rPr>
              <a:t>Supervised term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74181" y="5468299"/>
            <a:ext cx="28905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Pair-wise similarity</a:t>
            </a:r>
          </a:p>
          <a:p>
            <a:r>
              <a:rPr lang="en-US" altLang="zh-CN" sz="2400" dirty="0" smtClean="0">
                <a:solidFill>
                  <a:srgbClr val="7030A0"/>
                </a:solidFill>
              </a:rPr>
              <a:t>of overlapped users</a:t>
            </a:r>
          </a:p>
        </p:txBody>
      </p:sp>
      <p:cxnSp>
        <p:nvCxnSpPr>
          <p:cNvPr id="15" name="直接连接符 18"/>
          <p:cNvCxnSpPr>
            <a:stCxn id="13" idx="0"/>
          </p:cNvCxnSpPr>
          <p:nvPr/>
        </p:nvCxnSpPr>
        <p:spPr>
          <a:xfrm flipV="1">
            <a:off x="7419449" y="5241819"/>
            <a:ext cx="171521" cy="226480"/>
          </a:xfrm>
          <a:prstGeom prst="line">
            <a:avLst/>
          </a:prstGeom>
          <a:ln w="38100">
            <a:solidFill>
              <a:srgbClr val="7030A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533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椭圆 58"/>
          <p:cNvSpPr/>
          <p:nvPr/>
        </p:nvSpPr>
        <p:spPr>
          <a:xfrm>
            <a:off x="2375684" y="4968176"/>
            <a:ext cx="4436295" cy="1658509"/>
          </a:xfrm>
          <a:prstGeom prst="ellipse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Behavior Modeling</a:t>
            </a:r>
            <a:br>
              <a:rPr lang="en-US" altLang="zh-CN" dirty="0" smtClean="0"/>
            </a:br>
            <a:r>
              <a:rPr lang="en-US" altLang="zh-CN" dirty="0" smtClean="0"/>
              <a:t>TO Mining Behavioral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5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Synchronized behavior detection </a:t>
            </a:r>
            <a:r>
              <a:rPr lang="en-US" altLang="zh-CN" dirty="0" smtClean="0"/>
              <a:t>(inferring zombie followers in Twitter networks) [PAKDD’14, KDD’14 best paper finalist, TKDD’15]</a:t>
            </a:r>
            <a:endParaRPr lang="zh-CN" altLang="en-US" dirty="0"/>
          </a:p>
        </p:txBody>
      </p:sp>
      <p:pic>
        <p:nvPicPr>
          <p:cNvPr id="1026" name="Picture 2" descr="C:\Users\meng\Desktop\Us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947" y="56845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ng\Desktop\Use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47" y="480772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ng\Desktop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13" y="52345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1453265" y="2876226"/>
            <a:ext cx="6480720" cy="3816423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1028" idx="3"/>
            <a:endCxn id="1027" idx="1"/>
          </p:cNvCxnSpPr>
          <p:nvPr/>
        </p:nvCxnSpPr>
        <p:spPr>
          <a:xfrm flipV="1">
            <a:off x="3189713" y="5257728"/>
            <a:ext cx="2502234" cy="42681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26" idx="0"/>
            <a:endCxn id="1028" idx="3"/>
          </p:cNvCxnSpPr>
          <p:nvPr/>
        </p:nvCxnSpPr>
        <p:spPr>
          <a:xfrm flipH="1">
            <a:off x="3189713" y="5684538"/>
            <a:ext cx="20522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28" idx="3"/>
            <a:endCxn id="1026" idx="0"/>
          </p:cNvCxnSpPr>
          <p:nvPr/>
        </p:nvCxnSpPr>
        <p:spPr>
          <a:xfrm>
            <a:off x="3189713" y="5684538"/>
            <a:ext cx="2052234" cy="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27" idx="1"/>
            <a:endCxn id="1026" idx="0"/>
          </p:cNvCxnSpPr>
          <p:nvPr/>
        </p:nvCxnSpPr>
        <p:spPr>
          <a:xfrm flipH="1">
            <a:off x="5241947" y="5257728"/>
            <a:ext cx="450000" cy="42681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1691808" y="3471536"/>
            <a:ext cx="6719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3527076" y="5765206"/>
            <a:ext cx="813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Social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60" name="Picture 1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01" y="4066718"/>
            <a:ext cx="629089" cy="7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0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402" y="3218100"/>
            <a:ext cx="629089" cy="7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470" y="3120868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578" y="3220476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793" y="3753053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095" y="3983286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0" name="直接箭头连接符 69"/>
          <p:cNvCxnSpPr>
            <a:stCxn id="62" idx="3"/>
            <a:endCxn id="61" idx="1"/>
          </p:cNvCxnSpPr>
          <p:nvPr/>
        </p:nvCxnSpPr>
        <p:spPr>
          <a:xfrm>
            <a:off x="4328968" y="3480868"/>
            <a:ext cx="1498434" cy="9842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91" y="3521632"/>
            <a:ext cx="629089" cy="722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直接箭头连接符 73"/>
          <p:cNvCxnSpPr>
            <a:stCxn id="65" idx="3"/>
            <a:endCxn id="61" idx="1"/>
          </p:cNvCxnSpPr>
          <p:nvPr/>
        </p:nvCxnSpPr>
        <p:spPr>
          <a:xfrm flipV="1">
            <a:off x="4042291" y="3579288"/>
            <a:ext cx="1785111" cy="533765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4" idx="3"/>
            <a:endCxn id="61" idx="1"/>
          </p:cNvCxnSpPr>
          <p:nvPr/>
        </p:nvCxnSpPr>
        <p:spPr>
          <a:xfrm flipV="1">
            <a:off x="3527076" y="3579288"/>
            <a:ext cx="2300326" cy="118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5" idx="3"/>
            <a:endCxn id="60" idx="1"/>
          </p:cNvCxnSpPr>
          <p:nvPr/>
        </p:nvCxnSpPr>
        <p:spPr>
          <a:xfrm>
            <a:off x="4042291" y="4113053"/>
            <a:ext cx="1785110" cy="31485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7" idx="3"/>
            <a:endCxn id="60" idx="1"/>
          </p:cNvCxnSpPr>
          <p:nvPr/>
        </p:nvCxnSpPr>
        <p:spPr>
          <a:xfrm>
            <a:off x="3340593" y="4343286"/>
            <a:ext cx="2486808" cy="8462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4" idx="3"/>
            <a:endCxn id="60" idx="1"/>
          </p:cNvCxnSpPr>
          <p:nvPr/>
        </p:nvCxnSpPr>
        <p:spPr>
          <a:xfrm>
            <a:off x="3527076" y="3580476"/>
            <a:ext cx="2300325" cy="84743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62" idx="3"/>
            <a:endCxn id="73" idx="1"/>
          </p:cNvCxnSpPr>
          <p:nvPr/>
        </p:nvCxnSpPr>
        <p:spPr>
          <a:xfrm>
            <a:off x="4328968" y="3480868"/>
            <a:ext cx="2127523" cy="40195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64" idx="3"/>
            <a:endCxn id="73" idx="1"/>
          </p:cNvCxnSpPr>
          <p:nvPr/>
        </p:nvCxnSpPr>
        <p:spPr>
          <a:xfrm>
            <a:off x="3527076" y="3580476"/>
            <a:ext cx="2929415" cy="30234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65" idx="3"/>
            <a:endCxn id="73" idx="1"/>
          </p:cNvCxnSpPr>
          <p:nvPr/>
        </p:nvCxnSpPr>
        <p:spPr>
          <a:xfrm flipV="1">
            <a:off x="4042291" y="3882820"/>
            <a:ext cx="2414200" cy="230233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stCxn id="67" idx="3"/>
            <a:endCxn id="73" idx="1"/>
          </p:cNvCxnSpPr>
          <p:nvPr/>
        </p:nvCxnSpPr>
        <p:spPr>
          <a:xfrm flipV="1">
            <a:off x="3340593" y="3882820"/>
            <a:ext cx="3115898" cy="46046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>
            <a:endCxn id="60" idx="1"/>
          </p:cNvCxnSpPr>
          <p:nvPr/>
        </p:nvCxnSpPr>
        <p:spPr>
          <a:xfrm flipV="1">
            <a:off x="3189713" y="4427906"/>
            <a:ext cx="2637688" cy="125663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26" idx="0"/>
            <a:endCxn id="61" idx="1"/>
          </p:cNvCxnSpPr>
          <p:nvPr/>
        </p:nvCxnSpPr>
        <p:spPr>
          <a:xfrm flipV="1">
            <a:off x="5241947" y="3579288"/>
            <a:ext cx="585455" cy="2105250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椭圆 114"/>
          <p:cNvSpPr/>
          <p:nvPr/>
        </p:nvSpPr>
        <p:spPr>
          <a:xfrm>
            <a:off x="2289713" y="2996953"/>
            <a:ext cx="4946583" cy="2004342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Synchronized Behavioral Patterns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45" y="1768122"/>
            <a:ext cx="5040000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58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meng\Desktop\d_weibojan_HDi_a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519" y="1768122"/>
            <a:ext cx="5040000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Synchronized Behavioral Patterns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04" y="1685442"/>
            <a:ext cx="991883" cy="126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845" y="2950947"/>
            <a:ext cx="105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69" y="3735882"/>
            <a:ext cx="953960" cy="120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159" y="4944540"/>
            <a:ext cx="953960" cy="52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ounded Rectangle 2"/>
          <p:cNvSpPr/>
          <p:nvPr/>
        </p:nvSpPr>
        <p:spPr>
          <a:xfrm>
            <a:off x="5321359" y="3648377"/>
            <a:ext cx="432048" cy="86290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/>
          <p:cNvSpPr/>
          <p:nvPr/>
        </p:nvSpPr>
        <p:spPr>
          <a:xfrm rot="679086">
            <a:off x="5626895" y="2323047"/>
            <a:ext cx="396976" cy="3507243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9"/>
          <p:cNvCxnSpPr>
            <a:stCxn id="15" idx="3"/>
            <a:endCxn id="12" idx="1"/>
          </p:cNvCxnSpPr>
          <p:nvPr/>
        </p:nvCxnSpPr>
        <p:spPr>
          <a:xfrm flipV="1">
            <a:off x="4662385" y="4079831"/>
            <a:ext cx="658974" cy="4914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9"/>
          <p:cNvCxnSpPr>
            <a:stCxn id="8" idx="3"/>
          </p:cNvCxnSpPr>
          <p:nvPr/>
        </p:nvCxnSpPr>
        <p:spPr>
          <a:xfrm>
            <a:off x="4965787" y="2318195"/>
            <a:ext cx="787620" cy="33017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409118" y="3672555"/>
            <a:ext cx="1253267" cy="1797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8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/>
          <p:nvPr/>
        </p:nvSpPr>
        <p:spPr>
          <a:xfrm>
            <a:off x="683568" y="1684862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 smtClean="0">
                <a:solidFill>
                  <a:srgbClr val="FF0000"/>
                </a:solidFill>
              </a:rPr>
              <a:t>Background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err="1" smtClean="0"/>
              <a:t>ROadmap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568" y="3284984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 smtClean="0">
                <a:solidFill>
                  <a:schemeClr val="bg1"/>
                </a:solidFill>
              </a:rPr>
              <a:t>Previous works (6 problems)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122" y="4869160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 smtClean="0">
                <a:solidFill>
                  <a:schemeClr val="bg1"/>
                </a:solidFill>
              </a:rPr>
              <a:t>Thinking &amp; Future works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Recovering Distorted Out-degree Distribution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05000"/>
            <a:ext cx="4572000" cy="4572000"/>
          </a:xfrm>
          <a:prstGeom prst="rect">
            <a:avLst/>
          </a:prstGeom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44" y="3124944"/>
            <a:ext cx="32004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12"/>
          <p:cNvCxnSpPr/>
          <p:nvPr/>
        </p:nvCxnSpPr>
        <p:spPr>
          <a:xfrm>
            <a:off x="6549933" y="2937876"/>
            <a:ext cx="124752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3"/>
          <p:cNvCxnSpPr/>
          <p:nvPr/>
        </p:nvCxnSpPr>
        <p:spPr>
          <a:xfrm>
            <a:off x="6549933" y="2458904"/>
            <a:ext cx="124752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14"/>
          <p:cNvCxnSpPr/>
          <p:nvPr/>
        </p:nvCxnSpPr>
        <p:spPr>
          <a:xfrm>
            <a:off x="7321957" y="2465291"/>
            <a:ext cx="0" cy="472585"/>
          </a:xfrm>
          <a:prstGeom prst="line">
            <a:avLst/>
          </a:prstGeom>
          <a:ln w="25400">
            <a:solidFill>
              <a:srgbClr val="00B0F0"/>
            </a:solidFill>
            <a:prstDash val="solid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15"/>
          <p:cNvSpPr/>
          <p:nvPr/>
        </p:nvSpPr>
        <p:spPr>
          <a:xfrm>
            <a:off x="7347719" y="2943507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0.41M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34" name="Rectangle 16"/>
          <p:cNvSpPr/>
          <p:nvPr/>
        </p:nvSpPr>
        <p:spPr>
          <a:xfrm>
            <a:off x="7347719" y="1757405"/>
            <a:ext cx="1611339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3.17M</a:t>
            </a:r>
            <a:endParaRPr lang="en-US" sz="4000" b="1" dirty="0">
              <a:solidFill>
                <a:srgbClr val="00B0F0"/>
              </a:solidFill>
            </a:endParaRPr>
          </a:p>
        </p:txBody>
      </p:sp>
      <p:cxnSp>
        <p:nvCxnSpPr>
          <p:cNvPr id="35" name="Straight Connector 17"/>
          <p:cNvCxnSpPr/>
          <p:nvPr/>
        </p:nvCxnSpPr>
        <p:spPr>
          <a:xfrm flipH="1">
            <a:off x="6443111" y="3046244"/>
            <a:ext cx="3681" cy="16789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18"/>
          <p:cNvSpPr/>
          <p:nvPr/>
        </p:nvSpPr>
        <p:spPr>
          <a:xfrm>
            <a:off x="6489853" y="4191000"/>
            <a:ext cx="1367682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d=20</a:t>
            </a:r>
            <a:endParaRPr lang="en-US" sz="4000" b="1" dirty="0">
              <a:solidFill>
                <a:srgbClr val="00B0F0"/>
              </a:solidFill>
            </a:endParaRPr>
          </a:p>
        </p:txBody>
      </p:sp>
      <p:pic>
        <p:nvPicPr>
          <p:cNvPr id="37" name="Picture 2" descr="Twitter bird logo 2012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33" y="1623328"/>
            <a:ext cx="88888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矩形 37"/>
          <p:cNvSpPr/>
          <p:nvPr/>
        </p:nvSpPr>
        <p:spPr>
          <a:xfrm>
            <a:off x="1563230" y="1573886"/>
            <a:ext cx="144142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 smtClean="0">
                <a:ln w="10541" cmpd="sng">
                  <a:noFill/>
                  <a:prstDash val="solid"/>
                </a:ln>
                <a:solidFill>
                  <a:srgbClr val="00B0F0"/>
                </a:solidFill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2009</a:t>
            </a:r>
            <a:endParaRPr lang="zh-CN" altLang="en-US" sz="4400" b="1" cap="none" spc="0" dirty="0">
              <a:ln w="10541" cmpd="sng">
                <a:noFill/>
                <a:prstDash val="solid"/>
              </a:ln>
              <a:solidFill>
                <a:srgbClr val="00B0F0"/>
              </a:solidFill>
              <a:effectLst>
                <a:outerShdw blurRad="75057" dist="38100" dir="5400000" sy="-20000" rotWithShape="0">
                  <a:prstClr val="black">
                    <a:alpha val="25000"/>
                  </a:prstClr>
                </a:outerShdw>
              </a:effectLst>
            </a:endParaRPr>
          </a:p>
        </p:txBody>
      </p:sp>
      <p:sp>
        <p:nvSpPr>
          <p:cNvPr id="39" name="Rectangle 15"/>
          <p:cNvSpPr/>
          <p:nvPr/>
        </p:nvSpPr>
        <p:spPr>
          <a:xfrm>
            <a:off x="602333" y="2487424"/>
            <a:ext cx="981359" cy="58477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solidFill>
                  <a:srgbClr val="00B0F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41M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59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Behavior Modeling</a:t>
            </a:r>
            <a:br>
              <a:rPr lang="en-US" altLang="zh-CN" dirty="0" smtClean="0"/>
            </a:br>
            <a:r>
              <a:rPr lang="en-US" altLang="zh-CN" dirty="0" smtClean="0"/>
              <a:t>TO Mining Behavioral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6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Suspicious behavior detection </a:t>
            </a:r>
            <a:r>
              <a:rPr lang="en-US" altLang="zh-CN" dirty="0" smtClean="0"/>
              <a:t>(catching astroturfing in Twitter retweeting and trending networks) [New]</a:t>
            </a:r>
            <a:endParaRPr lang="zh-CN" altLang="en-US" dirty="0"/>
          </a:p>
        </p:txBody>
      </p:sp>
      <p:pic>
        <p:nvPicPr>
          <p:cNvPr id="35" name="Picture 5" descr="C:\Users\meng\Desktop\speech_bubble_tex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84" y="27803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C:\Users\meng\Desktop\speech_bubble_tex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72" y="27803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40" y="2780348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644" y="27852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椭圆 41"/>
          <p:cNvSpPr/>
          <p:nvPr/>
        </p:nvSpPr>
        <p:spPr>
          <a:xfrm>
            <a:off x="1805184" y="2663388"/>
            <a:ext cx="5256584" cy="98130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3191928" y="2400612"/>
            <a:ext cx="8002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Tweet</a:t>
            </a:r>
            <a:endParaRPr lang="zh-CN" altLang="en-US" dirty="0"/>
          </a:p>
        </p:txBody>
      </p:sp>
      <p:pic>
        <p:nvPicPr>
          <p:cNvPr id="51" name="Picture 2" descr="C:\Users\meng\Desktop\User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47" y="54864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C:\Users\meng\Desktop\User (1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4" y="54864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C:\Users\meng\Desktop\us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95" y="548649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28" y="4647733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84" y="4646322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786" y="4646322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椭圆 56"/>
          <p:cNvSpPr/>
          <p:nvPr/>
        </p:nvSpPr>
        <p:spPr>
          <a:xfrm>
            <a:off x="447855" y="4442376"/>
            <a:ext cx="2790360" cy="208823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24660" y="4998401"/>
            <a:ext cx="6719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3515842" y="4554455"/>
            <a:ext cx="1612136" cy="186407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502352" y="4493199"/>
            <a:ext cx="8899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Device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423211" y="4400644"/>
            <a:ext cx="1395180" cy="20882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5354069" y="4378708"/>
            <a:ext cx="77880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Trend</a:t>
            </a:r>
            <a:endParaRPr lang="zh-CN" altLang="en-US" dirty="0"/>
          </a:p>
        </p:txBody>
      </p:sp>
      <p:pic>
        <p:nvPicPr>
          <p:cNvPr id="3074" name="Picture 2" descr="C:\Users\meng\Desktop\Comput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727" y="5024930"/>
            <a:ext cx="4878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C:\Users\meng\Desktop\Comput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539" y="5598571"/>
            <a:ext cx="4878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C:\Users\meng\Desktop\Comput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399" y="5253623"/>
            <a:ext cx="4878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meng\Desktop\photo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595" y="4742382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meng\Desktop\Ice-breaker-activities-hot-topic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463" y="5048119"/>
            <a:ext cx="3951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meng\Desktop\info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595" y="5419453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椭圆 97"/>
          <p:cNvSpPr/>
          <p:nvPr/>
        </p:nvSpPr>
        <p:spPr>
          <a:xfrm>
            <a:off x="7144202" y="4400644"/>
            <a:ext cx="1656184" cy="2088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7159886" y="4373350"/>
            <a:ext cx="68903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pic>
        <p:nvPicPr>
          <p:cNvPr id="3078" name="Picture 6" descr="C:\Users\meng\Desktop\What-The-Trending-Topics-Icon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580" y="2717850"/>
            <a:ext cx="754364" cy="75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C:\Users\meng\Desktop\clock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971" y="4845794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7" descr="C:\Users\meng\Desktop\clock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71" y="552221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7" descr="C:\Users\meng\Desktop\clock-icon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71" y="486253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接连接符 5"/>
          <p:cNvCxnSpPr>
            <a:stCxn id="42" idx="4"/>
            <a:endCxn id="57" idx="0"/>
          </p:cNvCxnSpPr>
          <p:nvPr/>
        </p:nvCxnSpPr>
        <p:spPr>
          <a:xfrm flipH="1">
            <a:off x="1843035" y="3644694"/>
            <a:ext cx="2590441" cy="797682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42" idx="4"/>
            <a:endCxn id="75" idx="0"/>
          </p:cNvCxnSpPr>
          <p:nvPr/>
        </p:nvCxnSpPr>
        <p:spPr>
          <a:xfrm flipH="1">
            <a:off x="4321910" y="3644694"/>
            <a:ext cx="111566" cy="909761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42" idx="4"/>
            <a:endCxn id="87" idx="0"/>
          </p:cNvCxnSpPr>
          <p:nvPr/>
        </p:nvCxnSpPr>
        <p:spPr>
          <a:xfrm>
            <a:off x="4433476" y="3644694"/>
            <a:ext cx="1687325" cy="75595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>
            <a:stCxn id="42" idx="4"/>
            <a:endCxn id="98" idx="0"/>
          </p:cNvCxnSpPr>
          <p:nvPr/>
        </p:nvCxnSpPr>
        <p:spPr>
          <a:xfrm>
            <a:off x="4433476" y="3644694"/>
            <a:ext cx="3538818" cy="75595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3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Measuring Suspiciousness:</a:t>
            </a:r>
            <a:br>
              <a:rPr lang="en-US" altLang="zh-CN" dirty="0" smtClean="0"/>
            </a:br>
            <a:r>
              <a:rPr lang="en-US" altLang="zh-CN" dirty="0" smtClean="0"/>
              <a:t>Multi-modal Dense Blocks</a:t>
            </a:r>
            <a:endParaRPr lang="zh-CN" alt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441513" y="1535090"/>
            <a:ext cx="8229600" cy="4876800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2 modes, and 3 modes, which is more suspicious?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333865" y="3008891"/>
            <a:ext cx="1392770" cy="110356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5574193" y="3099056"/>
            <a:ext cx="2558807" cy="341748"/>
          </a:xfrm>
          <a:prstGeom prst="cube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6200000">
            <a:off x="1596045" y="3215150"/>
            <a:ext cx="88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user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2578843" y="2502519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time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 rot="16200000">
            <a:off x="4830579" y="3186277"/>
            <a:ext cx="88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user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6402189" y="2531173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time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 rot="19102004">
            <a:off x="8025313" y="3342652"/>
            <a:ext cx="522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IP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 rot="16200000">
            <a:off x="1200990" y="3227921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225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8634" y="2077473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200 minutes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9793" y="3882428"/>
            <a:ext cx="128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27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313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44435" y="2077473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120 minutes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4487583" y="319868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40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9243471">
            <a:off x="8408886" y="364539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24045" y="3538168"/>
            <a:ext cx="128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12,375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460590" y="3591176"/>
            <a:ext cx="432048" cy="406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402189" y="3273148"/>
            <a:ext cx="216024" cy="331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73323" y="2106994"/>
            <a:ext cx="12650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Dense</a:t>
            </a:r>
          </a:p>
          <a:p>
            <a:r>
              <a:rPr lang="en-US" altLang="zh-CN" sz="2800" b="1" dirty="0" smtClean="0"/>
              <a:t>block: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331291" y="4384160"/>
            <a:ext cx="1326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Data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49" name="立方体 48"/>
          <p:cNvSpPr/>
          <p:nvPr/>
        </p:nvSpPr>
        <p:spPr>
          <a:xfrm>
            <a:off x="1657295" y="4456208"/>
            <a:ext cx="3122996" cy="1126697"/>
          </a:xfrm>
          <a:prstGeom prst="cube">
            <a:avLst>
              <a:gd name="adj" fmla="val 96092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2871749" y="4911543"/>
            <a:ext cx="694088" cy="216023"/>
          </a:xfrm>
          <a:prstGeom prst="cube">
            <a:avLst>
              <a:gd name="adj" fmla="val 96092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5355507" y="4410836"/>
            <a:ext cx="3122996" cy="1126697"/>
          </a:xfrm>
          <a:prstGeom prst="cube">
            <a:avLst>
              <a:gd name="adj" fmla="val 37966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6501939" y="4939965"/>
            <a:ext cx="439682" cy="341748"/>
          </a:xfrm>
          <a:prstGeom prst="cube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52" idx="0"/>
          </p:cNvCxnSpPr>
          <p:nvPr/>
        </p:nvCxnSpPr>
        <p:spPr>
          <a:xfrm>
            <a:off x="6717047" y="4144038"/>
            <a:ext cx="47452" cy="795927"/>
          </a:xfrm>
          <a:prstGeom prst="line">
            <a:avLst/>
          </a:prstGeom>
          <a:ln w="63500" cmpd="dbl">
            <a:solidFill>
              <a:srgbClr val="7030A0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50" idx="0"/>
          </p:cNvCxnSpPr>
          <p:nvPr/>
        </p:nvCxnSpPr>
        <p:spPr>
          <a:xfrm>
            <a:off x="3111203" y="4197354"/>
            <a:ext cx="211380" cy="714189"/>
          </a:xfrm>
          <a:prstGeom prst="line">
            <a:avLst/>
          </a:prstGeom>
          <a:ln w="63500" cmpd="dbl">
            <a:solidFill>
              <a:srgbClr val="7030A0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3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Measuring Suspiciousness:</a:t>
            </a:r>
            <a:br>
              <a:rPr lang="en-US" altLang="zh-CN" dirty="0" smtClean="0"/>
            </a:br>
            <a:r>
              <a:rPr lang="en-US" altLang="zh-CN" dirty="0" smtClean="0"/>
              <a:t>Multi-modal Dense Blocks</a:t>
            </a:r>
            <a:endParaRPr lang="zh-CN" altLang="en-US" dirty="0"/>
          </a:p>
        </p:txBody>
      </p:sp>
      <p:sp>
        <p:nvSpPr>
          <p:cNvPr id="25" name="内容占位符 24"/>
          <p:cNvSpPr>
            <a:spLocks noGrp="1"/>
          </p:cNvSpPr>
          <p:nvPr>
            <p:ph idx="1"/>
          </p:nvPr>
        </p:nvSpPr>
        <p:spPr>
          <a:xfrm>
            <a:off x="441513" y="1535090"/>
            <a:ext cx="8229600" cy="4876800"/>
          </a:xfrm>
        </p:spPr>
        <p:txBody>
          <a:bodyPr>
            <a:normAutofit/>
          </a:bodyPr>
          <a:lstStyle/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2 modes, and 3 modes, which is more suspicious?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2333865" y="3008891"/>
            <a:ext cx="1392770" cy="110356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立方体 11"/>
          <p:cNvSpPr/>
          <p:nvPr/>
        </p:nvSpPr>
        <p:spPr>
          <a:xfrm>
            <a:off x="5574193" y="3099056"/>
            <a:ext cx="2558807" cy="341748"/>
          </a:xfrm>
          <a:prstGeom prst="cube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6200000">
            <a:off x="1596045" y="3215150"/>
            <a:ext cx="88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user</a:t>
            </a:r>
            <a:endParaRPr lang="zh-CN" altLang="en-US" sz="2800" dirty="0"/>
          </a:p>
        </p:txBody>
      </p:sp>
      <p:sp>
        <p:nvSpPr>
          <p:cNvPr id="14" name="矩形 13"/>
          <p:cNvSpPr/>
          <p:nvPr/>
        </p:nvSpPr>
        <p:spPr>
          <a:xfrm>
            <a:off x="2578843" y="2502519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time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 rot="16200000">
            <a:off x="4830579" y="3186277"/>
            <a:ext cx="8851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user</a:t>
            </a:r>
            <a:endParaRPr lang="zh-CN" altLang="en-US" sz="2800" dirty="0"/>
          </a:p>
        </p:txBody>
      </p:sp>
      <p:sp>
        <p:nvSpPr>
          <p:cNvPr id="16" name="矩形 15"/>
          <p:cNvSpPr/>
          <p:nvPr/>
        </p:nvSpPr>
        <p:spPr>
          <a:xfrm>
            <a:off x="6402189" y="2531173"/>
            <a:ext cx="8643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time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 rot="19102004">
            <a:off x="8025313" y="3342652"/>
            <a:ext cx="522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IP</a:t>
            </a:r>
            <a:endParaRPr lang="zh-CN" altLang="en-US" sz="2800" dirty="0"/>
          </a:p>
        </p:txBody>
      </p:sp>
      <p:sp>
        <p:nvSpPr>
          <p:cNvPr id="18" name="矩形 17"/>
          <p:cNvSpPr/>
          <p:nvPr/>
        </p:nvSpPr>
        <p:spPr>
          <a:xfrm rot="16200000">
            <a:off x="1200990" y="3227921"/>
            <a:ext cx="785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225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038634" y="2077473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200 minutes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9793" y="3882428"/>
            <a:ext cx="128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27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en-US" altLang="zh-CN" sz="2800" dirty="0" smtClean="0">
                <a:solidFill>
                  <a:srgbClr val="FF0000"/>
                </a:solidFill>
              </a:rPr>
              <a:t>313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44435" y="2077473"/>
            <a:ext cx="214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120 minutes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6200000">
            <a:off x="4487583" y="3198686"/>
            <a:ext cx="5854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40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9243471">
            <a:off x="8408886" y="3645399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2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224045" y="3538168"/>
            <a:ext cx="12859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12,375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460590" y="3591176"/>
            <a:ext cx="432048" cy="4066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402189" y="3273148"/>
            <a:ext cx="216024" cy="3311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273323" y="2106994"/>
            <a:ext cx="12650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Dense</a:t>
            </a:r>
          </a:p>
          <a:p>
            <a:r>
              <a:rPr lang="en-US" altLang="zh-CN" sz="2800" b="1" dirty="0" smtClean="0"/>
              <a:t>block:</a:t>
            </a:r>
            <a:endParaRPr lang="zh-CN" altLang="en-US" sz="2800" b="1" dirty="0"/>
          </a:p>
        </p:txBody>
      </p:sp>
      <p:sp>
        <p:nvSpPr>
          <p:cNvPr id="48" name="矩形 47"/>
          <p:cNvSpPr/>
          <p:nvPr/>
        </p:nvSpPr>
        <p:spPr>
          <a:xfrm>
            <a:off x="331291" y="4384160"/>
            <a:ext cx="13260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/>
              <a:t>Data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sp>
        <p:nvSpPr>
          <p:cNvPr id="49" name="立方体 48"/>
          <p:cNvSpPr/>
          <p:nvPr/>
        </p:nvSpPr>
        <p:spPr>
          <a:xfrm>
            <a:off x="1657295" y="4456208"/>
            <a:ext cx="3122996" cy="1126697"/>
          </a:xfrm>
          <a:prstGeom prst="cube">
            <a:avLst>
              <a:gd name="adj" fmla="val 96092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立方体 49"/>
          <p:cNvSpPr/>
          <p:nvPr/>
        </p:nvSpPr>
        <p:spPr>
          <a:xfrm>
            <a:off x="2871749" y="4911543"/>
            <a:ext cx="694088" cy="216023"/>
          </a:xfrm>
          <a:prstGeom prst="cube">
            <a:avLst>
              <a:gd name="adj" fmla="val 96092"/>
            </a:avLst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/>
          <p:cNvSpPr/>
          <p:nvPr/>
        </p:nvSpPr>
        <p:spPr>
          <a:xfrm>
            <a:off x="5355507" y="4410836"/>
            <a:ext cx="3122996" cy="1126697"/>
          </a:xfrm>
          <a:prstGeom prst="cube">
            <a:avLst>
              <a:gd name="adj" fmla="val 37966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立方体 51"/>
          <p:cNvSpPr/>
          <p:nvPr/>
        </p:nvSpPr>
        <p:spPr>
          <a:xfrm>
            <a:off x="6501939" y="4939965"/>
            <a:ext cx="439682" cy="341748"/>
          </a:xfrm>
          <a:prstGeom prst="cube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/>
          <p:cNvCxnSpPr>
            <a:endCxn id="52" idx="0"/>
          </p:cNvCxnSpPr>
          <p:nvPr/>
        </p:nvCxnSpPr>
        <p:spPr>
          <a:xfrm>
            <a:off x="6717047" y="4144038"/>
            <a:ext cx="47452" cy="795927"/>
          </a:xfrm>
          <a:prstGeom prst="line">
            <a:avLst/>
          </a:prstGeom>
          <a:ln w="63500" cmpd="dbl">
            <a:solidFill>
              <a:srgbClr val="7030A0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50" idx="0"/>
          </p:cNvCxnSpPr>
          <p:nvPr/>
        </p:nvCxnSpPr>
        <p:spPr>
          <a:xfrm>
            <a:off x="3111203" y="4197354"/>
            <a:ext cx="211380" cy="714189"/>
          </a:xfrm>
          <a:prstGeom prst="line">
            <a:avLst/>
          </a:prstGeom>
          <a:ln w="63500" cmpd="dbl">
            <a:solidFill>
              <a:srgbClr val="7030A0"/>
            </a:solidFill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爆炸形 2 28"/>
          <p:cNvSpPr/>
          <p:nvPr/>
        </p:nvSpPr>
        <p:spPr>
          <a:xfrm>
            <a:off x="2038634" y="5264756"/>
            <a:ext cx="5574786" cy="1291989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Probability</a:t>
            </a:r>
            <a:endParaRPr lang="zh-CN" altLang="en-US" sz="3200" b="1" dirty="0"/>
          </a:p>
        </p:txBody>
      </p:sp>
      <p:sp>
        <p:nvSpPr>
          <p:cNvPr id="30" name="矩形 29"/>
          <p:cNvSpPr/>
          <p:nvPr/>
        </p:nvSpPr>
        <p:spPr>
          <a:xfrm>
            <a:off x="1173270" y="6049051"/>
            <a:ext cx="1236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0.9%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861902" y="6049051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0.05%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6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/>
          <p:nvPr/>
        </p:nvSpPr>
        <p:spPr>
          <a:xfrm>
            <a:off x="683568" y="1684862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 smtClean="0">
                <a:solidFill>
                  <a:schemeClr val="bg1"/>
                </a:solidFill>
              </a:rPr>
              <a:t>Background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err="1" smtClean="0"/>
              <a:t>ROadmap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568" y="3284984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>
                <a:solidFill>
                  <a:schemeClr val="bg1"/>
                </a:solidFill>
              </a:rPr>
              <a:t>Previous works (6 problems)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122" y="4869160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 smtClean="0">
                <a:solidFill>
                  <a:srgbClr val="FF0000"/>
                </a:solidFill>
              </a:rPr>
              <a:t>Thinking &amp; Future works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Challenges in Mining Behavioral Networks (Behavior Modeling)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Sparse, </a:t>
            </a:r>
            <a:r>
              <a:rPr lang="en-US" altLang="zh-CN" dirty="0" smtClean="0">
                <a:solidFill>
                  <a:srgbClr val="FF0000"/>
                </a:solidFill>
              </a:rPr>
              <a:t>massive, complex </a:t>
            </a:r>
            <a:r>
              <a:rPr lang="en-US" altLang="zh-CN" dirty="0" smtClean="0"/>
              <a:t>behavioral </a:t>
            </a:r>
            <a:r>
              <a:rPr lang="en-US" altLang="zh-CN" i="1" dirty="0" smtClean="0"/>
              <a:t>data</a:t>
            </a:r>
          </a:p>
          <a:p>
            <a:pPr lvl="1"/>
            <a:r>
              <a:rPr lang="en-US" altLang="zh-CN" dirty="0" smtClean="0"/>
              <a:t>Social</a:t>
            </a:r>
            <a:r>
              <a:rPr lang="en-US" altLang="zh-CN" dirty="0" smtClean="0"/>
              <a:t>, spatial, temporal contexts </a:t>
            </a:r>
            <a:r>
              <a:rPr lang="en-US" altLang="zh-CN" dirty="0"/>
              <a:t>(Problem </a:t>
            </a:r>
            <a:r>
              <a:rPr lang="en-US" altLang="zh-CN" dirty="0" smtClean="0"/>
              <a:t>1,2)</a:t>
            </a:r>
          </a:p>
          <a:p>
            <a:pPr lvl="1"/>
            <a:r>
              <a:rPr lang="en-US" altLang="zh-CN" dirty="0" smtClean="0"/>
              <a:t>Walking across domains and platforms </a:t>
            </a:r>
            <a:r>
              <a:rPr lang="en-US" altLang="zh-CN" dirty="0"/>
              <a:t>(Problem 3,4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Anomalies/Suspiciousness </a:t>
            </a:r>
            <a:r>
              <a:rPr lang="en-US" altLang="zh-CN" dirty="0"/>
              <a:t>(Problem 5,6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Unified, structured, heterogeneous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networks</a:t>
            </a:r>
          </a:p>
          <a:p>
            <a:pPr lvl="1"/>
            <a:r>
              <a:rPr lang="en-US" altLang="zh-CN" b="1" dirty="0" smtClean="0"/>
              <a:t>Construction and integration</a:t>
            </a:r>
          </a:p>
          <a:p>
            <a:pPr lvl="1"/>
            <a:r>
              <a:rPr lang="en-US" altLang="zh-CN" b="1" dirty="0" smtClean="0"/>
              <a:t>OLAP and mining</a:t>
            </a:r>
          </a:p>
          <a:p>
            <a:pPr lvl="1"/>
            <a:r>
              <a:rPr lang="en-US" altLang="zh-CN" b="1" dirty="0" smtClean="0"/>
              <a:t>Network-based anomaly detection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Effective, scalable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/>
              <a:t>algorithms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Practical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/>
              <a:t>solutions</a:t>
            </a:r>
            <a:r>
              <a:rPr lang="en-US" altLang="zh-CN" dirty="0" smtClean="0"/>
              <a:t>: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We are changing users’ behaviors.</a:t>
            </a:r>
          </a:p>
          <a:p>
            <a:pPr lvl="1"/>
            <a:r>
              <a:rPr lang="en-US" altLang="zh-CN" b="1" dirty="0" smtClean="0"/>
              <a:t>Mining “plans”, “strategies” instead of “missing links</a:t>
            </a:r>
            <a:r>
              <a:rPr lang="en-US" altLang="zh-CN" b="1" dirty="0" smtClean="0"/>
              <a:t>”?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63110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Construction and Integration</a:t>
            </a:r>
            <a:br>
              <a:rPr lang="en-US" altLang="zh-CN" dirty="0" smtClean="0"/>
            </a:br>
            <a:r>
              <a:rPr lang="en-US" altLang="zh-CN" dirty="0" smtClean="0"/>
              <a:t>of Behavioral Networks: Human-centered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Social networks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339752" y="3562350"/>
            <a:ext cx="1872208" cy="77038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Platform 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48064" y="3562350"/>
            <a:ext cx="1872208" cy="77038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Platform 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>
            <a:stCxn id="4" idx="5"/>
            <a:endCxn id="7" idx="0"/>
          </p:cNvCxnSpPr>
          <p:nvPr/>
        </p:nvCxnSpPr>
        <p:spPr>
          <a:xfrm>
            <a:off x="3937781" y="4219914"/>
            <a:ext cx="706227" cy="482352"/>
          </a:xfrm>
          <a:prstGeom prst="line">
            <a:avLst/>
          </a:prstGeom>
          <a:ln w="25400" cmpd="sng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3707904" y="4702266"/>
            <a:ext cx="1872208" cy="77038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Platform 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>
            <a:stCxn id="4" idx="5"/>
            <a:endCxn id="5" idx="3"/>
          </p:cNvCxnSpPr>
          <p:nvPr/>
        </p:nvCxnSpPr>
        <p:spPr>
          <a:xfrm>
            <a:off x="3937781" y="4219914"/>
            <a:ext cx="1484462" cy="0"/>
          </a:xfrm>
          <a:prstGeom prst="line">
            <a:avLst/>
          </a:prstGeom>
          <a:ln w="25400" cmpd="sng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7" idx="0"/>
            <a:endCxn id="5" idx="3"/>
          </p:cNvCxnSpPr>
          <p:nvPr/>
        </p:nvCxnSpPr>
        <p:spPr>
          <a:xfrm flipV="1">
            <a:off x="4644008" y="4219914"/>
            <a:ext cx="778235" cy="482352"/>
          </a:xfrm>
          <a:prstGeom prst="line">
            <a:avLst/>
          </a:prstGeom>
          <a:ln w="25400" cmpd="sng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3275856" y="4174199"/>
            <a:ext cx="2943944" cy="48235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Overlapped users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55576" y="3947542"/>
            <a:ext cx="1202432" cy="69643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Item A3</a:t>
            </a:r>
          </a:p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(game)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907976" y="2768352"/>
            <a:ext cx="1202432" cy="6858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Item A2</a:t>
            </a:r>
          </a:p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(tag)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373488" y="2204864"/>
            <a:ext cx="1202432" cy="6553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Item A1</a:t>
            </a:r>
          </a:p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(tweet)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036504" y="5949280"/>
            <a:ext cx="1202432" cy="6480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Item C1</a:t>
            </a:r>
          </a:p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(app)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164288" y="2532521"/>
            <a:ext cx="1202432" cy="6930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Item B1</a:t>
            </a:r>
          </a:p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(movie)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64288" y="4581128"/>
            <a:ext cx="1202432" cy="6480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Item B2</a:t>
            </a:r>
          </a:p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(book)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26" name="直接连接符 25"/>
          <p:cNvCxnSpPr>
            <a:stCxn id="20" idx="3"/>
            <a:endCxn id="4" idx="3"/>
          </p:cNvCxnSpPr>
          <p:nvPr/>
        </p:nvCxnSpPr>
        <p:spPr>
          <a:xfrm flipV="1">
            <a:off x="1958008" y="4219914"/>
            <a:ext cx="655923" cy="75845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21" idx="3"/>
            <a:endCxn id="4" idx="1"/>
          </p:cNvCxnSpPr>
          <p:nvPr/>
        </p:nvCxnSpPr>
        <p:spPr>
          <a:xfrm>
            <a:off x="2110408" y="3111252"/>
            <a:ext cx="503523" cy="563918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2"/>
            <a:endCxn id="4" idx="0"/>
          </p:cNvCxnSpPr>
          <p:nvPr/>
        </p:nvCxnSpPr>
        <p:spPr>
          <a:xfrm flipH="1">
            <a:off x="3275856" y="2860179"/>
            <a:ext cx="1698848" cy="702171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4" idx="2"/>
            <a:endCxn id="5" idx="7"/>
          </p:cNvCxnSpPr>
          <p:nvPr/>
        </p:nvCxnSpPr>
        <p:spPr>
          <a:xfrm flipH="1">
            <a:off x="6746093" y="3225552"/>
            <a:ext cx="1019411" cy="449618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25" idx="0"/>
            <a:endCxn id="5" idx="5"/>
          </p:cNvCxnSpPr>
          <p:nvPr/>
        </p:nvCxnSpPr>
        <p:spPr>
          <a:xfrm flipH="1" flipV="1">
            <a:off x="6746093" y="4219914"/>
            <a:ext cx="1019411" cy="361214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3" idx="0"/>
            <a:endCxn id="7" idx="4"/>
          </p:cNvCxnSpPr>
          <p:nvPr/>
        </p:nvCxnSpPr>
        <p:spPr>
          <a:xfrm flipV="1">
            <a:off x="4637720" y="5472650"/>
            <a:ext cx="6288" cy="47663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3039311" y="1565732"/>
            <a:ext cx="134524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Location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Device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Photo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990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Construction and Integration</a:t>
            </a:r>
            <a:br>
              <a:rPr lang="en-US" altLang="zh-CN" dirty="0"/>
            </a:br>
            <a:r>
              <a:rPr lang="en-US" altLang="zh-CN" dirty="0"/>
              <a:t>of Behavioral Networks: Human-centered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DBLP networks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703712" y="3429000"/>
            <a:ext cx="1872208" cy="77038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Author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038600" y="1881448"/>
            <a:ext cx="1202432" cy="6553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Affiliation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6" name="直接连接符 5"/>
          <p:cNvCxnSpPr>
            <a:stCxn id="5" idx="2"/>
            <a:endCxn id="4" idx="0"/>
          </p:cNvCxnSpPr>
          <p:nvPr/>
        </p:nvCxnSpPr>
        <p:spPr>
          <a:xfrm>
            <a:off x="4639816" y="2536763"/>
            <a:ext cx="0" cy="892237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899592" y="3486533"/>
            <a:ext cx="1202432" cy="6553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Venue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39499" y="3486534"/>
            <a:ext cx="1248925" cy="6553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</a:rPr>
              <a:t>Term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8600" y="5085184"/>
            <a:ext cx="1202432" cy="65531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</a:rPr>
              <a:t>Paper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2" name="直接连接符 11"/>
          <p:cNvCxnSpPr>
            <a:stCxn id="4" idx="4"/>
            <a:endCxn id="11" idx="0"/>
          </p:cNvCxnSpPr>
          <p:nvPr/>
        </p:nvCxnSpPr>
        <p:spPr>
          <a:xfrm>
            <a:off x="4639816" y="4199384"/>
            <a:ext cx="0" cy="88580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2"/>
            <a:endCxn id="11" idx="3"/>
          </p:cNvCxnSpPr>
          <p:nvPr/>
        </p:nvCxnSpPr>
        <p:spPr>
          <a:xfrm flipH="1">
            <a:off x="5241032" y="4141849"/>
            <a:ext cx="2522930" cy="1270993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9" idx="2"/>
            <a:endCxn id="11" idx="1"/>
          </p:cNvCxnSpPr>
          <p:nvPr/>
        </p:nvCxnSpPr>
        <p:spPr>
          <a:xfrm>
            <a:off x="1500808" y="4141848"/>
            <a:ext cx="2537792" cy="1270994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9" idx="3"/>
            <a:endCxn id="4" idx="2"/>
          </p:cNvCxnSpPr>
          <p:nvPr/>
        </p:nvCxnSpPr>
        <p:spPr>
          <a:xfrm>
            <a:off x="2102024" y="3814191"/>
            <a:ext cx="1601688" cy="1"/>
          </a:xfrm>
          <a:prstGeom prst="line">
            <a:avLst/>
          </a:prstGeom>
          <a:ln w="57150" cmpd="dbl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1"/>
            <a:endCxn id="4" idx="6"/>
          </p:cNvCxnSpPr>
          <p:nvPr/>
        </p:nvCxnSpPr>
        <p:spPr>
          <a:xfrm flipH="1">
            <a:off x="5575920" y="3814192"/>
            <a:ext cx="1563579" cy="0"/>
          </a:xfrm>
          <a:prstGeom prst="line">
            <a:avLst/>
          </a:prstGeom>
          <a:ln w="57150" cmpd="dbl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563547" y="4535679"/>
            <a:ext cx="165301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Location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Year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Association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Length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Award</a:t>
            </a:r>
          </a:p>
        </p:txBody>
      </p:sp>
      <p:sp>
        <p:nvSpPr>
          <p:cNvPr id="33" name="矩形 32"/>
          <p:cNvSpPr/>
          <p:nvPr/>
        </p:nvSpPr>
        <p:spPr>
          <a:xfrm>
            <a:off x="5004048" y="2521216"/>
            <a:ext cx="9906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Year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Role</a:t>
            </a:r>
          </a:p>
        </p:txBody>
      </p:sp>
      <p:sp>
        <p:nvSpPr>
          <p:cNvPr id="35" name="矩形 34"/>
          <p:cNvSpPr/>
          <p:nvPr/>
        </p:nvSpPr>
        <p:spPr>
          <a:xfrm>
            <a:off x="6346322" y="4761904"/>
            <a:ext cx="17940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Abstract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Methodology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Experiment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Conclusion</a:t>
            </a:r>
          </a:p>
        </p:txBody>
      </p:sp>
      <p:sp>
        <p:nvSpPr>
          <p:cNvPr id="36" name="矩形 35"/>
          <p:cNvSpPr/>
          <p:nvPr/>
        </p:nvSpPr>
        <p:spPr>
          <a:xfrm>
            <a:off x="4655435" y="4212513"/>
            <a:ext cx="16273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rgbClr val="7030A0"/>
                </a:solidFill>
              </a:rPr>
              <a:t>1st author?</a:t>
            </a:r>
          </a:p>
        </p:txBody>
      </p:sp>
      <p:sp>
        <p:nvSpPr>
          <p:cNvPr id="37" name="矩形 36"/>
          <p:cNvSpPr/>
          <p:nvPr/>
        </p:nvSpPr>
        <p:spPr>
          <a:xfrm>
            <a:off x="2146826" y="2798215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Latent </a:t>
            </a:r>
            <a:r>
              <a:rPr lang="en-US" altLang="zh-CN" dirty="0" smtClean="0">
                <a:solidFill>
                  <a:srgbClr val="7030A0"/>
                </a:solidFill>
              </a:rPr>
              <a:t>representation?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154020" y="3429000"/>
            <a:ext cx="159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Authoritative?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5557015" y="3830052"/>
            <a:ext cx="158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Professional?</a:t>
            </a:r>
            <a:endParaRPr lang="zh-CN" altLang="en-US" dirty="0"/>
          </a:p>
        </p:txBody>
      </p:sp>
      <p:cxnSp>
        <p:nvCxnSpPr>
          <p:cNvPr id="45" name="肘形连接符 44"/>
          <p:cNvCxnSpPr>
            <a:stCxn id="11" idx="1"/>
            <a:endCxn id="11" idx="3"/>
          </p:cNvCxnSpPr>
          <p:nvPr/>
        </p:nvCxnSpPr>
        <p:spPr>
          <a:xfrm rot="10800000" flipH="1">
            <a:off x="4038600" y="5412842"/>
            <a:ext cx="1202432" cy="12700"/>
          </a:xfrm>
          <a:prstGeom prst="bentConnector5">
            <a:avLst>
              <a:gd name="adj1" fmla="val -19011"/>
              <a:gd name="adj2" fmla="val -4470024"/>
              <a:gd name="adj3" fmla="val 119011"/>
            </a:avLst>
          </a:prstGeom>
          <a:ln w="38100" cmpd="dbl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4293797" y="6013251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Cite?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61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OLAP and Mining Behavioral Networks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Explainable citation recommendation</a:t>
            </a:r>
            <a:r>
              <a:rPr lang="zh-CN" altLang="en-US" dirty="0"/>
              <a:t> </a:t>
            </a:r>
            <a:r>
              <a:rPr lang="en-US" altLang="zh-CN" dirty="0" smtClean="0"/>
              <a:t>(DBLP)</a:t>
            </a:r>
          </a:p>
        </p:txBody>
      </p:sp>
      <p:pic>
        <p:nvPicPr>
          <p:cNvPr id="1026" name="Picture 2" descr="C:\Users\meng\Desktop\profile pic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91" y="3541992"/>
            <a:ext cx="367453" cy="540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ng\Desktop\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3" y="433533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meng\Desktop\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1929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meng\Desktop\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158026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eng\Desktop\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87533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89380" y="4789997"/>
            <a:ext cx="1146532" cy="54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ClusType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00109" y="3440416"/>
            <a:ext cx="1056764" cy="54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TopMine</a:t>
            </a:r>
            <a:endParaRPr lang="zh-CN" altLang="en-US" dirty="0"/>
          </a:p>
        </p:txBody>
      </p:sp>
      <p:pic>
        <p:nvPicPr>
          <p:cNvPr id="1028" name="Picture 4" descr="C:\Users\meng\Desktop\1c69af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19" y="3693441"/>
            <a:ext cx="540000" cy="540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直接连接符 11"/>
          <p:cNvCxnSpPr>
            <a:stCxn id="1027" idx="3"/>
            <a:endCxn id="6" idx="1"/>
          </p:cNvCxnSpPr>
          <p:nvPr/>
        </p:nvCxnSpPr>
        <p:spPr>
          <a:xfrm flipV="1">
            <a:off x="1246893" y="3689299"/>
            <a:ext cx="3901171" cy="916032"/>
          </a:xfrm>
          <a:prstGeom prst="line">
            <a:avLst/>
          </a:prstGeom>
          <a:ln w="571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27" idx="3"/>
            <a:endCxn id="7" idx="1"/>
          </p:cNvCxnSpPr>
          <p:nvPr/>
        </p:nvCxnSpPr>
        <p:spPr>
          <a:xfrm flipV="1">
            <a:off x="1246893" y="4428026"/>
            <a:ext cx="3901171" cy="177305"/>
          </a:xfrm>
          <a:prstGeom prst="line">
            <a:avLst/>
          </a:prstGeom>
          <a:ln w="571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027" idx="3"/>
            <a:endCxn id="8" idx="1"/>
          </p:cNvCxnSpPr>
          <p:nvPr/>
        </p:nvCxnSpPr>
        <p:spPr>
          <a:xfrm>
            <a:off x="1246893" y="4605331"/>
            <a:ext cx="3901171" cy="540000"/>
          </a:xfrm>
          <a:prstGeom prst="line">
            <a:avLst/>
          </a:prstGeom>
          <a:ln w="571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027" idx="1"/>
            <a:endCxn id="1026" idx="2"/>
          </p:cNvCxnSpPr>
          <p:nvPr/>
        </p:nvCxnSpPr>
        <p:spPr>
          <a:xfrm flipH="1" flipV="1">
            <a:off x="283818" y="4081992"/>
            <a:ext cx="423075" cy="523339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028" idx="1"/>
            <a:endCxn id="1027" idx="3"/>
          </p:cNvCxnSpPr>
          <p:nvPr/>
        </p:nvCxnSpPr>
        <p:spPr>
          <a:xfrm flipH="1">
            <a:off x="1246893" y="3963441"/>
            <a:ext cx="460226" cy="641890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6" idx="1"/>
            <a:endCxn id="1028" idx="3"/>
          </p:cNvCxnSpPr>
          <p:nvPr/>
        </p:nvCxnSpPr>
        <p:spPr>
          <a:xfrm flipH="1">
            <a:off x="2247119" y="3689299"/>
            <a:ext cx="2900945" cy="274142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623180" y="4174806"/>
            <a:ext cx="12506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Survey</a:t>
            </a:r>
          </a:p>
          <a:p>
            <a:r>
              <a:rPr lang="en-US" altLang="zh-CN" sz="1400" dirty="0" smtClean="0"/>
              <a:t>Entity Linking</a:t>
            </a:r>
            <a:endParaRPr lang="zh-CN" altLang="en-US" sz="1400" dirty="0"/>
          </a:p>
        </p:txBody>
      </p:sp>
      <p:pic>
        <p:nvPicPr>
          <p:cNvPr id="1029" name="Picture 5" descr="C:\Users\meng\Desktop\shenwei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053" y="2837424"/>
            <a:ext cx="554465" cy="540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ng\Desktop\hanj_tour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912" y="2546952"/>
            <a:ext cx="580558" cy="7200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直接连接符 64"/>
          <p:cNvCxnSpPr>
            <a:stCxn id="1030" idx="1"/>
            <a:endCxn id="1027" idx="3"/>
          </p:cNvCxnSpPr>
          <p:nvPr/>
        </p:nvCxnSpPr>
        <p:spPr>
          <a:xfrm flipH="1">
            <a:off x="1246893" y="2906952"/>
            <a:ext cx="289019" cy="1698379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1030" idx="3"/>
            <a:endCxn id="7" idx="1"/>
          </p:cNvCxnSpPr>
          <p:nvPr/>
        </p:nvCxnSpPr>
        <p:spPr>
          <a:xfrm>
            <a:off x="2116470" y="2906952"/>
            <a:ext cx="3031594" cy="1521074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1030" idx="3"/>
            <a:endCxn id="6" idx="1"/>
          </p:cNvCxnSpPr>
          <p:nvPr/>
        </p:nvCxnSpPr>
        <p:spPr>
          <a:xfrm>
            <a:off x="2116470" y="2906952"/>
            <a:ext cx="3031594" cy="782347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1029" idx="2"/>
            <a:endCxn id="38" idx="0"/>
          </p:cNvCxnSpPr>
          <p:nvPr/>
        </p:nvCxnSpPr>
        <p:spPr>
          <a:xfrm flipH="1">
            <a:off x="6248512" y="3377424"/>
            <a:ext cx="687774" cy="797382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 descr="C:\Users\meng\Desktop\images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70" y="2132856"/>
            <a:ext cx="415547" cy="5400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直接连接符 80"/>
          <p:cNvCxnSpPr>
            <a:stCxn id="1031" idx="2"/>
            <a:endCxn id="1026" idx="0"/>
          </p:cNvCxnSpPr>
          <p:nvPr/>
        </p:nvCxnSpPr>
        <p:spPr>
          <a:xfrm flipH="1">
            <a:off x="283818" y="2672856"/>
            <a:ext cx="183726" cy="869136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stCxn id="1031" idx="2"/>
            <a:endCxn id="1030" idx="1"/>
          </p:cNvCxnSpPr>
          <p:nvPr/>
        </p:nvCxnSpPr>
        <p:spPr>
          <a:xfrm>
            <a:off x="467544" y="2672856"/>
            <a:ext cx="1068368" cy="234096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1031" idx="2"/>
            <a:endCxn id="1028" idx="0"/>
          </p:cNvCxnSpPr>
          <p:nvPr/>
        </p:nvCxnSpPr>
        <p:spPr>
          <a:xfrm>
            <a:off x="467544" y="2672856"/>
            <a:ext cx="1509575" cy="1020585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C:\Users\meng\Desktop\1024px-Tsinghua_University_Logo.svg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350" y="2087873"/>
            <a:ext cx="540000" cy="540000"/>
          </a:xfrm>
          <a:prstGeom prst="rect">
            <a:avLst/>
          </a:prstGeom>
          <a:noFill/>
          <a:ln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直接连接符 101"/>
          <p:cNvCxnSpPr>
            <a:stCxn id="1032" idx="3"/>
            <a:endCxn id="1029" idx="1"/>
          </p:cNvCxnSpPr>
          <p:nvPr/>
        </p:nvCxnSpPr>
        <p:spPr>
          <a:xfrm>
            <a:off x="4886350" y="2357873"/>
            <a:ext cx="1772703" cy="749551"/>
          </a:xfrm>
          <a:prstGeom prst="line">
            <a:avLst/>
          </a:prstGeom>
          <a:ln w="2540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630209" y="487533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APOLLO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9" idx="2"/>
            <a:endCxn id="112" idx="0"/>
          </p:cNvCxnSpPr>
          <p:nvPr/>
        </p:nvCxnSpPr>
        <p:spPr>
          <a:xfrm flipH="1">
            <a:off x="6184207" y="3377424"/>
            <a:ext cx="752079" cy="1497907"/>
          </a:xfrm>
          <a:prstGeom prst="line">
            <a:avLst/>
          </a:prstGeom>
          <a:ln w="2540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Picture 3" descr="C:\Users\meng\Desktop\docum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56773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矩形 161"/>
          <p:cNvSpPr/>
          <p:nvPr/>
        </p:nvSpPr>
        <p:spPr>
          <a:xfrm>
            <a:off x="5630209" y="5562798"/>
            <a:ext cx="1834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/>
              <a:t>KnowledgeVault</a:t>
            </a:r>
            <a:endParaRPr lang="en-US" altLang="zh-CN" dirty="0" smtClean="0"/>
          </a:p>
          <a:p>
            <a:r>
              <a:rPr lang="en-US" altLang="zh-CN" dirty="0" smtClean="0"/>
              <a:t>(Cited by &gt;70)</a:t>
            </a:r>
            <a:endParaRPr lang="zh-CN" altLang="en-US" dirty="0"/>
          </a:p>
        </p:txBody>
      </p:sp>
      <p:cxnSp>
        <p:nvCxnSpPr>
          <p:cNvPr id="163" name="直接连接符 162"/>
          <p:cNvCxnSpPr>
            <a:stCxn id="1027" idx="3"/>
            <a:endCxn id="161" idx="1"/>
          </p:cNvCxnSpPr>
          <p:nvPr/>
        </p:nvCxnSpPr>
        <p:spPr>
          <a:xfrm>
            <a:off x="1246893" y="4605331"/>
            <a:ext cx="3901171" cy="1232400"/>
          </a:xfrm>
          <a:prstGeom prst="line">
            <a:avLst/>
          </a:prstGeom>
          <a:ln w="57150" cmpd="dbl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3" name="Picture 9" descr="C:\Users\meng\Desktop\magazeen_logo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90" y="5643819"/>
            <a:ext cx="1964719" cy="558491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矩形 170"/>
          <p:cNvSpPr/>
          <p:nvPr/>
        </p:nvSpPr>
        <p:spPr>
          <a:xfrm>
            <a:off x="2699949" y="5738398"/>
            <a:ext cx="1069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SIGKDD</a:t>
            </a:r>
            <a:endParaRPr lang="zh-CN" altLang="en-US" dirty="0"/>
          </a:p>
        </p:txBody>
      </p:sp>
      <p:cxnSp>
        <p:nvCxnSpPr>
          <p:cNvPr id="172" name="直接连接符 171"/>
          <p:cNvCxnSpPr>
            <a:stCxn id="4" idx="3"/>
          </p:cNvCxnSpPr>
          <p:nvPr/>
        </p:nvCxnSpPr>
        <p:spPr>
          <a:xfrm>
            <a:off x="1535912" y="5059997"/>
            <a:ext cx="1168165" cy="872133"/>
          </a:xfrm>
          <a:prstGeom prst="line">
            <a:avLst/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1" idx="3"/>
            <a:endCxn id="161" idx="1"/>
          </p:cNvCxnSpPr>
          <p:nvPr/>
        </p:nvCxnSpPr>
        <p:spPr>
          <a:xfrm flipV="1">
            <a:off x="3769473" y="5837731"/>
            <a:ext cx="1378591" cy="85333"/>
          </a:xfrm>
          <a:prstGeom prst="line">
            <a:avLst/>
          </a:prstGeom>
          <a:ln w="25400" cmpd="sng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83818" y="3113459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student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716146" y="3309578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student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64549" y="2402856"/>
            <a:ext cx="9300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professor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477147" y="2393063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B050"/>
                </a:solidFill>
              </a:rPr>
              <a:t>student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00091" y="4233441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1/7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032350" y="3513600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7/7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438190" y="4174806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2</a:t>
            </a:r>
            <a:r>
              <a:rPr lang="en-US" altLang="zh-CN" sz="1400" dirty="0" smtClean="0">
                <a:solidFill>
                  <a:srgbClr val="7030A0"/>
                </a:solidFill>
              </a:rPr>
              <a:t>/7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87511" y="3618854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1/5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147384" y="2907562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</a:rPr>
              <a:t>5</a:t>
            </a:r>
            <a:r>
              <a:rPr lang="en-US" altLang="zh-CN" sz="1400" dirty="0" smtClean="0">
                <a:solidFill>
                  <a:srgbClr val="7030A0"/>
                </a:solidFill>
              </a:rPr>
              <a:t>/5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655525" y="4016166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1/4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911925" y="3839240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1/3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264459" y="3286527"/>
            <a:ext cx="4331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7030A0"/>
                </a:solidFill>
              </a:rPr>
              <a:t>3/3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956013" y="5191865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</a:rPr>
              <a:t>2015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3794203" y="5624353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rgbClr val="0070C0"/>
                </a:solidFill>
              </a:rPr>
              <a:t>2014</a:t>
            </a:r>
            <a:endParaRPr lang="zh-CN" altLang="en-US" sz="1400" dirty="0">
              <a:solidFill>
                <a:srgbClr val="0070C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10673" y="5791797"/>
            <a:ext cx="1382110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C000"/>
                </a:solidFill>
              </a:rPr>
              <a:t>“Clustering”</a:t>
            </a:r>
            <a:endParaRPr lang="zh-CN" altLang="en-US" i="1" dirty="0">
              <a:solidFill>
                <a:srgbClr val="FFC00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73575" y="6309320"/>
            <a:ext cx="2005677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C000"/>
                </a:solidFill>
              </a:rPr>
              <a:t>“</a:t>
            </a:r>
            <a:r>
              <a:rPr lang="en-US" altLang="zh-CN" i="1" dirty="0" err="1" smtClean="0">
                <a:solidFill>
                  <a:srgbClr val="FFC000"/>
                </a:solidFill>
              </a:rPr>
              <a:t>KnowledgeBase</a:t>
            </a:r>
            <a:r>
              <a:rPr lang="en-US" altLang="zh-CN" i="1" dirty="0" smtClean="0">
                <a:solidFill>
                  <a:srgbClr val="FFC000"/>
                </a:solidFill>
              </a:rPr>
              <a:t>”</a:t>
            </a:r>
            <a:endParaRPr lang="zh-CN" altLang="en-US" i="1" dirty="0">
              <a:solidFill>
                <a:srgbClr val="FFC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1981353" y="6394948"/>
            <a:ext cx="915635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FFC000"/>
                </a:solidFill>
              </a:rPr>
              <a:t>“Entity”</a:t>
            </a:r>
            <a:endParaRPr lang="zh-CN" altLang="en-US" i="1" dirty="0">
              <a:solidFill>
                <a:srgbClr val="FFC000"/>
              </a:solidFill>
            </a:endParaRPr>
          </a:p>
        </p:txBody>
      </p:sp>
      <p:cxnSp>
        <p:nvCxnSpPr>
          <p:cNvPr id="77" name="直接连接符 76"/>
          <p:cNvCxnSpPr>
            <a:stCxn id="4" idx="2"/>
            <a:endCxn id="67" idx="0"/>
          </p:cNvCxnSpPr>
          <p:nvPr/>
        </p:nvCxnSpPr>
        <p:spPr>
          <a:xfrm>
            <a:off x="962646" y="5329997"/>
            <a:ext cx="39082" cy="461800"/>
          </a:xfrm>
          <a:prstGeom prst="line">
            <a:avLst/>
          </a:prstGeom>
          <a:ln w="127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67" idx="0"/>
            <a:endCxn id="6" idx="1"/>
          </p:cNvCxnSpPr>
          <p:nvPr/>
        </p:nvCxnSpPr>
        <p:spPr>
          <a:xfrm flipV="1">
            <a:off x="1001728" y="3689299"/>
            <a:ext cx="4146336" cy="2102498"/>
          </a:xfrm>
          <a:prstGeom prst="line">
            <a:avLst/>
          </a:prstGeom>
          <a:ln w="127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76" idx="0"/>
            <a:endCxn id="7" idx="1"/>
          </p:cNvCxnSpPr>
          <p:nvPr/>
        </p:nvCxnSpPr>
        <p:spPr>
          <a:xfrm flipV="1">
            <a:off x="2439171" y="4428026"/>
            <a:ext cx="2708893" cy="1966922"/>
          </a:xfrm>
          <a:prstGeom prst="line">
            <a:avLst/>
          </a:prstGeom>
          <a:ln w="127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76" idx="0"/>
            <a:endCxn id="4" idx="2"/>
          </p:cNvCxnSpPr>
          <p:nvPr/>
        </p:nvCxnSpPr>
        <p:spPr>
          <a:xfrm flipH="1" flipV="1">
            <a:off x="962646" y="5329997"/>
            <a:ext cx="1476525" cy="1064951"/>
          </a:xfrm>
          <a:prstGeom prst="line">
            <a:avLst/>
          </a:prstGeom>
          <a:ln w="127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76" idx="0"/>
            <a:endCxn id="8" idx="1"/>
          </p:cNvCxnSpPr>
          <p:nvPr/>
        </p:nvCxnSpPr>
        <p:spPr>
          <a:xfrm flipV="1">
            <a:off x="2439171" y="5145331"/>
            <a:ext cx="2708893" cy="1249617"/>
          </a:xfrm>
          <a:prstGeom prst="line">
            <a:avLst/>
          </a:prstGeom>
          <a:ln w="127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>
            <a:stCxn id="75" idx="0"/>
            <a:endCxn id="161" idx="1"/>
          </p:cNvCxnSpPr>
          <p:nvPr/>
        </p:nvCxnSpPr>
        <p:spPr>
          <a:xfrm flipV="1">
            <a:off x="4376414" y="5837731"/>
            <a:ext cx="771650" cy="471589"/>
          </a:xfrm>
          <a:prstGeom prst="line">
            <a:avLst/>
          </a:prstGeom>
          <a:ln w="127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75" idx="0"/>
            <a:endCxn id="4" idx="2"/>
          </p:cNvCxnSpPr>
          <p:nvPr/>
        </p:nvCxnSpPr>
        <p:spPr>
          <a:xfrm flipH="1" flipV="1">
            <a:off x="962646" y="5329997"/>
            <a:ext cx="3413768" cy="979323"/>
          </a:xfrm>
          <a:prstGeom prst="line">
            <a:avLst/>
          </a:prstGeom>
          <a:ln w="127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7452320" y="1988840"/>
            <a:ext cx="1" cy="4689812"/>
          </a:xfrm>
          <a:prstGeom prst="line">
            <a:avLst/>
          </a:prstGeom>
          <a:ln w="25400" cmpd="sng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912552" y="597926"/>
            <a:ext cx="1116652" cy="369332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Affiliation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7912551" y="1047707"/>
            <a:ext cx="864339" cy="369332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Author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912551" y="2473434"/>
            <a:ext cx="697692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</a:rPr>
              <a:t>T</a:t>
            </a:r>
            <a:r>
              <a:rPr lang="en-US" altLang="zh-CN" dirty="0" smtClean="0">
                <a:solidFill>
                  <a:srgbClr val="FFC000"/>
                </a:solidFill>
              </a:rPr>
              <a:t>erm</a:t>
            </a:r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111" name="Picture 3" descr="C:\Users\meng\Desktop\document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43" y="1472046"/>
            <a:ext cx="429987" cy="42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矩形 85"/>
          <p:cNvSpPr/>
          <p:nvPr/>
        </p:nvSpPr>
        <p:spPr>
          <a:xfrm>
            <a:off x="8261295" y="1502374"/>
            <a:ext cx="8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aper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7912552" y="2002022"/>
            <a:ext cx="838756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Venue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87" name="左大括号 86"/>
          <p:cNvSpPr/>
          <p:nvPr/>
        </p:nvSpPr>
        <p:spPr>
          <a:xfrm>
            <a:off x="7687395" y="782592"/>
            <a:ext cx="144015" cy="189026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7452321" y="3504632"/>
            <a:ext cx="1691679" cy="31700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One-step explanation:</a:t>
            </a:r>
            <a:endParaRPr lang="en-US" altLang="zh-CN" sz="2000" dirty="0" smtClean="0"/>
          </a:p>
          <a:p>
            <a:r>
              <a:rPr lang="en-US" altLang="zh-CN" sz="1600" dirty="0" smtClean="0"/>
              <a:t>-Co-authored students’?</a:t>
            </a:r>
          </a:p>
          <a:p>
            <a:r>
              <a:rPr lang="en-US" altLang="zh-CN" sz="1600" dirty="0" smtClean="0"/>
              <a:t>-Co-authored advisors’?</a:t>
            </a:r>
          </a:p>
          <a:p>
            <a:r>
              <a:rPr lang="en-US" altLang="zh-CN" sz="1600" dirty="0" smtClean="0"/>
              <a:t>-Same affiliation?</a:t>
            </a:r>
          </a:p>
          <a:p>
            <a:r>
              <a:rPr lang="en-US" altLang="zh-CN" sz="1600" dirty="0" smtClean="0"/>
              <a:t>-Same venues?</a:t>
            </a:r>
          </a:p>
          <a:p>
            <a:r>
              <a:rPr lang="en-US" altLang="zh-CN" sz="1600" dirty="0" smtClean="0"/>
              <a:t>-Same terms?</a:t>
            </a:r>
          </a:p>
          <a:p>
            <a:r>
              <a:rPr lang="en-US" altLang="zh-CN" sz="1600" dirty="0" smtClean="0"/>
              <a:t>-Well-cited paper? (Award?)</a:t>
            </a:r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926175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OLAP and Mining Behavioral Networks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Explainable submission recommendation (DBLP)</a:t>
            </a:r>
          </a:p>
          <a:p>
            <a:pPr lvl="1"/>
            <a:r>
              <a:rPr lang="en-US" altLang="zh-CN" dirty="0" smtClean="0"/>
              <a:t>For paper, recommending venues:</a:t>
            </a:r>
          </a:p>
          <a:p>
            <a:pPr lvl="2"/>
            <a:r>
              <a:rPr lang="en-US" altLang="zh-CN" dirty="0"/>
              <a:t>Paper-</a:t>
            </a:r>
            <a:r>
              <a:rPr lang="en-US" altLang="zh-CN" u="sng" dirty="0"/>
              <a:t>Author</a:t>
            </a:r>
            <a:r>
              <a:rPr lang="en-US" altLang="zh-CN" dirty="0"/>
              <a:t>-Paper-Venue</a:t>
            </a:r>
          </a:p>
          <a:p>
            <a:pPr lvl="2"/>
            <a:r>
              <a:rPr lang="en-US" altLang="zh-CN" dirty="0" smtClean="0"/>
              <a:t>Paper-</a:t>
            </a:r>
            <a:r>
              <a:rPr lang="en-US" altLang="zh-CN" u="sng" dirty="0" smtClean="0"/>
              <a:t>Term</a:t>
            </a:r>
            <a:r>
              <a:rPr lang="en-US" altLang="zh-CN" dirty="0" smtClean="0"/>
              <a:t>-Paper-Venue</a:t>
            </a:r>
            <a:endParaRPr lang="en-US" altLang="zh-CN" dirty="0" smtClean="0"/>
          </a:p>
          <a:p>
            <a:pPr lvl="1"/>
            <a:r>
              <a:rPr lang="en-US" altLang="zh-CN" dirty="0"/>
              <a:t>For </a:t>
            </a:r>
            <a:r>
              <a:rPr lang="en-US" altLang="zh-CN" dirty="0" smtClean="0"/>
              <a:t>venue, </a:t>
            </a:r>
            <a:r>
              <a:rPr lang="en-US" altLang="zh-CN" dirty="0"/>
              <a:t>recommending </a:t>
            </a:r>
            <a:r>
              <a:rPr lang="en-US" altLang="zh-CN" dirty="0" smtClean="0"/>
              <a:t>papers (“related to this conference?”):</a:t>
            </a:r>
            <a:endParaRPr lang="en-US" altLang="zh-CN" dirty="0"/>
          </a:p>
          <a:p>
            <a:pPr lvl="2"/>
            <a:r>
              <a:rPr lang="en-US" altLang="zh-CN" dirty="0"/>
              <a:t>Paper-Author-</a:t>
            </a:r>
            <a:r>
              <a:rPr lang="en-US" altLang="zh-CN" u="sng" dirty="0"/>
              <a:t>Paper</a:t>
            </a:r>
            <a:r>
              <a:rPr lang="en-US" altLang="zh-CN" dirty="0"/>
              <a:t>-Venue</a:t>
            </a:r>
          </a:p>
          <a:p>
            <a:pPr lvl="2"/>
            <a:r>
              <a:rPr lang="en-US" altLang="zh-CN" dirty="0" smtClean="0"/>
              <a:t>Paper-Term-</a:t>
            </a:r>
            <a:r>
              <a:rPr lang="en-US" altLang="zh-CN" u="sng" dirty="0" smtClean="0"/>
              <a:t>Paper</a:t>
            </a:r>
            <a:r>
              <a:rPr lang="en-US" altLang="zh-CN" dirty="0" smtClean="0"/>
              <a:t>-Venue</a:t>
            </a:r>
            <a:endParaRPr lang="en-US" altLang="zh-CN" dirty="0" smtClean="0"/>
          </a:p>
          <a:p>
            <a:r>
              <a:rPr lang="en-US" altLang="zh-CN" dirty="0" smtClean="0"/>
              <a:t>Explainable </a:t>
            </a:r>
            <a:r>
              <a:rPr lang="en-US" altLang="zh-CN" dirty="0" smtClean="0"/>
              <a:t>content/item recommendation (Social media)</a:t>
            </a:r>
          </a:p>
          <a:p>
            <a:pPr lvl="1"/>
            <a:r>
              <a:rPr lang="en-US" altLang="zh-CN" dirty="0" smtClean="0"/>
              <a:t>User-</a:t>
            </a:r>
            <a:r>
              <a:rPr lang="en-US" altLang="zh-CN" u="sng" dirty="0" err="1" smtClean="0"/>
              <a:t>ItemA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ItemA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User-</a:t>
            </a:r>
            <a:r>
              <a:rPr lang="en-US" altLang="zh-CN" u="sng" dirty="0" smtClean="0"/>
              <a:t>User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ItemA</a:t>
            </a:r>
            <a:endParaRPr lang="en-US" altLang="zh-CN" dirty="0" smtClean="0"/>
          </a:p>
          <a:p>
            <a:pPr lvl="1"/>
            <a:r>
              <a:rPr lang="en-US" altLang="zh-CN" dirty="0"/>
              <a:t>User-</a:t>
            </a:r>
            <a:r>
              <a:rPr lang="en-US" altLang="zh-CN" u="sng" dirty="0" err="1"/>
              <a:t>ItemB</a:t>
            </a:r>
            <a:r>
              <a:rPr lang="en-US" altLang="zh-CN" dirty="0"/>
              <a:t>-</a:t>
            </a:r>
            <a:r>
              <a:rPr lang="en-US" altLang="zh-CN" dirty="0" err="1"/>
              <a:t>ItemA</a:t>
            </a:r>
            <a:endParaRPr lang="en-US" altLang="zh-CN" dirty="0"/>
          </a:p>
          <a:p>
            <a:pPr lvl="1"/>
            <a:r>
              <a:rPr lang="en-US" altLang="zh-CN" dirty="0" smtClean="0"/>
              <a:t>User-</a:t>
            </a:r>
            <a:r>
              <a:rPr lang="en-US" altLang="zh-CN" u="sng" dirty="0" err="1" smtClean="0"/>
              <a:t>ItemB</a:t>
            </a:r>
            <a:r>
              <a:rPr lang="en-US" altLang="zh-CN" u="sng" dirty="0" smtClean="0"/>
              <a:t>-User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ItemA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User-</a:t>
            </a:r>
            <a:r>
              <a:rPr lang="en-US" altLang="zh-CN" u="sng" dirty="0" smtClean="0"/>
              <a:t>Context</a:t>
            </a:r>
            <a:r>
              <a:rPr lang="en-US" altLang="zh-CN" dirty="0" smtClean="0"/>
              <a:t>(Social, Spatial, Temporal, Domains, Platforms)-Item</a:t>
            </a:r>
          </a:p>
          <a:p>
            <a:r>
              <a:rPr lang="en-US" altLang="zh-CN" dirty="0" smtClean="0"/>
              <a:t>Explainable APP recommendation (</a:t>
            </a:r>
            <a:r>
              <a:rPr lang="en-US" altLang="zh-CN" dirty="0" err="1" smtClean="0"/>
              <a:t>Tencent</a:t>
            </a:r>
            <a:r>
              <a:rPr lang="en-US" altLang="zh-CN" dirty="0" smtClean="0"/>
              <a:t> App Store)</a:t>
            </a:r>
          </a:p>
          <a:p>
            <a:pPr lvl="1"/>
            <a:r>
              <a:rPr lang="en-US" altLang="zh-CN" dirty="0" smtClean="0"/>
              <a:t>User-Context(?)-APP</a:t>
            </a:r>
          </a:p>
        </p:txBody>
      </p:sp>
    </p:spTree>
    <p:extLst>
      <p:ext uri="{BB962C8B-B14F-4D97-AF65-F5344CB8AC3E}">
        <p14:creationId xmlns:p14="http://schemas.microsoft.com/office/powerpoint/2010/main" val="67555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Behavior-based Applications/Systems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 smtClean="0"/>
              <a:t>Values, benefits and profits in social media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68" y="3227259"/>
            <a:ext cx="2952328" cy="890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84" y="4600040"/>
            <a:ext cx="684064" cy="223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276" y="3115428"/>
            <a:ext cx="1514602" cy="100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023" y="4600040"/>
            <a:ext cx="2003110" cy="217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3962" y="3115428"/>
            <a:ext cx="2713608" cy="899775"/>
          </a:xfrm>
          <a:prstGeom prst="rect">
            <a:avLst/>
          </a:prstGeom>
        </p:spPr>
      </p:pic>
      <p:pic>
        <p:nvPicPr>
          <p:cNvPr id="4102" name="Picture 6" descr="C:\Users\meng\Desktop\Twitter-Block-600x289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36" y="4816064"/>
            <a:ext cx="2541459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00572" y="2675219"/>
            <a:ext cx="31582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Post, forward text/image</a:t>
            </a:r>
          </a:p>
        </p:txBody>
      </p:sp>
      <p:sp>
        <p:nvSpPr>
          <p:cNvPr id="13" name="矩形 12"/>
          <p:cNvSpPr/>
          <p:nvPr/>
        </p:nvSpPr>
        <p:spPr>
          <a:xfrm>
            <a:off x="427198" y="4199930"/>
            <a:ext cx="24497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/>
              <a:t>News feed ranking</a:t>
            </a:r>
            <a:endParaRPr lang="zh-CN" altLang="en-US" sz="2000" b="1" dirty="0"/>
          </a:p>
        </p:txBody>
      </p:sp>
      <p:sp>
        <p:nvSpPr>
          <p:cNvPr id="14" name="矩形 13"/>
          <p:cNvSpPr/>
          <p:nvPr/>
        </p:nvSpPr>
        <p:spPr>
          <a:xfrm>
            <a:off x="3106125" y="4194140"/>
            <a:ext cx="30636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/>
              <a:t>Recommender systems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>
          <a:xfrm>
            <a:off x="3172650" y="2668632"/>
            <a:ext cx="2930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Give ratings to movies</a:t>
            </a:r>
            <a:endParaRPr lang="zh-CN" altLang="en-US" sz="2000" b="1" dirty="0"/>
          </a:p>
        </p:txBody>
      </p:sp>
      <p:sp>
        <p:nvSpPr>
          <p:cNvPr id="16" name="矩形 15"/>
          <p:cNvSpPr/>
          <p:nvPr/>
        </p:nvSpPr>
        <p:spPr>
          <a:xfrm>
            <a:off x="6087441" y="2675219"/>
            <a:ext cx="30732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/>
              <a:t>Zombie followers, fraud</a:t>
            </a:r>
            <a:endParaRPr lang="zh-CN" altLang="en-US" sz="2000" b="1" dirty="0"/>
          </a:p>
        </p:txBody>
      </p:sp>
      <p:sp>
        <p:nvSpPr>
          <p:cNvPr id="17" name="矩形 16"/>
          <p:cNvSpPr/>
          <p:nvPr/>
        </p:nvSpPr>
        <p:spPr>
          <a:xfrm>
            <a:off x="6172591" y="4194140"/>
            <a:ext cx="2760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 smtClean="0"/>
              <a:t>Anti-spam, anti-fraud</a:t>
            </a:r>
            <a:endParaRPr lang="zh-CN" altLang="en-US" sz="20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3165107" y="2511807"/>
            <a:ext cx="34075" cy="4265947"/>
          </a:xfrm>
          <a:prstGeom prst="line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069185" y="2560476"/>
            <a:ext cx="34075" cy="4265947"/>
          </a:xfrm>
          <a:prstGeom prst="line">
            <a:avLst/>
          </a:prstGeom>
          <a:ln w="254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0" name="Picture 6" descr="C:\Users\meng\Desktop\icon320x320.jpe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616" y="213521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7" descr="C:\Users\meng\Desktop\Twitter_alt_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34" y="2093558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3" descr="C:\Users\meng\Desktop\douba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575" y="2135219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Network-based Anomaly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Natural outbreaks vs. Artificial </a:t>
            </a:r>
            <a:r>
              <a:rPr lang="en-US" altLang="zh-CN" dirty="0" smtClean="0"/>
              <a:t>promotions</a:t>
            </a:r>
            <a:endParaRPr lang="zh-CN" altLang="en-US" dirty="0"/>
          </a:p>
        </p:txBody>
      </p:sp>
      <p:pic>
        <p:nvPicPr>
          <p:cNvPr id="7" name="Picture 2" descr="C:\Users\meng\Desktop\Us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81" y="30600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meng\Desktop\Use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81" y="379550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meng\Desktop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81" y="234007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32" y="4576904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32" y="6016904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032" y="5296904"/>
            <a:ext cx="534498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C:\Users\meng\Desktop\phot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82" y="288007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37" y="5109071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圆角矩形 34"/>
          <p:cNvSpPr/>
          <p:nvPr/>
        </p:nvSpPr>
        <p:spPr>
          <a:xfrm>
            <a:off x="542466" y="2282208"/>
            <a:ext cx="1512168" cy="4454696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圆角矩形 36"/>
          <p:cNvSpPr/>
          <p:nvPr/>
        </p:nvSpPr>
        <p:spPr>
          <a:xfrm>
            <a:off x="2198649" y="2282208"/>
            <a:ext cx="1008113" cy="4454696"/>
          </a:xfrm>
          <a:prstGeom prst="roundRect">
            <a:avLst/>
          </a:prstGeom>
          <a:solidFill>
            <a:srgbClr val="0070C0">
              <a:alpha val="20000"/>
            </a:srgb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9" idx="1"/>
            <a:endCxn id="13" idx="3"/>
          </p:cNvCxnSpPr>
          <p:nvPr/>
        </p:nvCxnSpPr>
        <p:spPr>
          <a:xfrm flipH="1">
            <a:off x="1766482" y="2700070"/>
            <a:ext cx="632799" cy="720000"/>
          </a:xfrm>
          <a:prstGeom prst="line">
            <a:avLst/>
          </a:prstGeom>
          <a:ln w="254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1"/>
            <a:endCxn id="13" idx="3"/>
          </p:cNvCxnSpPr>
          <p:nvPr/>
        </p:nvCxnSpPr>
        <p:spPr>
          <a:xfrm flipH="1">
            <a:off x="1766482" y="3420070"/>
            <a:ext cx="632799" cy="0"/>
          </a:xfrm>
          <a:prstGeom prst="line">
            <a:avLst/>
          </a:prstGeom>
          <a:ln w="254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1"/>
            <a:endCxn id="13" idx="3"/>
          </p:cNvCxnSpPr>
          <p:nvPr/>
        </p:nvCxnSpPr>
        <p:spPr>
          <a:xfrm flipH="1" flipV="1">
            <a:off x="1766482" y="3420070"/>
            <a:ext cx="632799" cy="735434"/>
          </a:xfrm>
          <a:prstGeom prst="line">
            <a:avLst/>
          </a:prstGeom>
          <a:ln w="254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1"/>
            <a:endCxn id="1026" idx="3"/>
          </p:cNvCxnSpPr>
          <p:nvPr/>
        </p:nvCxnSpPr>
        <p:spPr>
          <a:xfrm flipH="1">
            <a:off x="1779737" y="4936904"/>
            <a:ext cx="712295" cy="712167"/>
          </a:xfrm>
          <a:prstGeom prst="line">
            <a:avLst/>
          </a:prstGeom>
          <a:ln w="254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2" idx="1"/>
            <a:endCxn id="1026" idx="3"/>
          </p:cNvCxnSpPr>
          <p:nvPr/>
        </p:nvCxnSpPr>
        <p:spPr>
          <a:xfrm flipH="1" flipV="1">
            <a:off x="1779737" y="5649071"/>
            <a:ext cx="712295" cy="7833"/>
          </a:xfrm>
          <a:prstGeom prst="line">
            <a:avLst/>
          </a:prstGeom>
          <a:ln w="254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1"/>
            <a:endCxn id="1026" idx="3"/>
          </p:cNvCxnSpPr>
          <p:nvPr/>
        </p:nvCxnSpPr>
        <p:spPr>
          <a:xfrm flipH="1" flipV="1">
            <a:off x="1779737" y="5649071"/>
            <a:ext cx="712295" cy="727833"/>
          </a:xfrm>
          <a:prstGeom prst="line">
            <a:avLst/>
          </a:prstGeom>
          <a:ln w="254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>
          <a:xfrm>
            <a:off x="923339" y="1970738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News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423291" y="1979548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908048" y="3974336"/>
            <a:ext cx="17579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3908048" y="2534176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314332" y="4070167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Out-degree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 rot="16200000">
            <a:off x="2970098" y="3069590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Frequency</a:t>
            </a:r>
            <a:endParaRPr lang="zh-CN" altLang="en-US" dirty="0"/>
          </a:p>
        </p:txBody>
      </p:sp>
      <p:cxnSp>
        <p:nvCxnSpPr>
          <p:cNvPr id="48" name="直接连接符 47"/>
          <p:cNvCxnSpPr/>
          <p:nvPr/>
        </p:nvCxnSpPr>
        <p:spPr>
          <a:xfrm>
            <a:off x="4139000" y="2785106"/>
            <a:ext cx="1181752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3928856" y="6189071"/>
            <a:ext cx="17579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3928856" y="4748911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335140" y="628490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Out-degree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 rot="16200000">
            <a:off x="2990906" y="5284325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Frequency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4139000" y="4936904"/>
            <a:ext cx="802405" cy="6576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 flipV="1">
            <a:off x="4941405" y="5378553"/>
            <a:ext cx="137565" cy="2160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 flipH="1" flipV="1">
            <a:off x="5078971" y="5378553"/>
            <a:ext cx="72007" cy="368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5150978" y="5746977"/>
            <a:ext cx="432048" cy="3593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>
            <a:off x="6605156" y="3969817"/>
            <a:ext cx="17579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6605156" y="2529657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557449" y="4065648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 rot="16200000">
            <a:off x="5628734" y="3065071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Out-degree</a:t>
            </a:r>
            <a:endParaRPr lang="zh-CN" altLang="en-US" dirty="0"/>
          </a:p>
        </p:txBody>
      </p:sp>
      <p:cxnSp>
        <p:nvCxnSpPr>
          <p:cNvPr id="107" name="直接连接符 106"/>
          <p:cNvCxnSpPr/>
          <p:nvPr/>
        </p:nvCxnSpPr>
        <p:spPr>
          <a:xfrm>
            <a:off x="6836108" y="2780587"/>
            <a:ext cx="1181752" cy="9361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>
            <a:off x="6605156" y="6184552"/>
            <a:ext cx="1757936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6605156" y="4744392"/>
            <a:ext cx="0" cy="14401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7557449" y="6280383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Rank</a:t>
            </a:r>
            <a:endParaRPr lang="zh-CN" altLang="en-US" dirty="0"/>
          </a:p>
        </p:txBody>
      </p:sp>
      <p:sp>
        <p:nvSpPr>
          <p:cNvPr id="111" name="矩形 110"/>
          <p:cNvSpPr/>
          <p:nvPr/>
        </p:nvSpPr>
        <p:spPr>
          <a:xfrm rot="16200000">
            <a:off x="5628734" y="5279806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Out-degree</a:t>
            </a:r>
            <a:endParaRPr lang="zh-CN" altLang="en-US" dirty="0"/>
          </a:p>
        </p:txBody>
      </p:sp>
      <p:cxnSp>
        <p:nvCxnSpPr>
          <p:cNvPr id="112" name="直接连接符 111"/>
          <p:cNvCxnSpPr/>
          <p:nvPr/>
        </p:nvCxnSpPr>
        <p:spPr>
          <a:xfrm>
            <a:off x="7004090" y="5167131"/>
            <a:ext cx="5040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7508146" y="5482045"/>
            <a:ext cx="792088" cy="5481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7499962" y="5184118"/>
            <a:ext cx="8184" cy="2979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4139000" y="1979548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Power-law</a:t>
            </a:r>
            <a:endParaRPr lang="zh-CN" altLang="en-US" dirty="0"/>
          </a:p>
        </p:txBody>
      </p:sp>
      <p:sp>
        <p:nvSpPr>
          <p:cNvPr id="129" name="矩形 128"/>
          <p:cNvSpPr/>
          <p:nvPr/>
        </p:nvSpPr>
        <p:spPr>
          <a:xfrm>
            <a:off x="6156470" y="1979548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Rank-size distribution</a:t>
            </a:r>
            <a:endParaRPr lang="zh-CN" altLang="en-US" dirty="0"/>
          </a:p>
        </p:txBody>
      </p:sp>
      <p:cxnSp>
        <p:nvCxnSpPr>
          <p:cNvPr id="133" name="直接连接符 132"/>
          <p:cNvCxnSpPr/>
          <p:nvPr/>
        </p:nvCxnSpPr>
        <p:spPr>
          <a:xfrm>
            <a:off x="7015415" y="4963390"/>
            <a:ext cx="0" cy="2207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6692036" y="4860621"/>
            <a:ext cx="323379" cy="1027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488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Practical Solutions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Promotional strategy</a:t>
            </a:r>
          </a:p>
          <a:p>
            <a:pPr lvl="1"/>
            <a:r>
              <a:rPr lang="en-US" altLang="zh-CN" dirty="0" smtClean="0"/>
              <a:t>How to promote a policy/news/product (“</a:t>
            </a:r>
            <a:r>
              <a:rPr lang="en-US" altLang="zh-CN" dirty="0" err="1" smtClean="0"/>
              <a:t>ObamaCare</a:t>
            </a:r>
            <a:r>
              <a:rPr lang="en-US" altLang="zh-CN" dirty="0" smtClean="0"/>
              <a:t>”/“Rh- Blood”/“Earthquake”) on social media?</a:t>
            </a:r>
          </a:p>
          <a:p>
            <a:pPr lvl="2"/>
            <a:r>
              <a:rPr lang="en-US" altLang="zh-CN" dirty="0" smtClean="0"/>
              <a:t>Given an item, a set of promoters, a network, contexts (time, etc.)</a:t>
            </a:r>
          </a:p>
          <a:p>
            <a:pPr lvl="2"/>
            <a:r>
              <a:rPr lang="en-US" altLang="zh-CN" dirty="0" smtClean="0"/>
              <a:t>Find a set of strategies (what, how, when the promoters operate)</a:t>
            </a:r>
          </a:p>
          <a:p>
            <a:pPr lvl="2"/>
            <a:r>
              <a:rPr lang="en-US" altLang="zh-CN" dirty="0" smtClean="0"/>
              <a:t>Maximize #</a:t>
            </a:r>
            <a:r>
              <a:rPr lang="en-US" altLang="zh-CN" dirty="0" err="1" smtClean="0"/>
              <a:t>infected_users_who_adopt_the_item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How to </a:t>
            </a:r>
            <a:r>
              <a:rPr lang="en-US" altLang="zh-CN" dirty="0"/>
              <a:t>promote a research </a:t>
            </a:r>
            <a:r>
              <a:rPr lang="en-US" altLang="zh-CN" dirty="0" smtClean="0"/>
              <a:t>topic/area/direction (“</a:t>
            </a:r>
            <a:r>
              <a:rPr lang="en-US" altLang="zh-CN" dirty="0"/>
              <a:t>heterogeneous </a:t>
            </a:r>
            <a:r>
              <a:rPr lang="en-US" altLang="zh-CN" dirty="0" smtClean="0"/>
              <a:t>networks”, “cascade prediction”, “deep learning”, etc.) in academic communities?</a:t>
            </a:r>
          </a:p>
          <a:p>
            <a:pPr lvl="2"/>
            <a:r>
              <a:rPr lang="en-US" altLang="zh-CN" dirty="0" smtClean="0"/>
              <a:t>Given a topic, a set of authors (students, friends, etc.), contexts (conferences, journals, time, etc.)</a:t>
            </a:r>
          </a:p>
          <a:p>
            <a:pPr lvl="2"/>
            <a:r>
              <a:rPr lang="en-US" altLang="zh-CN" dirty="0" smtClean="0"/>
              <a:t>Propose a set of papers</a:t>
            </a:r>
          </a:p>
          <a:p>
            <a:pPr lvl="2"/>
            <a:r>
              <a:rPr lang="en-US" altLang="zh-CN" dirty="0" smtClean="0"/>
              <a:t>Maximize #</a:t>
            </a:r>
            <a:r>
              <a:rPr lang="en-US" altLang="zh-CN" dirty="0" err="1" smtClean="0"/>
              <a:t>infected_researchers_who_work_on_the_topic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6286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THANk</a:t>
            </a:r>
            <a:r>
              <a:rPr lang="en-US" altLang="zh-CN" dirty="0" smtClean="0"/>
              <a:t> you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References coming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14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References: Journal 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Peng Cui, </a:t>
            </a:r>
            <a:r>
              <a:rPr lang="en-US" altLang="zh-CN" sz="2000" dirty="0" err="1"/>
              <a:t>Fei</a:t>
            </a:r>
            <a:r>
              <a:rPr lang="en-US" altLang="zh-CN" sz="2000" dirty="0"/>
              <a:t> Wang, </a:t>
            </a:r>
            <a:r>
              <a:rPr lang="en-US" altLang="zh-CN" sz="2000" dirty="0" err="1"/>
              <a:t>Wenwu</a:t>
            </a:r>
            <a:r>
              <a:rPr lang="en-US" altLang="zh-CN" sz="2000" dirty="0"/>
              <a:t> Zhu and Shiqiang Yang. </a:t>
            </a:r>
            <a:r>
              <a:rPr lang="en-US" altLang="zh-CN" sz="2000" dirty="0" smtClean="0"/>
              <a:t>“Social Recommendation with Cross-Domain Transferable Knowledge”, </a:t>
            </a:r>
            <a:r>
              <a:rPr lang="en-US" altLang="zh-CN" sz="2000" dirty="0"/>
              <a:t>in IEEE TKDE </a:t>
            </a:r>
            <a:r>
              <a:rPr lang="en-US" altLang="zh-CN" sz="2000" dirty="0" smtClean="0"/>
              <a:t>2015. (to appear</a:t>
            </a:r>
            <a:r>
              <a:rPr lang="en-US" altLang="zh-CN" sz="2000" dirty="0"/>
              <a:t>.</a:t>
            </a:r>
            <a:r>
              <a:rPr lang="en-US" altLang="zh-CN" sz="2000" dirty="0" smtClean="0"/>
              <a:t> Regular</a:t>
            </a:r>
            <a:r>
              <a:rPr lang="en-US" altLang="zh-CN" sz="2000" dirty="0"/>
              <a:t>. IF=1.815. CCF A)</a:t>
            </a:r>
            <a:endParaRPr lang="zh-CN" altLang="zh-CN" sz="2000" dirty="0"/>
          </a:p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 smtClean="0"/>
              <a:t>Meng </a:t>
            </a:r>
            <a:r>
              <a:rPr lang="en-US" altLang="zh-CN" sz="2000" b="1" dirty="0"/>
              <a:t>Jiang</a:t>
            </a:r>
            <a:r>
              <a:rPr lang="en-US" altLang="zh-CN" sz="2000" dirty="0"/>
              <a:t>, Peng Cui, Alex </a:t>
            </a:r>
            <a:r>
              <a:rPr lang="en-US" altLang="zh-CN" sz="2000" dirty="0" err="1"/>
              <a:t>Beutel</a:t>
            </a:r>
            <a:r>
              <a:rPr lang="en-US" altLang="zh-CN" sz="2000" dirty="0"/>
              <a:t>, Christos </a:t>
            </a:r>
            <a:r>
              <a:rPr lang="en-US" altLang="zh-CN" sz="2000" dirty="0" err="1"/>
              <a:t>Faloutsos</a:t>
            </a:r>
            <a:r>
              <a:rPr lang="en-US" altLang="zh-CN" sz="2000" dirty="0"/>
              <a:t> and Shiqiang Yang. “Catching Synchronized Behaviors in Large Networks: A Graph Mining Approach”, in ACM TKDD 2015. </a:t>
            </a:r>
            <a:r>
              <a:rPr lang="en-US" altLang="zh-CN" sz="2000" dirty="0" smtClean="0"/>
              <a:t>(to appear. Full. IF=1.147. CCF B)</a:t>
            </a:r>
          </a:p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Peng Cui, </a:t>
            </a:r>
            <a:r>
              <a:rPr lang="en-US" altLang="zh-CN" sz="2000" dirty="0" err="1"/>
              <a:t>Fei</a:t>
            </a:r>
            <a:r>
              <a:rPr lang="en-US" altLang="zh-CN" sz="2000" dirty="0"/>
              <a:t> Wang, </a:t>
            </a:r>
            <a:r>
              <a:rPr lang="en-US" altLang="zh-CN" sz="2000" dirty="0" err="1"/>
              <a:t>Wenwu</a:t>
            </a:r>
            <a:r>
              <a:rPr lang="en-US" altLang="zh-CN" sz="2000" dirty="0"/>
              <a:t> Zhu and Shiqiang Yang. “Scalable Recommendation with Social Contextual Information”, in IEEE TKDE 2014. (Regular. IF=1.815. CCF A)</a:t>
            </a:r>
            <a:endParaRPr lang="zh-CN" altLang="zh-CN" sz="2000" dirty="0"/>
          </a:p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dirty="0"/>
              <a:t>Lu Liu, </a:t>
            </a:r>
            <a:r>
              <a:rPr lang="en-US" altLang="zh-CN" sz="2000" dirty="0" err="1"/>
              <a:t>Feida</a:t>
            </a:r>
            <a:r>
              <a:rPr lang="en-US" altLang="zh-CN" sz="2000" dirty="0"/>
              <a:t> Zhu, </a:t>
            </a:r>
            <a:r>
              <a:rPr lang="en-US" altLang="zh-CN" sz="2000" b="1" dirty="0"/>
              <a:t>Meng Jiang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Jiawei</a:t>
            </a:r>
            <a:r>
              <a:rPr lang="en-US" altLang="zh-CN" sz="2000" dirty="0"/>
              <a:t> Han, </a:t>
            </a:r>
            <a:r>
              <a:rPr lang="en-US" altLang="zh-CN" sz="2000" dirty="0" err="1"/>
              <a:t>Lifeng</a:t>
            </a:r>
            <a:r>
              <a:rPr lang="en-US" altLang="zh-CN" sz="2000" dirty="0"/>
              <a:t> Sun and Shiqiang Yang. “Mining Diversity on Social Media Networks”, in Multimedia Tools and Applications 2012. (CCF B</a:t>
            </a:r>
            <a:r>
              <a:rPr lang="en-US" altLang="zh-CN" sz="2000" dirty="0" smtClean="0"/>
              <a:t>)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75128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References: Conference </a:t>
            </a:r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Peng Cui, Alex </a:t>
            </a:r>
            <a:r>
              <a:rPr lang="en-US" altLang="zh-CN" sz="2000" dirty="0" err="1"/>
              <a:t>Beutel</a:t>
            </a:r>
            <a:r>
              <a:rPr lang="en-US" altLang="zh-CN" sz="2000" dirty="0"/>
              <a:t>, Christos </a:t>
            </a:r>
            <a:r>
              <a:rPr lang="en-US" altLang="zh-CN" sz="2000" dirty="0" err="1"/>
              <a:t>Faloutsos</a:t>
            </a:r>
            <a:r>
              <a:rPr lang="en-US" altLang="zh-CN" sz="2000" dirty="0"/>
              <a:t> and Shiqiang Yang. “</a:t>
            </a:r>
            <a:r>
              <a:rPr lang="en-US" altLang="zh-CN" sz="2000" dirty="0" err="1"/>
              <a:t>CatchSync</a:t>
            </a:r>
            <a:r>
              <a:rPr lang="en-US" altLang="zh-CN" sz="2000" dirty="0"/>
              <a:t>: Catching Synchronized Behavior in Large Directed Graph”, in ACM SIGKDD 2014. (Full. </a:t>
            </a:r>
            <a:r>
              <a:rPr lang="en-US" altLang="zh-CN" sz="2000" b="1" dirty="0"/>
              <a:t>Best paper finalist</a:t>
            </a:r>
            <a:r>
              <a:rPr lang="en-US" altLang="zh-CN" sz="2000" dirty="0"/>
              <a:t>. Acc. rate=14.6%. CCF A)</a:t>
            </a:r>
            <a:endParaRPr lang="zh-CN" altLang="zh-CN" sz="2000" dirty="0"/>
          </a:p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Peng Cui, </a:t>
            </a:r>
            <a:r>
              <a:rPr lang="en-US" altLang="zh-CN" sz="2000" dirty="0" err="1"/>
              <a:t>Fei</a:t>
            </a:r>
            <a:r>
              <a:rPr lang="en-US" altLang="zh-CN" sz="2000" dirty="0"/>
              <a:t> Wang, Xinran Xu, </a:t>
            </a:r>
            <a:r>
              <a:rPr lang="en-US" altLang="zh-CN" sz="2000" dirty="0" err="1"/>
              <a:t>Wenwu</a:t>
            </a:r>
            <a:r>
              <a:rPr lang="en-US" altLang="zh-CN" sz="2000" dirty="0"/>
              <a:t> Zhu and Shiqiang Yang. “FEMA: Flexible Evolutionary Multi-faceted Analysis for Dynamic Behavioral Pattern Discovery”, in ACM SIGKDD 2014. (Full. Acc. rate=14.6%. CCF A)</a:t>
            </a:r>
            <a:endParaRPr lang="zh-CN" altLang="zh-CN" sz="2000" dirty="0"/>
          </a:p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Peng Cui, Alex </a:t>
            </a:r>
            <a:r>
              <a:rPr lang="en-US" altLang="zh-CN" sz="2000" dirty="0" err="1"/>
              <a:t>Beutel</a:t>
            </a:r>
            <a:r>
              <a:rPr lang="en-US" altLang="zh-CN" sz="2000" dirty="0"/>
              <a:t>, Christos </a:t>
            </a:r>
            <a:r>
              <a:rPr lang="en-US" altLang="zh-CN" sz="2000" dirty="0" err="1"/>
              <a:t>Faloutsos</a:t>
            </a:r>
            <a:r>
              <a:rPr lang="en-US" altLang="zh-CN" sz="2000" dirty="0"/>
              <a:t> and Shiqiang Yang. “Inferring Strange Behavior from Connectivity Pattern in Social Networks”, in PAKDD 2014. (Full. Acc. rate=10.8%. CCF C)</a:t>
            </a:r>
          </a:p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Peng Cui, Alex </a:t>
            </a:r>
            <a:r>
              <a:rPr lang="en-US" altLang="zh-CN" sz="2000" dirty="0" err="1"/>
              <a:t>Beutel</a:t>
            </a:r>
            <a:r>
              <a:rPr lang="en-US" altLang="zh-CN" sz="2000" dirty="0"/>
              <a:t>, Christos </a:t>
            </a:r>
            <a:r>
              <a:rPr lang="en-US" altLang="zh-CN" sz="2000" dirty="0" err="1"/>
              <a:t>Faloutsos</a:t>
            </a:r>
            <a:r>
              <a:rPr lang="en-US" altLang="zh-CN" sz="2000" dirty="0"/>
              <a:t> and Shiqiang Yang. “Detecting Suspicious Following Behavior in Multimillion-Node Social Networks”, in WWW  2014. (</a:t>
            </a:r>
            <a:r>
              <a:rPr lang="en-US" altLang="zh-CN" sz="2000" i="1" dirty="0"/>
              <a:t>Poster</a:t>
            </a:r>
            <a:r>
              <a:rPr lang="en-US" altLang="zh-CN" sz="2000" dirty="0"/>
              <a:t>. CCF B</a:t>
            </a:r>
            <a:r>
              <a:rPr lang="en-US" altLang="zh-CN" sz="2000" dirty="0" smtClean="0"/>
              <a:t>)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7761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References: Conference </a:t>
            </a:r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 smtClean="0"/>
              <a:t>Meng </a:t>
            </a:r>
            <a:r>
              <a:rPr lang="en-US" altLang="zh-CN" sz="2000" b="1" dirty="0"/>
              <a:t>Jiang</a:t>
            </a:r>
            <a:r>
              <a:rPr lang="en-US" altLang="zh-CN" sz="2000" dirty="0"/>
              <a:t>, Peng Cui, </a:t>
            </a:r>
            <a:r>
              <a:rPr lang="en-US" altLang="zh-CN" sz="2000" dirty="0" err="1"/>
              <a:t>Rui</a:t>
            </a:r>
            <a:r>
              <a:rPr lang="en-US" altLang="zh-CN" sz="2000" dirty="0"/>
              <a:t> Liu, </a:t>
            </a:r>
            <a:r>
              <a:rPr lang="en-US" altLang="zh-CN" sz="2000" dirty="0" err="1"/>
              <a:t>Qiang</a:t>
            </a:r>
            <a:r>
              <a:rPr lang="en-US" altLang="zh-CN" sz="2000" dirty="0"/>
              <a:t> Yang, </a:t>
            </a:r>
            <a:r>
              <a:rPr lang="en-US" altLang="zh-CN" sz="2000" dirty="0" err="1"/>
              <a:t>Fei</a:t>
            </a:r>
            <a:r>
              <a:rPr lang="en-US" altLang="zh-CN" sz="2000" dirty="0"/>
              <a:t> Wang, </a:t>
            </a:r>
            <a:r>
              <a:rPr lang="en-US" altLang="zh-CN" sz="2000" dirty="0" err="1"/>
              <a:t>Wenwu</a:t>
            </a:r>
            <a:r>
              <a:rPr lang="en-US" altLang="zh-CN" sz="2000" dirty="0"/>
              <a:t> Zhu and Shiqiang Yang. “Social Contextual Recommendation”, in CIKM 2012. (Full. Acc. rate=13.4%. </a:t>
            </a:r>
            <a:r>
              <a:rPr lang="en-US" altLang="zh-CN" sz="2000" dirty="0" smtClean="0"/>
              <a:t>65 </a:t>
            </a:r>
            <a:r>
              <a:rPr lang="en-US" altLang="zh-CN" sz="2000" dirty="0"/>
              <a:t>citations till </a:t>
            </a:r>
            <a:r>
              <a:rPr lang="en-US" altLang="zh-CN" sz="2000" dirty="0" smtClean="0"/>
              <a:t>06/2015</a:t>
            </a:r>
            <a:r>
              <a:rPr lang="en-US" altLang="zh-CN" sz="2000" dirty="0"/>
              <a:t>. CCF B)</a:t>
            </a:r>
            <a:endParaRPr lang="zh-CN" altLang="zh-CN" sz="2000" dirty="0"/>
          </a:p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 err="1"/>
              <a:t>Meng</a:t>
            </a:r>
            <a:r>
              <a:rPr lang="en-US" altLang="zh-CN" sz="2000" b="1" dirty="0"/>
              <a:t> Jiang</a:t>
            </a:r>
            <a:r>
              <a:rPr lang="en-US" altLang="zh-CN" sz="2000" dirty="0"/>
              <a:t>, Peng Cui, </a:t>
            </a:r>
            <a:r>
              <a:rPr lang="en-US" altLang="zh-CN" sz="2000" dirty="0" err="1"/>
              <a:t>Fei</a:t>
            </a:r>
            <a:r>
              <a:rPr lang="en-US" altLang="zh-CN" sz="2000" dirty="0"/>
              <a:t> Wang, </a:t>
            </a:r>
            <a:r>
              <a:rPr lang="en-US" altLang="zh-CN" sz="2000" dirty="0" err="1"/>
              <a:t>Qiang</a:t>
            </a:r>
            <a:r>
              <a:rPr lang="en-US" altLang="zh-CN" sz="2000" dirty="0"/>
              <a:t> Yang, </a:t>
            </a:r>
            <a:r>
              <a:rPr lang="en-US" altLang="zh-CN" sz="2000" dirty="0" err="1"/>
              <a:t>Wenwu</a:t>
            </a:r>
            <a:r>
              <a:rPr lang="en-US" altLang="zh-CN" sz="2000" dirty="0"/>
              <a:t> Zhu and </a:t>
            </a:r>
            <a:r>
              <a:rPr lang="en-US" altLang="zh-CN" sz="2000" dirty="0" err="1"/>
              <a:t>Shiqiang</a:t>
            </a:r>
            <a:r>
              <a:rPr lang="en-US" altLang="zh-CN" sz="2000" dirty="0"/>
              <a:t> Yang. “Social Recommendation across Multiple Relational Domains”, in CIKM 2012. (Full. Acc. rate=13.4%. </a:t>
            </a:r>
            <a:r>
              <a:rPr lang="en-US" altLang="zh-CN" sz="2000" dirty="0" smtClean="0"/>
              <a:t>26 </a:t>
            </a:r>
            <a:r>
              <a:rPr lang="en-US" altLang="zh-CN" sz="2000" dirty="0"/>
              <a:t>citations till </a:t>
            </a:r>
            <a:r>
              <a:rPr lang="en-US" altLang="zh-CN" sz="2000" dirty="0" smtClean="0"/>
              <a:t>06/2015</a:t>
            </a:r>
            <a:r>
              <a:rPr lang="en-US" altLang="zh-CN" sz="2000" dirty="0"/>
              <a:t>. CCF B)</a:t>
            </a:r>
            <a:endParaRPr lang="zh-CN" altLang="zh-CN" sz="2000" dirty="0"/>
          </a:p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dirty="0"/>
              <a:t>Lu Liu, </a:t>
            </a:r>
            <a:r>
              <a:rPr lang="en-US" altLang="zh-CN" sz="2000" dirty="0" err="1"/>
              <a:t>Jie</a:t>
            </a:r>
            <a:r>
              <a:rPr lang="en-US" altLang="zh-CN" sz="2000" dirty="0"/>
              <a:t> Tang, </a:t>
            </a:r>
            <a:r>
              <a:rPr lang="en-US" altLang="zh-CN" sz="2000" dirty="0" err="1"/>
              <a:t>Jiawei</a:t>
            </a:r>
            <a:r>
              <a:rPr lang="en-US" altLang="zh-CN" sz="2000" dirty="0"/>
              <a:t> Han, </a:t>
            </a:r>
            <a:r>
              <a:rPr lang="en-US" altLang="zh-CN" sz="2000" b="1" dirty="0" err="1"/>
              <a:t>Meng</a:t>
            </a:r>
            <a:r>
              <a:rPr lang="en-US" altLang="zh-CN" sz="2000" b="1" dirty="0"/>
              <a:t> Jiang</a:t>
            </a:r>
            <a:r>
              <a:rPr lang="en-US" altLang="zh-CN" sz="2000" dirty="0"/>
              <a:t> and </a:t>
            </a:r>
            <a:r>
              <a:rPr lang="en-US" altLang="zh-CN" sz="2000" dirty="0" err="1"/>
              <a:t>Shiqiang</a:t>
            </a:r>
            <a:r>
              <a:rPr lang="en-US" altLang="zh-CN" sz="2000" dirty="0"/>
              <a:t> Yang. “Mining Topic-Level Influence in Heterogeneous Networks”, in CIKM 2010. (CCF B</a:t>
            </a:r>
            <a:r>
              <a:rPr lang="en-US" altLang="zh-CN" sz="2000" dirty="0" smtClean="0"/>
              <a:t>)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5516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References: Submitted </a:t>
            </a:r>
            <a:r>
              <a:rPr lang="en-US" altLang="zh-CN" dirty="0" smtClean="0"/>
              <a:t>Papers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Peng Cui, </a:t>
            </a:r>
            <a:r>
              <a:rPr lang="en-US" altLang="zh-CN" sz="2000" dirty="0" smtClean="0"/>
              <a:t>and Christos </a:t>
            </a:r>
            <a:r>
              <a:rPr lang="en-US" altLang="zh-CN" sz="2000" dirty="0" err="1" smtClean="0"/>
              <a:t>Faloutsos</a:t>
            </a:r>
            <a:r>
              <a:rPr lang="en-US" altLang="zh-CN" sz="2000" dirty="0" smtClean="0"/>
              <a:t>. “Suspicious Behavior Detection: Current Trends and Future Directions”, to IEEE Intelligent Systems Magazine Special Issue on Online Behavioral Analysis and Modeling.</a:t>
            </a:r>
            <a:endParaRPr lang="en-US" altLang="zh-CN" sz="2000" dirty="0"/>
          </a:p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Alex </a:t>
            </a:r>
            <a:r>
              <a:rPr lang="en-US" altLang="zh-CN" sz="2000" dirty="0" err="1"/>
              <a:t>Beutel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Peng Cui, Bryan </a:t>
            </a:r>
            <a:r>
              <a:rPr lang="en-US" altLang="zh-CN" sz="2000" dirty="0" err="1" smtClean="0"/>
              <a:t>Hooi</a:t>
            </a:r>
            <a:r>
              <a:rPr lang="en-US" altLang="zh-CN" sz="2000" dirty="0" smtClean="0"/>
              <a:t>, Shiqiang Yang, and Christos </a:t>
            </a:r>
            <a:r>
              <a:rPr lang="en-US" altLang="zh-CN" sz="2000" dirty="0" err="1" smtClean="0"/>
              <a:t>Faloutsos</a:t>
            </a:r>
            <a:r>
              <a:rPr lang="en-US" altLang="zh-CN" sz="2000" dirty="0" smtClean="0"/>
              <a:t>. “A General Suspiciousness Metric for Dense Blocks in Multi-Modal Data”, to IEEE ICDM, 2015.</a:t>
            </a:r>
          </a:p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</a:t>
            </a:r>
            <a:r>
              <a:rPr lang="en-US" altLang="zh-CN" sz="2000" dirty="0" smtClean="0"/>
              <a:t>Peng Cui, Nicholas Jing Yuan, Xing </a:t>
            </a:r>
            <a:r>
              <a:rPr lang="en-US" altLang="zh-CN" sz="2000" dirty="0" err="1" smtClean="0"/>
              <a:t>Xie</a:t>
            </a:r>
            <a:r>
              <a:rPr lang="en-US" altLang="zh-CN" sz="2000" dirty="0" smtClean="0"/>
              <a:t>, and Shiqiang Yang. “Little is Much: Bridging Cross-Platform Behaviors Through Small Overlapped Crowds”, </a:t>
            </a:r>
            <a:r>
              <a:rPr lang="en-US" altLang="zh-CN" sz="2000" dirty="0"/>
              <a:t>to IEEE ICDM, </a:t>
            </a:r>
            <a:r>
              <a:rPr lang="en-US" altLang="zh-CN" sz="2000" dirty="0" smtClean="0"/>
              <a:t>2015.</a:t>
            </a:r>
          </a:p>
          <a:p>
            <a:pPr lvl="0"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000" b="1" dirty="0"/>
              <a:t>Meng Jiang</a:t>
            </a:r>
            <a:r>
              <a:rPr lang="en-US" altLang="zh-CN" sz="2000" dirty="0"/>
              <a:t>, Peng Cui, Alex </a:t>
            </a:r>
            <a:r>
              <a:rPr lang="en-US" altLang="zh-CN" sz="2000" dirty="0" err="1"/>
              <a:t>Beutel</a:t>
            </a:r>
            <a:r>
              <a:rPr lang="en-US" altLang="zh-CN" sz="2000" dirty="0"/>
              <a:t>, Christos </a:t>
            </a:r>
            <a:r>
              <a:rPr lang="en-US" altLang="zh-CN" sz="2000" dirty="0" err="1"/>
              <a:t>Faloutsos</a:t>
            </a:r>
            <a:r>
              <a:rPr lang="en-US" altLang="zh-CN" sz="2000" dirty="0"/>
              <a:t> and Shiqiang Yang. “Inferring </a:t>
            </a:r>
            <a:r>
              <a:rPr lang="en-US" altLang="zh-CN" sz="2000" dirty="0" smtClean="0"/>
              <a:t>Lockstep Behavior </a:t>
            </a:r>
            <a:r>
              <a:rPr lang="en-US" altLang="zh-CN" sz="2000" dirty="0"/>
              <a:t>from Connectivity Pattern in </a:t>
            </a:r>
            <a:r>
              <a:rPr lang="en-US" altLang="zh-CN" sz="2000" dirty="0" smtClean="0"/>
              <a:t>Large Graphs”, to Knowledge and Information Systems (</a:t>
            </a:r>
            <a:r>
              <a:rPr lang="en-US" altLang="zh-CN" sz="2000" smtClean="0"/>
              <a:t>KAIS).</a:t>
            </a:r>
            <a:endParaRPr lang="en-US" altLang="zh-CN" sz="2000" dirty="0"/>
          </a:p>
          <a:p>
            <a:pPr>
              <a:buClr>
                <a:srgbClr val="7030A0"/>
              </a:buClr>
              <a:buSzPct val="60000"/>
              <a:buFont typeface="Wingdings" panose="05000000000000000000" pitchFamily="2" charset="2"/>
              <a:buChar char="n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608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Behavior Modeling in Social Media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71452" y="2581961"/>
            <a:ext cx="1888645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Modeling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71451" y="3375303"/>
            <a:ext cx="1888645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Mining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23585" y="4104724"/>
            <a:ext cx="3384375" cy="89196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</a:rPr>
              <a:t>Behavior-based applications/systems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cxnSp>
        <p:nvCxnSpPr>
          <p:cNvPr id="9" name="直接箭头连接符 8"/>
          <p:cNvCxnSpPr>
            <a:stCxn id="6" idx="2"/>
            <a:endCxn id="7" idx="0"/>
          </p:cNvCxnSpPr>
          <p:nvPr/>
        </p:nvCxnSpPr>
        <p:spPr>
          <a:xfrm flipH="1">
            <a:off x="6915774" y="3039161"/>
            <a:ext cx="1" cy="336142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2"/>
            <a:endCxn id="8" idx="0"/>
          </p:cNvCxnSpPr>
          <p:nvPr/>
        </p:nvCxnSpPr>
        <p:spPr>
          <a:xfrm flipH="1">
            <a:off x="6915773" y="3832503"/>
            <a:ext cx="1" cy="27222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37227" y="2161235"/>
            <a:ext cx="3957097" cy="2952328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78512" y="1895554"/>
            <a:ext cx="1260617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</a:rPr>
              <a:t>Service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29315" y="2377259"/>
            <a:ext cx="2432615" cy="159135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44489" y="2729007"/>
            <a:ext cx="1315054" cy="4439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user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4553" y="4449392"/>
            <a:ext cx="2088232" cy="443929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rgbClr val="7030A0"/>
                </a:solidFill>
              </a:rPr>
              <a:t>information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/>
        </p:nvCxnSpPr>
        <p:spPr>
          <a:xfrm flipH="1">
            <a:off x="2398669" y="3172936"/>
            <a:ext cx="3347" cy="1276456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/>
          <p:nvPr/>
        </p:nvCxnSpPr>
        <p:spPr>
          <a:xfrm rot="16200000" flipH="1">
            <a:off x="2258410" y="2950972"/>
            <a:ext cx="443929" cy="12700"/>
          </a:xfrm>
          <a:prstGeom prst="curvedConnector5">
            <a:avLst>
              <a:gd name="adj1" fmla="val -51495"/>
              <a:gd name="adj2" fmla="val 8542591"/>
              <a:gd name="adj3" fmla="val 151495"/>
            </a:avLst>
          </a:prstGeom>
          <a:ln w="254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46441" y="2161235"/>
            <a:ext cx="3279711" cy="2952327"/>
          </a:xfrm>
          <a:prstGeom prst="rect">
            <a:avLst/>
          </a:pr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1886" y="3507769"/>
            <a:ext cx="2248348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7030A0"/>
                </a:solidFill>
              </a:rPr>
              <a:t>s</a:t>
            </a:r>
            <a:r>
              <a:rPr lang="en-US" altLang="zh-CN" sz="2800" dirty="0" smtClean="0">
                <a:solidFill>
                  <a:srgbClr val="7030A0"/>
                </a:solidFill>
              </a:rPr>
              <a:t>ocial media</a:t>
            </a:r>
            <a:endParaRPr lang="zh-CN" altLang="en-US" sz="2800" dirty="0">
              <a:solidFill>
                <a:srgbClr val="7030A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5832" y="1920059"/>
            <a:ext cx="853634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7030A0"/>
                </a:solidFill>
              </a:rPr>
              <a:t>Data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3897873" y="3382817"/>
            <a:ext cx="720152" cy="32332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肘形连接符 22"/>
          <p:cNvCxnSpPr>
            <a:stCxn id="8" idx="2"/>
            <a:endCxn id="18" idx="2"/>
          </p:cNvCxnSpPr>
          <p:nvPr/>
        </p:nvCxnSpPr>
        <p:spPr>
          <a:xfrm rot="5400000">
            <a:off x="4392596" y="2590385"/>
            <a:ext cx="116878" cy="4929476"/>
          </a:xfrm>
          <a:prstGeom prst="bentConnector3">
            <a:avLst>
              <a:gd name="adj1" fmla="val 608531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94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/>
          <p:nvPr/>
        </p:nvSpPr>
        <p:spPr>
          <a:xfrm>
            <a:off x="683568" y="1684862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 smtClean="0">
                <a:solidFill>
                  <a:schemeClr val="bg1"/>
                </a:solidFill>
              </a:rPr>
              <a:t>Background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zh-CN" dirty="0" err="1" smtClean="0"/>
              <a:t>ROadmap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83568" y="3284984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>
                <a:solidFill>
                  <a:srgbClr val="FF0000"/>
                </a:solidFill>
              </a:rPr>
              <a:t>Previous works (6 problems)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68122" y="4869160"/>
            <a:ext cx="7920000" cy="1368000"/>
          </a:xfrm>
          <a:prstGeom prst="rect">
            <a:avLst/>
          </a:prstGeom>
          <a:solidFill>
            <a:srgbClr val="F3F2DE">
              <a:alpha val="85000"/>
            </a:srgb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7030A0"/>
              </a:buClr>
              <a:buSzPct val="60000"/>
            </a:pPr>
            <a:r>
              <a:rPr lang="en-US" altLang="zh-CN" sz="4400" dirty="0" smtClean="0">
                <a:solidFill>
                  <a:schemeClr val="bg1"/>
                </a:solidFill>
              </a:rPr>
              <a:t>Thinking &amp; Future works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4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箭头连接符 39"/>
          <p:cNvCxnSpPr>
            <a:stCxn id="1028" idx="3"/>
            <a:endCxn id="1026" idx="0"/>
          </p:cNvCxnSpPr>
          <p:nvPr/>
        </p:nvCxnSpPr>
        <p:spPr>
          <a:xfrm>
            <a:off x="6380874" y="4541194"/>
            <a:ext cx="564011" cy="9423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Behavior Modeling</a:t>
            </a:r>
            <a:br>
              <a:rPr lang="en-US" altLang="zh-CN" dirty="0" smtClean="0"/>
            </a:br>
            <a:r>
              <a:rPr lang="en-US" altLang="zh-CN" dirty="0" smtClean="0"/>
              <a:t>TO Mining Behavioral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1. </a:t>
            </a:r>
            <a:r>
              <a:rPr lang="en-US" altLang="zh-CN" b="1" dirty="0" smtClean="0"/>
              <a:t>Information adoption behavior prediction </a:t>
            </a:r>
            <a:r>
              <a:rPr lang="en-US" altLang="zh-CN" dirty="0" smtClean="0"/>
              <a:t>(predicting who will retweet/share which message) [CIKM’12a, TKDE’14]</a:t>
            </a:r>
            <a:endParaRPr lang="zh-CN" altLang="en-US" dirty="0"/>
          </a:p>
        </p:txBody>
      </p:sp>
      <p:pic>
        <p:nvPicPr>
          <p:cNvPr id="1026" name="Picture 2" descr="C:\Users\meng\Desktop\Us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85" y="54835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ng\Desktop\Use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85" y="333054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ng\Desktop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874" y="409119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978" y="385731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868" y="463119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900" y="488830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028" y="3622076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5313732" y="2860565"/>
            <a:ext cx="2790360" cy="388168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80786" y="3004953"/>
            <a:ext cx="3240280" cy="26742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1028" idx="3"/>
            <a:endCxn id="1027" idx="1"/>
          </p:cNvCxnSpPr>
          <p:nvPr/>
        </p:nvCxnSpPr>
        <p:spPr>
          <a:xfrm flipV="1">
            <a:off x="6380874" y="3780540"/>
            <a:ext cx="564011" cy="76065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26" idx="0"/>
            <a:endCxn id="1028" idx="3"/>
          </p:cNvCxnSpPr>
          <p:nvPr/>
        </p:nvCxnSpPr>
        <p:spPr>
          <a:xfrm flipH="1" flipV="1">
            <a:off x="6380874" y="4541194"/>
            <a:ext cx="564011" cy="942312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27" idx="1"/>
            <a:endCxn id="1026" idx="0"/>
          </p:cNvCxnSpPr>
          <p:nvPr/>
        </p:nvCxnSpPr>
        <p:spPr>
          <a:xfrm>
            <a:off x="6944885" y="3780540"/>
            <a:ext cx="0" cy="1702966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11" idx="3"/>
            <a:endCxn id="1028" idx="1"/>
          </p:cNvCxnSpPr>
          <p:nvPr/>
        </p:nvCxnSpPr>
        <p:spPr>
          <a:xfrm>
            <a:off x="3715028" y="3982076"/>
            <a:ext cx="1765846" cy="559118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445836" y="3078844"/>
            <a:ext cx="8002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Tweet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5708895" y="3004953"/>
            <a:ext cx="6719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7031842" y="4697137"/>
            <a:ext cx="813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Social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79" name="直接箭头连接符 78"/>
          <p:cNvCxnSpPr>
            <a:stCxn id="1029" idx="3"/>
            <a:endCxn id="11" idx="2"/>
          </p:cNvCxnSpPr>
          <p:nvPr/>
        </p:nvCxnSpPr>
        <p:spPr>
          <a:xfrm>
            <a:off x="1845978" y="4217313"/>
            <a:ext cx="1509050" cy="12476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1029" idx="3"/>
            <a:endCxn id="1030" idx="0"/>
          </p:cNvCxnSpPr>
          <p:nvPr/>
        </p:nvCxnSpPr>
        <p:spPr>
          <a:xfrm>
            <a:off x="1845978" y="4217313"/>
            <a:ext cx="1631890" cy="413881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1029" idx="3"/>
            <a:endCxn id="1031" idx="0"/>
          </p:cNvCxnSpPr>
          <p:nvPr/>
        </p:nvCxnSpPr>
        <p:spPr>
          <a:xfrm>
            <a:off x="1845978" y="4217313"/>
            <a:ext cx="542922" cy="67098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030" idx="0"/>
            <a:endCxn id="1031" idx="0"/>
          </p:cNvCxnSpPr>
          <p:nvPr/>
        </p:nvCxnSpPr>
        <p:spPr>
          <a:xfrm flipH="1">
            <a:off x="2388900" y="4631194"/>
            <a:ext cx="1088968" cy="257107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030" idx="0"/>
            <a:endCxn id="11" idx="2"/>
          </p:cNvCxnSpPr>
          <p:nvPr/>
        </p:nvCxnSpPr>
        <p:spPr>
          <a:xfrm flipH="1" flipV="1">
            <a:off x="3355028" y="4342076"/>
            <a:ext cx="122840" cy="289118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stCxn id="11" idx="2"/>
            <a:endCxn id="1031" idx="0"/>
          </p:cNvCxnSpPr>
          <p:nvPr/>
        </p:nvCxnSpPr>
        <p:spPr>
          <a:xfrm flipH="1">
            <a:off x="2388900" y="4342076"/>
            <a:ext cx="966128" cy="54622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1848560" y="3731079"/>
            <a:ext cx="114646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/>
              <a:t>Semantic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4806502" y="3924955"/>
            <a:ext cx="417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</a:t>
            </a:r>
            <a:r>
              <a:rPr lang="en-US" altLang="zh-CN" sz="2800" baseline="-25000" dirty="0" smtClean="0"/>
              <a:t>1</a:t>
            </a:r>
            <a:endParaRPr lang="zh-CN" altLang="en-US" sz="2800" baseline="-25000" dirty="0"/>
          </a:p>
        </p:txBody>
      </p:sp>
      <p:sp>
        <p:nvSpPr>
          <p:cNvPr id="108" name="矩形 107"/>
          <p:cNvSpPr/>
          <p:nvPr/>
        </p:nvSpPr>
        <p:spPr>
          <a:xfrm>
            <a:off x="4517478" y="4577313"/>
            <a:ext cx="417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</a:t>
            </a:r>
            <a:r>
              <a:rPr lang="en-US" altLang="zh-CN" sz="2800" baseline="-25000" dirty="0" smtClean="0"/>
              <a:t>2</a:t>
            </a:r>
            <a:endParaRPr lang="zh-CN" altLang="en-US" sz="2800" baseline="-25000" dirty="0"/>
          </a:p>
        </p:txBody>
      </p:sp>
      <p:cxnSp>
        <p:nvCxnSpPr>
          <p:cNvPr id="109" name="直接箭头连接符 108"/>
          <p:cNvCxnSpPr>
            <a:stCxn id="11" idx="3"/>
            <a:endCxn id="1026" idx="1"/>
          </p:cNvCxnSpPr>
          <p:nvPr/>
        </p:nvCxnSpPr>
        <p:spPr>
          <a:xfrm>
            <a:off x="3715028" y="3982076"/>
            <a:ext cx="2779857" cy="195143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1" idx="3"/>
            <a:endCxn id="1027" idx="1"/>
          </p:cNvCxnSpPr>
          <p:nvPr/>
        </p:nvCxnSpPr>
        <p:spPr>
          <a:xfrm flipV="1">
            <a:off x="3715028" y="3780540"/>
            <a:ext cx="3229857" cy="201536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矩形 132"/>
          <p:cNvSpPr/>
          <p:nvPr/>
        </p:nvSpPr>
        <p:spPr>
          <a:xfrm>
            <a:off x="4597951" y="3384183"/>
            <a:ext cx="41710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t</a:t>
            </a:r>
            <a:r>
              <a:rPr lang="en-US" altLang="zh-CN" sz="2800" baseline="-25000" dirty="0" smtClean="0"/>
              <a:t>3</a:t>
            </a:r>
            <a:endParaRPr lang="zh-CN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231903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Social Contextual Behavioral Pattern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7099" y="5455064"/>
            <a:ext cx="1656184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cs typeface="Times New Roman" pitchFamily="18" charset="0"/>
              </a:rPr>
              <a:t>s</a:t>
            </a:r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ocial relation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5" name="矩形 5"/>
          <p:cNvSpPr/>
          <p:nvPr/>
        </p:nvSpPr>
        <p:spPr>
          <a:xfrm>
            <a:off x="395536" y="5951436"/>
            <a:ext cx="1656184" cy="648072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7030A0"/>
                </a:solidFill>
                <a:cs typeface="Times New Roman" pitchFamily="18" charset="0"/>
              </a:rPr>
              <a:t>u</a:t>
            </a:r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ser-user interaction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6" name="矩形 6"/>
          <p:cNvSpPr/>
          <p:nvPr/>
        </p:nvSpPr>
        <p:spPr>
          <a:xfrm>
            <a:off x="395536" y="4659134"/>
            <a:ext cx="1656184" cy="648072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user-item interaction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7" name="矩形 7"/>
          <p:cNvSpPr/>
          <p:nvPr/>
        </p:nvSpPr>
        <p:spPr>
          <a:xfrm>
            <a:off x="397099" y="4141003"/>
            <a:ext cx="1656184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item content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8" name="矩形 8"/>
          <p:cNvSpPr/>
          <p:nvPr/>
        </p:nvSpPr>
        <p:spPr>
          <a:xfrm>
            <a:off x="3275856" y="4767146"/>
            <a:ext cx="2520516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user latent feature </a:t>
            </a:r>
            <a:r>
              <a:rPr lang="en-US" altLang="zh-CN" i="1" dirty="0" smtClean="0">
                <a:solidFill>
                  <a:srgbClr val="7030A0"/>
                </a:solidFill>
                <a:cs typeface="Times New Roman" pitchFamily="18" charset="0"/>
              </a:rPr>
              <a:t>U</a:t>
            </a:r>
            <a:endParaRPr lang="zh-CN" altLang="en-US" i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9" name="矩形 9"/>
          <p:cNvSpPr/>
          <p:nvPr/>
        </p:nvSpPr>
        <p:spPr>
          <a:xfrm>
            <a:off x="3277419" y="4141003"/>
            <a:ext cx="2520516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item latent feature </a:t>
            </a:r>
            <a:r>
              <a:rPr lang="en-US" altLang="zh-CN" i="1" dirty="0" smtClean="0">
                <a:solidFill>
                  <a:srgbClr val="7030A0"/>
                </a:solidFill>
                <a:cs typeface="Times New Roman" pitchFamily="18" charset="0"/>
              </a:rPr>
              <a:t>V</a:t>
            </a:r>
            <a:endParaRPr lang="zh-CN" altLang="en-US" i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0" name="矩形 10"/>
          <p:cNvSpPr/>
          <p:nvPr/>
        </p:nvSpPr>
        <p:spPr>
          <a:xfrm>
            <a:off x="3291462" y="5987440"/>
            <a:ext cx="2504909" cy="576064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user-user influence </a:t>
            </a:r>
            <a:r>
              <a:rPr lang="en-US" altLang="zh-CN" i="1" dirty="0" smtClean="0">
                <a:solidFill>
                  <a:srgbClr val="7030A0"/>
                </a:solidFill>
                <a:cs typeface="Times New Roman" pitchFamily="18" charset="0"/>
              </a:rPr>
              <a:t>S</a:t>
            </a:r>
            <a:endParaRPr lang="zh-CN" altLang="en-US" i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11" name="矩形 11"/>
          <p:cNvSpPr/>
          <p:nvPr/>
        </p:nvSpPr>
        <p:spPr>
          <a:xfrm>
            <a:off x="3277419" y="5455064"/>
            <a:ext cx="2520516" cy="43204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item sender </a:t>
            </a:r>
            <a:r>
              <a:rPr lang="en-US" altLang="zh-CN" i="1" dirty="0" smtClean="0">
                <a:solidFill>
                  <a:srgbClr val="7030A0"/>
                </a:solidFill>
                <a:cs typeface="Times New Roman" pitchFamily="18" charset="0"/>
              </a:rPr>
              <a:t>G</a:t>
            </a:r>
            <a:endParaRPr lang="zh-CN" altLang="en-US" i="1" dirty="0">
              <a:solidFill>
                <a:srgbClr val="7030A0"/>
              </a:solidFill>
              <a:cs typeface="Times New Roman" pitchFamily="18" charset="0"/>
            </a:endParaRPr>
          </a:p>
        </p:txBody>
      </p:sp>
      <p:cxnSp>
        <p:nvCxnSpPr>
          <p:cNvPr id="12" name="直接连接符 12"/>
          <p:cNvCxnSpPr>
            <a:stCxn id="7" idx="3"/>
            <a:endCxn id="9" idx="1"/>
          </p:cNvCxnSpPr>
          <p:nvPr/>
        </p:nvCxnSpPr>
        <p:spPr>
          <a:xfrm>
            <a:off x="2053283" y="4357027"/>
            <a:ext cx="1224136" cy="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3"/>
          <p:cNvCxnSpPr>
            <a:stCxn id="6" idx="3"/>
            <a:endCxn id="8" idx="1"/>
          </p:cNvCxnSpPr>
          <p:nvPr/>
        </p:nvCxnSpPr>
        <p:spPr>
          <a:xfrm>
            <a:off x="2051720" y="4983170"/>
            <a:ext cx="1224136" cy="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/>
          <p:cNvCxnSpPr>
            <a:stCxn id="7" idx="3"/>
            <a:endCxn id="8" idx="1"/>
          </p:cNvCxnSpPr>
          <p:nvPr/>
        </p:nvCxnSpPr>
        <p:spPr>
          <a:xfrm>
            <a:off x="2053283" y="4357027"/>
            <a:ext cx="1222573" cy="626143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5"/>
          <p:cNvCxnSpPr>
            <a:stCxn id="4" idx="3"/>
            <a:endCxn id="10" idx="1"/>
          </p:cNvCxnSpPr>
          <p:nvPr/>
        </p:nvCxnSpPr>
        <p:spPr>
          <a:xfrm>
            <a:off x="2053283" y="5671088"/>
            <a:ext cx="1238179" cy="604384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6"/>
          <p:cNvCxnSpPr>
            <a:stCxn id="4" idx="3"/>
            <a:endCxn id="11" idx="1"/>
          </p:cNvCxnSpPr>
          <p:nvPr/>
        </p:nvCxnSpPr>
        <p:spPr>
          <a:xfrm>
            <a:off x="2053283" y="5671088"/>
            <a:ext cx="1224136" cy="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7"/>
          <p:cNvCxnSpPr>
            <a:stCxn id="5" idx="3"/>
            <a:endCxn id="10" idx="1"/>
          </p:cNvCxnSpPr>
          <p:nvPr/>
        </p:nvCxnSpPr>
        <p:spPr>
          <a:xfrm>
            <a:off x="2051720" y="6275472"/>
            <a:ext cx="1239742" cy="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8"/>
          <p:cNvCxnSpPr>
            <a:stCxn id="6" idx="3"/>
            <a:endCxn id="11" idx="1"/>
          </p:cNvCxnSpPr>
          <p:nvPr/>
        </p:nvCxnSpPr>
        <p:spPr>
          <a:xfrm>
            <a:off x="2051720" y="4983170"/>
            <a:ext cx="1225699" cy="687918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9"/>
          <p:cNvSpPr/>
          <p:nvPr/>
        </p:nvSpPr>
        <p:spPr>
          <a:xfrm>
            <a:off x="6444208" y="4341093"/>
            <a:ext cx="2559094" cy="612068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user preference on given item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sp>
        <p:nvSpPr>
          <p:cNvPr id="20" name="矩形 20"/>
          <p:cNvSpPr/>
          <p:nvPr/>
        </p:nvSpPr>
        <p:spPr>
          <a:xfrm>
            <a:off x="6444208" y="5617082"/>
            <a:ext cx="2559094" cy="712396"/>
          </a:xfrm>
          <a:prstGeom prst="rect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7030A0"/>
                </a:solidFill>
                <a:cs typeface="Times New Roman" pitchFamily="18" charset="0"/>
              </a:rPr>
              <a:t>social influence from sender of given item</a:t>
            </a:r>
            <a:endParaRPr lang="zh-CN" altLang="en-US" dirty="0">
              <a:solidFill>
                <a:srgbClr val="7030A0"/>
              </a:solidFill>
              <a:cs typeface="Times New Roman" pitchFamily="18" charset="0"/>
            </a:endParaRPr>
          </a:p>
        </p:txBody>
      </p:sp>
      <p:cxnSp>
        <p:nvCxnSpPr>
          <p:cNvPr id="21" name="直接连接符 21"/>
          <p:cNvCxnSpPr>
            <a:stCxn id="9" idx="3"/>
            <a:endCxn id="19" idx="1"/>
          </p:cNvCxnSpPr>
          <p:nvPr/>
        </p:nvCxnSpPr>
        <p:spPr>
          <a:xfrm>
            <a:off x="5797935" y="4357027"/>
            <a:ext cx="646273" cy="290100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2"/>
          <p:cNvCxnSpPr>
            <a:stCxn id="8" idx="3"/>
            <a:endCxn id="19" idx="1"/>
          </p:cNvCxnSpPr>
          <p:nvPr/>
        </p:nvCxnSpPr>
        <p:spPr>
          <a:xfrm flipV="1">
            <a:off x="5796372" y="4647127"/>
            <a:ext cx="647836" cy="336043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3"/>
          <p:cNvCxnSpPr>
            <a:stCxn id="11" idx="3"/>
            <a:endCxn id="20" idx="1"/>
          </p:cNvCxnSpPr>
          <p:nvPr/>
        </p:nvCxnSpPr>
        <p:spPr>
          <a:xfrm>
            <a:off x="5797935" y="5671088"/>
            <a:ext cx="646273" cy="302192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4"/>
          <p:cNvCxnSpPr>
            <a:stCxn id="10" idx="3"/>
            <a:endCxn id="20" idx="1"/>
          </p:cNvCxnSpPr>
          <p:nvPr/>
        </p:nvCxnSpPr>
        <p:spPr>
          <a:xfrm flipV="1">
            <a:off x="5796371" y="5973280"/>
            <a:ext cx="647837" cy="302192"/>
          </a:xfrm>
          <a:prstGeom prst="line">
            <a:avLst/>
          </a:prstGeom>
          <a:ln w="19050">
            <a:solidFill>
              <a:srgbClr val="7030A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05349"/>
            <a:ext cx="2880000" cy="22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755" y="1405349"/>
            <a:ext cx="2880000" cy="222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矩形 5"/>
          <p:cNvSpPr/>
          <p:nvPr/>
        </p:nvSpPr>
        <p:spPr>
          <a:xfrm>
            <a:off x="2182494" y="370960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Renren</a:t>
            </a:r>
            <a:endParaRPr lang="en-US" altLang="zh-CN" b="1" dirty="0"/>
          </a:p>
        </p:txBody>
      </p:sp>
      <p:sp>
        <p:nvSpPr>
          <p:cNvPr id="41" name="矩形 6"/>
          <p:cNvSpPr/>
          <p:nvPr/>
        </p:nvSpPr>
        <p:spPr>
          <a:xfrm>
            <a:off x="5541781" y="3705708"/>
            <a:ext cx="1804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/>
              <a:t>Tencent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Weibo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667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68818"/>
            <a:ext cx="3095625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ContextMF</a:t>
            </a:r>
            <a:r>
              <a:rPr lang="en-US" altLang="zh-CN" dirty="0" smtClean="0"/>
              <a:t>: Social Contextual Model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0" y="2060848"/>
            <a:ext cx="5676978" cy="3507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2"/>
          <p:cNvSpPr/>
          <p:nvPr/>
        </p:nvSpPr>
        <p:spPr>
          <a:xfrm>
            <a:off x="5940152" y="3291925"/>
            <a:ext cx="3096344" cy="720080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60244" y="5380157"/>
            <a:ext cx="3076252" cy="730734"/>
          </a:xfrm>
          <a:prstGeom prst="rect">
            <a:avLst/>
          </a:prstGeom>
          <a:solidFill>
            <a:schemeClr val="accent1">
              <a:alpha val="20000"/>
            </a:schemeClr>
          </a:solidFill>
          <a:effectLst>
            <a:outerShdw blurRad="40000" dist="20000" dir="5400000" rotWithShape="0">
              <a:srgbClr val="FF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22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直接箭头连接符 73"/>
          <p:cNvCxnSpPr/>
          <p:nvPr/>
        </p:nvCxnSpPr>
        <p:spPr>
          <a:xfrm>
            <a:off x="3062321" y="2437710"/>
            <a:ext cx="0" cy="406340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7803384" y="2763811"/>
            <a:ext cx="15780" cy="361751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028" idx="3"/>
            <a:endCxn id="1026" idx="0"/>
          </p:cNvCxnSpPr>
          <p:nvPr/>
        </p:nvCxnSpPr>
        <p:spPr>
          <a:xfrm>
            <a:off x="4281863" y="4300052"/>
            <a:ext cx="564011" cy="9423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FROM Behavior Modeling</a:t>
            </a:r>
            <a:br>
              <a:rPr lang="en-US" altLang="zh-CN" dirty="0" smtClean="0"/>
            </a:br>
            <a:r>
              <a:rPr lang="en-US" altLang="zh-CN" dirty="0" smtClean="0"/>
              <a:t>TO Mining Behavioral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Problem 2</a:t>
            </a:r>
            <a:r>
              <a:rPr lang="en-US" altLang="zh-CN" dirty="0" smtClean="0"/>
              <a:t>. </a:t>
            </a:r>
            <a:r>
              <a:rPr lang="en-US" altLang="zh-CN" b="1" dirty="0" smtClean="0"/>
              <a:t>Content generation behavior prediction </a:t>
            </a:r>
            <a:r>
              <a:rPr lang="en-US" altLang="zh-CN" dirty="0" smtClean="0"/>
              <a:t>(predicting who will generate what content) [KDD’14]</a:t>
            </a:r>
            <a:endParaRPr lang="zh-CN" altLang="en-US" dirty="0"/>
          </a:p>
        </p:txBody>
      </p:sp>
      <p:pic>
        <p:nvPicPr>
          <p:cNvPr id="1026" name="Picture 2" descr="C:\Users\meng\Desktop\Us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874" y="524236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eng\Desktop\User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874" y="308939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meng\Desktop\use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863" y="385005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3214721" y="2619423"/>
            <a:ext cx="2790360" cy="388168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1028" idx="3"/>
            <a:endCxn id="1027" idx="1"/>
          </p:cNvCxnSpPr>
          <p:nvPr/>
        </p:nvCxnSpPr>
        <p:spPr>
          <a:xfrm flipV="1">
            <a:off x="4281863" y="3539398"/>
            <a:ext cx="564011" cy="760654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026" idx="0"/>
            <a:endCxn id="1028" idx="3"/>
          </p:cNvCxnSpPr>
          <p:nvPr/>
        </p:nvCxnSpPr>
        <p:spPr>
          <a:xfrm flipH="1" flipV="1">
            <a:off x="4281863" y="4300052"/>
            <a:ext cx="564011" cy="9423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027" idx="1"/>
            <a:endCxn id="1026" idx="0"/>
          </p:cNvCxnSpPr>
          <p:nvPr/>
        </p:nvCxnSpPr>
        <p:spPr>
          <a:xfrm>
            <a:off x="4845874" y="3539398"/>
            <a:ext cx="0" cy="1702966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3609884" y="2763811"/>
            <a:ext cx="67197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User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932831" y="4455995"/>
            <a:ext cx="8130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Social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4098" name="Picture 2" descr="C:\Users\meng\Desktop\location-icon-map-location_map_pin_orange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29" y="2879040"/>
            <a:ext cx="522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meng\Desktop\Map-Marker-Marker-Outside-Azure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60" y="310087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meng\Desktop\location_map_pin_red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60" y="3650748"/>
            <a:ext cx="549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椭圆 37"/>
          <p:cNvSpPr/>
          <p:nvPr/>
        </p:nvSpPr>
        <p:spPr>
          <a:xfrm>
            <a:off x="547580" y="2519904"/>
            <a:ext cx="2330781" cy="1940844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1560" y="2595453"/>
            <a:ext cx="105670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Location</a:t>
            </a:r>
            <a:endParaRPr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611560" y="4639077"/>
            <a:ext cx="2129842" cy="20882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65448" y="4611783"/>
            <a:ext cx="7489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Items</a:t>
            </a:r>
            <a:endParaRPr lang="zh-CN" altLang="en-US" dirty="0"/>
          </a:p>
        </p:txBody>
      </p:sp>
      <p:pic>
        <p:nvPicPr>
          <p:cNvPr id="52" name="Picture 5" descr="C:\Users\meng\Desktop\speech_bubbl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64" y="382087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C:\Users\meng\Desktop\speech_bubbl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64" y="5422364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64" y="4640661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7" descr="C:\Users\meng\Desktop\speech_bubble_text-51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164" y="298561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椭圆 55"/>
          <p:cNvSpPr/>
          <p:nvPr/>
        </p:nvSpPr>
        <p:spPr>
          <a:xfrm>
            <a:off x="6660232" y="2519904"/>
            <a:ext cx="2286304" cy="40774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6648896" y="2720066"/>
            <a:ext cx="8002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dirty="0" smtClean="0"/>
              <a:t>Tweet</a:t>
            </a:r>
            <a:endParaRPr lang="zh-CN" altLang="en-US" dirty="0"/>
          </a:p>
        </p:txBody>
      </p:sp>
      <p:cxnSp>
        <p:nvCxnSpPr>
          <p:cNvPr id="58" name="直接连接符 57"/>
          <p:cNvCxnSpPr>
            <a:stCxn id="38" idx="6"/>
            <a:endCxn id="5" idx="2"/>
          </p:cNvCxnSpPr>
          <p:nvPr/>
        </p:nvCxnSpPr>
        <p:spPr>
          <a:xfrm>
            <a:off x="2878361" y="3490326"/>
            <a:ext cx="336360" cy="1069941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42" idx="6"/>
            <a:endCxn id="5" idx="2"/>
          </p:cNvCxnSpPr>
          <p:nvPr/>
        </p:nvCxnSpPr>
        <p:spPr>
          <a:xfrm flipV="1">
            <a:off x="2741402" y="4560267"/>
            <a:ext cx="473319" cy="1122926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42" idx="6"/>
            <a:endCxn id="38" idx="6"/>
          </p:cNvCxnSpPr>
          <p:nvPr/>
        </p:nvCxnSpPr>
        <p:spPr>
          <a:xfrm flipV="1">
            <a:off x="2741402" y="3490326"/>
            <a:ext cx="136959" cy="2192867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右箭头 63"/>
          <p:cNvSpPr/>
          <p:nvPr/>
        </p:nvSpPr>
        <p:spPr>
          <a:xfrm>
            <a:off x="5972580" y="5226889"/>
            <a:ext cx="720152" cy="323328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868822" y="6035075"/>
            <a:ext cx="6206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226801" y="6219741"/>
            <a:ext cx="62068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82" name="Picture 16" descr="C:\Users\meng\Desktop\Windows-Video-icon-widescreen-by-Creato937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989" y="502855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meng\Desktop\icon-food-and-beverag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06" y="5730802"/>
            <a:ext cx="823123" cy="82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:\Users\meng\Desktop\clothes-coat-ic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97" y="5110601"/>
            <a:ext cx="672771" cy="67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3" name="直接连接符 82"/>
          <p:cNvCxnSpPr>
            <a:stCxn id="5" idx="6"/>
            <a:endCxn id="56" idx="2"/>
          </p:cNvCxnSpPr>
          <p:nvPr/>
        </p:nvCxnSpPr>
        <p:spPr>
          <a:xfrm flipV="1">
            <a:off x="6005081" y="4558628"/>
            <a:ext cx="655151" cy="1639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90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ng">
  <a:themeElements>
    <a:clrScheme name="透明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透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8479</TotalTime>
  <Words>1705</Words>
  <Application>Microsoft Office PowerPoint</Application>
  <PresentationFormat>全屏显示(4:3)</PresentationFormat>
  <Paragraphs>417</Paragraphs>
  <Slides>36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meng</vt:lpstr>
      <vt:lpstr>Mining behavioral networks modeling complex behaviors in Social media</vt:lpstr>
      <vt:lpstr>ROadmap</vt:lpstr>
      <vt:lpstr>Behavior-based Applications/Systems</vt:lpstr>
      <vt:lpstr>Behavior Modeling in Social Media</vt:lpstr>
      <vt:lpstr>ROadmap</vt:lpstr>
      <vt:lpstr>FROM Behavior Modeling TO Mining Behavioral Networks</vt:lpstr>
      <vt:lpstr>Social Contextual Behavioral Pattern</vt:lpstr>
      <vt:lpstr>ContextMF: Social Contextual Model</vt:lpstr>
      <vt:lpstr>FROM Behavior Modeling TO Mining Behavioral Networks</vt:lpstr>
      <vt:lpstr>Spatial Temporal Contextual Behavioral Pattern</vt:lpstr>
      <vt:lpstr>FEMA: Flexible Evolutionary Multi-faceted Analysis on Tensor Perturbation Theory</vt:lpstr>
      <vt:lpstr>FROM Behavior Modeling TO Mining Behavioral Networks</vt:lpstr>
      <vt:lpstr>Hybrid Random Walk</vt:lpstr>
      <vt:lpstr>Performance on Cold-start Users</vt:lpstr>
      <vt:lpstr>FROM Behavior Modeling TO Mining Behavioral Networks</vt:lpstr>
      <vt:lpstr>Cross-platform Behavior Modeling with Semi-Supervised MF</vt:lpstr>
      <vt:lpstr>FROM Behavior Modeling TO Mining Behavioral Networks</vt:lpstr>
      <vt:lpstr>Synchronized Behavioral Patterns</vt:lpstr>
      <vt:lpstr>Synchronized Behavioral Patterns</vt:lpstr>
      <vt:lpstr>Recovering Distorted Out-degree Distribution</vt:lpstr>
      <vt:lpstr>FROM Behavior Modeling TO Mining Behavioral Networks</vt:lpstr>
      <vt:lpstr>Measuring Suspiciousness: Multi-modal Dense Blocks</vt:lpstr>
      <vt:lpstr>Measuring Suspiciousness: Multi-modal Dense Blocks</vt:lpstr>
      <vt:lpstr>ROadmap</vt:lpstr>
      <vt:lpstr>Challenges in Mining Behavioral Networks (Behavior Modeling)</vt:lpstr>
      <vt:lpstr>Construction and Integration of Behavioral Networks: Human-centered</vt:lpstr>
      <vt:lpstr>Construction and Integration of Behavioral Networks: Human-centered</vt:lpstr>
      <vt:lpstr>OLAP and Mining Behavioral Networks</vt:lpstr>
      <vt:lpstr>OLAP and Mining Behavioral Networks</vt:lpstr>
      <vt:lpstr>Network-based Anomaly Detection</vt:lpstr>
      <vt:lpstr>Practical Solutions</vt:lpstr>
      <vt:lpstr>THANk you</vt:lpstr>
      <vt:lpstr>References: Journal Papers</vt:lpstr>
      <vt:lpstr>References: Conference Papers</vt:lpstr>
      <vt:lpstr>References: Conference Papers</vt:lpstr>
      <vt:lpstr>References: Submitted Papers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</dc:creator>
  <cp:lastModifiedBy>meng</cp:lastModifiedBy>
  <cp:revision>3663</cp:revision>
  <dcterms:created xsi:type="dcterms:W3CDTF">2014-07-30T13:24:23Z</dcterms:created>
  <dcterms:modified xsi:type="dcterms:W3CDTF">2015-07-21T00:13:10Z</dcterms:modified>
</cp:coreProperties>
</file>