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81" r:id="rId2"/>
    <p:sldId id="282" r:id="rId3"/>
    <p:sldId id="283" r:id="rId4"/>
    <p:sldId id="292" r:id="rId5"/>
    <p:sldId id="293" r:id="rId6"/>
    <p:sldId id="294" r:id="rId7"/>
    <p:sldId id="295" r:id="rId8"/>
    <p:sldId id="296" r:id="rId9"/>
    <p:sldId id="297" r:id="rId10"/>
    <p:sldId id="284" r:id="rId11"/>
    <p:sldId id="289" r:id="rId12"/>
    <p:sldId id="290" r:id="rId13"/>
    <p:sldId id="291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10" r:id="rId24"/>
    <p:sldId id="327" r:id="rId25"/>
    <p:sldId id="307" r:id="rId26"/>
    <p:sldId id="308" r:id="rId27"/>
    <p:sldId id="309" r:id="rId28"/>
    <p:sldId id="331" r:id="rId29"/>
    <p:sldId id="328" r:id="rId30"/>
    <p:sldId id="329" r:id="rId31"/>
    <p:sldId id="332" r:id="rId32"/>
    <p:sldId id="333" r:id="rId33"/>
    <p:sldId id="312" r:id="rId34"/>
    <p:sldId id="313" r:id="rId35"/>
    <p:sldId id="285" r:id="rId36"/>
    <p:sldId id="286" r:id="rId37"/>
    <p:sldId id="315" r:id="rId38"/>
    <p:sldId id="316" r:id="rId39"/>
    <p:sldId id="317" r:id="rId40"/>
    <p:sldId id="318" r:id="rId41"/>
    <p:sldId id="319" r:id="rId42"/>
    <p:sldId id="334" r:id="rId43"/>
    <p:sldId id="320" r:id="rId44"/>
    <p:sldId id="287" r:id="rId45"/>
    <p:sldId id="288" r:id="rId46"/>
    <p:sldId id="321" r:id="rId47"/>
    <p:sldId id="322" r:id="rId48"/>
    <p:sldId id="323" r:id="rId49"/>
    <p:sldId id="324" r:id="rId50"/>
    <p:sldId id="325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3" autoAdjust="0"/>
    <p:restoredTop sz="80414"/>
  </p:normalViewPr>
  <p:slideViewPr>
    <p:cSldViewPr snapToGrid="0" snapToObjects="1">
      <p:cViewPr>
        <p:scale>
          <a:sx n="88" d="100"/>
          <a:sy n="88" d="100"/>
        </p:scale>
        <p:origin x="240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commentAuthors" Target="commentAuthors.xml"/><Relationship Id="rId55" Type="http://schemas.openxmlformats.org/officeDocument/2006/relationships/presProps" Target="presProps.xml"/><Relationship Id="rId56" Type="http://schemas.openxmlformats.org/officeDocument/2006/relationships/viewProps" Target="viewProps.xml"/><Relationship Id="rId57" Type="http://schemas.openxmlformats.org/officeDocument/2006/relationships/theme" Target="theme/theme1.xml"/><Relationship Id="rId58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6/19/17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54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rpi.edu/~zaki/PaperDir/SIGKDD03-diffsets.pdf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Xx1xKF9oD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Xx1xKF9oDg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6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8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Meng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CS412 Summer 2017: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6514"/>
            <a:ext cx="7772400" cy="2268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6.</a:t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Mining Frequent Patterns, Association and </a:t>
            </a:r>
            <a:r>
              <a:rPr lang="en-US" altLang="zh-CN" dirty="0" smtClean="0">
                <a:solidFill>
                  <a:schemeClr val="bg1"/>
                </a:solidFill>
              </a:rPr>
              <a:t>Correlations: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Basic </a:t>
            </a:r>
            <a:r>
              <a:rPr lang="en-US" altLang="zh-CN" dirty="0">
                <a:solidFill>
                  <a:schemeClr val="bg1"/>
                </a:solidFill>
              </a:rPr>
              <a:t>Concepts and 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Mining Frequent Patterns, Association and Correlations: Basic Concepts and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b="1" dirty="0" smtClean="0"/>
              <a:t>Frequent Pattern (</a:t>
            </a:r>
            <a:r>
              <a:rPr lang="en-US" b="1" dirty="0" err="1" smtClean="0"/>
              <a:t>Itemset</a:t>
            </a:r>
            <a:r>
              <a:rPr lang="en-US" b="1" dirty="0" smtClean="0"/>
              <a:t>) Mining Methods</a:t>
            </a:r>
          </a:p>
          <a:p>
            <a:r>
              <a:rPr lang="en-US" dirty="0" smtClean="0"/>
              <a:t>Pattern Evaluation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11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0" dirty="0"/>
              <a:t>Efficient Pattern Mining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The Downward Closure Property of Frequent Patterns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</a:t>
            </a:r>
          </a:p>
          <a:p>
            <a:pPr defTabSz="1219110">
              <a:lnSpc>
                <a:spcPct val="150000"/>
              </a:lnSpc>
            </a:pPr>
            <a:r>
              <a:rPr lang="en-US" altLang="en-US" dirty="0">
                <a:solidFill>
                  <a:prstClr val="black"/>
                </a:solidFill>
              </a:rPr>
              <a:t>Extensions or Improvements of </a:t>
            </a:r>
            <a:r>
              <a:rPr lang="en-US" altLang="en-US" dirty="0" err="1">
                <a:solidFill>
                  <a:prstClr val="black"/>
                </a:solidFill>
              </a:rPr>
              <a:t>Apriori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prstClr val="black"/>
                </a:solidFill>
              </a:rPr>
              <a:t>Mining Frequent Patterns by Exploring Vertical Data Format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 err="1"/>
              <a:t>FPGrowth</a:t>
            </a:r>
            <a:r>
              <a:rPr lang="en-US" altLang="en-US" dirty="0"/>
              <a:t>:  A Frequent Pattern-Growth Approach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Mining Closed </a:t>
            </a:r>
            <a:r>
              <a:rPr lang="en-US" altLang="en-US" dirty="0" smtClean="0"/>
              <a:t>Patterns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4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Downward Closure Property of 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1" indent="-342900">
              <a:buClr>
                <a:srgbClr val="0000CC"/>
              </a:buClr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Observation:  From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We get a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Also, its subsets are all frequent: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…, 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49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}, …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There must be some hidden relationships among frequent patterns! </a:t>
            </a: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The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downward closure (also called “</a:t>
            </a:r>
            <a:r>
              <a:rPr lang="en-US" altLang="en-US" sz="24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”)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property of frequent patterns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If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diaper, nuts}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frequent, so is 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{beer, diaper}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Every transaction containing {beer, diaper, nuts} also contains {beer, diaper} </a:t>
            </a:r>
          </a:p>
          <a:p>
            <a:pPr marL="742950" lvl="2" indent="-342900"/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 Any subset of a frequent </a:t>
            </a:r>
            <a:r>
              <a:rPr lang="en-US" altLang="en-US" b="1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b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must be frequent</a:t>
            </a:r>
            <a:endParaRPr lang="en-US" altLang="en-US" b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Efficient mining methodology</a:t>
            </a:r>
          </a:p>
          <a:p>
            <a:pPr marL="742950" lvl="2" indent="-342900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If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any subset of an 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infrequent, then there is no chance for S to be frequent—why do we even have to consider S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!?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91050" y="6010424"/>
            <a:ext cx="3393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>
                <a:solidFill>
                  <a:srgbClr val="FF0000"/>
                </a:solidFill>
              </a:rPr>
              <a:t>A sharp knife for pruning!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78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Pruning </a:t>
            </a:r>
            <a:r>
              <a:rPr lang="en-US" altLang="en-US" dirty="0" smtClean="0"/>
              <a:t>and</a:t>
            </a:r>
            <a:br>
              <a:rPr lang="en-US" altLang="en-US" dirty="0" smtClean="0"/>
            </a:br>
            <a:r>
              <a:rPr lang="en-US" altLang="en-US" dirty="0" smtClean="0"/>
              <a:t>Scalable </a:t>
            </a:r>
            <a:r>
              <a:rPr lang="en-US" altLang="en-US" dirty="0"/>
              <a:t>Mining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u="sng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u="sng" dirty="0">
                <a:latin typeface="Corbel" charset="0"/>
                <a:ea typeface="Corbel" charset="0"/>
                <a:cs typeface="Corbel" charset="0"/>
              </a:rPr>
              <a:t> pruning principle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If there is any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which is infrequent, its superset should not even be generated! (Agrawal &amp;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@VLDB’94,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Mannila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et al. @ KDD’ 94)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Scalable mining Methods:  Three major approaches</a:t>
            </a:r>
          </a:p>
          <a:p>
            <a:pPr lvl="1"/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Level-wise, join-based approach:  </a:t>
            </a:r>
            <a:r>
              <a:rPr lang="en-US" altLang="en-US" b="1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(Agrawal &amp; Srikant@VLDB’94)</a:t>
            </a:r>
          </a:p>
          <a:p>
            <a:pPr lvl="1"/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Vertical data format approach: </a:t>
            </a:r>
            <a:r>
              <a:rPr lang="en-US" altLang="en-US" b="1" dirty="0" err="1">
                <a:latin typeface="Corbel" charset="0"/>
                <a:ea typeface="Corbel" charset="0"/>
                <a:cs typeface="Corbel" charset="0"/>
              </a:rPr>
              <a:t>Eclat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Parthasarathy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Ogihara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Li @KDD’97)</a:t>
            </a:r>
          </a:p>
          <a:p>
            <a:pPr lvl="1"/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Frequent pattern projection and growth: </a:t>
            </a:r>
            <a:r>
              <a:rPr lang="en-US" altLang="en-US" b="1" dirty="0" err="1">
                <a:latin typeface="Corbel" charset="0"/>
                <a:ea typeface="Corbel" charset="0"/>
                <a:cs typeface="Corbel" charset="0"/>
              </a:rPr>
              <a:t>FPgrowth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(Han, Pei, Yin @SIGMOD’00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)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6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A Candidate Generation &amp; Test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Outline of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(level-wise, candidate generation and test) 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Initially, scan DB once to get frequent 1-itemset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Repeat</a:t>
            </a: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Generate length-(k+1) candidate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 from length-k frequent 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Test the candidates against DB to find </a:t>
            </a:r>
            <a:r>
              <a:rPr lang="en-US" altLang="en-US" sz="2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frequent</a:t>
            </a:r>
            <a:r>
              <a:rPr lang="en-US" altLang="en-US" sz="2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(k+1)-</a:t>
            </a:r>
            <a:r>
              <a:rPr lang="en-US" altLang="en-US" sz="2800" dirty="0" err="1">
                <a:latin typeface="Corbel" charset="0"/>
                <a:ea typeface="Corbel" charset="0"/>
                <a:cs typeface="Corbel" charset="0"/>
              </a:rPr>
              <a:t>itemsets</a:t>
            </a:r>
            <a:endParaRPr lang="en-US" altLang="en-US" sz="2800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20000"/>
              </a:lnSpc>
            </a:pPr>
            <a:r>
              <a:rPr lang="en-US" altLang="en-US" sz="2800" dirty="0">
                <a:latin typeface="Corbel" charset="0"/>
                <a:ea typeface="Corbel" charset="0"/>
                <a:cs typeface="Corbel" charset="0"/>
              </a:rPr>
              <a:t>Set k := k +1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Until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no frequent or candidate set can be generated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all the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derived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27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Algorithm (Pseudo-Code)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Candidate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of size k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K := 1;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{frequent items};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frequent 1-itemset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While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!=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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b="1" dirty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do {	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when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is non-empty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:= candidates generated 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  // candidate generation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Derive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by counting candidates in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+1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respect to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TDB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;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   k := k + 1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b="1" dirty="0" smtClean="0">
              <a:solidFill>
                <a:srgbClr val="F83F24"/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b="1" dirty="0" smtClean="0">
                <a:solidFill>
                  <a:srgbClr val="F83F24"/>
                </a:solidFill>
                <a:latin typeface="Corbel" charset="0"/>
                <a:ea typeface="Corbel" charset="0"/>
                <a:cs typeface="Corbel" charset="0"/>
              </a:rPr>
              <a:t>return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i="1" dirty="0" err="1" smtClean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 smtClean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	//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return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generated at each level</a:t>
            </a: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50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</a:t>
            </a:r>
            <a:r>
              <a:rPr lang="en-US" altLang="en-US" dirty="0" err="1"/>
              <a:t>Apriori</a:t>
            </a:r>
            <a:r>
              <a:rPr lang="en-US" altLang="en-US" dirty="0"/>
              <a:t> </a:t>
            </a:r>
            <a:r>
              <a:rPr lang="en-US" altLang="en-US" dirty="0" smtClean="0"/>
              <a:t>Algorithm: An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92548" y="1357265"/>
            <a:ext cx="16916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Database TDB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41433" y="2456800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st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25216" y="2905120"/>
            <a:ext cx="11091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078492" y="1903072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410418" y="1522866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27136" y="3550588"/>
            <a:ext cx="4565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03828" y="3580751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59542" y="3633440"/>
            <a:ext cx="4619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181176" y="4750573"/>
            <a:ext cx="1494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30021" y="4214941"/>
            <a:ext cx="11945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baseline="30000">
                <a:latin typeface="Corbel" charset="0"/>
                <a:ea typeface="Corbel" charset="0"/>
                <a:cs typeface="Corbel" charset="0"/>
              </a:rPr>
              <a:t>nd</a:t>
            </a:r>
            <a:r>
              <a:rPr lang="en-US" altLang="en-US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8398855" y="2528815"/>
            <a:ext cx="572862" cy="1649876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1968296" y="6198923"/>
            <a:ext cx="2256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195114" y="5740779"/>
            <a:ext cx="4507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i="1" baseline="-2500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165562" y="5688692"/>
            <a:ext cx="425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381489" y="5779179"/>
            <a:ext cx="1133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rd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scan</a:t>
            </a:r>
          </a:p>
        </p:txBody>
      </p:sp>
      <p:sp>
        <p:nvSpPr>
          <p:cNvPr id="20" name="AutoShape 18"/>
          <p:cNvSpPr>
            <a:spLocks noChangeArrowheads="1"/>
          </p:cNvSpPr>
          <p:nvPr/>
        </p:nvSpPr>
        <p:spPr bwMode="auto">
          <a:xfrm>
            <a:off x="317506" y="4614722"/>
            <a:ext cx="215423" cy="935113"/>
          </a:xfrm>
          <a:prstGeom prst="curvedRightArrow">
            <a:avLst>
              <a:gd name="adj1" fmla="val 56619"/>
              <a:gd name="adj2" fmla="val 50000"/>
              <a:gd name="adj3" fmla="val 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5302301" y="2399811"/>
            <a:ext cx="7027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 flipH="1">
            <a:off x="2500841" y="4764397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23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7572"/>
              </p:ext>
            </p:extLst>
          </p:nvPr>
        </p:nvGraphicFramePr>
        <p:xfrm>
          <a:off x="317506" y="1799573"/>
          <a:ext cx="1666723" cy="1554180"/>
        </p:xfrm>
        <a:graphic>
          <a:graphicData uri="http://schemas.openxmlformats.org/drawingml/2006/table">
            <a:tbl>
              <a:tblPr/>
              <a:tblGrid>
                <a:gridCol w="600020"/>
                <a:gridCol w="1066703"/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D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94631"/>
              </p:ext>
            </p:extLst>
          </p:nvPr>
        </p:nvGraphicFramePr>
        <p:xfrm>
          <a:off x="3529256" y="1488425"/>
          <a:ext cx="1642533" cy="1865328"/>
        </p:xfrm>
        <a:graphic>
          <a:graphicData uri="http://schemas.openxmlformats.org/drawingml/2006/table">
            <a:tbl>
              <a:tblPr/>
              <a:tblGrid>
                <a:gridCol w="1071217"/>
                <a:gridCol w="571316"/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{D}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36961"/>
              </p:ext>
            </p:extLst>
          </p:nvPr>
        </p:nvGraphicFramePr>
        <p:xfrm>
          <a:off x="6115101" y="1485411"/>
          <a:ext cx="2176411" cy="1554180"/>
        </p:xfrm>
        <a:graphic>
          <a:graphicData uri="http://schemas.openxmlformats.org/drawingml/2006/table">
            <a:tbl>
              <a:tblPr/>
              <a:tblGrid>
                <a:gridCol w="1419399"/>
                <a:gridCol w="757012"/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{E}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" name="Group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90653"/>
              </p:ext>
            </p:extLst>
          </p:nvPr>
        </p:nvGraphicFramePr>
        <p:xfrm>
          <a:off x="6767512" y="3635190"/>
          <a:ext cx="1524000" cy="2176461"/>
        </p:xfrm>
        <a:graphic>
          <a:graphicData uri="http://schemas.openxmlformats.org/drawingml/2006/table">
            <a:tbl>
              <a:tblPr/>
              <a:tblGrid>
                <a:gridCol w="1524000"/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7" name="Group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85015"/>
              </p:ext>
            </p:extLst>
          </p:nvPr>
        </p:nvGraphicFramePr>
        <p:xfrm>
          <a:off x="3133746" y="3657265"/>
          <a:ext cx="2007721" cy="2005024"/>
        </p:xfrm>
        <a:graphic>
          <a:graphicData uri="http://schemas.openxmlformats.org/drawingml/2006/table">
            <a:tbl>
              <a:tblPr/>
              <a:tblGrid>
                <a:gridCol w="1309383"/>
                <a:gridCol w="698338"/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B}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Group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81458"/>
              </p:ext>
            </p:extLst>
          </p:nvPr>
        </p:nvGraphicFramePr>
        <p:xfrm>
          <a:off x="687196" y="3635190"/>
          <a:ext cx="1660716" cy="1431940"/>
        </p:xfrm>
        <a:graphic>
          <a:graphicData uri="http://schemas.openxmlformats.org/drawingml/2006/table">
            <a:tbl>
              <a:tblPr/>
              <a:tblGrid>
                <a:gridCol w="1083076"/>
                <a:gridCol w="577640"/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{C,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Group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862747"/>
              </p:ext>
            </p:extLst>
          </p:nvPr>
        </p:nvGraphicFramePr>
        <p:xfrm>
          <a:off x="683705" y="5662289"/>
          <a:ext cx="1205889" cy="658813"/>
        </p:xfrm>
        <a:graphic>
          <a:graphicData uri="http://schemas.openxmlformats.org/drawingml/2006/table">
            <a:tbl>
              <a:tblPr/>
              <a:tblGrid>
                <a:gridCol w="1205889"/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Group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017909"/>
              </p:ext>
            </p:extLst>
          </p:nvPr>
        </p:nvGraphicFramePr>
        <p:xfrm>
          <a:off x="4699774" y="5867707"/>
          <a:ext cx="1800858" cy="619126"/>
        </p:xfrm>
        <a:graphic>
          <a:graphicData uri="http://schemas.openxmlformats.org/drawingml/2006/table">
            <a:tbl>
              <a:tblPr/>
              <a:tblGrid>
                <a:gridCol w="1174472"/>
                <a:gridCol w="626386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{B, C, E}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Text Box 167"/>
          <p:cNvSpPr txBox="1">
            <a:spLocks noChangeArrowheads="1"/>
          </p:cNvSpPr>
          <p:nvPr/>
        </p:nvSpPr>
        <p:spPr bwMode="auto">
          <a:xfrm>
            <a:off x="2066396" y="1424305"/>
            <a:ext cx="1376891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62623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131932"/>
              </p:ext>
            </p:extLst>
          </p:nvPr>
        </p:nvGraphicFramePr>
        <p:xfrm>
          <a:off x="4034367" y="2178241"/>
          <a:ext cx="5109633" cy="396875"/>
        </p:xfrm>
        <a:graphic>
          <a:graphicData uri="http://schemas.openxmlformats.org/drawingml/2006/table">
            <a:tbl>
              <a:tblPr/>
              <a:tblGrid>
                <a:gridCol w="1022351"/>
                <a:gridCol w="1022349"/>
                <a:gridCol w="1020233"/>
                <a:gridCol w="1022351"/>
                <a:gridCol w="1022349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</a:tr>
            </a:tbl>
          </a:graphicData>
        </a:graphic>
      </p:graphicFrame>
      <p:sp>
        <p:nvSpPr>
          <p:cNvPr id="6" name="Curved Up Arrow 3"/>
          <p:cNvSpPr>
            <a:spLocks noChangeArrowheads="1"/>
          </p:cNvSpPr>
          <p:nvPr/>
        </p:nvSpPr>
        <p:spPr bwMode="auto">
          <a:xfrm>
            <a:off x="4643966" y="255924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Curved Up Arrow 7"/>
          <p:cNvSpPr>
            <a:spLocks noChangeArrowheads="1"/>
          </p:cNvSpPr>
          <p:nvPr/>
        </p:nvSpPr>
        <p:spPr bwMode="auto">
          <a:xfrm>
            <a:off x="6675966" y="255924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689219"/>
              </p:ext>
            </p:extLst>
          </p:nvPr>
        </p:nvGraphicFramePr>
        <p:xfrm>
          <a:off x="4770623" y="2864040"/>
          <a:ext cx="890404" cy="396875"/>
        </p:xfrm>
        <a:graphic>
          <a:graphicData uri="http://schemas.openxmlformats.org/drawingml/2006/table">
            <a:tbl>
              <a:tblPr/>
              <a:tblGrid>
                <a:gridCol w="890404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200683"/>
              </p:ext>
            </p:extLst>
          </p:nvPr>
        </p:nvGraphicFramePr>
        <p:xfrm>
          <a:off x="6817782" y="2864040"/>
          <a:ext cx="839609" cy="396875"/>
        </p:xfrm>
        <a:graphic>
          <a:graphicData uri="http://schemas.openxmlformats.org/drawingml/2006/table">
            <a:tbl>
              <a:tblPr/>
              <a:tblGrid>
                <a:gridCol w="839609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</a:tr>
            </a:tbl>
          </a:graphicData>
        </a:graphic>
      </p:graphicFrame>
      <p:sp>
        <p:nvSpPr>
          <p:cNvPr id="14" name="Down Arrow 8"/>
          <p:cNvSpPr>
            <a:spLocks noChangeArrowheads="1"/>
          </p:cNvSpPr>
          <p:nvPr/>
        </p:nvSpPr>
        <p:spPr bwMode="auto">
          <a:xfrm>
            <a:off x="5050366" y="271164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Down Arrow 17"/>
          <p:cNvSpPr>
            <a:spLocks noChangeArrowheads="1"/>
          </p:cNvSpPr>
          <p:nvPr/>
        </p:nvSpPr>
        <p:spPr bwMode="auto">
          <a:xfrm>
            <a:off x="7107766" y="271164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Curved Up Arrow 19"/>
          <p:cNvSpPr>
            <a:spLocks noChangeArrowheads="1"/>
          </p:cNvSpPr>
          <p:nvPr/>
        </p:nvSpPr>
        <p:spPr bwMode="auto">
          <a:xfrm rot="-922558">
            <a:off x="5192184" y="2919603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40766" y="179724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74366" y="179724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20" name="Multiply 19"/>
          <p:cNvSpPr/>
          <p:nvPr/>
        </p:nvSpPr>
        <p:spPr bwMode="auto">
          <a:xfrm>
            <a:off x="6261100" y="2759265"/>
            <a:ext cx="548217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09317" y="3801596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pruned</a:t>
            </a:r>
          </a:p>
        </p:txBody>
      </p:sp>
      <p:sp>
        <p:nvSpPr>
          <p:cNvPr id="22" name="Curved Right Arrow 21"/>
          <p:cNvSpPr/>
          <p:nvPr/>
        </p:nvSpPr>
        <p:spPr bwMode="auto">
          <a:xfrm rot="20251953">
            <a:off x="6148919" y="3254921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Implementation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097643" cy="5121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to generate candidates?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Step 1: self-joining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400" i="1" baseline="-250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Step 2: pruning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Example of candidate-generation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abc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abd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acd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, ace,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bcd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Self-joining: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*F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endParaRPr lang="en-US" altLang="en-US" sz="2400" i="1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abcd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abc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abd</a:t>
            </a:r>
            <a:endParaRPr lang="en-US" altLang="en-US" i="1" dirty="0">
              <a:latin typeface="Corbel" charset="0"/>
              <a:ea typeface="Corbel" charset="0"/>
              <a:cs typeface="Corbel" charset="0"/>
            </a:endParaRP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from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ace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Pruning:</a:t>
            </a:r>
          </a:p>
          <a:p>
            <a:pPr lvl="2">
              <a:lnSpc>
                <a:spcPct val="110000"/>
              </a:lnSpc>
            </a:pP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acde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removed because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</a:rPr>
              <a:t>ade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not in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i="1" baseline="-25000" dirty="0">
                <a:latin typeface="Corbel" charset="0"/>
                <a:ea typeface="Corbel" charset="0"/>
                <a:cs typeface="Corbel" charset="0"/>
              </a:rPr>
              <a:t>3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400" i="1" baseline="-25000" dirty="0">
                <a:latin typeface="Corbel" charset="0"/>
                <a:ea typeface="Corbel" charset="0"/>
                <a:cs typeface="Corbel" charset="0"/>
              </a:rPr>
              <a:t>4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 {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abcd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}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51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041842"/>
              </p:ext>
            </p:extLst>
          </p:nvPr>
        </p:nvGraphicFramePr>
        <p:xfrm>
          <a:off x="4034367" y="2250793"/>
          <a:ext cx="5109633" cy="396875"/>
        </p:xfrm>
        <a:graphic>
          <a:graphicData uri="http://schemas.openxmlformats.org/drawingml/2006/table">
            <a:tbl>
              <a:tblPr/>
              <a:tblGrid>
                <a:gridCol w="1022351"/>
                <a:gridCol w="1022349"/>
                <a:gridCol w="1020233"/>
                <a:gridCol w="1022351"/>
                <a:gridCol w="1022349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</a:tr>
            </a:tbl>
          </a:graphicData>
        </a:graphic>
      </p:graphicFrame>
      <p:sp>
        <p:nvSpPr>
          <p:cNvPr id="6" name="Curved Up Arrow 3"/>
          <p:cNvSpPr>
            <a:spLocks noChangeArrowheads="1"/>
          </p:cNvSpPr>
          <p:nvPr/>
        </p:nvSpPr>
        <p:spPr bwMode="auto">
          <a:xfrm>
            <a:off x="4643966" y="2631792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Curved Up Arrow 7"/>
          <p:cNvSpPr>
            <a:spLocks noChangeArrowheads="1"/>
          </p:cNvSpPr>
          <p:nvPr/>
        </p:nvSpPr>
        <p:spPr bwMode="auto">
          <a:xfrm>
            <a:off x="6675966" y="2631792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17953"/>
              </p:ext>
            </p:extLst>
          </p:nvPr>
        </p:nvGraphicFramePr>
        <p:xfrm>
          <a:off x="4770623" y="2936592"/>
          <a:ext cx="890404" cy="396875"/>
        </p:xfrm>
        <a:graphic>
          <a:graphicData uri="http://schemas.openxmlformats.org/drawingml/2006/table">
            <a:tbl>
              <a:tblPr/>
              <a:tblGrid>
                <a:gridCol w="890404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760960"/>
              </p:ext>
            </p:extLst>
          </p:nvPr>
        </p:nvGraphicFramePr>
        <p:xfrm>
          <a:off x="6817782" y="2936592"/>
          <a:ext cx="839609" cy="396875"/>
        </p:xfrm>
        <a:graphic>
          <a:graphicData uri="http://schemas.openxmlformats.org/drawingml/2006/table">
            <a:tbl>
              <a:tblPr/>
              <a:tblGrid>
                <a:gridCol w="839609"/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acde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</a:tr>
            </a:tbl>
          </a:graphicData>
        </a:graphic>
      </p:graphicFrame>
      <p:sp>
        <p:nvSpPr>
          <p:cNvPr id="10" name="Down Arrow 8"/>
          <p:cNvSpPr>
            <a:spLocks noChangeArrowheads="1"/>
          </p:cNvSpPr>
          <p:nvPr/>
        </p:nvSpPr>
        <p:spPr bwMode="auto">
          <a:xfrm>
            <a:off x="5050366" y="2784192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Down Arrow 17"/>
          <p:cNvSpPr>
            <a:spLocks noChangeArrowheads="1"/>
          </p:cNvSpPr>
          <p:nvPr/>
        </p:nvSpPr>
        <p:spPr bwMode="auto">
          <a:xfrm>
            <a:off x="7107766" y="2784192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Curved Up Arrow 19"/>
          <p:cNvSpPr>
            <a:spLocks noChangeArrowheads="1"/>
          </p:cNvSpPr>
          <p:nvPr/>
        </p:nvSpPr>
        <p:spPr bwMode="auto">
          <a:xfrm rot="-922558">
            <a:off x="5192184" y="2992155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40766" y="1869792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74366" y="1869792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latin typeface="Corbel" charset="0"/>
                <a:ea typeface="Corbel" charset="0"/>
                <a:cs typeface="Corbel" charset="0"/>
              </a:rPr>
              <a:t>self-join</a:t>
            </a:r>
          </a:p>
        </p:txBody>
      </p:sp>
      <p:sp>
        <p:nvSpPr>
          <p:cNvPr id="15" name="Multiply 14"/>
          <p:cNvSpPr/>
          <p:nvPr/>
        </p:nvSpPr>
        <p:spPr bwMode="auto">
          <a:xfrm>
            <a:off x="6261100" y="2831817"/>
            <a:ext cx="548217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809317" y="3874148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latin typeface="Corbel" charset="0"/>
                <a:ea typeface="Corbel" charset="0"/>
                <a:cs typeface="Corbel" charset="0"/>
              </a:rPr>
              <a:t>pruned</a:t>
            </a:r>
          </a:p>
        </p:txBody>
      </p:sp>
      <p:sp>
        <p:nvSpPr>
          <p:cNvPr id="17" name="Curved Right Arrow 16"/>
          <p:cNvSpPr/>
          <p:nvPr/>
        </p:nvSpPr>
        <p:spPr bwMode="auto">
          <a:xfrm rot="20251953">
            <a:off x="6148919" y="3327473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Candidate Generation: An SQL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99193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Suppose the items in </a:t>
            </a:r>
            <a:r>
              <a:rPr lang="en-US" altLang="en-US" sz="26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6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 are listed </a:t>
            </a:r>
          </a:p>
          <a:p>
            <a:pPr marL="457200" lvl="1" indent="0">
              <a:buNone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 an order</a:t>
            </a:r>
          </a:p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Step 1: self-joining </a:t>
            </a:r>
            <a:r>
              <a:rPr lang="en-US" altLang="en-US" sz="26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6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insert into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b="1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400" b="1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400" b="1" i="1" baseline="-25000" dirty="0">
              <a:latin typeface="Corbel" charset="0"/>
              <a:ea typeface="Corbel" charset="0"/>
              <a:cs typeface="Corbel" charset="0"/>
            </a:endParaRP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select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…,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as p, F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as q</a:t>
            </a:r>
          </a:p>
          <a:p>
            <a:pPr marL="457200" lvl="1" indent="0"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where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…,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k-2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k-2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, p.item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 </a:t>
            </a:r>
            <a:r>
              <a:rPr lang="en-US" altLang="en-US" sz="2400" b="1" i="1" dirty="0">
                <a:latin typeface="Corbel" charset="0"/>
                <a:ea typeface="Corbel" charset="0"/>
                <a:cs typeface="Corbel" charset="0"/>
              </a:rPr>
              <a:t>&lt; q.item</a:t>
            </a:r>
            <a:r>
              <a:rPr lang="en-US" altLang="en-US" sz="2400" b="1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</a:p>
          <a:p>
            <a:r>
              <a:rPr lang="en-US" altLang="en-US" sz="2600" dirty="0">
                <a:latin typeface="Corbel" charset="0"/>
                <a:ea typeface="Corbel" charset="0"/>
                <a:cs typeface="Corbel" charset="0"/>
              </a:rPr>
              <a:t>Step 2: pruning</a:t>
            </a:r>
          </a:p>
          <a:p>
            <a:pPr marL="457200" lvl="1" indent="0">
              <a:buNone/>
            </a:pP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for all </a:t>
            </a:r>
            <a:r>
              <a:rPr lang="en-US" altLang="en-US" sz="2200" b="1" i="1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 c in </a:t>
            </a:r>
            <a:r>
              <a:rPr lang="en-US" altLang="en-US" sz="2200" b="1" i="1" dirty="0" err="1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b="1" i="1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do</a:t>
            </a:r>
          </a:p>
          <a:p>
            <a:pPr lvl="2">
              <a:buNone/>
            </a:pP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for all </a:t>
            </a:r>
            <a:r>
              <a:rPr lang="en-US" altLang="en-US" sz="2200" b="1" i="1" dirty="0">
                <a:latin typeface="Corbel" charset="0"/>
                <a:ea typeface="Corbel" charset="0"/>
                <a:cs typeface="Corbel" charset="0"/>
              </a:rPr>
              <a:t>(k-1)-subsets s of c </a:t>
            </a:r>
            <a:r>
              <a:rPr lang="en-US" altLang="en-US" sz="2200" dirty="0">
                <a:latin typeface="Corbel" charset="0"/>
                <a:ea typeface="Corbel" charset="0"/>
                <a:cs typeface="Corbel" charset="0"/>
              </a:rPr>
              <a:t>do</a:t>
            </a:r>
          </a:p>
          <a:p>
            <a:pPr lvl="3">
              <a:buNone/>
            </a:pP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if 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(s is not in F</a:t>
            </a:r>
            <a:r>
              <a:rPr lang="en-US" altLang="en-US" sz="2200" i="1" baseline="-25000" dirty="0">
                <a:latin typeface="Corbel" charset="0"/>
                <a:ea typeface="Corbel" charset="0"/>
                <a:cs typeface="Corbel" charset="0"/>
              </a:rPr>
              <a:t>k-1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then delete </a:t>
            </a:r>
            <a:r>
              <a:rPr lang="en-US" altLang="en-US" sz="22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b="1" dirty="0">
                <a:latin typeface="Corbel" charset="0"/>
                <a:ea typeface="Corbel" charset="0"/>
                <a:cs typeface="Corbel" charset="0"/>
              </a:rPr>
              <a:t> from </a:t>
            </a:r>
            <a:r>
              <a:rPr lang="en-US" altLang="en-US" sz="2200" i="1" dirty="0" err="1" smtClean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2200" i="1" baseline="-25000" dirty="0" err="1" smtClean="0">
                <a:latin typeface="Corbel" charset="0"/>
                <a:ea typeface="Corbel" charset="0"/>
                <a:cs typeface="Corbel" charset="0"/>
              </a:rPr>
              <a:t>k</a:t>
            </a:r>
            <a:endParaRPr lang="en-US" altLang="en-US" sz="2200" i="1" baseline="-25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57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: Improvements and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/>
              <a:t>Reduce passes of transaction database scans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Partitioning (e.g., </a:t>
            </a:r>
            <a:r>
              <a:rPr lang="en-US" altLang="en-US" dirty="0" err="1"/>
              <a:t>Savasere</a:t>
            </a:r>
            <a:r>
              <a:rPr lang="en-US" altLang="en-US" dirty="0"/>
              <a:t>, et al., 1995)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Dynamic </a:t>
            </a:r>
            <a:r>
              <a:rPr lang="en-US" altLang="en-US" dirty="0" err="1"/>
              <a:t>itemset</a:t>
            </a:r>
            <a:r>
              <a:rPr lang="en-US" altLang="en-US" dirty="0"/>
              <a:t> counting (</a:t>
            </a:r>
            <a:r>
              <a:rPr lang="en-US" altLang="en-US" dirty="0" err="1"/>
              <a:t>Brin</a:t>
            </a:r>
            <a:r>
              <a:rPr lang="en-US" altLang="en-US" dirty="0"/>
              <a:t>, et al., 1997)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Shrink the number of candidates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Hashing (e.g., DHP: Park, et al., 1995)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Pruning by support lower bounding (e.g., </a:t>
            </a:r>
            <a:r>
              <a:rPr lang="en-US" altLang="en-US" dirty="0" err="1"/>
              <a:t>Bayardo</a:t>
            </a:r>
            <a:r>
              <a:rPr lang="en-US" altLang="en-US" dirty="0"/>
              <a:t> 1998)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Sampling (e.g., </a:t>
            </a:r>
            <a:r>
              <a:rPr lang="en-US" altLang="en-US" dirty="0" err="1"/>
              <a:t>Toivonen</a:t>
            </a:r>
            <a:r>
              <a:rPr lang="en-US" altLang="en-US" dirty="0"/>
              <a:t>, 1996)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Exploring special data structures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Tree projection (Agarwal, et al., 2001)</a:t>
            </a:r>
          </a:p>
          <a:p>
            <a:pPr lvl="1">
              <a:spcBef>
                <a:spcPts val="600"/>
              </a:spcBef>
            </a:pPr>
            <a:r>
              <a:rPr lang="en-US" altLang="en-US" dirty="0"/>
              <a:t>H-miner (Pei, et al., 2001)</a:t>
            </a:r>
          </a:p>
          <a:p>
            <a:pPr lvl="1">
              <a:spcBef>
                <a:spcPts val="600"/>
              </a:spcBef>
            </a:pPr>
            <a:r>
              <a:rPr lang="en-US" altLang="en-US" dirty="0" err="1"/>
              <a:t>Hypecube</a:t>
            </a:r>
            <a:r>
              <a:rPr lang="en-US" altLang="en-US" dirty="0"/>
              <a:t> decomposition (e.g., LCM: Uno, et al., 2004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8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Mining Frequent Patterns, Association and Correlations: Basic Concepts and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Basic Concepts</a:t>
            </a:r>
          </a:p>
          <a:p>
            <a:r>
              <a:rPr lang="en-US" dirty="0" smtClean="0"/>
              <a:t>Frequent Pattern (</a:t>
            </a:r>
            <a:r>
              <a:rPr lang="en-US" dirty="0" err="1" smtClean="0"/>
              <a:t>Itemset</a:t>
            </a:r>
            <a:r>
              <a:rPr lang="en-US" dirty="0" smtClean="0"/>
              <a:t>) Mining Methods</a:t>
            </a:r>
          </a:p>
          <a:p>
            <a:r>
              <a:rPr lang="en-US" dirty="0" smtClean="0"/>
              <a:t>Pattern Evaluation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89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Partitioning: Scan Database Only Twice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Theorem: Any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that is potentially frequent in TDB must be frequent in at least one of the partitions of TDB   </a:t>
            </a: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Method: (A.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Savasere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E.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Omiecinski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S.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Navathe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VLDB’95</a:t>
            </a:r>
            <a:r>
              <a:rPr lang="en-US" altLang="en-US" sz="2400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Scan 1: Partition database (how?) and find local frequent patterns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Scan 2: Consolidate global frequent patterns (how to?)</a:t>
            </a: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Why does this method guarantee to scan TDB only twice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?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101801" y="2401091"/>
            <a:ext cx="8940397" cy="1703573"/>
            <a:chOff x="311042" y="4267200"/>
            <a:chExt cx="8756758" cy="224562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990600" y="43434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857500" y="42672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5943600" y="4343400"/>
              <a:ext cx="1143000" cy="1295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45720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4906963" y="5105400"/>
              <a:ext cx="46037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/>
          </p:nvSpPr>
          <p:spPr bwMode="auto">
            <a:xfrm>
              <a:off x="52578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Tahoma" pitchFamily="34" charset="0"/>
              </a:endParaRP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 bwMode="auto">
            <a:xfrm>
              <a:off x="1219200" y="5791201"/>
              <a:ext cx="7620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1</a:t>
              </a:r>
            </a:p>
          </p:txBody>
        </p:sp>
        <p:sp>
          <p:nvSpPr>
            <p:cNvPr id="13" name="TextBox 14"/>
            <p:cNvSpPr txBox="1">
              <a:spLocks noChangeArrowheads="1"/>
            </p:cNvSpPr>
            <p:nvPr/>
          </p:nvSpPr>
          <p:spPr bwMode="auto">
            <a:xfrm>
              <a:off x="3048000" y="5715000"/>
              <a:ext cx="7620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2</a:t>
              </a:r>
            </a:p>
          </p:txBody>
        </p:sp>
        <p:sp>
          <p:nvSpPr>
            <p:cNvPr id="14" name="TextBox 15"/>
            <p:cNvSpPr txBox="1">
              <a:spLocks noChangeArrowheads="1"/>
            </p:cNvSpPr>
            <p:nvPr/>
          </p:nvSpPr>
          <p:spPr bwMode="auto">
            <a:xfrm>
              <a:off x="6172200" y="5715000"/>
              <a:ext cx="685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TDB</a:t>
              </a:r>
              <a:r>
                <a:rPr lang="en-US" altLang="en-US" sz="1400" baseline="-25000">
                  <a:latin typeface="Tahoma" pitchFamily="34" charset="0"/>
                </a:rPr>
                <a:t>k</a:t>
              </a:r>
            </a:p>
          </p:txBody>
        </p:sp>
        <p:sp>
          <p:nvSpPr>
            <p:cNvPr id="15" name="TextBox 16"/>
            <p:cNvSpPr txBox="1">
              <a:spLocks noChangeArrowheads="1"/>
            </p:cNvSpPr>
            <p:nvPr/>
          </p:nvSpPr>
          <p:spPr bwMode="auto">
            <a:xfrm>
              <a:off x="23622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7239000" y="5715000"/>
              <a:ext cx="1371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=       TDB</a:t>
              </a:r>
            </a:p>
          </p:txBody>
        </p: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56388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4114800" y="5715000"/>
              <a:ext cx="2286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ahoma" pitchFamily="34" charset="0"/>
                </a:rPr>
                <a:t>+</a:t>
              </a:r>
            </a:p>
          </p:txBody>
        </p:sp>
        <p:sp>
          <p:nvSpPr>
            <p:cNvPr id="19" name="TextBox 21"/>
            <p:cNvSpPr txBox="1">
              <a:spLocks noChangeArrowheads="1"/>
            </p:cNvSpPr>
            <p:nvPr/>
          </p:nvSpPr>
          <p:spPr bwMode="auto">
            <a:xfrm>
              <a:off x="685800" y="6096001"/>
              <a:ext cx="1828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</a:t>
              </a:r>
              <a:r>
                <a:rPr lang="en-US" altLang="en-US" sz="1400" baseline="-25000" dirty="0" smtClean="0">
                  <a:latin typeface="Tahoma" pitchFamily="34" charset="0"/>
                </a:rPr>
                <a:t>1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</a:t>
              </a:r>
              <a:r>
                <a:rPr lang="en-US" altLang="en-US" sz="1400" baseline="-25000" dirty="0" smtClean="0">
                  <a:latin typeface="Tahoma" pitchFamily="34" charset="0"/>
                </a:rPr>
                <a:t>1</a:t>
              </a:r>
              <a:r>
                <a:rPr lang="en-US" altLang="en-US" sz="1400" dirty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2743200" y="6096000"/>
              <a:ext cx="18288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</a:t>
              </a:r>
              <a:r>
                <a:rPr lang="en-US" altLang="en-US" sz="1400" baseline="-25000" dirty="0" smtClean="0">
                  <a:latin typeface="Tahoma" pitchFamily="34" charset="0"/>
                </a:rPr>
                <a:t>2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</a:t>
              </a:r>
              <a:r>
                <a:rPr lang="en-US" altLang="en-US" sz="1400" baseline="-25000" dirty="0" smtClean="0">
                  <a:latin typeface="Tahoma" pitchFamily="34" charset="0"/>
                </a:rPr>
                <a:t>2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5692774" y="6096000"/>
              <a:ext cx="1600201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err="1" smtClean="0">
                  <a:latin typeface="Tahoma" pitchFamily="34" charset="0"/>
                </a:rPr>
                <a:t>sup</a:t>
              </a:r>
              <a:r>
                <a:rPr lang="en-US" altLang="en-US" sz="1400" baseline="-25000" dirty="0" err="1" smtClean="0">
                  <a:latin typeface="Tahoma" pitchFamily="34" charset="0"/>
                </a:rPr>
                <a:t>k</a:t>
              </a:r>
              <a:r>
                <a:rPr lang="en-US" altLang="en-US" sz="1400" dirty="0" smtClean="0">
                  <a:latin typeface="Tahoma" pitchFamily="34" charset="0"/>
                </a:rPr>
                <a:t>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r>
                <a:rPr lang="en-US" altLang="en-US" sz="1400" dirty="0" err="1" smtClean="0">
                  <a:latin typeface="Tahoma" pitchFamily="34" charset="0"/>
                </a:rPr>
                <a:t>TDB</a:t>
              </a:r>
              <a:r>
                <a:rPr lang="en-US" altLang="en-US" sz="1400" baseline="-25000" dirty="0" err="1" smtClean="0">
                  <a:latin typeface="Tahoma" pitchFamily="34" charset="0"/>
                </a:rPr>
                <a:t>k</a:t>
              </a:r>
              <a:r>
                <a:rPr lang="en-US" altLang="en-US" sz="1400" dirty="0" smtClean="0">
                  <a:latin typeface="Tahoma" pitchFamily="34" charset="0"/>
                </a:rPr>
                <a:t>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2" name="TextBox 24"/>
            <p:cNvSpPr txBox="1">
              <a:spLocks noChangeArrowheads="1"/>
            </p:cNvSpPr>
            <p:nvPr/>
          </p:nvSpPr>
          <p:spPr bwMode="auto">
            <a:xfrm>
              <a:off x="7391400" y="6107114"/>
              <a:ext cx="1676400" cy="405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 smtClean="0">
                  <a:latin typeface="Tahoma" pitchFamily="34" charset="0"/>
                </a:rPr>
                <a:t>sup(X) </a:t>
              </a:r>
              <a:r>
                <a:rPr lang="en-US" altLang="en-US" sz="1400" dirty="0">
                  <a:latin typeface="Tahoma" pitchFamily="34" charset="0"/>
                </a:rPr>
                <a:t>&lt; </a:t>
              </a:r>
              <a:r>
                <a:rPr lang="el-GR" altLang="en-US" sz="1400" dirty="0" smtClean="0">
                  <a:latin typeface="Tahoma" pitchFamily="34" charset="0"/>
                </a:rPr>
                <a:t>σ</a:t>
              </a:r>
              <a:r>
                <a:rPr lang="en-US" altLang="en-US" sz="1400" dirty="0" smtClean="0">
                  <a:latin typeface="Tahoma" pitchFamily="34" charset="0"/>
                </a:rPr>
                <a:t>|TDB|</a:t>
              </a:r>
              <a:endParaRPr lang="en-US" altLang="en-US" sz="1400" baseline="-25000" dirty="0">
                <a:latin typeface="Tahoma" pitchFamily="34" charset="0"/>
              </a:endParaRPr>
            </a:p>
          </p:txBody>
        </p:sp>
        <p:sp>
          <p:nvSpPr>
            <p:cNvPr id="23" name="TextBox 21"/>
            <p:cNvSpPr txBox="1">
              <a:spLocks noChangeArrowheads="1"/>
            </p:cNvSpPr>
            <p:nvPr/>
          </p:nvSpPr>
          <p:spPr bwMode="auto">
            <a:xfrm rot="338854">
              <a:off x="311042" y="4882263"/>
              <a:ext cx="1622643" cy="44627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/>
                <a:t>Here is the proof!</a:t>
              </a:r>
            </a:p>
          </p:txBody>
        </p:sp>
        <p:sp>
          <p:nvSpPr>
            <p:cNvPr id="24" name="TextBox 2"/>
            <p:cNvSpPr txBox="1">
              <a:spLocks noChangeArrowheads="1"/>
            </p:cNvSpPr>
            <p:nvPr/>
          </p:nvSpPr>
          <p:spPr bwMode="auto">
            <a:xfrm>
              <a:off x="4724400" y="5562600"/>
              <a:ext cx="609600" cy="48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. . .</a:t>
              </a:r>
            </a:p>
          </p:txBody>
        </p:sp>
        <p:sp>
          <p:nvSpPr>
            <p:cNvPr id="25" name="TextBox 23"/>
            <p:cNvSpPr txBox="1">
              <a:spLocks noChangeArrowheads="1"/>
            </p:cNvSpPr>
            <p:nvPr/>
          </p:nvSpPr>
          <p:spPr bwMode="auto">
            <a:xfrm>
              <a:off x="4703763" y="6015039"/>
              <a:ext cx="609600" cy="48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8934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Direct Hashing and Pruning (DHP)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</a:pPr>
            <a:r>
              <a:rPr lang="en-US" altLang="en-US" sz="2400" dirty="0"/>
              <a:t>DHP (Direct Hashing and Pruning): Reduce the number of candidates  (J. Park, M. Chen, and P. Yu, SIGMOD’95)</a:t>
            </a:r>
          </a:p>
          <a:p>
            <a:pPr>
              <a:spcBef>
                <a:spcPts val="600"/>
              </a:spcBef>
            </a:pPr>
            <a:r>
              <a:rPr lang="en-US" altLang="en-US" sz="2400" dirty="0"/>
              <a:t>Observation:  A </a:t>
            </a:r>
            <a:r>
              <a:rPr lang="en-US" altLang="en-US" sz="2400" i="1" dirty="0"/>
              <a:t>k</a:t>
            </a:r>
            <a:r>
              <a:rPr lang="en-US" altLang="en-US" sz="2400" dirty="0"/>
              <a:t>-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whose corresponding hashing bucket count is below the threshold cannot be frequent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Candidates: a, b, c, d, e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Hash entries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{ab, ad, ae}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{</a:t>
            </a:r>
            <a:r>
              <a:rPr lang="en-US" altLang="en-US" dirty="0" err="1"/>
              <a:t>bd</a:t>
            </a:r>
            <a:r>
              <a:rPr lang="en-US" altLang="en-US" dirty="0"/>
              <a:t>, be, de} </a:t>
            </a:r>
          </a:p>
          <a:p>
            <a:pPr lvl="2">
              <a:spcBef>
                <a:spcPts val="600"/>
              </a:spcBef>
            </a:pPr>
            <a:r>
              <a:rPr lang="en-US" altLang="en-US" dirty="0"/>
              <a:t>…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Frequent 1-itemset: a, b, d, e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ab is not a candidate 2-itemset if the sum of count of {ab, ad, ae} is below support </a:t>
            </a:r>
            <a:r>
              <a:rPr lang="en-US" altLang="en-US" sz="2400" dirty="0" smtClean="0"/>
              <a:t>threshold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159730" y="4887914"/>
            <a:ext cx="1262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Hash Table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778280"/>
              </p:ext>
            </p:extLst>
          </p:nvPr>
        </p:nvGraphicFramePr>
        <p:xfrm>
          <a:off x="5440784" y="3022601"/>
          <a:ext cx="2700867" cy="186531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727200"/>
                <a:gridCol w="973667"/>
              </a:tblGrid>
              <a:tr h="3794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Itemsets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Count</a:t>
                      </a:r>
                      <a:endParaRPr kumimoji="0" lang="en-US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{ab, ad, ae}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kumimoji="0" lang="en-US" alt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be, de}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298</a:t>
                      </a:r>
                      <a:endParaRPr kumimoji="0" lang="en-US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……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…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{yz, qs, wt}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 </a:t>
                      </a:r>
                      <a:r>
                        <a:rPr kumimoji="0" lang="en-US" alt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58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43" marR="121943" marT="45732" marB="45732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865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Exploring Vertical Data Format: ECLAT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ECLAT (Equivalence Class Transformation): A depth-first search algorithm using set intersection [</a:t>
            </a:r>
            <a:r>
              <a:rPr lang="en-US" altLang="en-US" sz="2000" dirty="0" err="1"/>
              <a:t>Zaki</a:t>
            </a:r>
            <a:r>
              <a:rPr lang="en-US" altLang="en-US" sz="2000" dirty="0"/>
              <a:t> et al. @KDD’97] </a:t>
            </a:r>
          </a:p>
          <a:p>
            <a:pPr>
              <a:lnSpc>
                <a:spcPct val="120000"/>
              </a:lnSpc>
            </a:pPr>
            <a:r>
              <a:rPr lang="en-US" altLang="en-US" sz="2000" dirty="0" err="1"/>
              <a:t>Tid</a:t>
            </a:r>
            <a:r>
              <a:rPr lang="en-US" altLang="en-US" sz="2000" dirty="0"/>
              <a:t>-List: List of transaction-ids containing an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Vertical format: t(e) = {T</a:t>
            </a:r>
            <a:r>
              <a:rPr lang="en-US" altLang="en-US" sz="2000" baseline="-25000" dirty="0"/>
              <a:t>10</a:t>
            </a:r>
            <a:r>
              <a:rPr lang="en-US" altLang="en-US" sz="2000" dirty="0"/>
              <a:t>, T</a:t>
            </a:r>
            <a:r>
              <a:rPr lang="en-US" altLang="en-US" sz="2000" baseline="-25000" dirty="0"/>
              <a:t>20</a:t>
            </a:r>
            <a:r>
              <a:rPr lang="en-US" altLang="en-US" sz="2000" dirty="0"/>
              <a:t>, T</a:t>
            </a:r>
            <a:r>
              <a:rPr lang="en-US" altLang="en-US" sz="2000" baseline="-25000" dirty="0"/>
              <a:t>30</a:t>
            </a:r>
            <a:r>
              <a:rPr lang="en-US" altLang="en-US" sz="2000" dirty="0"/>
              <a:t>}; t(a) = {T</a:t>
            </a:r>
            <a:r>
              <a:rPr lang="en-US" altLang="en-US" sz="2000" baseline="-25000" dirty="0"/>
              <a:t>10, </a:t>
            </a:r>
            <a:r>
              <a:rPr lang="en-US" altLang="en-US" sz="2000" dirty="0"/>
              <a:t>T</a:t>
            </a:r>
            <a:r>
              <a:rPr lang="en-US" altLang="en-US" sz="2000" baseline="-25000" dirty="0"/>
              <a:t>20</a:t>
            </a:r>
            <a:r>
              <a:rPr lang="en-US" altLang="en-US" sz="2000" dirty="0"/>
              <a:t>}; t(ae) = {T</a:t>
            </a:r>
            <a:r>
              <a:rPr lang="en-US" altLang="en-US" sz="2000" baseline="-25000" dirty="0"/>
              <a:t>10, </a:t>
            </a:r>
            <a:r>
              <a:rPr lang="en-US" altLang="en-US" sz="2000" dirty="0"/>
              <a:t>T</a:t>
            </a:r>
            <a:r>
              <a:rPr lang="en-US" altLang="en-US" sz="2000" baseline="-25000" dirty="0"/>
              <a:t>20</a:t>
            </a:r>
            <a:r>
              <a:rPr lang="en-US" altLang="en-US" sz="2000" dirty="0" smtClean="0"/>
              <a:t>}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231900" y="3473449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A transaction DB in Horizontal Data Format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699120"/>
              </p:ext>
            </p:extLst>
          </p:nvPr>
        </p:nvGraphicFramePr>
        <p:xfrm>
          <a:off x="4953000" y="4130674"/>
          <a:ext cx="2336800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933"/>
                <a:gridCol w="1557867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TidList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10, 20, 30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</a:tr>
            </a:tbl>
          </a:graphicData>
        </a:graphic>
      </p:graphicFrame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648200" y="3473449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The transaction DB in Vertical Data Format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528854"/>
              </p:ext>
            </p:extLst>
          </p:nvPr>
        </p:nvGraphicFramePr>
        <p:xfrm>
          <a:off x="1536700" y="4130674"/>
          <a:ext cx="2336800" cy="14684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933"/>
                <a:gridCol w="1557867"/>
              </a:tblGrid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Itemset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a, c, d,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a, b,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b, c,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5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Exploring Vertical Data Format: ECLAT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ECLAT (Equivalence Class Transformation): A depth-first search algorithm using set intersection [</a:t>
            </a:r>
            <a:r>
              <a:rPr lang="en-US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Zaki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et al. @KDD’97] </a:t>
            </a:r>
          </a:p>
          <a:p>
            <a:pPr>
              <a:lnSpc>
                <a:spcPct val="120000"/>
              </a:lnSpc>
            </a:pPr>
            <a:r>
              <a:rPr lang="en-US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Tid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-List: List of transaction-ids containing an </a:t>
            </a:r>
            <a:r>
              <a:rPr lang="en-US" alt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itemset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Vertical format: t(e) = {T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}; t(a) = {T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10, 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}; t(ae) = {T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10, 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</a:t>
            </a:r>
            <a:r>
              <a:rPr lang="en-US" altLang="en-US" sz="200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  <a:r>
              <a:rPr lang="en-US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Properties of </a:t>
            </a:r>
            <a:r>
              <a:rPr lang="en-US" altLang="en-US" sz="2000" dirty="0" err="1"/>
              <a:t>Tid</a:t>
            </a:r>
            <a:r>
              <a:rPr lang="en-US" altLang="en-US" sz="2000" dirty="0"/>
              <a:t>-Lists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t(X) = t(Y): X and Y always happen together (</a:t>
            </a:r>
            <a:r>
              <a:rPr lang="en-US" altLang="en-US" sz="2000" dirty="0">
                <a:sym typeface="Symbol" pitchFamily="18" charset="2"/>
              </a:rPr>
              <a:t>e.g., </a:t>
            </a:r>
            <a:r>
              <a:rPr lang="en-US" altLang="en-US" sz="2000" dirty="0" smtClean="0">
                <a:sym typeface="Symbol" pitchFamily="18" charset="2"/>
              </a:rPr>
              <a:t>t(ac) </a:t>
            </a:r>
            <a:r>
              <a:rPr lang="en-US" altLang="en-US" sz="2000" dirty="0">
                <a:sym typeface="Symbol" pitchFamily="18" charset="2"/>
              </a:rPr>
              <a:t>= </a:t>
            </a:r>
            <a:r>
              <a:rPr lang="en-US" altLang="en-US" sz="2000" dirty="0" smtClean="0">
                <a:sym typeface="Symbol" pitchFamily="18" charset="2"/>
              </a:rPr>
              <a:t>t(d)) </a:t>
            </a:r>
            <a:endParaRPr lang="en-US" altLang="en-US" sz="2000" dirty="0" smtClean="0"/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t(X</a:t>
            </a:r>
            <a:r>
              <a:rPr lang="en-US" altLang="en-US" sz="2000" dirty="0"/>
              <a:t>) </a:t>
            </a:r>
            <a:r>
              <a:rPr lang="en-US" altLang="en-US" sz="2000" dirty="0">
                <a:sym typeface="Symbol" pitchFamily="18" charset="2"/>
              </a:rPr>
              <a:t> t(Y): transaction having X always has Y (e.g., t(ac)  t(</a:t>
            </a:r>
            <a:r>
              <a:rPr lang="en-US" altLang="en-US" sz="2000" dirty="0" err="1">
                <a:sym typeface="Symbol" pitchFamily="18" charset="2"/>
              </a:rPr>
              <a:t>ce</a:t>
            </a:r>
            <a:r>
              <a:rPr lang="en-US" altLang="en-US" sz="2000" dirty="0" smtClean="0">
                <a:sym typeface="Symbol" pitchFamily="18" charset="2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 smtClean="0"/>
              <a:t>Deriving </a:t>
            </a:r>
            <a:r>
              <a:rPr lang="en-US" altLang="en-US" sz="2000" b="1" dirty="0"/>
              <a:t>frequent patterns based on vertical </a:t>
            </a:r>
            <a:r>
              <a:rPr lang="en-US" altLang="en-US" sz="2000" b="1" dirty="0" smtClean="0"/>
              <a:t>intersections</a:t>
            </a:r>
            <a:endParaRPr lang="en-US" altLang="en-US" sz="2000" b="1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754882"/>
              </p:ext>
            </p:extLst>
          </p:nvPr>
        </p:nvGraphicFramePr>
        <p:xfrm>
          <a:off x="7339012" y="4632324"/>
          <a:ext cx="1804988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9924"/>
                <a:gridCol w="1205064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TidList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10, 20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20, 30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10, 30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10, 20, 30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0" y="6460906"/>
            <a:ext cx="655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http://www.cs.rpi.edu/~</a:t>
            </a:r>
            <a:r>
              <a:rPr lang="en-US" dirty="0" smtClean="0">
                <a:hlinkClick r:id="rId2"/>
              </a:rPr>
              <a:t>zaki/PaperDir/SIGKDD03-diffsets.pdf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47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Diffset</a:t>
            </a:r>
            <a:r>
              <a:rPr lang="en-US" dirty="0" smtClean="0"/>
              <a:t> Based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000" dirty="0" smtClean="0">
                <a:sym typeface="Symbol" pitchFamily="18" charset="2"/>
              </a:rPr>
              <a:t>ECLAT: Using </a:t>
            </a:r>
            <a:r>
              <a:rPr lang="en-US" altLang="en-US" sz="2000" dirty="0" err="1">
                <a:solidFill>
                  <a:srgbClr val="FF0000"/>
                </a:solidFill>
                <a:sym typeface="Symbol" pitchFamily="18" charset="2"/>
              </a:rPr>
              <a:t>diffset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000" dirty="0">
                <a:sym typeface="Symbol" pitchFamily="18" charset="2"/>
              </a:rPr>
              <a:t>to </a:t>
            </a:r>
            <a:r>
              <a:rPr lang="en-US" altLang="en-US" sz="2000" dirty="0" smtClean="0">
                <a:sym typeface="Symbol" pitchFamily="18" charset="2"/>
              </a:rPr>
              <a:t>accelerate mining</a:t>
            </a:r>
            <a:endParaRPr lang="en-US" altLang="en-US" sz="2000" dirty="0"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sz="2000" dirty="0">
                <a:sym typeface="Symbol" pitchFamily="18" charset="2"/>
              </a:rPr>
              <a:t>Only keep track of differences of </a:t>
            </a:r>
            <a:r>
              <a:rPr lang="en-US" altLang="en-US" sz="2000" dirty="0" err="1" smtClean="0">
                <a:sym typeface="Symbol" pitchFamily="18" charset="2"/>
              </a:rPr>
              <a:t>tids</a:t>
            </a:r>
            <a:endParaRPr lang="en-US" altLang="en-US" sz="20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4" y="2508577"/>
            <a:ext cx="3764756" cy="3952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210" y="3024224"/>
            <a:ext cx="3467712" cy="3436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37339" y="4772018"/>
            <a:ext cx="42351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CTW</a:t>
            </a:r>
            <a:endParaRPr lang="en-US" sz="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34777" y="4772018"/>
            <a:ext cx="437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 smtClean="0"/>
              <a:t>CDW</a:t>
            </a:r>
            <a:endParaRPr lang="en-US" sz="900" b="1" dirty="0"/>
          </a:p>
        </p:txBody>
      </p:sp>
      <p:sp>
        <p:nvSpPr>
          <p:cNvPr id="12" name="Rectangle 11"/>
          <p:cNvSpPr/>
          <p:nvPr/>
        </p:nvSpPr>
        <p:spPr>
          <a:xfrm>
            <a:off x="3250180" y="4443311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err="1">
                <a:solidFill>
                  <a:srgbClr val="C00000"/>
                </a:solidFill>
                <a:sym typeface="Symbol" pitchFamily="18" charset="2"/>
              </a:rPr>
              <a:t>m</a:t>
            </a:r>
            <a:r>
              <a:rPr lang="en-US" altLang="en-US" smtClean="0">
                <a:solidFill>
                  <a:srgbClr val="C00000"/>
                </a:solidFill>
                <a:sym typeface="Symbol" pitchFamily="18" charset="2"/>
              </a:rPr>
              <a:t>in_sup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 =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819774" y="1288940"/>
            <a:ext cx="2867026" cy="1683006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itemset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X,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Y: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items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d(XY)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t(X)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mr-IN" altLang="zh-CN" b="1" dirty="0">
                <a:solidFill>
                  <a:schemeClr val="tx1"/>
                </a:solidFill>
              </a:rPr>
              <a:t>–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t(Y)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	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d(Y)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mr-IN" altLang="zh-CN" b="1" dirty="0">
                <a:solidFill>
                  <a:schemeClr val="tx1"/>
                </a:solidFill>
              </a:rPr>
              <a:t>–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d(X)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d(PXY)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t(PX)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mr-IN" altLang="zh-CN" b="1" dirty="0" smtClean="0">
                <a:solidFill>
                  <a:schemeClr val="tx1"/>
                </a:solidFill>
              </a:rPr>
              <a:t>–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t(PY)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	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d(PY)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mr-IN" altLang="zh-CN" b="1" dirty="0" smtClean="0">
                <a:solidFill>
                  <a:schemeClr val="tx1"/>
                </a:solidFill>
              </a:rPr>
              <a:t>–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d(PX)</a:t>
            </a:r>
            <a:endParaRPr lang="zh-CN" altLang="en-US" b="1" dirty="0" smtClean="0">
              <a:solidFill>
                <a:schemeClr val="tx1"/>
              </a:solidFill>
            </a:endParaRPr>
          </a:p>
          <a:p>
            <a:r>
              <a:rPr lang="en-US" altLang="zh-CN" b="1" dirty="0" err="1" smtClean="0">
                <a:solidFill>
                  <a:schemeClr val="tx1"/>
                </a:solidFill>
              </a:rPr>
              <a:t>σ</a:t>
            </a:r>
            <a:r>
              <a:rPr lang="en-US" altLang="zh-CN" b="1" dirty="0" smtClean="0">
                <a:solidFill>
                  <a:schemeClr val="tx1"/>
                </a:solidFill>
              </a:rPr>
              <a:t>(PX)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err="1" smtClean="0">
                <a:solidFill>
                  <a:schemeClr val="tx1"/>
                </a:solidFill>
              </a:rPr>
              <a:t>σ</a:t>
            </a:r>
            <a:r>
              <a:rPr lang="en-US" altLang="zh-CN" b="1" dirty="0" smtClean="0">
                <a:solidFill>
                  <a:schemeClr val="tx1"/>
                </a:solidFill>
              </a:rPr>
              <a:t>(P)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mr-IN" altLang="zh-CN" b="1" dirty="0">
                <a:solidFill>
                  <a:schemeClr val="tx1"/>
                </a:solidFill>
              </a:rPr>
              <a:t>–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|d(PX)|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1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FPGrowth</a:t>
            </a:r>
            <a:r>
              <a:rPr lang="en-US" altLang="en-US" dirty="0"/>
              <a:t>: Mining Frequent Patterns by Pattern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Idea: Frequent pattern growth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FPGrowth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Find frequent single items and partition the database based on each such item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grow frequent patterns by doing the above for each partitioned database (also called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conditional database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To facilitate efficient processing, an efficient data structure, FP-tree, can be constructed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Mining becomes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construct and mine (conditional) FP-trees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Until the resulting FP-tree is empty, or until it contains only one path—single path will generate all the combinations of its sub-paths, each of which is a frequent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pattern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" y="6398309"/>
            <a:ext cx="5950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YouTube: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hlinkClick r:id="rId2"/>
              </a:rPr>
              <a:t>https://www.youtube.com/watch?v=LXx1xKF9oDg</a:t>
            </a: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39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 Construct FP-tree from a </a:t>
            </a:r>
            <a:r>
              <a:rPr lang="en-US" altLang="en-US" dirty="0" smtClean="0"/>
              <a:t>Transactional </a:t>
            </a:r>
            <a:r>
              <a:rPr lang="en-US" altLang="en-US" dirty="0"/>
              <a:t>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178914"/>
              </p:ext>
            </p:extLst>
          </p:nvPr>
        </p:nvGraphicFramePr>
        <p:xfrm>
          <a:off x="3839515" y="4704848"/>
          <a:ext cx="2554868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4034"/>
                <a:gridCol w="1136386"/>
                <a:gridCol w="8044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121939" marR="121939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</a:tr>
            </a:tbl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813828" y="3829050"/>
            <a:ext cx="3228175" cy="2947842"/>
            <a:chOff x="6172199" y="2962813"/>
            <a:chExt cx="2420722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9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6577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62592" y="3892572"/>
              <a:ext cx="802769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 flipV="1">
              <a:off x="6248400" y="5165476"/>
              <a:ext cx="814844" cy="78432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 flipV="1">
              <a:off x="6172199" y="5652413"/>
              <a:ext cx="1299576" cy="45719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869384" y="4694877"/>
              <a:ext cx="122056" cy="105628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066642" y="4496231"/>
              <a:ext cx="198719" cy="2380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flipV="1">
              <a:off x="6199999" y="5871373"/>
              <a:ext cx="679735" cy="146983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202620" y="5871373"/>
              <a:ext cx="250373" cy="549033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374686"/>
              <a:ext cx="679735" cy="45719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217719" y="5322342"/>
              <a:ext cx="1287125" cy="107520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0380" y="3713533"/>
            <a:ext cx="2300270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Let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= 3</a:t>
            </a:r>
            <a:endParaRPr lang="en-US" altLang="en-US" sz="2000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23398" y="3358215"/>
            <a:ext cx="53848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Scan DB once, find single item frequent pattern: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Sort frequent items in frequency descending order,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f-list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Scan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DB again, construct FP-tree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732099" y="4383141"/>
            <a:ext cx="1967398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F-list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= f-c-a-b-m-p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020823"/>
              </p:ext>
            </p:extLst>
          </p:nvPr>
        </p:nvGraphicFramePr>
        <p:xfrm>
          <a:off x="18483" y="1409794"/>
          <a:ext cx="5352741" cy="195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67"/>
                <a:gridCol w="2416713"/>
                <a:gridCol w="237406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Items in the Transaction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Ordered,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 frequent items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a, c, d, g, </a:t>
                      </a:r>
                      <a:r>
                        <a:rPr lang="en-US" altLang="en-US" sz="1600" b="1" i="1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i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b, c, f, l, m, o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b, m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f, h, j, o, w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b</a:t>
                      </a:r>
                      <a:r>
                        <a:rPr lang="en-US" altLang="en-US" sz="1600" b="1" i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altLang="en-US" sz="1600" b="1" dirty="0" smtClean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c, k, s,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c, b,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f, c, e, l, p, m, n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</a:tr>
            </a:tbl>
          </a:graphicData>
        </a:graphic>
      </p:graphicFrame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454904" y="3686012"/>
            <a:ext cx="2465740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f:4, a:3, c:4, b:3, m:3, p:3</a:t>
            </a:r>
          </a:p>
        </p:txBody>
      </p:sp>
      <p:sp>
        <p:nvSpPr>
          <p:cNvPr id="45" name="Freeform 31"/>
          <p:cNvSpPr>
            <a:spLocks/>
          </p:cNvSpPr>
          <p:nvPr/>
        </p:nvSpPr>
        <p:spPr bwMode="auto">
          <a:xfrm flipV="1">
            <a:off x="5899823" y="5106987"/>
            <a:ext cx="1126049" cy="371694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20644" y="4338320"/>
            <a:ext cx="131300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latin typeface="Corbel" charset="0"/>
                <a:ea typeface="Corbel" charset="0"/>
                <a:cs typeface="Corbel" charset="0"/>
              </a:rPr>
              <a:t>Header Table</a:t>
            </a: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5813828" y="1465304"/>
            <a:ext cx="3218894" cy="147732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Answer: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f:4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, a:3, c:4, b:3, m:3,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p:3;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fm: 3, cm: 3, </a:t>
            </a:r>
            <a:r>
              <a:rPr lang="it-IT" altLang="en-US" sz="1800" dirty="0" err="1">
                <a:latin typeface="Corbel" charset="0"/>
                <a:ea typeface="Corbel" charset="0"/>
                <a:cs typeface="Corbel" charset="0"/>
              </a:rPr>
              <a:t>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3, cp:3;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3, fam:3, </a:t>
            </a:r>
            <a:r>
              <a:rPr lang="it-IT" altLang="en-US" sz="1800" dirty="0" err="1">
                <a:latin typeface="Corbel" charset="0"/>
                <a:ea typeface="Corbel" charset="0"/>
                <a:cs typeface="Corbel" charset="0"/>
              </a:rPr>
              <a:t>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3.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Divide and </a:t>
            </a:r>
            <a:r>
              <a:rPr lang="en-US" altLang="en-US" dirty="0" smtClean="0"/>
              <a:t>Conquer</a:t>
            </a:r>
            <a:br>
              <a:rPr lang="en-US" altLang="en-US" dirty="0" smtClean="0"/>
            </a:br>
            <a:r>
              <a:rPr lang="en-US" altLang="en-US" dirty="0" smtClean="0"/>
              <a:t>Based </a:t>
            </a:r>
            <a:r>
              <a:rPr lang="en-US" altLang="en-US" dirty="0"/>
              <a:t>on Patterns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/>
              <a:t>Pattern mining can be partitioned according to current patterns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containing p: p’s conditional database: </a:t>
            </a:r>
            <a:r>
              <a:rPr lang="en-US" altLang="en-US" sz="2000" i="1" dirty="0"/>
              <a:t>fcam:2, cb:1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having m but no p: m’s conditional database: </a:t>
            </a:r>
            <a:r>
              <a:rPr lang="en-US" altLang="en-US" sz="2000" i="1" dirty="0"/>
              <a:t>fca:2, fcab:1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…… ……</a:t>
            </a:r>
          </a:p>
          <a:p>
            <a:pPr>
              <a:spcBef>
                <a:spcPct val="0"/>
              </a:spcBef>
            </a:pPr>
            <a:r>
              <a:rPr lang="en-US" altLang="en-US" sz="2000" i="1" dirty="0"/>
              <a:t>p’</a:t>
            </a:r>
            <a:r>
              <a:rPr lang="en-US" altLang="ja-JP" sz="2000" dirty="0"/>
              <a:t>s conditional pattern base: </a:t>
            </a:r>
            <a:r>
              <a:rPr lang="en-US" altLang="ja-JP" sz="2000" i="1" dirty="0">
                <a:solidFill>
                  <a:srgbClr val="FF0000"/>
                </a:solidFill>
              </a:rPr>
              <a:t>transformed prefix paths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of item </a:t>
            </a:r>
            <a:r>
              <a:rPr lang="en-US" altLang="ja-JP" sz="2000" i="1" dirty="0" smtClean="0"/>
              <a:t>p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88980"/>
              </p:ext>
            </p:extLst>
          </p:nvPr>
        </p:nvGraphicFramePr>
        <p:xfrm>
          <a:off x="100016" y="3973662"/>
          <a:ext cx="2681739" cy="252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4526"/>
                <a:gridCol w="1140923"/>
                <a:gridCol w="896290"/>
              </a:tblGrid>
              <a:tr h="1661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</a:tr>
            </a:tbl>
          </a:graphicData>
        </a:graphic>
      </p:graphicFrame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394486" y="3168799"/>
            <a:ext cx="3228175" cy="3552676"/>
            <a:chOff x="6172200" y="2962813"/>
            <a:chExt cx="2420721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8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3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4101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514038" y="3892572"/>
              <a:ext cx="751323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172200" y="5008610"/>
              <a:ext cx="891044" cy="156866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172200" y="5448160"/>
              <a:ext cx="1299575" cy="204253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903786" y="4694877"/>
              <a:ext cx="87654" cy="109806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115096" y="4520037"/>
              <a:ext cx="15026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172200" y="5747221"/>
              <a:ext cx="679735" cy="45719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302728" y="5792941"/>
              <a:ext cx="150265" cy="627465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176936"/>
              <a:ext cx="679735" cy="243470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302728" y="5322342"/>
              <a:ext cx="1202116" cy="109806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Freeform 31"/>
          <p:cNvSpPr>
            <a:spLocks/>
          </p:cNvSpPr>
          <p:nvPr/>
        </p:nvSpPr>
        <p:spPr bwMode="auto">
          <a:xfrm flipV="1">
            <a:off x="2496083" y="4568975"/>
            <a:ext cx="1126067" cy="242887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6049450" y="3769453"/>
            <a:ext cx="2966555" cy="2471803"/>
            <a:chOff x="5049994" y="3327204"/>
            <a:chExt cx="2224917" cy="2471969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5049994" y="3909298"/>
              <a:ext cx="2224917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 smtClean="0">
                  <a:latin typeface="Corbel" charset="0"/>
                  <a:ea typeface="Corbel" charset="0"/>
                  <a:cs typeface="Corbel" charset="0"/>
                </a:rPr>
                <a:t>Item    Conditional </a:t>
              </a: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fca:1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fcam:2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cb:1</a:t>
              </a:r>
            </a:p>
          </p:txBody>
        </p:sp>
        <p:sp>
          <p:nvSpPr>
            <p:cNvPr id="43" name="TextBox 1"/>
            <p:cNvSpPr txBox="1">
              <a:spLocks noChangeArrowheads="1"/>
            </p:cNvSpPr>
            <p:nvPr/>
          </p:nvSpPr>
          <p:spPr bwMode="auto">
            <a:xfrm>
              <a:off x="5080001" y="3327204"/>
              <a:ext cx="210257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448374" y="3643030"/>
            <a:ext cx="1985022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20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3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63976" y="1685433"/>
            <a:ext cx="4480024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mine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74364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513116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190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4968" y="4789740"/>
            <a:ext cx="8229600" cy="2460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mine(&lt;f:3, c:3, a:3&gt;|m)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mine(&lt;f:3, c:3&gt;|am)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7030A0"/>
                </a:solidFill>
              </a:rPr>
              <a:t>(fam:3)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 (&lt;f:3&gt;|cam)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	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(fcam:3)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(cm:3)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rgbClr val="FF0000"/>
                </a:solidFill>
              </a:rPr>
              <a:t>mine(&lt;f:3&gt;|cm)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(fm:3)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2297698" y="4884735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grpSp>
        <p:nvGrpSpPr>
          <p:cNvPr id="3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3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4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4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4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4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47" name="Group 14"/>
          <p:cNvGrpSpPr>
            <a:grpSpLocks/>
          </p:cNvGrpSpPr>
          <p:nvPr/>
        </p:nvGrpSpPr>
        <p:grpSpPr bwMode="auto">
          <a:xfrm>
            <a:off x="114647" y="4255104"/>
            <a:ext cx="1248703" cy="1808163"/>
            <a:chOff x="4393" y="1248"/>
            <a:chExt cx="693" cy="1139"/>
          </a:xfrm>
        </p:grpSpPr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51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786900" y="5828315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1602462" y="4277442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1577062" y="4887042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58" name="AutoShape 24"/>
          <p:cNvCxnSpPr>
            <a:cxnSpLocks noChangeShapeType="1"/>
          </p:cNvCxnSpPr>
          <p:nvPr/>
        </p:nvCxnSpPr>
        <p:spPr bwMode="auto">
          <a:xfrm flipH="1">
            <a:off x="1811261" y="4677552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1442152" y="5283917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414116" y="4275136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64" name="AutoShape 24"/>
          <p:cNvCxnSpPr>
            <a:cxnSpLocks noChangeShapeType="1"/>
          </p:cNvCxnSpPr>
          <p:nvPr/>
        </p:nvCxnSpPr>
        <p:spPr bwMode="auto">
          <a:xfrm>
            <a:off x="2543945" y="4631287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2170021" y="5281611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878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Discovery: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dirty="0" smtClean="0"/>
              <a:t>What are patterns?  </a:t>
            </a:r>
          </a:p>
          <a:p>
            <a:pPr lvl="1"/>
            <a:r>
              <a:rPr lang="en-US" altLang="en-US" sz="2000" dirty="0" smtClean="0"/>
              <a:t>Patterns: A set of items, subsequences, or substructures that occur frequently together (or strongly correlated) in a data set</a:t>
            </a:r>
          </a:p>
          <a:p>
            <a:pPr lvl="1"/>
            <a:r>
              <a:rPr lang="en-US" altLang="en-US" sz="2000" dirty="0" smtClean="0"/>
              <a:t>Patterns represent intrinsic and important properties of datasets</a:t>
            </a:r>
          </a:p>
          <a:p>
            <a:r>
              <a:rPr lang="en-US" altLang="en-US" sz="2400" dirty="0" smtClean="0"/>
              <a:t>Pattern discovery: Uncovering patterns from massive data</a:t>
            </a:r>
          </a:p>
          <a:p>
            <a:r>
              <a:rPr lang="en-US" altLang="en-US" sz="2400" dirty="0" smtClean="0"/>
              <a:t>Motivation examples:</a:t>
            </a:r>
          </a:p>
          <a:p>
            <a:pPr lvl="1"/>
            <a:r>
              <a:rPr lang="en-US" altLang="en-US" sz="2000" dirty="0" smtClean="0"/>
              <a:t>What products were often purchased together?</a:t>
            </a:r>
          </a:p>
          <a:p>
            <a:pPr lvl="1"/>
            <a:r>
              <a:rPr lang="en-US" altLang="en-US" sz="2000" dirty="0" smtClean="0"/>
              <a:t>What are the subsequent purchases after buying an iPad?</a:t>
            </a:r>
          </a:p>
          <a:p>
            <a:pPr lvl="1"/>
            <a:r>
              <a:rPr lang="en-US" altLang="en-US" sz="2000" dirty="0" smtClean="0"/>
              <a:t>What code segments likely contain copy-and-paste bugs?</a:t>
            </a:r>
          </a:p>
          <a:p>
            <a:pPr lvl="1"/>
            <a:r>
              <a:rPr lang="en-US" altLang="en-US" sz="2000" dirty="0" smtClean="0"/>
              <a:t>What word sequences likely form phrases in this corpus?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4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585458" y="4845504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56361" y="1686488"/>
            <a:ext cx="4384258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mine it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1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19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1029456" y="4197806"/>
            <a:ext cx="1248703" cy="1808163"/>
            <a:chOff x="4393" y="1248"/>
            <a:chExt cx="693" cy="1139"/>
          </a:xfrm>
        </p:grpSpPr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27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701709" y="5771017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173643" y="4220030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3148243" y="4829630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34" name="AutoShape 24"/>
          <p:cNvCxnSpPr>
            <a:cxnSpLocks noChangeShapeType="1"/>
          </p:cNvCxnSpPr>
          <p:nvPr/>
        </p:nvCxnSpPr>
        <p:spPr bwMode="auto">
          <a:xfrm flipH="1">
            <a:off x="3382442" y="4620140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013333" y="5226505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Curved Down Arrow 5"/>
          <p:cNvSpPr>
            <a:spLocks noChangeArrowheads="1"/>
          </p:cNvSpPr>
          <p:nvPr/>
        </p:nvSpPr>
        <p:spPr bwMode="auto">
          <a:xfrm rot="-882105">
            <a:off x="639992" y="4751842"/>
            <a:ext cx="2478617" cy="493712"/>
          </a:xfrm>
          <a:prstGeom prst="curvedDownArrow">
            <a:avLst>
              <a:gd name="adj1" fmla="val 24980"/>
              <a:gd name="adj2" fmla="val 49942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Curved Up Arrow 6"/>
          <p:cNvSpPr>
            <a:spLocks noChangeArrowheads="1"/>
          </p:cNvSpPr>
          <p:nvPr/>
        </p:nvSpPr>
        <p:spPr bwMode="auto">
          <a:xfrm rot="-929925">
            <a:off x="2475143" y="5393192"/>
            <a:ext cx="2364316" cy="366712"/>
          </a:xfrm>
          <a:prstGeom prst="curvedUpArrow">
            <a:avLst>
              <a:gd name="adj1" fmla="val 24983"/>
              <a:gd name="adj2" fmla="val 50012"/>
              <a:gd name="adj3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8" name="Curved Down Arrow 78"/>
          <p:cNvSpPr>
            <a:spLocks noChangeArrowheads="1"/>
          </p:cNvSpPr>
          <p:nvPr/>
        </p:nvSpPr>
        <p:spPr bwMode="auto">
          <a:xfrm rot="-1772547">
            <a:off x="623059" y="5524955"/>
            <a:ext cx="1299633" cy="282575"/>
          </a:xfrm>
          <a:prstGeom prst="curvedDownArrow">
            <a:avLst>
              <a:gd name="adj1" fmla="val 25088"/>
              <a:gd name="adj2" fmla="val 50161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4701876" y="4235905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40" name="AutoShape 24"/>
          <p:cNvCxnSpPr>
            <a:cxnSpLocks noChangeShapeType="1"/>
          </p:cNvCxnSpPr>
          <p:nvPr/>
        </p:nvCxnSpPr>
        <p:spPr bwMode="auto">
          <a:xfrm>
            <a:off x="4831705" y="4592056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457781" y="5242380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5403168" y="5276439"/>
            <a:ext cx="2476500" cy="115108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m: 3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cm: 3, 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fam:3, cam: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403168" y="4327980"/>
            <a:ext cx="321087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Actually, for single branch FP-tree,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all frequent patterns can be generated in one shot</a:t>
            </a:r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61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3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95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Special Case: Single Prefix Path in FP-tree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Suppose a (conditional) FP-tree T has a shared single prefix-path P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Mining can be decomposed into two parts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Reduction of the single prefix path into one node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Concatenation of the mining results of the two </a:t>
            </a:r>
            <a:r>
              <a:rPr lang="en-US" altLang="en-US" sz="2000" dirty="0" smtClean="0"/>
              <a:t>parts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97036" y="4710939"/>
            <a:ext cx="5004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  <a:sym typeface="Wingdings 3" pitchFamily="18" charset="2"/>
              </a:rPr>
              <a:t>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28068" y="3167096"/>
            <a:ext cx="2516717" cy="3646488"/>
            <a:chOff x="0" y="1824"/>
            <a:chExt cx="1189" cy="22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40" y="1824"/>
              <a:ext cx="334" cy="1253"/>
              <a:chOff x="144" y="1824"/>
              <a:chExt cx="334" cy="1253"/>
            </a:xfrm>
          </p:grpSpPr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 dirty="0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 dirty="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2000" i="1" dirty="0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 dirty="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grpSp>
            <p:nvGrpSpPr>
              <p:cNvPr id="20" name="Group 10"/>
              <p:cNvGrpSpPr>
                <a:grpSpLocks/>
              </p:cNvGrpSpPr>
              <p:nvPr/>
            </p:nvGrpSpPr>
            <p:grpSpPr bwMode="auto">
              <a:xfrm>
                <a:off x="153" y="1824"/>
                <a:ext cx="160" cy="1001"/>
                <a:chOff x="2312" y="2456"/>
                <a:chExt cx="172" cy="1047"/>
              </a:xfrm>
            </p:grpSpPr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172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Corbel" charset="0"/>
                      <a:ea typeface="Corbel" charset="0"/>
                      <a:cs typeface="Corbel" charset="0"/>
                    </a:rPr>
                    <a:t>{}</a:t>
                  </a:r>
                </a:p>
              </p:txBody>
            </p:sp>
            <p:cxnSp>
              <p:nvCxnSpPr>
                <p:cNvPr id="22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422" y="2720"/>
                  <a:ext cx="54" cy="12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AutoShape 1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0" y="3120"/>
              <a:ext cx="1189" cy="1001"/>
              <a:chOff x="0" y="3120"/>
              <a:chExt cx="1189" cy="1001"/>
            </a:xfrm>
          </p:grpSpPr>
          <p:sp>
            <p:nvSpPr>
              <p:cNvPr id="9" name="Line 1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0" name="Line 1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" name="Text Box 1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b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:m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2" name="Text Box 1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Rectangle 2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6" name="Rectangle 2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401331" y="3835016"/>
            <a:ext cx="2516717" cy="2046288"/>
            <a:chOff x="2304" y="2880"/>
            <a:chExt cx="1189" cy="1289"/>
          </a:xfrm>
        </p:grpSpPr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2304" y="3168"/>
              <a:ext cx="1189" cy="1001"/>
              <a:chOff x="0" y="3120"/>
              <a:chExt cx="1189" cy="1001"/>
            </a:xfrm>
          </p:grpSpPr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b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:m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</p:grpSp>
        <p:sp>
          <p:nvSpPr>
            <p:cNvPr id="27" name="Text Box 34"/>
            <p:cNvSpPr txBox="1">
              <a:spLocks noChangeArrowheads="1"/>
            </p:cNvSpPr>
            <p:nvPr/>
          </p:nvSpPr>
          <p:spPr bwMode="auto">
            <a:xfrm>
              <a:off x="2640" y="2880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Corbel" charset="0"/>
                  <a:ea typeface="Corbel" charset="0"/>
                  <a:cs typeface="Corbel" charset="0"/>
                </a:rPr>
                <a:t>r</a:t>
              </a:r>
              <a:r>
                <a:rPr lang="en-US" altLang="en-US" sz="18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</p:grp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385331" y="4597016"/>
            <a:ext cx="4283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latin typeface="Corbel" charset="0"/>
                <a:ea typeface="Corbel" charset="0"/>
                <a:cs typeface="Corbel" charset="0"/>
                <a:sym typeface="Wingdings 3" pitchFamily="18" charset="2"/>
              </a:rPr>
              <a:t>+</a:t>
            </a: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885172" y="3947202"/>
            <a:ext cx="1926167" cy="1989138"/>
            <a:chOff x="2112" y="2928"/>
            <a:chExt cx="910" cy="1253"/>
          </a:xfrm>
        </p:grpSpPr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2688" y="2928"/>
              <a:ext cx="334" cy="1253"/>
              <a:chOff x="144" y="1824"/>
              <a:chExt cx="334" cy="1253"/>
            </a:xfrm>
          </p:grpSpPr>
          <p:sp>
            <p:nvSpPr>
              <p:cNvPr id="41" name="Text Box 38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42" name="Text Box 39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  <p:sp>
            <p:nvSpPr>
              <p:cNvPr id="43" name="Text Box 40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grpSp>
            <p:nvGrpSpPr>
              <p:cNvPr id="44" name="Group 41"/>
              <p:cNvGrpSpPr>
                <a:grpSpLocks/>
              </p:cNvGrpSpPr>
              <p:nvPr/>
            </p:nvGrpSpPr>
            <p:grpSpPr bwMode="auto">
              <a:xfrm>
                <a:off x="153" y="1824"/>
                <a:ext cx="160" cy="1001"/>
                <a:chOff x="2312" y="2456"/>
                <a:chExt cx="172" cy="1047"/>
              </a:xfrm>
            </p:grpSpPr>
            <p:sp>
              <p:nvSpPr>
                <p:cNvPr id="4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172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Corbel" charset="0"/>
                      <a:ea typeface="Corbel" charset="0"/>
                      <a:cs typeface="Corbel" charset="0"/>
                    </a:rPr>
                    <a:t>{}</a:t>
                  </a:r>
                </a:p>
              </p:txBody>
            </p:sp>
            <p:cxnSp>
              <p:nvCxnSpPr>
                <p:cNvPr id="46" name="AutoShape 43"/>
                <p:cNvCxnSpPr>
                  <a:cxnSpLocks noChangeShapeType="1"/>
                </p:cNvCxnSpPr>
                <p:nvPr/>
              </p:nvCxnSpPr>
              <p:spPr bwMode="auto">
                <a:xfrm>
                  <a:off x="2422" y="2720"/>
                  <a:ext cx="54" cy="12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" name="AutoShape 44"/>
                <p:cNvCxnSpPr>
                  <a:cxnSpLocks noChangeShapeType="1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AutoShape 4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2112" y="3408"/>
              <a:ext cx="1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r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2352" y="3408"/>
              <a:ext cx="1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Corbel" charset="0"/>
                  <a:ea typeface="Corbel" charset="0"/>
                  <a:cs typeface="Corbel" charset="0"/>
                  <a:sym typeface="Wingdings 3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234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en-US" dirty="0"/>
              <a:t>Scaling FP-growth by Database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sz="2000" dirty="0"/>
              <a:t>What if FP-tree cannot fit in memory? — DB projection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Project the DB based on patterns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Construct &amp; mine FP-tree for each projected DB</a:t>
            </a:r>
          </a:p>
          <a:p>
            <a:pPr>
              <a:spcBef>
                <a:spcPts val="3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Parallel projection </a:t>
            </a:r>
            <a:r>
              <a:rPr lang="en-US" altLang="en-US" sz="2000" dirty="0"/>
              <a:t>vs. </a:t>
            </a:r>
            <a:r>
              <a:rPr lang="en-US" altLang="en-US" sz="2000" dirty="0">
                <a:solidFill>
                  <a:srgbClr val="FF0000"/>
                </a:solidFill>
              </a:rPr>
              <a:t>partition projection 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Parallel projection: Project the DB on each frequent item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Space costly, all partitions can be processed in parallel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Partition projection: Partition the DB in order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Passing the unprocessed parts to subsequent </a:t>
            </a:r>
            <a:r>
              <a:rPr lang="en-US" altLang="en-US" sz="2000" dirty="0" smtClean="0"/>
              <a:t>partitions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1333441" y="4497311"/>
            <a:ext cx="1523999" cy="1323439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Assume only f’s are freq. 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&amp; the freq. item ordering is: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49696"/>
              </p:ext>
            </p:extLst>
          </p:nvPr>
        </p:nvGraphicFramePr>
        <p:xfrm>
          <a:off x="122237" y="4960936"/>
          <a:ext cx="1147763" cy="1828800"/>
        </p:xfrm>
        <a:graphic>
          <a:graphicData uri="http://schemas.openxmlformats.org/drawingml/2006/table">
            <a:tbl>
              <a:tblPr/>
              <a:tblGrid>
                <a:gridCol w="1147763"/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g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j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k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…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22237" y="4503736"/>
            <a:ext cx="1147763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Trans. DB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917879" y="4491036"/>
            <a:ext cx="2641600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Parallel projection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729292"/>
              </p:ext>
            </p:extLst>
          </p:nvPr>
        </p:nvGraphicFramePr>
        <p:xfrm>
          <a:off x="3222679" y="5313361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/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917879" y="4940223"/>
            <a:ext cx="1320800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DB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340279" y="4914900"/>
            <a:ext cx="1219200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-proj. DB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619918" y="4914900"/>
            <a:ext cx="1223433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DB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958094"/>
              </p:ext>
            </p:extLst>
          </p:nvPr>
        </p:nvGraphicFramePr>
        <p:xfrm>
          <a:off x="4645079" y="5329236"/>
          <a:ext cx="812800" cy="1097040"/>
        </p:xfrm>
        <a:graphic>
          <a:graphicData uri="http://schemas.openxmlformats.org/drawingml/2006/table">
            <a:tbl>
              <a:tblPr/>
              <a:tblGrid>
                <a:gridCol w="812800"/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619918" y="4491036"/>
            <a:ext cx="2791884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Partition projection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007791"/>
              </p:ext>
            </p:extLst>
          </p:nvPr>
        </p:nvGraphicFramePr>
        <p:xfrm>
          <a:off x="5721517" y="5240336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/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03426"/>
              </p:ext>
            </p:extLst>
          </p:nvPr>
        </p:nvGraphicFramePr>
        <p:xfrm>
          <a:off x="7448717" y="5240336"/>
          <a:ext cx="812800" cy="733426"/>
        </p:xfrm>
        <a:graphic>
          <a:graphicData uri="http://schemas.openxmlformats.org/drawingml/2006/table">
            <a:tbl>
              <a:tblPr/>
              <a:tblGrid>
                <a:gridCol w="812800"/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7143917" y="4940223"/>
            <a:ext cx="1267885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DB</a:t>
            </a: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721517" y="5316536"/>
            <a:ext cx="4064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6285112" y="6011144"/>
            <a:ext cx="2089092" cy="8302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 will be projected to 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-proj. DB only when processing 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-proj. DB </a:t>
            </a:r>
          </a:p>
        </p:txBody>
      </p:sp>
      <p:sp>
        <p:nvSpPr>
          <p:cNvPr id="20" name="Curved Up Arrow 2"/>
          <p:cNvSpPr>
            <a:spLocks noChangeArrowheads="1"/>
          </p:cNvSpPr>
          <p:nvPr/>
        </p:nvSpPr>
        <p:spPr bwMode="auto">
          <a:xfrm rot="687619">
            <a:off x="5837935" y="5721350"/>
            <a:ext cx="1627716" cy="238125"/>
          </a:xfrm>
          <a:prstGeom prst="curvedUpArrow">
            <a:avLst>
              <a:gd name="adj1" fmla="val 24921"/>
              <a:gd name="adj2" fmla="val 49843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Curved Up Arrow 21"/>
          <p:cNvSpPr>
            <a:spLocks noChangeArrowheads="1"/>
          </p:cNvSpPr>
          <p:nvPr/>
        </p:nvSpPr>
        <p:spPr bwMode="auto">
          <a:xfrm rot="151062">
            <a:off x="1340096" y="5905125"/>
            <a:ext cx="1935472" cy="257952"/>
          </a:xfrm>
          <a:prstGeom prst="curvedUpArrow">
            <a:avLst>
              <a:gd name="adj1" fmla="val 24960"/>
              <a:gd name="adj2" fmla="val 49920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Curved Up Arrow 22"/>
          <p:cNvSpPr>
            <a:spLocks noChangeArrowheads="1"/>
          </p:cNvSpPr>
          <p:nvPr/>
        </p:nvSpPr>
        <p:spPr bwMode="auto">
          <a:xfrm rot="151062">
            <a:off x="1273093" y="5925449"/>
            <a:ext cx="3493024" cy="345767"/>
          </a:xfrm>
          <a:prstGeom prst="curvedUpArrow">
            <a:avLst>
              <a:gd name="adj1" fmla="val 24997"/>
              <a:gd name="adj2" fmla="val 49944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222679" y="987528"/>
            <a:ext cx="5950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YouTube: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hlinkClick r:id="rId2"/>
              </a:rPr>
              <a:t>https://www.youtube.com/watch?v=LXx1xKF9oDg</a:t>
            </a: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79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Mining Frequent Patterns, Association and Correlations: Basic Concepts and Methods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</a:p>
          <a:p>
            <a:r>
              <a:rPr lang="en-US" dirty="0" smtClean="0"/>
              <a:t>Frequent Pattern (</a:t>
            </a:r>
            <a:r>
              <a:rPr lang="en-US" dirty="0" err="1" smtClean="0"/>
              <a:t>Itemset</a:t>
            </a:r>
            <a:r>
              <a:rPr lang="en-US" dirty="0" smtClean="0"/>
              <a:t>) Mining Methods</a:t>
            </a:r>
          </a:p>
          <a:p>
            <a:r>
              <a:rPr lang="en-US" b="1" dirty="0" smtClean="0"/>
              <a:t>Pattern Evaluation Methods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65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How to Judge if a Rule/Pattern Is Interesting?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smtClean="0">
                <a:sym typeface="Symbol" pitchFamily="18" charset="2"/>
              </a:rPr>
              <a:t>Pattern-mining will generate a large set of patterns/rules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Not all the generated patterns/rules are interesting</a:t>
            </a:r>
          </a:p>
          <a:p>
            <a:r>
              <a:rPr lang="en-US" altLang="en-US" dirty="0" smtClean="0">
                <a:sym typeface="Symbol" pitchFamily="18" charset="2"/>
              </a:rPr>
              <a:t>Interestingness measures: Objective vs. subjective 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Objective interestingness measures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Support, confidence, correlation, …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Subjective interestingness measures: One man’s trash could be another man’s treasure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Query-based:  Relevant to a user’s particular request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Against one’s knowledge-base: unexpected, freshness, timeliness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Visualization tools: Multi-dimensional, interactive examination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42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Limitation of the Support-Confidence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Are s and c </a:t>
            </a:r>
            <a:r>
              <a:rPr lang="en-US" altLang="en-US" sz="2400" dirty="0" smtClean="0">
                <a:sym typeface="Symbol" pitchFamily="18" charset="2"/>
              </a:rPr>
              <a:t>interesting </a:t>
            </a:r>
            <a:r>
              <a:rPr lang="en-US" altLang="en-US" sz="2400" dirty="0" smtClean="0"/>
              <a:t>in association rules: “A </a:t>
            </a:r>
            <a:r>
              <a:rPr lang="en-US" altLang="en-US" sz="2400" dirty="0" smtClean="0">
                <a:sym typeface="Symbol" pitchFamily="18" charset="2"/>
              </a:rPr>
              <a:t>  B” [s, c]? </a:t>
            </a:r>
            <a:endParaRPr lang="en-US" altLang="en-US" sz="2400" dirty="0" smtClean="0"/>
          </a:p>
          <a:p>
            <a:r>
              <a:rPr lang="en-US" altLang="en-US" sz="2400" dirty="0" smtClean="0"/>
              <a:t>Example:  Suppose one school may have the following statistics on # of students who may play basketball and/or eat cereal:</a:t>
            </a:r>
          </a:p>
          <a:p>
            <a:endParaRPr lang="en-US" altLang="en-US" sz="2400" dirty="0" smtClean="0"/>
          </a:p>
          <a:p>
            <a:pPr lvl="1"/>
            <a:endParaRPr lang="en-US" altLang="en-US" sz="2000" dirty="0" smtClean="0"/>
          </a:p>
          <a:p>
            <a:pPr lvl="1"/>
            <a:endParaRPr lang="en-US" altLang="en-US" sz="2000" dirty="0" smtClean="0"/>
          </a:p>
          <a:p>
            <a:r>
              <a:rPr lang="en-US" altLang="en-US" sz="2400" dirty="0" smtClean="0"/>
              <a:t>Association rule mining may generate the following:</a:t>
            </a:r>
          </a:p>
          <a:p>
            <a:pPr lvl="1"/>
            <a:r>
              <a:rPr lang="en-US" altLang="en-US" sz="2000" dirty="0" smtClean="0"/>
              <a:t>play-basketball  </a:t>
            </a:r>
            <a:r>
              <a:rPr lang="en-US" altLang="en-US" sz="2000" dirty="0" smtClean="0">
                <a:sym typeface="Symbol" pitchFamily="18" charset="2"/>
              </a:rPr>
              <a:t> eat-cereal [40%, 66.7%]  (higher s &amp; c)</a:t>
            </a:r>
          </a:p>
          <a:p>
            <a:r>
              <a:rPr lang="en-US" altLang="en-US" sz="2400" dirty="0" smtClean="0">
                <a:sym typeface="Symbol" pitchFamily="18" charset="2"/>
              </a:rPr>
              <a:t>But </a:t>
            </a:r>
            <a:r>
              <a:rPr lang="en-US" altLang="en-US" sz="2400" dirty="0" smtClean="0"/>
              <a:t>this strong association rule is misleading: </a:t>
            </a:r>
            <a:r>
              <a:rPr lang="en-US" altLang="en-US" sz="2400" dirty="0" smtClean="0">
                <a:sym typeface="Symbol" pitchFamily="18" charset="2"/>
              </a:rPr>
              <a:t>The overall % of students eating cereal is 75% &gt; 66.7%, a more telling rule:</a:t>
            </a:r>
          </a:p>
          <a:p>
            <a:pPr lvl="2"/>
            <a:r>
              <a:rPr lang="en-US" altLang="en-US" sz="1800" dirty="0" smtClean="0">
                <a:sym typeface="Symbol" pitchFamily="18" charset="2"/>
              </a:rPr>
              <a:t>¬ </a:t>
            </a:r>
            <a:r>
              <a:rPr lang="en-US" altLang="en-US" sz="1800" dirty="0" smtClean="0"/>
              <a:t>play-basketball </a:t>
            </a:r>
            <a:r>
              <a:rPr lang="en-US" altLang="en-US" sz="1800" dirty="0" smtClean="0">
                <a:sym typeface="Symbol" pitchFamily="18" charset="2"/>
              </a:rPr>
              <a:t> eat-cereal [35%, 87.5%] (high s &amp; </a:t>
            </a:r>
            <a:r>
              <a:rPr lang="en-US" altLang="zh-CN" sz="1800" dirty="0" smtClean="0">
                <a:sym typeface="Symbol" pitchFamily="18" charset="2"/>
              </a:rPr>
              <a:t>higher</a:t>
            </a:r>
            <a:r>
              <a:rPr lang="zh-CN" altLang="en-US" sz="1800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c</a:t>
            </a:r>
            <a:r>
              <a:rPr lang="en-US" altLang="en-US" sz="1800" dirty="0" smtClean="0">
                <a:sym typeface="Symbol" pitchFamily="18" charset="2"/>
              </a:rPr>
              <a:t>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49768"/>
              </p:ext>
            </p:extLst>
          </p:nvPr>
        </p:nvGraphicFramePr>
        <p:xfrm>
          <a:off x="965200" y="3219791"/>
          <a:ext cx="7213600" cy="1219200"/>
        </p:xfrm>
        <a:graphic>
          <a:graphicData uri="http://schemas.openxmlformats.org/drawingml/2006/table">
            <a:tbl>
              <a:tblPr/>
              <a:tblGrid>
                <a:gridCol w="1727200"/>
                <a:gridCol w="1851401"/>
                <a:gridCol w="2233263"/>
                <a:gridCol w="1401736"/>
              </a:tblGrid>
              <a:tr h="14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4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2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45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85939" y="2810083"/>
            <a:ext cx="2792861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2-way contingency table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19827" y="1996516"/>
            <a:ext cx="1124173" cy="346633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r>
              <a:rPr lang="en-US" altLang="en-US" sz="16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 careful!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862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Interestingness Measure: Lift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Measure of dependent/correlated events: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</a:t>
            </a:r>
          </a:p>
          <a:p>
            <a:pPr>
              <a:defRPr/>
            </a:pPr>
            <a:endParaRPr lang="en-US" altLang="en-US" sz="2400" kern="0" dirty="0" smtClean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sz="24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Lift(B</a:t>
            </a: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C) may tell how B and C are correlated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Lift(B, C) = 1: B and C are independent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&gt; 1:  positively correlated</a:t>
            </a:r>
          </a:p>
          <a:p>
            <a:pPr lvl="1">
              <a:defRPr/>
            </a:pPr>
            <a:r>
              <a:rPr lang="en-US" altLang="en-US" sz="2000" kern="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&lt; 1: negatively correlated</a:t>
            </a:r>
          </a:p>
          <a:p>
            <a:pPr>
              <a:defRPr/>
            </a:pP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For our example,</a:t>
            </a: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endParaRPr lang="en-US" altLang="en-US" sz="24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sz="24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Thus, B and C are negatively correlated since lift(B, C) &lt; 1; </a:t>
            </a:r>
          </a:p>
          <a:p>
            <a:pPr lvl="1">
              <a:defRPr/>
            </a:pPr>
            <a:r>
              <a:rPr lang="en-US" altLang="en-US" sz="2000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B and ¬C are positively correlated since lift(B, ¬C) &gt; </a:t>
            </a:r>
            <a:r>
              <a:rPr lang="en-US" altLang="en-US" sz="20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1</a:t>
            </a:r>
            <a:endParaRPr lang="en-US" altLang="en-US" sz="2000" kern="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620739"/>
              </p:ext>
            </p:extLst>
          </p:nvPr>
        </p:nvGraphicFramePr>
        <p:xfrm>
          <a:off x="893638" y="2120900"/>
          <a:ext cx="3964112" cy="713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9" name="Equation" r:id="rId3" imgW="2184400" imgH="419100" progId="Equation.3">
                  <p:embed/>
                </p:oleObj>
              </mc:Choice>
              <mc:Fallback>
                <p:oleObj name="Equation" r:id="rId3" imgW="2184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638" y="2120900"/>
                        <a:ext cx="3964112" cy="713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172333"/>
              </p:ext>
            </p:extLst>
          </p:nvPr>
        </p:nvGraphicFramePr>
        <p:xfrm>
          <a:off x="3214688" y="4467509"/>
          <a:ext cx="426858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" name="Equation" r:id="rId5" imgW="2514600" imgH="393700" progId="Equation.3">
                  <p:embed/>
                </p:oleObj>
              </mc:Choice>
              <mc:Fallback>
                <p:oleObj name="Equation" r:id="rId5" imgW="2514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467509"/>
                        <a:ext cx="4268587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4391541"/>
              </p:ext>
            </p:extLst>
          </p:nvPr>
        </p:nvGraphicFramePr>
        <p:xfrm>
          <a:off x="3214688" y="5137709"/>
          <a:ext cx="445264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" name="Equation" r:id="rId7" imgW="2616200" imgH="393700" progId="Equation.3">
                  <p:embed/>
                </p:oleObj>
              </mc:Choice>
              <mc:Fallback>
                <p:oleObj name="Equation" r:id="rId7" imgW="2616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137709"/>
                        <a:ext cx="445264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299313"/>
              </p:ext>
            </p:extLst>
          </p:nvPr>
        </p:nvGraphicFramePr>
        <p:xfrm>
          <a:off x="6553200" y="2832267"/>
          <a:ext cx="2570041" cy="1350327"/>
        </p:xfrm>
        <a:graphic>
          <a:graphicData uri="http://schemas.openxmlformats.org/drawingml/2006/table">
            <a:tbl>
              <a:tblPr/>
              <a:tblGrid>
                <a:gridCol w="619124"/>
                <a:gridCol w="685800"/>
                <a:gridCol w="585788"/>
                <a:gridCol w="679329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60882" y="2410318"/>
            <a:ext cx="3162356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Lift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more telling than s &amp; c</a:t>
            </a:r>
          </a:p>
        </p:txBody>
      </p:sp>
    </p:spTree>
    <p:extLst>
      <p:ext uri="{BB962C8B-B14F-4D97-AF65-F5344CB8AC3E}">
        <p14:creationId xmlns:p14="http://schemas.microsoft.com/office/powerpoint/2010/main" val="1659393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Interestingness Measure: </a:t>
            </a:r>
            <a:r>
              <a:rPr lang="el-GR" altLang="en-US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 smtClean="0">
                <a:latin typeface="Corbel" charset="0"/>
                <a:ea typeface="Corbel" charset="0"/>
                <a:cs typeface="Corbel" charset="0"/>
              </a:rPr>
              <a:t>2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Another measure to test correlated events: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spcAft>
                <a:spcPts val="600"/>
              </a:spcAft>
              <a:defRPr/>
            </a:pP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General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rules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= 0:  independent</a:t>
            </a:r>
          </a:p>
          <a:p>
            <a:pPr lvl="1"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&gt; 0:  correlated, either positive or negative, so it needs additional test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Now,</a:t>
            </a:r>
          </a:p>
          <a:p>
            <a:pPr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en-US" kern="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shows B and C are negatively correlated since the expected value is 450 but the observed is only 400</a:t>
            </a:r>
          </a:p>
          <a:p>
            <a:pPr>
              <a:spcAft>
                <a:spcPts val="600"/>
              </a:spcAft>
              <a:defRPr/>
            </a:pP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is also more telling than the support-confidence framework</a:t>
            </a: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602968"/>
              </p:ext>
            </p:extLst>
          </p:nvPr>
        </p:nvGraphicFramePr>
        <p:xfrm>
          <a:off x="900113" y="1909876"/>
          <a:ext cx="288168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5" name="Equation" r:id="rId3" imgW="2057400" imgH="444240" progId="Equation.3">
                  <p:embed/>
                </p:oleObj>
              </mc:Choice>
              <mc:Fallback>
                <p:oleObj name="Equation" r:id="rId3" imgW="2057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09876"/>
                        <a:ext cx="2881688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02283"/>
              </p:ext>
            </p:extLst>
          </p:nvPr>
        </p:nvGraphicFramePr>
        <p:xfrm>
          <a:off x="1814511" y="4021989"/>
          <a:ext cx="6157913" cy="635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66" name="Equation" r:id="rId5" imgW="4241800" imgH="406400" progId="Equation.3">
                  <p:embed/>
                </p:oleObj>
              </mc:Choice>
              <mc:Fallback>
                <p:oleObj name="Equation" r:id="rId5" imgW="4241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1" y="4021989"/>
                        <a:ext cx="6157913" cy="6357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79864"/>
              </p:ext>
            </p:extLst>
          </p:nvPr>
        </p:nvGraphicFramePr>
        <p:xfrm>
          <a:off x="4202301" y="2057409"/>
          <a:ext cx="4063999" cy="1218880"/>
        </p:xfrm>
        <a:graphic>
          <a:graphicData uri="http://schemas.openxmlformats.org/drawingml/2006/table">
            <a:tbl>
              <a:tblPr/>
              <a:tblGrid>
                <a:gridCol w="609600"/>
                <a:gridCol w="1320800"/>
                <a:gridCol w="1320800"/>
                <a:gridCol w="812799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 (450)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 (300)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 (150)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 (100)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737912" y="1274582"/>
            <a:ext cx="1630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Expected value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19515" y="1274582"/>
            <a:ext cx="1664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Observed value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00625" y="1600200"/>
            <a:ext cx="214313" cy="828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635438" y="1551791"/>
            <a:ext cx="798324" cy="8770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Pattern </a:t>
            </a:r>
            <a:r>
              <a:rPr lang="en-US" altLang="en-US" dirty="0" smtClean="0"/>
              <a:t>Discovery:</a:t>
            </a:r>
            <a:br>
              <a:rPr lang="en-US" altLang="en-US" dirty="0" smtClean="0"/>
            </a:br>
            <a:r>
              <a:rPr lang="en-US" altLang="en-US" dirty="0" smtClean="0"/>
              <a:t>Why </a:t>
            </a:r>
            <a:r>
              <a:rPr lang="en-US" altLang="en-US" dirty="0"/>
              <a:t>Is It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Finding inherent regularities in a data set </a:t>
            </a:r>
          </a:p>
          <a:p>
            <a:r>
              <a:rPr lang="en-US" altLang="en-US" dirty="0" smtClean="0"/>
              <a:t>Foundation for many essential data mining tasks</a:t>
            </a:r>
          </a:p>
          <a:p>
            <a:pPr lvl="1"/>
            <a:r>
              <a:rPr lang="en-US" altLang="en-US" dirty="0" smtClean="0"/>
              <a:t>Association, correlation, and causality analysis</a:t>
            </a:r>
          </a:p>
          <a:p>
            <a:pPr lvl="1"/>
            <a:r>
              <a:rPr lang="en-US" altLang="en-US" dirty="0" smtClean="0"/>
              <a:t>Mining sequential, structural (e.g., sub-graph) patterns</a:t>
            </a:r>
          </a:p>
          <a:p>
            <a:pPr lvl="1"/>
            <a:r>
              <a:rPr lang="en-US" altLang="en-US" dirty="0" smtClean="0"/>
              <a:t>Pattern analysis in spatiotemporal, multimedia, time-series, and stream data </a:t>
            </a:r>
          </a:p>
          <a:p>
            <a:pPr lvl="1"/>
            <a:r>
              <a:rPr lang="en-US" altLang="en-US" dirty="0" smtClean="0"/>
              <a:t>Classification: Discriminative pattern-based analysis</a:t>
            </a:r>
          </a:p>
          <a:p>
            <a:pPr lvl="1"/>
            <a:r>
              <a:rPr lang="en-US" altLang="en-US" dirty="0" smtClean="0"/>
              <a:t>Cluster analysis: Pattern-based subspace clustering</a:t>
            </a:r>
          </a:p>
          <a:p>
            <a:r>
              <a:rPr lang="en-US" altLang="en-US" dirty="0" smtClean="0"/>
              <a:t>Broad applications</a:t>
            </a:r>
          </a:p>
          <a:p>
            <a:pPr lvl="1"/>
            <a:r>
              <a:rPr lang="en-US" altLang="en-US" dirty="0" smtClean="0"/>
              <a:t>Market basket analysis, cross-marketing, catalog design, sale campaign analysis, Web log analysis, biological sequence analysis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944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Lift and </a:t>
            </a:r>
            <a:r>
              <a:rPr lang="el-GR" altLang="en-US" dirty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: Are They Always Good Measures?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29163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>
                <a:sym typeface="Symbol" pitchFamily="18" charset="2"/>
              </a:rPr>
              <a:t>Null transactions:  Transactions that contain neither B nor C</a:t>
            </a:r>
          </a:p>
          <a:p>
            <a:r>
              <a:rPr lang="en-US" altLang="en-US" dirty="0" smtClean="0">
                <a:sym typeface="Symbol" pitchFamily="18" charset="2"/>
              </a:rPr>
              <a:t>Let’s examine the dataset D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BC (100) is much rarer than </a:t>
            </a:r>
            <a:r>
              <a:rPr lang="en-US" dirty="0" smtClean="0"/>
              <a:t>B¬C (1000) and ¬BC (1000), but there are many ¬B¬C (100000)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Unlikely B &amp; C will happen together!</a:t>
            </a:r>
            <a:endParaRPr lang="en-US" dirty="0" smtClean="0"/>
          </a:p>
          <a:p>
            <a:r>
              <a:rPr lang="en-US" altLang="en-US" dirty="0" smtClean="0">
                <a:sym typeface="Symbol" pitchFamily="18" charset="2"/>
              </a:rPr>
              <a:t>But, Lift(B, C) = 8.44 &gt;&gt; 1 (Lift shows B and C are strongly positively correlated!)</a:t>
            </a:r>
          </a:p>
          <a:p>
            <a:r>
              <a:rPr lang="el-GR" altLang="en-US" dirty="0" smtClean="0"/>
              <a:t>χ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= 670: Observed(BC) &gt;&gt; expected value (11.85)</a:t>
            </a:r>
          </a:p>
          <a:p>
            <a:r>
              <a:rPr lang="en-US" altLang="en-US" dirty="0" smtClean="0"/>
              <a:t>Too many null transactions may “spoil the soup”!</a:t>
            </a:r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09583"/>
              </p:ext>
            </p:extLst>
          </p:nvPr>
        </p:nvGraphicFramePr>
        <p:xfrm>
          <a:off x="5186364" y="1858753"/>
          <a:ext cx="3743323" cy="1341120"/>
        </p:xfrm>
        <a:graphic>
          <a:graphicData uri="http://schemas.openxmlformats.org/drawingml/2006/table">
            <a:tbl>
              <a:tblPr/>
              <a:tblGrid>
                <a:gridCol w="655082"/>
                <a:gridCol w="935831"/>
                <a:gridCol w="1029414"/>
                <a:gridCol w="112299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88041"/>
              </p:ext>
            </p:extLst>
          </p:nvPr>
        </p:nvGraphicFramePr>
        <p:xfrm>
          <a:off x="5010728" y="4450608"/>
          <a:ext cx="3918959" cy="1350327"/>
        </p:xfrm>
        <a:graphic>
          <a:graphicData uri="http://schemas.openxmlformats.org/drawingml/2006/table">
            <a:tbl>
              <a:tblPr/>
              <a:tblGrid>
                <a:gridCol w="685818"/>
                <a:gridCol w="1410370"/>
                <a:gridCol w="911386"/>
                <a:gridCol w="91138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 (11.85)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(988.15)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5458871" y="3804277"/>
            <a:ext cx="31983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b="1" dirty="0">
                <a:ea typeface="MingLiU"/>
              </a:rPr>
              <a:t>Contingency table with expected values added</a:t>
            </a:r>
            <a:endParaRPr lang="en-US" alt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7053839" y="3263812"/>
            <a:ext cx="1734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null transactions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7543800" y="2800351"/>
            <a:ext cx="214313" cy="4634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14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Interestingness Measures &amp; Null-Invariance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en-US" sz="24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Null invariance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Value does not change with the # of null-transactions</a:t>
            </a:r>
          </a:p>
          <a:p>
            <a:pPr>
              <a:spcBef>
                <a:spcPts val="600"/>
              </a:spcBef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 few interestingness measures:  Some are null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invariant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5" y="2970367"/>
            <a:ext cx="7426723" cy="3602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93892" y="3342680"/>
            <a:ext cx="1650108" cy="58477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altLang="en-US" sz="1600" b="1" dirty="0" smtClean="0">
                <a:latin typeface="Corbel" charset="0"/>
                <a:ea typeface="Corbel" charset="0"/>
                <a:cs typeface="Corbel" charset="0"/>
              </a:rPr>
              <a:t>Χ</a:t>
            </a:r>
            <a:r>
              <a:rPr lang="en-US" altLang="en-US" sz="1600" b="1" baseline="30000" dirty="0" smtClean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and lift are not null-invariant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93886" y="4512792"/>
            <a:ext cx="1650108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Jaccard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consine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AllConf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MaxConf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1600" dirty="0" smtClean="0">
                <a:latin typeface="Corbel" charset="0"/>
                <a:ea typeface="Corbel" charset="0"/>
                <a:cs typeface="Corbel" charset="0"/>
              </a:rPr>
              <a:t>and </a:t>
            </a:r>
            <a:r>
              <a:rPr lang="en-US" altLang="en-US" sz="1600" i="1" dirty="0" err="1" smtClean="0">
                <a:latin typeface="Corbel" charset="0"/>
                <a:ea typeface="Corbel" charset="0"/>
                <a:cs typeface="Corbel" charset="0"/>
              </a:rPr>
              <a:t>Kulczynski</a:t>
            </a:r>
            <a:r>
              <a:rPr lang="en-US" altLang="en-US" sz="1600" dirty="0" smtClean="0">
                <a:latin typeface="Corbel" charset="0"/>
                <a:ea typeface="Corbel" charset="0"/>
                <a:cs typeface="Corbel" charset="0"/>
              </a:rPr>
              <a:t> are </a:t>
            </a:r>
            <a:r>
              <a:rPr lang="en-US" altLang="en-US" sz="1600" i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null-invariant measures</a:t>
            </a:r>
            <a:endParaRPr lang="en-US" sz="1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800000">
            <a:off x="7109300" y="3414662"/>
            <a:ext cx="408790" cy="462264"/>
          </a:xfrm>
          <a:prstGeom prst="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0800000">
            <a:off x="7085091" y="5102076"/>
            <a:ext cx="408791" cy="391092"/>
          </a:xfrm>
          <a:prstGeom prst="rightArrow">
            <a:avLst>
              <a:gd name="adj1" fmla="val 50000"/>
              <a:gd name="adj2" fmla="val 47368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11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5384800" cy="2612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06363" y="4188071"/>
            <a:ext cx="52784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ym typeface="Symbol" pitchFamily="18" charset="2"/>
              </a:rPr>
              <a:t>Lift(B, C) = 8.44 &gt;&gt; 1 (Lift shows B and C are strongly positively correlated</a:t>
            </a:r>
            <a:r>
              <a:rPr lang="en-US" altLang="en-US" dirty="0" smtClean="0">
                <a:sym typeface="Symbol" pitchFamily="18" charset="2"/>
              </a:rPr>
              <a:t>!)</a:t>
            </a:r>
            <a:endParaRPr lang="zh-CN" altLang="en-US" dirty="0" smtClean="0">
              <a:sym typeface="Symbol" pitchFamily="18" charset="2"/>
            </a:endParaRPr>
          </a:p>
          <a:p>
            <a:endParaRPr lang="zh-CN" altLang="en-US" dirty="0">
              <a:sym typeface="Symbol" pitchFamily="18" charset="2"/>
            </a:endParaRPr>
          </a:p>
          <a:p>
            <a:endParaRPr lang="zh-CN" altLang="en-US" dirty="0" smtClean="0">
              <a:sym typeface="Symbol" pitchFamily="18" charset="2"/>
            </a:endParaRPr>
          </a:p>
          <a:p>
            <a:endParaRPr lang="zh-CN" altLang="en-US" dirty="0">
              <a:sym typeface="Symbol" pitchFamily="18" charset="2"/>
            </a:endParaRPr>
          </a:p>
          <a:p>
            <a:endParaRPr lang="zh-CN" altLang="en-US" dirty="0" smtClean="0">
              <a:sym typeface="Symbol" pitchFamily="18" charset="2"/>
            </a:endParaRPr>
          </a:p>
          <a:p>
            <a:endParaRPr lang="zh-CN" altLang="en-US" dirty="0">
              <a:sym typeface="Symbol" pitchFamily="18" charset="2"/>
            </a:endParaRPr>
          </a:p>
          <a:p>
            <a:endParaRPr lang="en-US" altLang="en-US" dirty="0">
              <a:sym typeface="Symbol" pitchFamily="18" charset="2"/>
            </a:endParaRPr>
          </a:p>
          <a:p>
            <a:r>
              <a:rPr lang="el-GR" altLang="en-US" dirty="0"/>
              <a:t>χ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itchFamily="18" charset="2"/>
              </a:rPr>
              <a:t>= 670: Observed(BC) &gt;&gt; expected value (11.85)</a:t>
            </a:r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73508"/>
              </p:ext>
            </p:extLst>
          </p:nvPr>
        </p:nvGraphicFramePr>
        <p:xfrm>
          <a:off x="106364" y="2725006"/>
          <a:ext cx="3918959" cy="1350327"/>
        </p:xfrm>
        <a:graphic>
          <a:graphicData uri="http://schemas.openxmlformats.org/drawingml/2006/table">
            <a:tbl>
              <a:tblPr/>
              <a:tblGrid>
                <a:gridCol w="685818"/>
                <a:gridCol w="1410370"/>
                <a:gridCol w="911386"/>
                <a:gridCol w="911385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 (11.85)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 (988.15)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894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Null Invariance: An Important Property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Why is null invariance crucial for the analysis of massive transaction data? </a:t>
            </a:r>
          </a:p>
          <a:p>
            <a:pPr lvl="1"/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Many transactions may contain neither milk nor coffee!</a:t>
            </a:r>
          </a:p>
          <a:p>
            <a:endParaRPr 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4539"/>
            <a:ext cx="3731491" cy="14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500324"/>
            <a:ext cx="9144000" cy="19100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66584" y="2423658"/>
            <a:ext cx="4841009" cy="1253209"/>
          </a:xfrm>
          <a:prstGeom prst="rect">
            <a:avLst/>
          </a:prstGeom>
          <a:solidFill>
            <a:srgbClr val="F6E6EA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Lift and </a:t>
            </a:r>
            <a:r>
              <a:rPr lang="en-US" altLang="en-US" sz="1800" b="1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</a:t>
            </a:r>
            <a:r>
              <a:rPr lang="en-US" altLang="en-US" sz="1800" b="1" kern="0" baseline="300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2</a:t>
            </a:r>
            <a:r>
              <a:rPr lang="en-US" altLang="en-US" sz="1800" b="1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are not </a:t>
            </a: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null-invariant: not good to evaluate data that contain too many or too few null transactions!</a:t>
            </a:r>
          </a:p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Many measures are not null-invariant! </a:t>
            </a:r>
          </a:p>
        </p:txBody>
      </p:sp>
      <p:sp>
        <p:nvSpPr>
          <p:cNvPr id="8" name="AutoShape 108"/>
          <p:cNvSpPr>
            <a:spLocks noChangeArrowheads="1"/>
          </p:cNvSpPr>
          <p:nvPr/>
        </p:nvSpPr>
        <p:spPr bwMode="auto">
          <a:xfrm>
            <a:off x="3731491" y="3770868"/>
            <a:ext cx="1954934" cy="638175"/>
          </a:xfrm>
          <a:prstGeom prst="wedgeRoundRectCallout">
            <a:avLst>
              <a:gd name="adj1" fmla="val 45823"/>
              <a:gd name="adj2" fmla="val 10880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Null-transactions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w.r.t. m and c</a:t>
            </a:r>
          </a:p>
        </p:txBody>
      </p:sp>
      <p:sp>
        <p:nvSpPr>
          <p:cNvPr id="9" name="Oval 107"/>
          <p:cNvSpPr>
            <a:spLocks noChangeArrowheads="1"/>
          </p:cNvSpPr>
          <p:nvPr/>
        </p:nvSpPr>
        <p:spPr bwMode="auto">
          <a:xfrm>
            <a:off x="5224463" y="4778008"/>
            <a:ext cx="1625600" cy="56324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2105" y="2365207"/>
            <a:ext cx="3287279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milk vs. coffee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4586815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Comparison of Null-Invariant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19327" cy="452596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Not all null-invariant measures are created equal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Which one is better?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—D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6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differentiate the null-invariant measures</a:t>
            </a:r>
          </a:p>
          <a:p>
            <a:pPr lvl="1"/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Kulczynski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1927) holds firm and is in balance of both directional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implications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425498"/>
            <a:ext cx="9143999" cy="151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15"/>
          <p:cNvSpPr>
            <a:spLocks noChangeArrowheads="1"/>
          </p:cNvSpPr>
          <p:nvPr/>
        </p:nvSpPr>
        <p:spPr bwMode="auto">
          <a:xfrm>
            <a:off x="1002145" y="5100638"/>
            <a:ext cx="3375892" cy="7556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7" name="AutoShape 109"/>
          <p:cNvSpPr>
            <a:spLocks noChangeArrowheads="1"/>
          </p:cNvSpPr>
          <p:nvPr/>
        </p:nvSpPr>
        <p:spPr bwMode="auto">
          <a:xfrm>
            <a:off x="3446752" y="3904798"/>
            <a:ext cx="2062161" cy="381000"/>
          </a:xfrm>
          <a:prstGeom prst="wedgeRoundRectCallout">
            <a:avLst>
              <a:gd name="adj1" fmla="val 59056"/>
              <a:gd name="adj2" fmla="val 152083"/>
              <a:gd name="adj3" fmla="val 16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 5 are null-invariant</a:t>
            </a:r>
          </a:p>
        </p:txBody>
      </p:sp>
      <p:sp>
        <p:nvSpPr>
          <p:cNvPr id="8" name="Oval 110"/>
          <p:cNvSpPr>
            <a:spLocks noChangeArrowheads="1"/>
          </p:cNvSpPr>
          <p:nvPr/>
        </p:nvSpPr>
        <p:spPr bwMode="auto">
          <a:xfrm>
            <a:off x="4572000" y="4651375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3" name="Oval 116"/>
          <p:cNvSpPr>
            <a:spLocks noChangeArrowheads="1"/>
          </p:cNvSpPr>
          <p:nvPr/>
        </p:nvSpPr>
        <p:spPr bwMode="auto">
          <a:xfrm>
            <a:off x="4507345" y="5100638"/>
            <a:ext cx="4522355" cy="75565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4" name="AutoShape 117"/>
          <p:cNvSpPr>
            <a:spLocks noChangeArrowheads="1"/>
          </p:cNvSpPr>
          <p:nvPr/>
        </p:nvSpPr>
        <p:spPr bwMode="auto">
          <a:xfrm>
            <a:off x="3657599" y="6014243"/>
            <a:ext cx="4610101" cy="378619"/>
          </a:xfrm>
          <a:prstGeom prst="wedgeRoundRectCallout">
            <a:avLst>
              <a:gd name="adj1" fmla="val 30634"/>
              <a:gd name="adj2" fmla="val -93750"/>
              <a:gd name="adj3" fmla="val 16667"/>
            </a:avLst>
          </a:prstGeom>
          <a:noFill/>
          <a:ln w="63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Verdana" pitchFamily="34" charset="0"/>
                <a:cs typeface="Arial" pitchFamily="34" charset="0"/>
              </a:rPr>
              <a:t>Subtle: They disagree on those cases</a:t>
            </a:r>
          </a:p>
        </p:txBody>
      </p:sp>
      <p:sp>
        <p:nvSpPr>
          <p:cNvPr id="15" name="Oval 110"/>
          <p:cNvSpPr>
            <a:spLocks noChangeArrowheads="1"/>
          </p:cNvSpPr>
          <p:nvPr/>
        </p:nvSpPr>
        <p:spPr bwMode="auto">
          <a:xfrm>
            <a:off x="3514725" y="4676775"/>
            <a:ext cx="863312" cy="423863"/>
          </a:xfrm>
          <a:prstGeom prst="ellips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Oval 110"/>
          <p:cNvSpPr>
            <a:spLocks noChangeArrowheads="1"/>
          </p:cNvSpPr>
          <p:nvPr/>
        </p:nvSpPr>
        <p:spPr bwMode="auto">
          <a:xfrm>
            <a:off x="5537488" y="4645819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Oval 110"/>
          <p:cNvSpPr>
            <a:spLocks noChangeArrowheads="1"/>
          </p:cNvSpPr>
          <p:nvPr/>
        </p:nvSpPr>
        <p:spPr bwMode="auto">
          <a:xfrm>
            <a:off x="6502976" y="4664074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Oval 110"/>
          <p:cNvSpPr>
            <a:spLocks noChangeArrowheads="1"/>
          </p:cNvSpPr>
          <p:nvPr/>
        </p:nvSpPr>
        <p:spPr bwMode="auto">
          <a:xfrm>
            <a:off x="7274501" y="4657725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Oval 110"/>
          <p:cNvSpPr>
            <a:spLocks noChangeArrowheads="1"/>
          </p:cNvSpPr>
          <p:nvPr/>
        </p:nvSpPr>
        <p:spPr bwMode="auto">
          <a:xfrm>
            <a:off x="8154985" y="4668043"/>
            <a:ext cx="771525" cy="449263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7206" y="2375427"/>
            <a:ext cx="3381807" cy="1466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918559" y="1999746"/>
            <a:ext cx="29591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2-variable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10410952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Analysis of DBLP Coauthor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Recent DB conferences, removing balanced associations, low sup, etc.</a:t>
            </a:r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endParaRPr lang="en-US" altLang="en-US" sz="2800" dirty="0"/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Which pairs of authors are strongly related?</a:t>
            </a:r>
          </a:p>
          <a:p>
            <a:pPr lvl="1"/>
            <a:r>
              <a:rPr lang="en-US" altLang="en-US" sz="2400" dirty="0" smtClean="0"/>
              <a:t>Use </a:t>
            </a:r>
            <a:r>
              <a:rPr lang="en-US" altLang="en-US" sz="2400" dirty="0" err="1" smtClean="0"/>
              <a:t>Kulc</a:t>
            </a:r>
            <a:r>
              <a:rPr lang="en-US" altLang="en-US" sz="2400" dirty="0" smtClean="0"/>
              <a:t> to find Advisor-advisee, close collaborators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9" y="2638492"/>
            <a:ext cx="9105502" cy="2104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5943600" y="3581435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217464" y="4764124"/>
            <a:ext cx="4040586" cy="736598"/>
          </a:xfrm>
          <a:prstGeom prst="wedgeRoundRectCallout">
            <a:avLst>
              <a:gd name="adj1" fmla="val 32958"/>
              <a:gd name="adj2" fmla="val -85186"/>
              <a:gd name="adj3" fmla="val 16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Advisor-advisee relation: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Kulc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high, </a:t>
            </a:r>
            <a:r>
              <a:rPr lang="en-US" altLang="en-US" sz="2000" dirty="0" err="1" smtClean="0">
                <a:latin typeface="Corbel" charset="0"/>
                <a:ea typeface="Corbel" charset="0"/>
                <a:cs typeface="Corbel" charset="0"/>
              </a:rPr>
              <a:t>Jaccard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low, cosine: middle</a:t>
            </a: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4050902" y="3581435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5962849" y="3949734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7" name="Oval 10"/>
          <p:cNvSpPr>
            <a:spLocks noChangeArrowheads="1"/>
          </p:cNvSpPr>
          <p:nvPr/>
        </p:nvSpPr>
        <p:spPr bwMode="auto">
          <a:xfrm>
            <a:off x="4070151" y="3949734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948363" y="4300571"/>
            <a:ext cx="3181151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4055665" y="4300571"/>
            <a:ext cx="2133600" cy="23974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0262584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Imbalance Ratio with </a:t>
            </a:r>
            <a:r>
              <a:rPr lang="en-US" altLang="en-US" dirty="0" err="1"/>
              <a:t>Kulczynski</a:t>
            </a:r>
            <a:r>
              <a:rPr lang="en-US" altLang="en-US" dirty="0"/>
              <a:t> Measure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/>
              <a:t>IR (Imbalance Ratio): measure the imbalance of two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in rule implications:</a:t>
            </a:r>
          </a:p>
          <a:p>
            <a:pPr marL="200025" lvl="1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en-US" sz="2000" dirty="0"/>
              <a:t>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 err="1"/>
              <a:t>Kulczynski</a:t>
            </a:r>
            <a:r>
              <a:rPr lang="en-US" altLang="en-US" sz="2400" dirty="0"/>
              <a:t> and Imbalance Ratio (IR) together present a clear picture for all the three datasets D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 through D</a:t>
            </a:r>
            <a:r>
              <a:rPr lang="en-US" altLang="en-US" sz="2400" baseline="-25000" dirty="0"/>
              <a:t>6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D</a:t>
            </a:r>
            <a:r>
              <a:rPr lang="en-US" altLang="en-US" sz="2400" baseline="-25000" dirty="0"/>
              <a:t>4  </a:t>
            </a:r>
            <a:r>
              <a:rPr lang="en-US" altLang="en-US" sz="2400" dirty="0"/>
              <a:t>is neutral &amp; balanced;  D</a:t>
            </a:r>
            <a:r>
              <a:rPr lang="en-US" altLang="en-US" sz="2400" baseline="-25000" dirty="0"/>
              <a:t>5  </a:t>
            </a:r>
            <a:r>
              <a:rPr lang="en-US" altLang="en-US" sz="2400" dirty="0"/>
              <a:t>is neutral but imbalanced 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/>
              <a:t>D</a:t>
            </a:r>
            <a:r>
              <a:rPr lang="en-US" altLang="en-US" sz="2400" baseline="-25000" dirty="0"/>
              <a:t>6  </a:t>
            </a:r>
            <a:r>
              <a:rPr lang="en-US" altLang="en-US" sz="2400" dirty="0"/>
              <a:t>is neutral but very imbalanced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6" y="2155174"/>
            <a:ext cx="4494866" cy="60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60" y="4701598"/>
            <a:ext cx="8932279" cy="1424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/>
          <p:cNvSpPr/>
          <p:nvPr/>
        </p:nvSpPr>
        <p:spPr>
          <a:xfrm>
            <a:off x="6429374" y="5500688"/>
            <a:ext cx="2593667" cy="214312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29373" y="5709659"/>
            <a:ext cx="2593667" cy="18790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29374" y="5902177"/>
            <a:ext cx="2593667" cy="187903"/>
          </a:xfrm>
          <a:prstGeom prst="ellipse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5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What Measures to Choose for Effective Pattern Evaluation?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Null value cases are predominant in many large datasets </a:t>
            </a:r>
          </a:p>
          <a:p>
            <a:pPr lvl="1"/>
            <a:r>
              <a:rPr lang="en-US" altLang="en-US" dirty="0" smtClean="0"/>
              <a:t>Neither milk nor coffee is in most of the baskets; neither Mike nor Jim is an author in most of the papers; ……</a:t>
            </a:r>
          </a:p>
          <a:p>
            <a:r>
              <a:rPr lang="en-US" altLang="en-US" dirty="0" smtClean="0"/>
              <a:t>Null-invariance is an important property</a:t>
            </a:r>
          </a:p>
          <a:p>
            <a:r>
              <a:rPr lang="en-US" altLang="en-US" dirty="0" smtClean="0"/>
              <a:t>Lift, </a:t>
            </a:r>
            <a:r>
              <a:rPr lang="el-GR" altLang="en-US" dirty="0" smtClean="0"/>
              <a:t>χ</a:t>
            </a:r>
            <a:r>
              <a:rPr lang="en-US" altLang="en-US" baseline="30000" dirty="0" smtClean="0"/>
              <a:t>2</a:t>
            </a:r>
            <a:r>
              <a:rPr lang="en-US" altLang="en-US" dirty="0" smtClean="0"/>
              <a:t> and cosine are good measures if null transactions are not predominant</a:t>
            </a:r>
          </a:p>
          <a:p>
            <a:pPr lvl="1"/>
            <a:r>
              <a:rPr lang="en-US" altLang="en-US" dirty="0" smtClean="0"/>
              <a:t>Otherwise, </a:t>
            </a:r>
            <a:r>
              <a:rPr lang="en-US" altLang="en-US" dirty="0" err="1" smtClean="0"/>
              <a:t>Kulczynski</a:t>
            </a:r>
            <a:r>
              <a:rPr lang="en-US" altLang="en-US" dirty="0" smtClean="0"/>
              <a:t> + Imbalance Ratio should be used to judge the interestingness of a </a:t>
            </a:r>
            <a:r>
              <a:rPr lang="en-US" altLang="en-US" dirty="0" smtClean="0"/>
              <a:t>pattern </a:t>
            </a:r>
          </a:p>
          <a:p>
            <a:r>
              <a:rPr lang="en-US" altLang="en-US" dirty="0" smtClean="0"/>
              <a:t>Exercise: </a:t>
            </a:r>
            <a:r>
              <a:rPr lang="en-US" altLang="zh-CN" dirty="0" smtClean="0"/>
              <a:t>4</a:t>
            </a:r>
            <a:r>
              <a:rPr lang="en-US" altLang="zh-CN" baseline="30000" dirty="0" smtClean="0"/>
              <a:t>th</a:t>
            </a:r>
            <a:r>
              <a:rPr lang="zh-CN" altLang="en-US" dirty="0" smtClean="0"/>
              <a:t> </a:t>
            </a:r>
            <a:r>
              <a:rPr lang="en-US" altLang="zh-CN" dirty="0" smtClean="0"/>
              <a:t>Credit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Project?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(“Spam</a:t>
            </a:r>
            <a:r>
              <a:rPr lang="zh-CN" altLang="en-US" dirty="0" smtClean="0"/>
              <a:t> </a:t>
            </a:r>
            <a:r>
              <a:rPr lang="en-US" altLang="zh-CN" dirty="0" smtClean="0"/>
              <a:t>detection”,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“SVM”)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(“</a:t>
            </a:r>
            <a:r>
              <a:rPr lang="en-US" altLang="zh-CN" dirty="0"/>
              <a:t>Spam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factorization”)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(“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en-US" altLang="zh-CN" dirty="0" smtClean="0"/>
              <a:t>”,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“SVM”)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(“Link</a:t>
            </a:r>
            <a:r>
              <a:rPr lang="zh-CN" altLang="en-US" dirty="0" smtClean="0"/>
              <a:t> </a:t>
            </a:r>
            <a:r>
              <a:rPr lang="en-US" altLang="zh-CN" dirty="0" smtClean="0"/>
              <a:t>prediction”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“Matrix</a:t>
            </a:r>
            <a:r>
              <a:rPr lang="zh-CN" altLang="en-US" dirty="0" smtClean="0"/>
              <a:t> </a:t>
            </a:r>
            <a:r>
              <a:rPr lang="en-US" altLang="zh-CN" dirty="0" smtClean="0"/>
              <a:t>factorization”)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10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SzTx/>
            </a:pPr>
            <a:r>
              <a:rPr lang="en-US" altLang="en-US" sz="2400" dirty="0"/>
              <a:t>Basic Concepts: </a:t>
            </a:r>
          </a:p>
          <a:p>
            <a:pPr marL="733419" lvl="1" indent="-457200">
              <a:buSzTx/>
            </a:pPr>
            <a:r>
              <a:rPr lang="en-US" altLang="en-US" sz="2400" dirty="0"/>
              <a:t>Frequent Patterns, Association Rules, </a:t>
            </a:r>
            <a:r>
              <a:rPr lang="en-US" altLang="en-US" sz="2400" dirty="0">
                <a:solidFill>
                  <a:prstClr val="black"/>
                </a:solidFill>
              </a:rPr>
              <a:t>Closed Patterns and Max-Patterns</a:t>
            </a:r>
            <a:endParaRPr lang="en-US" altLang="en-US" sz="2400" dirty="0"/>
          </a:p>
          <a:p>
            <a:pPr marL="457200" indent="-457200">
              <a:buSzTx/>
            </a:pPr>
            <a:r>
              <a:rPr lang="en-US" altLang="en-US" sz="2400" dirty="0"/>
              <a:t>Frequent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Mining Methods </a:t>
            </a:r>
          </a:p>
          <a:p>
            <a:pPr lvl="1"/>
            <a:r>
              <a:rPr lang="en-US" altLang="en-US" sz="2400" dirty="0"/>
              <a:t>The Downward Closure Property and The </a:t>
            </a:r>
            <a:r>
              <a:rPr lang="en-US" altLang="en-US" sz="2400" dirty="0" err="1"/>
              <a:t>Apriori</a:t>
            </a:r>
            <a:r>
              <a:rPr lang="en-US" altLang="en-US" sz="2400" dirty="0"/>
              <a:t> Algorithm</a:t>
            </a:r>
          </a:p>
          <a:p>
            <a:pPr lvl="1" defTabSz="1219110"/>
            <a:r>
              <a:rPr lang="en-US" altLang="en-US" sz="2400" dirty="0">
                <a:solidFill>
                  <a:prstClr val="black"/>
                </a:solidFill>
              </a:rPr>
              <a:t>Extensions or Improvements of </a:t>
            </a:r>
            <a:r>
              <a:rPr lang="en-US" altLang="en-US" sz="2400" dirty="0" err="1">
                <a:solidFill>
                  <a:prstClr val="black"/>
                </a:solidFill>
              </a:rPr>
              <a:t>Apriori</a:t>
            </a:r>
            <a:endParaRPr lang="en-US" sz="2400" dirty="0">
              <a:solidFill>
                <a:prstClr val="black"/>
              </a:solidFill>
            </a:endParaRPr>
          </a:p>
          <a:p>
            <a:pPr lvl="1"/>
            <a:r>
              <a:rPr lang="en-US" altLang="en-US" sz="2400" dirty="0">
                <a:solidFill>
                  <a:prstClr val="black"/>
                </a:solidFill>
              </a:rPr>
              <a:t>Mining Frequent Patterns by Exploring Vertical Data Format</a:t>
            </a:r>
            <a:endParaRPr lang="en-US" altLang="en-US" sz="2400" dirty="0"/>
          </a:p>
          <a:p>
            <a:pPr lvl="1"/>
            <a:r>
              <a:rPr lang="en-US" altLang="en-US" sz="2400" dirty="0" err="1"/>
              <a:t>FPGrowth</a:t>
            </a:r>
            <a:r>
              <a:rPr lang="en-US" altLang="en-US" sz="2400" dirty="0"/>
              <a:t>:  A Frequent Pattern-Growth Approach</a:t>
            </a:r>
          </a:p>
          <a:p>
            <a:pPr lvl="1"/>
            <a:r>
              <a:rPr lang="en-US" altLang="en-US" sz="2400" dirty="0"/>
              <a:t>Mining Closed Patterns </a:t>
            </a:r>
          </a:p>
          <a:p>
            <a:pPr marL="457200" indent="-457200">
              <a:buSzTx/>
            </a:pPr>
            <a:r>
              <a:rPr lang="en-US" altLang="en-US" sz="2400" dirty="0"/>
              <a:t>Which Patterns Are Interesting?—Pattern Evaluation Methods</a:t>
            </a:r>
          </a:p>
          <a:p>
            <a:pPr lvl="1"/>
            <a:r>
              <a:rPr lang="en-US" altLang="en-US" sz="2400" dirty="0"/>
              <a:t>Interestingness Measures: Lift and </a:t>
            </a:r>
            <a:r>
              <a:rPr lang="el-GR" altLang="en-US" sz="2400" dirty="0">
                <a:ea typeface="MingLiU" pitchFamily="49" charset="-120"/>
              </a:rPr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sz="2400" dirty="0"/>
              <a:t>Null-Invariant Measures</a:t>
            </a:r>
          </a:p>
          <a:p>
            <a:pPr lvl="1"/>
            <a:r>
              <a:rPr lang="en-US" altLang="en-US" sz="2400" dirty="0"/>
              <a:t>Comparison of Interestingness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394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mtClean="0"/>
              <a:t>R. </a:t>
            </a:r>
            <a:r>
              <a:rPr lang="en-US" altLang="en-US" dirty="0" smtClean="0"/>
              <a:t>Agrawal, T. </a:t>
            </a:r>
            <a:r>
              <a:rPr lang="en-US" altLang="en-US" dirty="0" err="1" smtClean="0"/>
              <a:t>Imielinski</a:t>
            </a:r>
            <a:r>
              <a:rPr lang="en-US" altLang="en-US" dirty="0" smtClean="0"/>
              <a:t>, and A. Swami, “Mining association rules between sets of items in large databases”,  in Proc. of SIGMOD'93</a:t>
            </a:r>
          </a:p>
          <a:p>
            <a:r>
              <a:rPr lang="en-US" altLang="en-US" dirty="0" smtClean="0"/>
              <a:t>R. J. </a:t>
            </a:r>
            <a:r>
              <a:rPr lang="en-US" altLang="en-US" dirty="0" err="1" smtClean="0"/>
              <a:t>Bayardo</a:t>
            </a:r>
            <a:r>
              <a:rPr lang="en-US" altLang="en-US" dirty="0" smtClean="0"/>
              <a:t>, “Efficiently mining long patterns from databases”, in Proc. of SIGMOD'98</a:t>
            </a:r>
          </a:p>
          <a:p>
            <a:r>
              <a:rPr lang="en-US" altLang="en-US" dirty="0" smtClean="0"/>
              <a:t>N. </a:t>
            </a:r>
            <a:r>
              <a:rPr lang="en-US" altLang="en-US" dirty="0" err="1" smtClean="0"/>
              <a:t>Pasquier</a:t>
            </a:r>
            <a:r>
              <a:rPr lang="en-US" altLang="en-US" dirty="0" smtClean="0"/>
              <a:t>, Y. </a:t>
            </a:r>
            <a:r>
              <a:rPr lang="en-US" altLang="en-US" dirty="0" err="1" smtClean="0"/>
              <a:t>Bastide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Taouil</a:t>
            </a:r>
            <a:r>
              <a:rPr lang="en-US" altLang="en-US" dirty="0" smtClean="0"/>
              <a:t>, and L. </a:t>
            </a:r>
            <a:r>
              <a:rPr lang="en-US" altLang="en-US" dirty="0" err="1" smtClean="0"/>
              <a:t>Lakhal</a:t>
            </a:r>
            <a:r>
              <a:rPr lang="en-US" altLang="en-US" dirty="0" smtClean="0"/>
              <a:t>, “Discovering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for association rules”, in Proc. of ICDT'99</a:t>
            </a:r>
          </a:p>
          <a:p>
            <a:r>
              <a:rPr lang="en-US" altLang="en-US" dirty="0" smtClean="0"/>
              <a:t>J. Han, H. Cheng, D. Xin, and X. Yan, “Frequent Pattern Mining: Current Status and Future Directions”, Data Mining and Knowledge Discovery, 15(1): 55-86, 2007</a:t>
            </a:r>
          </a:p>
          <a:p>
            <a:r>
              <a:rPr lang="en-US" altLang="en-US" dirty="0" smtClean="0"/>
              <a:t>R. Agrawal and R. </a:t>
            </a:r>
            <a:r>
              <a:rPr lang="en-US" altLang="en-US" dirty="0" err="1" smtClean="0"/>
              <a:t>Srikant</a:t>
            </a:r>
            <a:r>
              <a:rPr lang="en-US" altLang="en-US" dirty="0" smtClean="0"/>
              <a:t>, “Fast algorithms for mining association rules”, VLDB'94</a:t>
            </a:r>
          </a:p>
          <a:p>
            <a:r>
              <a:rPr lang="en-US" altLang="en-US" dirty="0" smtClean="0"/>
              <a:t>A. </a:t>
            </a:r>
            <a:r>
              <a:rPr lang="en-US" altLang="en-US" dirty="0" err="1" smtClean="0"/>
              <a:t>Savasere</a:t>
            </a:r>
            <a:r>
              <a:rPr lang="en-US" altLang="en-US" dirty="0" smtClean="0"/>
              <a:t>, 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, and S. </a:t>
            </a:r>
            <a:r>
              <a:rPr lang="en-US" altLang="en-US" dirty="0" err="1" smtClean="0"/>
              <a:t>Navathe</a:t>
            </a:r>
            <a:r>
              <a:rPr lang="en-US" altLang="en-US" dirty="0" smtClean="0"/>
              <a:t>, “An efficient algorithm for mining association rules in large databases”, VLDB'95</a:t>
            </a:r>
          </a:p>
          <a:p>
            <a:r>
              <a:rPr lang="en-US" altLang="en-US" dirty="0" smtClean="0"/>
              <a:t>J. S. Park, M. S. Chen, and P. S. Yu, “An effective hash-based algorithm for mining association rules”, SIGMOD'95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Sarawagi</a:t>
            </a:r>
            <a:r>
              <a:rPr lang="en-US" altLang="en-US" dirty="0" smtClean="0"/>
              <a:t>, S. Thomas, and R. Agrawal, “Integrating association rule mining with relational database systems: Alternatives and implications”, SIGMOD'98</a:t>
            </a:r>
          </a:p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, S. </a:t>
            </a:r>
            <a:r>
              <a:rPr lang="en-US" altLang="en-US" dirty="0" err="1" smtClean="0"/>
              <a:t>Parthasarathy</a:t>
            </a:r>
            <a:r>
              <a:rPr lang="en-US" altLang="en-US" dirty="0" smtClean="0"/>
              <a:t>, M. </a:t>
            </a:r>
            <a:r>
              <a:rPr lang="en-US" altLang="en-US" dirty="0" err="1" smtClean="0"/>
              <a:t>Ogihara</a:t>
            </a:r>
            <a:r>
              <a:rPr lang="en-US" altLang="en-US" dirty="0" smtClean="0"/>
              <a:t>, and W. Li, “Parallel algorithm for discovery of association rules”, Data Mining and Knowledge Discovery, 1997</a:t>
            </a:r>
          </a:p>
          <a:p>
            <a:r>
              <a:rPr lang="en-US" altLang="en-US" dirty="0" smtClean="0"/>
              <a:t>J. Han, J. Pei, and Y. Yin, “Mining frequent patterns without candidate generation”, SIGMOD’00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33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Patterns (</a:t>
            </a:r>
            <a:r>
              <a:rPr lang="en-US" dirty="0" err="1" smtClean="0"/>
              <a:t>Itemsets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143501" cy="4525963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set of one or more items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k-</a:t>
            </a:r>
            <a:r>
              <a:rPr lang="en-US" altLang="en-US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 X = {x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baseline="-25000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absolute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support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count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of X: Frequency or the number of occurrences of 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X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relative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s: 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The fraction of transactions that contains X (i.e., the </a:t>
            </a:r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probability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contains X)</a:t>
            </a:r>
          </a:p>
          <a:p>
            <a:pPr>
              <a:spcBef>
                <a:spcPts val="600"/>
              </a:spcBef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itemset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X is </a:t>
            </a:r>
            <a:r>
              <a:rPr lang="en-US" altLang="en-US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frequent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if the support of X is no less than a </a:t>
            </a:r>
            <a:r>
              <a:rPr lang="en-US" altLang="en-US" i="1" dirty="0" err="1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minsup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threshold</a:t>
            </a:r>
            <a:endParaRPr lang="en-US" altLang="en-US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43525" y="3975602"/>
            <a:ext cx="3800475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marL="285744" lvl="1" indent="-285744">
              <a:spcBef>
                <a:spcPts val="200"/>
              </a:spcBef>
              <a:buClr>
                <a:srgbClr val="0000CC"/>
              </a:buClr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1-itemsets: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Beer: 3 (60%); Nuts: 3 (60%)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Diaper: 4 (80%); Eggs: 3 (60%)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Freq. 2-itemsets: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{Beer, Diaper}: 3 (60%)</a:t>
            </a:r>
          </a:p>
        </p:txBody>
      </p:sp>
      <p:graphicFrame>
        <p:nvGraphicFramePr>
          <p:cNvPr id="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683380"/>
              </p:ext>
            </p:extLst>
          </p:nvPr>
        </p:nvGraphicFramePr>
        <p:xfrm>
          <a:off x="5557836" y="1881159"/>
          <a:ext cx="3543299" cy="201111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76817"/>
                <a:gridCol w="2966482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Items bought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Nuts,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Coffee, Diaper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30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Beer, Diaper, Eggs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40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50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Nuts, Coffee, Diaper, Eggs, Milk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951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 and Hsiao, “CHARM: An Efficient Algorithm for Closed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Mining”, SDM'02</a:t>
            </a:r>
          </a:p>
          <a:p>
            <a:r>
              <a:rPr lang="en-US" altLang="en-US" dirty="0" smtClean="0"/>
              <a:t>J. Wang, J. Han, and J. Pei, “CLOSET+: Searching for the Best Strategies for Mining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”, KDD'03</a:t>
            </a:r>
          </a:p>
          <a:p>
            <a:r>
              <a:rPr lang="en-US" altLang="en-US" dirty="0" smtClean="0"/>
              <a:t>C. C. Aggarwal, M.A., </a:t>
            </a:r>
            <a:r>
              <a:rPr lang="en-US" altLang="en-US" dirty="0" err="1" smtClean="0"/>
              <a:t>Bhuiyan</a:t>
            </a:r>
            <a:r>
              <a:rPr lang="en-US" altLang="en-US" dirty="0" smtClean="0"/>
              <a:t>, M. A. Hasan, “Frequent Pattern Mining Algorithms: A Survey”, in Aggarwal and Han (eds.): Frequent Pattern Mining, Springer, 2014 </a:t>
            </a:r>
          </a:p>
          <a:p>
            <a:r>
              <a:rPr lang="en-US" altLang="en-US" dirty="0" smtClean="0"/>
              <a:t>C. C. Aggarwal and P. S. Yu.  A New Framework for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Generation. PODS’98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Brin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Motwani</a:t>
            </a:r>
            <a:r>
              <a:rPr lang="en-US" altLang="en-US" dirty="0" smtClean="0"/>
              <a:t>, and C. Silverstein.   Beyond market basket: Generalizing association rules to correlations.  SIGMOD'97</a:t>
            </a:r>
          </a:p>
          <a:p>
            <a:r>
              <a:rPr lang="en-US" altLang="en-US" dirty="0" smtClean="0"/>
              <a:t>M. </a:t>
            </a:r>
            <a:r>
              <a:rPr lang="en-US" altLang="en-US" dirty="0" err="1" smtClean="0"/>
              <a:t>Klemettinen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Mannila</a:t>
            </a:r>
            <a:r>
              <a:rPr lang="en-US" altLang="en-US" dirty="0" smtClean="0"/>
              <a:t>, P. </a:t>
            </a:r>
            <a:r>
              <a:rPr lang="en-US" altLang="en-US" dirty="0" err="1" smtClean="0"/>
              <a:t>Ronkainen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Toivonen</a:t>
            </a:r>
            <a:r>
              <a:rPr lang="en-US" altLang="en-US" dirty="0" smtClean="0"/>
              <a:t>, and A. I. </a:t>
            </a:r>
            <a:r>
              <a:rPr lang="en-US" altLang="en-US" dirty="0" err="1" smtClean="0"/>
              <a:t>Verkamo</a:t>
            </a:r>
            <a:r>
              <a:rPr lang="en-US" altLang="en-US" dirty="0" smtClean="0"/>
              <a:t>.   Finding interesting rules from large sets of discovered association rules.  CIKM'94</a:t>
            </a:r>
          </a:p>
          <a:p>
            <a:r>
              <a:rPr lang="en-US" altLang="en-US" dirty="0" smtClean="0"/>
              <a:t>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.   Alternative Interest Measures for Mining Associations.  TKDE’03</a:t>
            </a:r>
          </a:p>
          <a:p>
            <a:r>
              <a:rPr lang="en-US" altLang="en-US" dirty="0" smtClean="0"/>
              <a:t>P.-N. Tan, V. Kumar, and J. Srivastava.   Selecting the Right Interestingness Measure for Association Patterns.  KDD'02</a:t>
            </a:r>
          </a:p>
          <a:p>
            <a:r>
              <a:rPr lang="en-US" altLang="en-US" dirty="0" smtClean="0"/>
              <a:t>T. Wu, Y. Chen and J. Han, Re-Examination of Interestingness Measures in Pattern Mining: A Unified Framework, Data Mining and Knowledge Discovery, 21(3):371-397, 2010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From Frequent </a:t>
            </a:r>
            <a:r>
              <a:rPr lang="en-US" altLang="en-US" dirty="0" err="1"/>
              <a:t>Itemsets</a:t>
            </a:r>
            <a:r>
              <a:rPr lang="en-US" altLang="en-US" dirty="0"/>
              <a:t> to Association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431144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(s, c)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Support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: The probability that a transaction contains X  Y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Confidence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c: The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conditional probabilit</a:t>
            </a:r>
            <a:r>
              <a:rPr lang="en-US" altLang="en-US" sz="2400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that a transaction containing X also contains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Y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c = sup(X  Y) / sup(X)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Association rule mining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Find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all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of the rules,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Y,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with minimum support and confidence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Frequent </a:t>
            </a:r>
            <a:r>
              <a:rPr lang="en-US" altLang="en-US" sz="21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: Let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en-US" sz="2100" i="1" dirty="0" err="1">
                <a:latin typeface="Corbel" charset="0"/>
                <a:ea typeface="Corbel" charset="0"/>
                <a:cs typeface="Corbel" charset="0"/>
              </a:rPr>
              <a:t>minsup</a:t>
            </a:r>
            <a:r>
              <a:rPr lang="en-US" altLang="en-US" sz="2100" i="1" dirty="0">
                <a:latin typeface="Corbel" charset="0"/>
                <a:ea typeface="Corbel" charset="0"/>
                <a:cs typeface="Corbel" charset="0"/>
              </a:rPr>
              <a:t> = 50%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1-itemsets: Beer: 3, Nuts: 3, Diaper: 4, Eggs: 3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100" dirty="0">
                <a:latin typeface="Corbel" charset="0"/>
                <a:ea typeface="Corbel" charset="0"/>
                <a:cs typeface="Corbel" charset="0"/>
              </a:rPr>
              <a:t>Freq. 2-itemsets:  {Beer, Diaper}: 3</a:t>
            </a:r>
            <a:endParaRPr lang="en-US" altLang="en-US" sz="2100" i="1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Association rules:  Let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</a:rPr>
              <a:t>minconf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 = 50%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Beer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Diaper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100%)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Diaper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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Beer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(60%, 75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%)</a:t>
            </a:r>
            <a:endParaRPr lang="en-US" altLang="en-US" sz="2400" dirty="0">
              <a:latin typeface="Corbel" charset="0"/>
              <a:ea typeface="Corbel" charset="0"/>
              <a:cs typeface="Corbel" charset="0"/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37"/>
          <p:cNvGrpSpPr>
            <a:grpSpLocks/>
          </p:cNvGrpSpPr>
          <p:nvPr/>
        </p:nvGrpSpPr>
        <p:grpSpPr bwMode="auto">
          <a:xfrm>
            <a:off x="4805366" y="3692696"/>
            <a:ext cx="4410074" cy="2401888"/>
            <a:chOff x="152400" y="3810000"/>
            <a:chExt cx="4049726" cy="2630488"/>
          </a:xfrm>
        </p:grpSpPr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457200" y="4343400"/>
              <a:ext cx="1905000" cy="13716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1447800" y="4343400"/>
              <a:ext cx="1905000" cy="152400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762000" y="5029200"/>
              <a:ext cx="228600" cy="76200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 flipV="1">
              <a:off x="3048000" y="4495800"/>
              <a:ext cx="228600" cy="68580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 flipV="1">
              <a:off x="1981200" y="4191000"/>
              <a:ext cx="152400" cy="83820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743200" y="3810000"/>
              <a:ext cx="1458926" cy="768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solidFill>
                    <a:schemeClr val="hlink"/>
                  </a:solidFill>
                  <a:latin typeface="Corbel" charset="0"/>
                  <a:ea typeface="Corbel" charset="0"/>
                  <a:cs typeface="Corbel" charset="0"/>
                </a:rPr>
                <a:t>Containing diaper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1347788" y="3810000"/>
              <a:ext cx="1395413" cy="707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Containing both</a:t>
              </a:r>
              <a:endParaRPr lang="en-US" altLang="en-US" sz="2000" b="1" u="sng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228600" y="5715000"/>
              <a:ext cx="1629822" cy="434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dirty="0">
                  <a:solidFill>
                    <a:schemeClr val="tx2"/>
                  </a:solidFill>
                  <a:latin typeface="Corbel" charset="0"/>
                  <a:ea typeface="Corbel" charset="0"/>
                  <a:cs typeface="Corbel" charset="0"/>
                </a:rPr>
                <a:t>Containing beer</a:t>
              </a:r>
              <a:endParaRPr lang="en-US" altLang="en-US" sz="2000" b="1" u="sng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152400" y="3810000"/>
              <a:ext cx="3886200" cy="2630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15" name="TextBox 2"/>
          <p:cNvSpPr txBox="1">
            <a:spLocks noChangeArrowheads="1"/>
          </p:cNvSpPr>
          <p:nvPr/>
        </p:nvSpPr>
        <p:spPr bwMode="auto">
          <a:xfrm>
            <a:off x="4731886" y="6109128"/>
            <a:ext cx="43190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Note: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X  Y, a subtle 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otation!</a:t>
            </a:r>
          </a:p>
        </p:txBody>
      </p:sp>
      <p:graphicFrame>
        <p:nvGraphicFramePr>
          <p:cNvPr id="16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23439"/>
              </p:ext>
            </p:extLst>
          </p:nvPr>
        </p:nvGraphicFramePr>
        <p:xfrm>
          <a:off x="5019996" y="1513728"/>
          <a:ext cx="3899295" cy="2011116"/>
        </p:xfrm>
        <a:graphic>
          <a:graphicData uri="http://schemas.openxmlformats.org/drawingml/2006/table">
            <a:tbl>
              <a:tblPr/>
              <a:tblGrid>
                <a:gridCol w="535198"/>
                <a:gridCol w="3364097"/>
              </a:tblGrid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Beer,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Nuts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Coffee,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Diaper,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Eggs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448381" y="4849771"/>
            <a:ext cx="792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01708" y="4893640"/>
            <a:ext cx="7729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6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endParaRPr lang="en-US" sz="16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046845" y="4753681"/>
            <a:ext cx="1181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 </a:t>
            </a:r>
            <a:r>
              <a:rPr lang="en-US" alt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1800" b="1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Diaper}</a:t>
            </a:r>
            <a:endParaRPr lang="en-US" sz="1800" b="1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277175" y="5737129"/>
            <a:ext cx="38431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</a:pP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{Beer}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 </a:t>
            </a:r>
            <a:r>
              <a:rPr lang="en-US" alt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  <a:sym typeface="Symbol" pitchFamily="18" charset="2"/>
              </a:rPr>
              <a:t>{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 = </a:t>
            </a:r>
            <a:r>
              <a:rPr 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Beer, 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Diaper</a:t>
            </a:r>
            <a:r>
              <a:rPr lang="en-US" sz="20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}</a:t>
            </a:r>
            <a:r>
              <a:rPr lang="en-US" sz="2000" dirty="0" smtClean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endParaRPr lang="en-US" sz="2000" dirty="0">
              <a:solidFill>
                <a:srgbClr val="0000CC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76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Challenge: There Are Too Many Frequent Patterns!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 long pattern contains a combinatorial number of sub-patterns</a:t>
            </a:r>
          </a:p>
          <a:p>
            <a:pPr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frequent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does the following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contain?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TDB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: T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Assuming (absolute)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Let’s have a try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1-itemsets: 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2-itemsets: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 …,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mr-IN" altLang="en-US" sz="2400" dirty="0" smtClean="0">
                <a:latin typeface="Corbel" charset="0"/>
                <a:ea typeface="Corbel" charset="0"/>
                <a:cs typeface="Corbel" charset="0"/>
              </a:rPr>
              <a:t>…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marL="400050" lvl="1" indent="0">
              <a:buNone/>
              <a:defRPr/>
            </a:pP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99-itemsets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99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1, …,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marL="400050" lvl="1" indent="0">
              <a:buNone/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100-itemset: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</a:p>
          <a:p>
            <a:pPr lvl="1">
              <a:defRPr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In total: 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(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+ … +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400" baseline="30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= 2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</a:rPr>
              <a:t>100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– 1 sub-patterns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!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570791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too huge set for any computer to compute or store!</a:t>
            </a:r>
          </a:p>
        </p:txBody>
      </p:sp>
    </p:spTree>
    <p:extLst>
      <p:ext uri="{BB962C8B-B14F-4D97-AF65-F5344CB8AC3E}">
        <p14:creationId xmlns:p14="http://schemas.microsoft.com/office/powerpoint/2010/main" val="30046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Closed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to handle such a challenge?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Solution 1: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Closed patterns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 A pattern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itemset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X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</a:t>
            </a:r>
            <a:r>
              <a:rPr lang="en-US" altLang="en-US" sz="24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if X is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frequent,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and there exists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no super-pattern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 </a:t>
            </a:r>
            <a:r>
              <a:rPr lang="he-IL" altLang="en-US" sz="24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X, </a:t>
            </a:r>
            <a:r>
              <a:rPr lang="en-US" altLang="en-US" sz="24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with the same support</a:t>
            </a:r>
            <a:r>
              <a:rPr lang="en-US" altLang="en-US" sz="24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as 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	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4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How many closed patterns does TDB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Two: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2”;  P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“{a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Closed pattern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is a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lossless compression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of frequent patterns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Reduces the # of patterns but does not lose the support information!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You will still be able to say: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2”, “{a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2400" baseline="-25000" dirty="0">
                <a:latin typeface="Corbel" charset="0"/>
                <a:ea typeface="Corbel" charset="0"/>
                <a:cs typeface="Corbel" charset="0"/>
              </a:rPr>
              <a:t>51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}: 1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”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5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Expressing Patterns in Compressed Form: Max-Patterns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Solution 2: 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Max-patterns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 A pattern X is a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if X is frequent and there exists no frequent super-pattern Y </a:t>
            </a:r>
            <a:r>
              <a:rPr lang="he-IL" altLang="en-US" sz="2000" dirty="0">
                <a:latin typeface="Corbel" charset="0"/>
                <a:ea typeface="Corbel" charset="0"/>
                <a:cs typeface="Corbel" charset="0"/>
              </a:rPr>
              <a:t>כ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X, </a:t>
            </a:r>
            <a:r>
              <a:rPr lang="en-US" altLang="en-US" sz="1800" strike="sngStrike" dirty="0">
                <a:latin typeface="Corbel" charset="0"/>
                <a:ea typeface="Corbel" charset="0"/>
                <a:cs typeface="Corbel" charset="0"/>
              </a:rPr>
              <a:t>with the same support as X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Difference from close-patterns?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Do not care the real support of the sub-patterns of a max-pattern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Let Transaction DB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50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};  T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: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Suppose </a:t>
            </a:r>
            <a:r>
              <a:rPr lang="en-US" altLang="en-US" sz="2000" i="1" dirty="0" err="1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minsup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Wingdings" pitchFamily="2" charset="2"/>
              </a:rPr>
              <a:t>= 1.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How many max-patterns does TDB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One:  P: “{a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}: 1” </a:t>
            </a:r>
          </a:p>
          <a:p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Max-pattern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a </a:t>
            </a:r>
            <a:r>
              <a:rPr lang="en-US" altLang="en-US" sz="2000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lossy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compression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! 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We only know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 is frequent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But we do not know the real support of {a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…, a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}, …, any more!</a:t>
            </a:r>
          </a:p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Thus in many applications,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closed-patterns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is more desirable than mining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max-patterns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49742</TotalTime>
  <Words>5120</Words>
  <Application>Microsoft Macintosh PowerPoint</Application>
  <PresentationFormat>On-screen Show (4:3)</PresentationFormat>
  <Paragraphs>1010</Paragraphs>
  <Slides>50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Calibri</vt:lpstr>
      <vt:lpstr>Corbel</vt:lpstr>
      <vt:lpstr>Mangal</vt:lpstr>
      <vt:lpstr>MingLiU</vt:lpstr>
      <vt:lpstr>MS PGothic</vt:lpstr>
      <vt:lpstr>ＭＳ ゴシック</vt:lpstr>
      <vt:lpstr>Symbol</vt:lpstr>
      <vt:lpstr>Tahoma</vt:lpstr>
      <vt:lpstr>Verdana</vt:lpstr>
      <vt:lpstr>Wingdings</vt:lpstr>
      <vt:lpstr>Wingdings 3</vt:lpstr>
      <vt:lpstr>华文楷体</vt:lpstr>
      <vt:lpstr>Arial</vt:lpstr>
      <vt:lpstr>Office Theme</vt:lpstr>
      <vt:lpstr>Equation</vt:lpstr>
      <vt:lpstr>Chapter 6. Mining Frequent Patterns, Association and Correlations: Basic Concepts and Methods</vt:lpstr>
      <vt:lpstr>Mining Frequent Patterns, Association and Correlations: Basic Concepts and Methods</vt:lpstr>
      <vt:lpstr>Pattern Discovery: Definition</vt:lpstr>
      <vt:lpstr>Pattern Discovery: Why Is It Important?</vt:lpstr>
      <vt:lpstr>Frequent Patterns (Itemsets)</vt:lpstr>
      <vt:lpstr>From Frequent Itemsets to Association Rules</vt:lpstr>
      <vt:lpstr>Challenge: There Are Too Many Frequent Patterns!</vt:lpstr>
      <vt:lpstr>Expressing Patterns in Compressed Form: Closed Patterns</vt:lpstr>
      <vt:lpstr>Expressing Patterns in Compressed Form: Max-Patterns</vt:lpstr>
      <vt:lpstr>Mining Frequent Patterns, Association and Correlations: Basic Concepts and Methods</vt:lpstr>
      <vt:lpstr>Efficient Pattern Mining Methods</vt:lpstr>
      <vt:lpstr>The Downward Closure Property of Frequent Patterns</vt:lpstr>
      <vt:lpstr>Apriori Pruning and Scalable Mining Methods</vt:lpstr>
      <vt:lpstr>Apriori: A Candidate Generation &amp; Test Approach</vt:lpstr>
      <vt:lpstr>The Apriori Algorithm (Pseudo-Code)</vt:lpstr>
      <vt:lpstr>The Apriori Algorithm: An Example</vt:lpstr>
      <vt:lpstr>Apriori: Implementation Tricks</vt:lpstr>
      <vt:lpstr>Candidate Generation: An SQL Implementation</vt:lpstr>
      <vt:lpstr>Apriori: Improvements and Alternatives</vt:lpstr>
      <vt:lpstr>Partitioning: Scan Database Only Twice</vt:lpstr>
      <vt:lpstr>Direct Hashing and Pruning (DHP)</vt:lpstr>
      <vt:lpstr>Exploring Vertical Data Format: ECLAT</vt:lpstr>
      <vt:lpstr>Exploring Vertical Data Format: ECLAT</vt:lpstr>
      <vt:lpstr>Diffset Based Mining</vt:lpstr>
      <vt:lpstr>FPGrowth: Mining Frequent Patterns by Pattern Growth</vt:lpstr>
      <vt:lpstr>Example: Construct FP-tree from a Transactional DB</vt:lpstr>
      <vt:lpstr>Divide and Conquer Based on Patterns and Data</vt:lpstr>
      <vt:lpstr>Mine Each Conditional Pattern-Base Recursively</vt:lpstr>
      <vt:lpstr>Mine Each Conditional Pattern-Base Recursively</vt:lpstr>
      <vt:lpstr>Mine Each Conditional Pattern-Base Recursively</vt:lpstr>
      <vt:lpstr>Mine Each Conditional Pattern-Base Recursively</vt:lpstr>
      <vt:lpstr>Mine Each Conditional Pattern-Base Recursively</vt:lpstr>
      <vt:lpstr>A Special Case: Single Prefix Path in FP-tree</vt:lpstr>
      <vt:lpstr>Scaling FP-growth by Database Projection</vt:lpstr>
      <vt:lpstr>Mining Frequent Patterns, Association and Correlations: Basic Concepts and Methods</vt:lpstr>
      <vt:lpstr>How to Judge if a Rule/Pattern Is Interesting?</vt:lpstr>
      <vt:lpstr>Limitation of the Support-Confidence Framework</vt:lpstr>
      <vt:lpstr>Interestingness Measure: Lift</vt:lpstr>
      <vt:lpstr>Interestingness Measure: χ2</vt:lpstr>
      <vt:lpstr>Lift and χ2 : Are They Always Good Measures?</vt:lpstr>
      <vt:lpstr>Interestingness Measures &amp; Null-Invariance</vt:lpstr>
      <vt:lpstr>PowerPoint Presentation</vt:lpstr>
      <vt:lpstr>Null Invariance: An Important Property</vt:lpstr>
      <vt:lpstr>Comparison of Null-Invariant Measures</vt:lpstr>
      <vt:lpstr>Analysis of DBLP Coauthor Relationships</vt:lpstr>
      <vt:lpstr>Imbalance Ratio with Kulczynski Measure</vt:lpstr>
      <vt:lpstr>What Measures to Choose for Effective Pattern Evaluation?</vt:lpstr>
      <vt:lpstr>Summary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2052</cp:revision>
  <cp:lastPrinted>2017-01-15T22:23:57Z</cp:lastPrinted>
  <dcterms:created xsi:type="dcterms:W3CDTF">2015-05-16T14:51:23Z</dcterms:created>
  <dcterms:modified xsi:type="dcterms:W3CDTF">2017-06-20T04:34:12Z</dcterms:modified>
</cp:coreProperties>
</file>