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tif" ContentType="image/t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1" r:id="rId2"/>
    <p:sldId id="323" r:id="rId3"/>
    <p:sldId id="306" r:id="rId4"/>
    <p:sldId id="343" r:id="rId5"/>
    <p:sldId id="339" r:id="rId6"/>
    <p:sldId id="340" r:id="rId7"/>
    <p:sldId id="344" r:id="rId8"/>
    <p:sldId id="345" r:id="rId9"/>
    <p:sldId id="341" r:id="rId10"/>
    <p:sldId id="346" r:id="rId11"/>
    <p:sldId id="347" r:id="rId12"/>
    <p:sldId id="348" r:id="rId13"/>
    <p:sldId id="342" r:id="rId14"/>
    <p:sldId id="307" r:id="rId15"/>
    <p:sldId id="329" r:id="rId16"/>
    <p:sldId id="361" r:id="rId17"/>
    <p:sldId id="351" r:id="rId18"/>
    <p:sldId id="324" r:id="rId19"/>
    <p:sldId id="320" r:id="rId20"/>
    <p:sldId id="321" r:id="rId21"/>
    <p:sldId id="286" r:id="rId22"/>
    <p:sldId id="352" r:id="rId23"/>
    <p:sldId id="287" r:id="rId24"/>
    <p:sldId id="356" r:id="rId25"/>
    <p:sldId id="355" r:id="rId26"/>
    <p:sldId id="357" r:id="rId27"/>
    <p:sldId id="353" r:id="rId28"/>
    <p:sldId id="354" r:id="rId29"/>
    <p:sldId id="358" r:id="rId30"/>
    <p:sldId id="359" r:id="rId31"/>
    <p:sldId id="360" r:id="rId32"/>
    <p:sldId id="325" r:id="rId33"/>
    <p:sldId id="326" r:id="rId34"/>
    <p:sldId id="328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1072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7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courses.cs.uiuc.edu/~cs491han/papers/dasu0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"/>
            <a:ext cx="9144000" cy="60989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Meng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rgbClr val="C000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3.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Processing: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Histogram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Divide data into buckets and store average (sum) for each bucket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popular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</a:t>
            </a:r>
            <a:r>
              <a:rPr lang="en-US" altLang="en-US" sz="2000" dirty="0" smtClean="0"/>
              <a:t>rtitioning rules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en-US" sz="2000" dirty="0" smtClean="0"/>
              <a:t>Equal-width</a:t>
            </a:r>
            <a:r>
              <a:rPr lang="en-US" altLang="en-US" sz="2000" dirty="0"/>
              <a:t>: equal bucket </a:t>
            </a:r>
            <a:r>
              <a:rPr lang="en-US" altLang="en-US" sz="2000" dirty="0" smtClean="0"/>
              <a:t>range</a:t>
            </a:r>
            <a:endParaRPr lang="en-US" alt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21874"/>
              </p:ext>
            </p:extLst>
          </p:nvPr>
        </p:nvGraphicFramePr>
        <p:xfrm>
          <a:off x="457200" y="2605344"/>
          <a:ext cx="6477000" cy="3520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Chart" r:id="rId3" imgW="7915188" imgH="3848049" progId="MSGraph.Chart.8">
                  <p:embed followColorScheme="full"/>
                </p:oleObj>
              </mc:Choice>
              <mc:Fallback>
                <p:oleObj name="Chart" r:id="rId3" imgW="7915188" imgH="3848049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05344"/>
                        <a:ext cx="6477000" cy="3520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62006" y="3244334"/>
            <a:ext cx="258115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10,001]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10,001</a:t>
            </a:r>
            <a:endParaRPr lang="zh-CN" altLang="en-US" dirty="0" smtClean="0"/>
          </a:p>
          <a:p>
            <a:r>
              <a:rPr lang="mr-IN" altLang="zh-CN" dirty="0" smtClean="0"/>
              <a:t>…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to</a:t>
            </a:r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 smtClean="0"/>
              <a:t>(10,000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11,000]</a:t>
            </a:r>
            <a:endParaRPr lang="zh-CN" altLang="en-US" dirty="0" smtClean="0"/>
          </a:p>
          <a:p>
            <a:r>
              <a:rPr lang="en-US" altLang="zh-CN" dirty="0" smtClean="0"/>
              <a:t>(11,000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12,000]</a:t>
            </a:r>
            <a:endParaRPr lang="zh-CN" altLang="en-US" dirty="0" smtClean="0"/>
          </a:p>
          <a:p>
            <a:r>
              <a:rPr lang="mr-IN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1652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Partition data set into clusters based on similarity, and store cluster representation (e.g., centroid and diameter) only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Can be very effective if data is clustered but not if data is “smeared”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There </a:t>
            </a:r>
            <a:r>
              <a:rPr lang="en-US" altLang="en-US" dirty="0"/>
              <a:t>are many choices of clustering definitions and clustering algorithms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Cluster analysis will be studied in depth in Chapter 10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639" t="5639" r="5639" b="5639"/>
          <a:stretch>
            <a:fillRect/>
          </a:stretch>
        </p:blipFill>
        <p:spPr>
          <a:xfrm>
            <a:off x="5928852" y="2448231"/>
            <a:ext cx="3215148" cy="24113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517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 smtClean="0"/>
              <a:t>Sampling: obtaining a small sample </a:t>
            </a:r>
            <a:r>
              <a:rPr lang="en-US" altLang="en-US" sz="2000" i="1" dirty="0" smtClean="0"/>
              <a:t>s</a:t>
            </a:r>
            <a:r>
              <a:rPr lang="en-US" altLang="en-US" sz="2000" dirty="0" smtClean="0"/>
              <a:t> to represent the whole data set </a:t>
            </a:r>
            <a:r>
              <a:rPr lang="en-US" altLang="en-US" sz="2000" i="1" dirty="0" smtClean="0"/>
              <a:t>N</a:t>
            </a:r>
          </a:p>
          <a:p>
            <a:pPr>
              <a:lnSpc>
                <a:spcPct val="120000"/>
              </a:lnSpc>
            </a:pPr>
            <a:r>
              <a:rPr lang="en-US" altLang="en-US" sz="2000" dirty="0" smtClean="0"/>
              <a:t>Key principle: Choose a </a:t>
            </a:r>
            <a:r>
              <a:rPr lang="en-US" altLang="en-US" sz="2000" dirty="0" smtClean="0">
                <a:solidFill>
                  <a:srgbClr val="FF0000"/>
                </a:solidFill>
              </a:rPr>
              <a:t>representative</a:t>
            </a:r>
            <a:r>
              <a:rPr lang="en-US" altLang="en-US" sz="2000" dirty="0" smtClean="0"/>
              <a:t> subset of the data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Simple random sampling may have very poor performance in the presence of skew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1674" y="3436081"/>
            <a:ext cx="3760839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en-US" sz="2000" b="1" dirty="0"/>
              <a:t>Simple random </a:t>
            </a:r>
            <a:r>
              <a:rPr lang="en-US" altLang="en-US" sz="2000" b="1" dirty="0" smtClean="0"/>
              <a:t>sampling:</a:t>
            </a:r>
          </a:p>
          <a:p>
            <a:pPr>
              <a:spcAft>
                <a:spcPts val="300"/>
              </a:spcAft>
            </a:pPr>
            <a:r>
              <a:rPr lang="en-US" altLang="en-US" sz="2000" dirty="0" smtClean="0"/>
              <a:t>Equal </a:t>
            </a:r>
            <a:r>
              <a:rPr lang="en-US" altLang="en-US" sz="2000" dirty="0"/>
              <a:t>probability of selecting any particular item</a:t>
            </a:r>
          </a:p>
          <a:p>
            <a:pPr>
              <a:spcAft>
                <a:spcPts val="300"/>
              </a:spcAft>
            </a:pPr>
            <a:r>
              <a:rPr lang="en-US" altLang="en-US" sz="2000" b="1" dirty="0"/>
              <a:t>Sampling without </a:t>
            </a:r>
            <a:r>
              <a:rPr lang="en-US" altLang="en-US" sz="2000" b="1" dirty="0" smtClean="0"/>
              <a:t>replacement:</a:t>
            </a:r>
          </a:p>
          <a:p>
            <a:pPr>
              <a:spcAft>
                <a:spcPts val="300"/>
              </a:spcAft>
            </a:pPr>
            <a:r>
              <a:rPr lang="en-US" altLang="en-US" sz="2000" dirty="0" smtClean="0"/>
              <a:t>Once </a:t>
            </a:r>
            <a:r>
              <a:rPr lang="en-US" altLang="en-US" sz="2000" dirty="0"/>
              <a:t>an object is selected, it is removed from the population</a:t>
            </a:r>
          </a:p>
          <a:p>
            <a:pPr>
              <a:spcAft>
                <a:spcPts val="300"/>
              </a:spcAft>
            </a:pPr>
            <a:r>
              <a:rPr lang="en-US" altLang="en-US" sz="2000" b="1" dirty="0"/>
              <a:t>Sampling with </a:t>
            </a:r>
            <a:r>
              <a:rPr lang="en-US" altLang="en-US" sz="2000" b="1" dirty="0" smtClean="0"/>
              <a:t>replacement:</a:t>
            </a:r>
          </a:p>
          <a:p>
            <a:pPr>
              <a:spcAft>
                <a:spcPts val="300"/>
              </a:spcAft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selected object is not removed from the population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62979" y="3741044"/>
            <a:ext cx="3613355" cy="2186911"/>
            <a:chOff x="2400300" y="1771650"/>
            <a:chExt cx="7334250" cy="436245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 rot="20586437">
              <a:off x="5112196" y="2766848"/>
              <a:ext cx="2496250" cy="165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SRSWOR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(simple random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 sample without 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replacement)</a:t>
              </a: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7219950" y="1771650"/>
              <a:ext cx="2438400" cy="1676400"/>
              <a:chOff x="3588" y="1116"/>
              <a:chExt cx="1536" cy="1056"/>
            </a:xfrm>
          </p:grpSpPr>
          <p:sp>
            <p:nvSpPr>
              <p:cNvPr id="29" name="AutoShape 5"/>
              <p:cNvSpPr>
                <a:spLocks noChangeArrowheads="1"/>
              </p:cNvSpPr>
              <p:nvPr/>
            </p:nvSpPr>
            <p:spPr bwMode="auto">
              <a:xfrm>
                <a:off x="3588" y="1116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4092" y="1788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4632" y="1632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8"/>
              <p:cNvSpPr>
                <a:spLocks noChangeArrowheads="1"/>
              </p:cNvSpPr>
              <p:nvPr/>
            </p:nvSpPr>
            <p:spPr bwMode="auto">
              <a:xfrm>
                <a:off x="3588" y="1668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rot="848056">
              <a:off x="5411602" y="5057720"/>
              <a:ext cx="1367211" cy="55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SRSWR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7296150" y="4457700"/>
              <a:ext cx="2438400" cy="1676400"/>
              <a:chOff x="3636" y="2808"/>
              <a:chExt cx="1536" cy="1056"/>
            </a:xfrm>
          </p:grpSpPr>
          <p:sp>
            <p:nvSpPr>
              <p:cNvPr id="25" name="AutoShape 11"/>
              <p:cNvSpPr>
                <a:spLocks noChangeArrowheads="1"/>
              </p:cNvSpPr>
              <p:nvPr/>
            </p:nvSpPr>
            <p:spPr bwMode="auto">
              <a:xfrm>
                <a:off x="3636" y="2808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Oval 12"/>
              <p:cNvSpPr>
                <a:spLocks noChangeArrowheads="1"/>
              </p:cNvSpPr>
              <p:nvPr/>
            </p:nvSpPr>
            <p:spPr bwMode="auto">
              <a:xfrm>
                <a:off x="3648" y="3372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4188" y="3480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Oval 14"/>
              <p:cNvSpPr>
                <a:spLocks noChangeArrowheads="1"/>
              </p:cNvSpPr>
              <p:nvPr/>
            </p:nvSpPr>
            <p:spPr bwMode="auto">
              <a:xfrm>
                <a:off x="4656" y="3288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400300" y="1905001"/>
              <a:ext cx="2724150" cy="4152900"/>
              <a:chOff x="564" y="1284"/>
              <a:chExt cx="1716" cy="2616"/>
            </a:xfrm>
          </p:grpSpPr>
          <p:sp>
            <p:nvSpPr>
              <p:cNvPr id="14" name="AutoShape 16"/>
              <p:cNvSpPr>
                <a:spLocks noChangeArrowheads="1"/>
              </p:cNvSpPr>
              <p:nvPr/>
            </p:nvSpPr>
            <p:spPr bwMode="auto">
              <a:xfrm>
                <a:off x="564" y="1284"/>
                <a:ext cx="1716" cy="2616"/>
              </a:xfrm>
              <a:prstGeom prst="can">
                <a:avLst>
                  <a:gd name="adj" fmla="val 3811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Oval 17"/>
              <p:cNvSpPr>
                <a:spLocks noChangeArrowheads="1"/>
              </p:cNvSpPr>
              <p:nvPr/>
            </p:nvSpPr>
            <p:spPr bwMode="auto">
              <a:xfrm>
                <a:off x="672" y="3336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660" y="2916"/>
                <a:ext cx="540" cy="360"/>
              </a:xfrm>
              <a:prstGeom prst="ellipse">
                <a:avLst/>
              </a:prstGeom>
              <a:solidFill>
                <a:srgbClr val="006666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Oval 19"/>
              <p:cNvSpPr>
                <a:spLocks noChangeArrowheads="1"/>
              </p:cNvSpPr>
              <p:nvPr/>
            </p:nvSpPr>
            <p:spPr bwMode="auto">
              <a:xfrm>
                <a:off x="1236" y="3468"/>
                <a:ext cx="564" cy="396"/>
              </a:xfrm>
              <a:prstGeom prst="ellipse">
                <a:avLst/>
              </a:prstGeom>
              <a:solidFill>
                <a:srgbClr val="12132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1764" y="3240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1236" y="3084"/>
                <a:ext cx="468" cy="372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1680" y="2808"/>
                <a:ext cx="540" cy="36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1092" y="2664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Oval 24"/>
              <p:cNvSpPr>
                <a:spLocks noChangeArrowheads="1"/>
              </p:cNvSpPr>
              <p:nvPr/>
            </p:nvSpPr>
            <p:spPr bwMode="auto">
              <a:xfrm>
                <a:off x="564" y="2556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1620" y="2424"/>
                <a:ext cx="540" cy="360"/>
              </a:xfrm>
              <a:prstGeom prst="ellipse">
                <a:avLst/>
              </a:prstGeom>
              <a:solidFill>
                <a:srgbClr val="423E7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Text Box 26"/>
              <p:cNvSpPr txBox="1">
                <a:spLocks noChangeArrowheads="1"/>
              </p:cNvSpPr>
              <p:nvPr/>
            </p:nvSpPr>
            <p:spPr bwMode="auto">
              <a:xfrm>
                <a:off x="909" y="1451"/>
                <a:ext cx="1058" cy="3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1200" b="1" dirty="0">
                    <a:latin typeface="Corbel" charset="0"/>
                    <a:ea typeface="Corbel" charset="0"/>
                    <a:cs typeface="Corbel" charset="0"/>
                  </a:rPr>
                  <a:t>Raw Data</a:t>
                </a:r>
              </a:p>
            </p:txBody>
          </p:sp>
        </p:grp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V="1">
              <a:off x="5334000" y="2971800"/>
              <a:ext cx="165735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5353050" y="4895850"/>
              <a:ext cx="17907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3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Stratified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en-US" sz="2400" b="1" dirty="0"/>
              <a:t>Stratified sampling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Partition (or cluster) the data set, and draw samples from each partition (proportionally, i.e., approximately the same percentage of the data)</a:t>
            </a:r>
            <a:endParaRPr lang="en-US" altLang="en-US" sz="2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Image result for stratified samp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34" y="3320314"/>
            <a:ext cx="4418331" cy="34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97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Parametric </a:t>
            </a:r>
            <a:r>
              <a:rPr lang="en-US" altLang="en-US" dirty="0"/>
              <a:t>vs. </a:t>
            </a:r>
            <a:r>
              <a:rPr lang="en-US" altLang="en-US" dirty="0" smtClean="0"/>
              <a:t>Non-Parametric</a:t>
            </a:r>
            <a:br>
              <a:rPr lang="en-US" altLang="en-US" dirty="0" smtClean="0"/>
            </a:br>
            <a:r>
              <a:rPr lang="en-US" altLang="en-US" dirty="0" smtClean="0"/>
              <a:t>Data Reduction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 smtClean="0"/>
              <a:t>Parametric methods</a:t>
            </a:r>
            <a:r>
              <a:rPr lang="en-US" altLang="en-US" sz="2400" dirty="0" smtClean="0"/>
              <a:t> (e.g., regression)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Assume </a:t>
            </a:r>
            <a:r>
              <a:rPr lang="en-US" altLang="en-US" sz="2400" dirty="0"/>
              <a:t>the data fits some model, estimate model parameters, store only the parameters, and discard the data (except possible outliers)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spcAft>
                <a:spcPts val="600"/>
              </a:spcAft>
            </a:pPr>
            <a:r>
              <a:rPr lang="en-US" altLang="en-US" sz="2400" b="1" dirty="0" smtClean="0"/>
              <a:t>Non-parametric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methods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Do not assume models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Major </a:t>
            </a:r>
            <a:r>
              <a:rPr lang="en-US" altLang="en-US" sz="2400" dirty="0" smtClean="0">
                <a:sym typeface="Symbol" panose="05050102010706020507" pitchFamily="18" charset="2"/>
              </a:rPr>
              <a:t>families</a:t>
            </a:r>
            <a:r>
              <a:rPr lang="en-US" altLang="en-US" sz="2400" dirty="0">
                <a:sym typeface="Symbol" panose="05050102010706020507" pitchFamily="18" charset="2"/>
              </a:rPr>
              <a:t>: histograms, clustering, sampling, </a:t>
            </a:r>
            <a:r>
              <a:rPr lang="en-US" altLang="en-US" sz="2400" dirty="0" smtClean="0">
                <a:sym typeface="Symbol" panose="05050102010706020507" pitchFamily="18" charset="2"/>
              </a:rPr>
              <a:t>…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Min-max normalization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to [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new_min</a:t>
            </a:r>
            <a:r>
              <a:rPr lang="en-US" altLang="en-US" sz="2400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new_max</a:t>
            </a:r>
            <a:r>
              <a:rPr lang="en-US" altLang="en-US" sz="2400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]</a:t>
            </a:r>
          </a:p>
          <a:p>
            <a:pPr lvl="1">
              <a:spcAft>
                <a:spcPts val="300"/>
              </a:spcAft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Ex.  Let income range $12,000 to $98,000 normalized to [0.0, 1.0]</a:t>
            </a:r>
          </a:p>
          <a:p>
            <a:pPr lvl="3">
              <a:spcAft>
                <a:spcPts val="3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Then $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73,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00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is mapped to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908876"/>
              </p:ext>
            </p:extLst>
          </p:nvPr>
        </p:nvGraphicFramePr>
        <p:xfrm>
          <a:off x="4332495" y="3674391"/>
          <a:ext cx="3572641" cy="69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"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495" y="3674391"/>
                        <a:ext cx="3572641" cy="694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13518"/>
              </p:ext>
            </p:extLst>
          </p:nvPr>
        </p:nvGraphicFramePr>
        <p:xfrm>
          <a:off x="1600200" y="2058285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"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8285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65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Z-score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normalization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mean,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standard deviation):</a:t>
            </a:r>
          </a:p>
          <a:p>
            <a:pPr>
              <a:spcAft>
                <a:spcPts val="300"/>
              </a:spcAft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Ex. Let 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54,000, 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16,000. 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Then</a:t>
            </a:r>
            <a:endParaRPr lang="el-GR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41733"/>
              </p:ext>
            </p:extLst>
          </p:nvPr>
        </p:nvGraphicFramePr>
        <p:xfrm>
          <a:off x="3827206" y="2041128"/>
          <a:ext cx="1215619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634725" imgH="393529" progId="Equation.3">
                  <p:embed/>
                </p:oleObj>
              </mc:Choice>
              <mc:Fallback>
                <p:oleObj name="Equation" r:id="rId3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206" y="2041128"/>
                        <a:ext cx="1215619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055303"/>
              </p:ext>
            </p:extLst>
          </p:nvPr>
        </p:nvGraphicFramePr>
        <p:xfrm>
          <a:off x="5254076" y="2841534"/>
          <a:ext cx="2714623" cy="75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1498600" imgH="419100" progId="Equation.3">
                  <p:embed/>
                </p:oleObj>
              </mc:Choice>
              <mc:Fallback>
                <p:oleObj name="Equation" r:id="rId5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076" y="2841534"/>
                        <a:ext cx="2714623" cy="75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93401" y="3632271"/>
            <a:ext cx="5357197" cy="7017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Z-score: The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distance between the raw score and the population mean in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unit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standard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deviation</a:t>
            </a:r>
          </a:p>
        </p:txBody>
      </p:sp>
      <p:pic>
        <p:nvPicPr>
          <p:cNvPr id="12" name="Picture 2" descr="https://upload.wikimedia.org/wikipedia/commons/a/a9/Empirical_Ru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76" y="4423482"/>
            <a:ext cx="3363041" cy="233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4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Normalization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by decimal scaling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651619"/>
              </p:ext>
            </p:extLst>
          </p:nvPr>
        </p:nvGraphicFramePr>
        <p:xfrm>
          <a:off x="4136026" y="2098733"/>
          <a:ext cx="871947" cy="69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name="Equation" r:id="rId3" imgW="495085" imgH="393529" progId="Equation.3">
                  <p:embed/>
                </p:oleObj>
              </mc:Choice>
              <mc:Fallback>
                <p:oleObj name="Equation" r:id="rId3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026" y="2098733"/>
                        <a:ext cx="871947" cy="69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16240" y="2854077"/>
            <a:ext cx="5783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the smallest integer such that Max(|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ν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’|) &lt; 1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b="1" dirty="0" smtClean="0"/>
              <a:t>Dimensionality reduction</a:t>
            </a: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Curse of dimensionality</a:t>
            </a:r>
          </a:p>
          <a:p>
            <a:pPr lvl="1"/>
            <a:r>
              <a:rPr lang="en-US" altLang="en-US" dirty="0" smtClean="0"/>
              <a:t>When dimensionality increases, data becomes increasingly sparse</a:t>
            </a:r>
          </a:p>
          <a:p>
            <a:pPr lvl="1"/>
            <a:r>
              <a:rPr lang="en-US" altLang="en-US" dirty="0" smtClean="0"/>
              <a:t>Density and distance between points, which is critical to clustering, outlier analysis, becomes less meaningful</a:t>
            </a:r>
          </a:p>
          <a:p>
            <a:pPr lvl="1"/>
            <a:r>
              <a:rPr lang="en-US" altLang="en-US" dirty="0" smtClean="0"/>
              <a:t>The possible combinations of subspaces will grow exponentially</a:t>
            </a:r>
          </a:p>
          <a:p>
            <a:r>
              <a:rPr lang="en-US" altLang="en-US" dirty="0" smtClean="0"/>
              <a:t>Dimensionality reduction</a:t>
            </a:r>
          </a:p>
          <a:p>
            <a:pPr lvl="1"/>
            <a:r>
              <a:rPr lang="en-US" dirty="0" smtClean="0"/>
              <a:t>Reducing the number of random variables under consideration, via obtaining a set of principal variables</a:t>
            </a:r>
          </a:p>
          <a:p>
            <a:r>
              <a:rPr lang="en-US" altLang="en-US" dirty="0" smtClean="0"/>
              <a:t>Advantages of dimensionality reduction</a:t>
            </a:r>
            <a:endParaRPr lang="en-US" dirty="0" smtClean="0"/>
          </a:p>
          <a:p>
            <a:pPr lvl="1"/>
            <a:r>
              <a:rPr lang="en-US" altLang="en-US" dirty="0" smtClean="0"/>
              <a:t>Avoid the curse of dimensionality</a:t>
            </a:r>
          </a:p>
          <a:p>
            <a:pPr lvl="1"/>
            <a:r>
              <a:rPr lang="en-US" altLang="en-US" dirty="0" smtClean="0"/>
              <a:t>Help eliminate irrelevant features and reduce noise</a:t>
            </a:r>
          </a:p>
          <a:p>
            <a:pPr lvl="1"/>
            <a:r>
              <a:rPr lang="en-US" altLang="en-US" dirty="0" smtClean="0"/>
              <a:t>Reduce time and space required in data mining</a:t>
            </a:r>
          </a:p>
          <a:p>
            <a:pPr lvl="1"/>
            <a:r>
              <a:rPr lang="en-US" altLang="en-US" dirty="0" smtClean="0"/>
              <a:t>Allow easier visualization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b="1" dirty="0" smtClean="0"/>
              <a:t>Data reduction</a:t>
            </a:r>
            <a:endParaRPr lang="zh-CN" altLang="en-US" b="1" dirty="0" smtClean="0"/>
          </a:p>
          <a:p>
            <a:pPr lvl="1"/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zh-CN" altLang="en-US" dirty="0"/>
          </a:p>
          <a:p>
            <a:pPr lvl="1"/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8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Dimensionality Reduction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Dimensionality reduction methodologies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</a:t>
            </a:r>
            <a:r>
              <a:rPr lang="en-US" b="1" dirty="0" smtClean="0"/>
              <a:t>selection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(FS)</a:t>
            </a:r>
            <a:r>
              <a:rPr lang="en-US" dirty="0" smtClean="0"/>
              <a:t>: </a:t>
            </a:r>
            <a:r>
              <a:rPr lang="en-US" dirty="0"/>
              <a:t>Find a subset of the original variables (or features, attributes)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</a:t>
            </a:r>
            <a:r>
              <a:rPr lang="en-US" b="1" dirty="0" smtClean="0"/>
              <a:t>extraction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(FE)</a:t>
            </a:r>
            <a:r>
              <a:rPr lang="en-US" dirty="0" smtClean="0"/>
              <a:t>: </a:t>
            </a:r>
            <a:r>
              <a:rPr lang="en-US" dirty="0"/>
              <a:t>Transform the data in the </a:t>
            </a:r>
            <a:r>
              <a:rPr lang="en-US" b="1" dirty="0">
                <a:solidFill>
                  <a:srgbClr val="FF0000"/>
                </a:solidFill>
              </a:rPr>
              <a:t>high-dimensional</a:t>
            </a:r>
            <a:r>
              <a:rPr lang="en-US" dirty="0"/>
              <a:t> space to a space of </a:t>
            </a:r>
            <a:r>
              <a:rPr lang="en-US" b="1" dirty="0">
                <a:solidFill>
                  <a:srgbClr val="FF0000"/>
                </a:solidFill>
              </a:rPr>
              <a:t>fewer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dimensions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Some typical dimensionality methods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FE:</a:t>
            </a:r>
            <a:r>
              <a:rPr lang="zh-CN" altLang="en-US" dirty="0" smtClean="0"/>
              <a:t> </a:t>
            </a:r>
            <a:r>
              <a:rPr lang="en-US" altLang="en-US" dirty="0" smtClean="0"/>
              <a:t>Principal </a:t>
            </a:r>
            <a:r>
              <a:rPr lang="en-US" altLang="en-US" dirty="0"/>
              <a:t>Component Analysis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FS: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PCA:  A statistical procedure that uses an orthogonal transformation to convert a set of observations of possibly correlated variables into a set of values of linearly uncorrelated variables called </a:t>
            </a:r>
            <a:r>
              <a:rPr lang="en-US" sz="2400" b="1" i="1" dirty="0" smtClean="0"/>
              <a:t>principal components</a:t>
            </a:r>
          </a:p>
          <a:p>
            <a:r>
              <a:rPr lang="en-US" altLang="en-US" sz="2400" dirty="0" smtClean="0"/>
              <a:t>The original data are projected onto a </a:t>
            </a:r>
            <a:r>
              <a:rPr lang="en-US" altLang="en-US" sz="2400" b="1" dirty="0" smtClean="0"/>
              <a:t>much smaller space</a:t>
            </a:r>
            <a:r>
              <a:rPr lang="en-US" altLang="en-US" sz="2400" dirty="0" smtClean="0"/>
              <a:t>, resulting in dimensionality reduction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(e.g.,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n=3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k=2)</a:t>
            </a:r>
            <a:endParaRPr lang="en-US" alt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95712"/>
            <a:ext cx="7064409" cy="28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Given </a:t>
            </a:r>
            <a:r>
              <a:rPr lang="en-US" altLang="en-US" sz="2400" i="1" dirty="0"/>
              <a:t>N</a:t>
            </a:r>
            <a:r>
              <a:rPr lang="en-US" altLang="en-US" sz="2400" dirty="0"/>
              <a:t> data vectors from </a:t>
            </a:r>
            <a:r>
              <a:rPr lang="en-US" altLang="en-US" sz="2400" i="1" dirty="0"/>
              <a:t>n</a:t>
            </a:r>
            <a:r>
              <a:rPr lang="en-US" altLang="en-US" sz="2400" dirty="0"/>
              <a:t>-dimensions, find </a:t>
            </a:r>
            <a:r>
              <a:rPr lang="en-US" altLang="en-US" sz="2400" b="1" i="1" dirty="0"/>
              <a:t>k</a:t>
            </a:r>
            <a:r>
              <a:rPr lang="en-US" altLang="en-US" sz="2400" b="1" dirty="0"/>
              <a:t> ≤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orthogonal vectors</a:t>
            </a:r>
            <a:r>
              <a:rPr lang="en-US" altLang="en-US" sz="2400" dirty="0"/>
              <a:t> (</a:t>
            </a:r>
            <a:r>
              <a:rPr lang="en-US" altLang="en-US" sz="2400" i="1" dirty="0"/>
              <a:t>principal components</a:t>
            </a:r>
            <a:r>
              <a:rPr lang="en-US" altLang="en-US" sz="2400" dirty="0"/>
              <a:t>) best used to represent </a:t>
            </a:r>
            <a:r>
              <a:rPr lang="en-US" altLang="en-US" sz="2400" dirty="0" smtClean="0"/>
              <a:t>data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8641" y="3035190"/>
            <a:ext cx="2743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5980" y="3718757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524057" y="2621795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11" name="Striped Right Arrow 10"/>
          <p:cNvSpPr/>
          <p:nvPr/>
        </p:nvSpPr>
        <p:spPr>
          <a:xfrm>
            <a:off x="5491117" y="3707273"/>
            <a:ext cx="441462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09394" y="3035189"/>
            <a:ext cx="452646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041" y="3718756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573653" y="2621794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k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509116" y="3035189"/>
            <a:ext cx="84244" cy="1828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87075" y="3035188"/>
            <a:ext cx="84244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41" y="5094177"/>
            <a:ext cx="4102463" cy="16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Given N data vectors from n-dimensions, find k ≤ n orthogonal vectors (principal components) best used to represent data </a:t>
            </a:r>
          </a:p>
          <a:p>
            <a:pPr lvl="1"/>
            <a:r>
              <a:rPr lang="en-US" altLang="en-US" sz="2000" dirty="0" smtClean="0"/>
              <a:t>Normalize input data: Each attribute falls within the same range</a:t>
            </a:r>
          </a:p>
          <a:p>
            <a:pPr lvl="1"/>
            <a:r>
              <a:rPr lang="en-US" altLang="en-US" sz="2000" dirty="0" smtClean="0"/>
              <a:t>Compute k </a:t>
            </a:r>
            <a:r>
              <a:rPr lang="en-US" altLang="en-US" sz="2000" b="1" dirty="0" smtClean="0"/>
              <a:t>orthonormal (unit) vectors</a:t>
            </a:r>
            <a:r>
              <a:rPr lang="en-US" altLang="en-US" sz="2000" dirty="0" smtClean="0"/>
              <a:t>, i.e., principal components</a:t>
            </a:r>
            <a:endParaRPr lang="zh-CN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000" dirty="0" smtClean="0"/>
              <a:t>Each input data (vector) is a linear combination of the k </a:t>
            </a:r>
            <a:r>
              <a:rPr lang="en-US" altLang="en-US" sz="2000" b="1" dirty="0" smtClean="0"/>
              <a:t>principal component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91849" y="3005180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ormalized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eigenvector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9861" y="4344989"/>
            <a:ext cx="2743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5028556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035277" y="3931594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18" name="Striped Right Arrow 17"/>
          <p:cNvSpPr/>
          <p:nvPr/>
        </p:nvSpPr>
        <p:spPr>
          <a:xfrm>
            <a:off x="4002337" y="5017072"/>
            <a:ext cx="441462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0614" y="4344988"/>
            <a:ext cx="452646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0261" y="5028555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084873" y="3931593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k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020336" y="4344988"/>
            <a:ext cx="84244" cy="1828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98295" y="4344987"/>
            <a:ext cx="84244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9862" y="5501704"/>
            <a:ext cx="2743200" cy="17107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50031" y="4344987"/>
            <a:ext cx="397433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/>
          <p:cNvSpPr/>
          <p:nvPr/>
        </p:nvSpPr>
        <p:spPr>
          <a:xfrm>
            <a:off x="5862658" y="5028555"/>
            <a:ext cx="441462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50452" y="5028554"/>
            <a:ext cx="39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smtClean="0"/>
              <a:t>N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209308" y="3931592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k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7151381" y="5490219"/>
            <a:ext cx="396083" cy="1825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0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Eigenvectors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square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matrix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(n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n),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eigenvector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(n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1).</a:t>
            </a:r>
            <a:endParaRPr lang="zh-CN" altLang="en-US" sz="2400" dirty="0" smtClean="0"/>
          </a:p>
          <a:p>
            <a:pPr lvl="1"/>
            <a:r>
              <a:rPr lang="en-US" altLang="zh-CN" sz="2400" b="1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represents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transformation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n)</a:t>
            </a:r>
            <a:endParaRPr lang="zh-CN" altLang="en-US" sz="2400" dirty="0" smtClean="0"/>
          </a:p>
          <a:p>
            <a:r>
              <a:rPr lang="en-US" altLang="zh-CN" sz="2400" dirty="0" smtClean="0"/>
              <a:t>Matrix 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 acts by stretching the vector </a:t>
            </a:r>
            <a:r>
              <a:rPr lang="en-US" altLang="zh-CN" sz="2400" b="1" dirty="0" smtClean="0"/>
              <a:t>x</a:t>
            </a:r>
            <a:r>
              <a:rPr lang="en-US" altLang="zh-CN" sz="2400" dirty="0" smtClean="0"/>
              <a:t>, not changing its direction, so </a:t>
            </a:r>
            <a:r>
              <a:rPr lang="en-US" altLang="zh-CN" sz="2400" b="1" dirty="0" smtClean="0"/>
              <a:t>x</a:t>
            </a:r>
            <a:r>
              <a:rPr lang="en-US" altLang="zh-CN" sz="2400" dirty="0" smtClean="0"/>
              <a:t> is an eigenvector of 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53" y="3244645"/>
            <a:ext cx="4516694" cy="36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4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Eigenvectors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43" y="3565117"/>
            <a:ext cx="3933857" cy="27414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8" y="1417638"/>
            <a:ext cx="4280720" cy="28538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32912" y="239361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94207" y="456648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4335655"/>
            <a:ext cx="325441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eigenvectors?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Red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Orange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Yellow</a:t>
            </a:r>
            <a:endParaRPr lang="zh-CN" altLang="en-US" dirty="0" smtClean="0"/>
          </a:p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eigenvalues?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32383" y="2575183"/>
            <a:ext cx="32544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eigenvectors?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Red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11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ym typeface="Symbol" panose="05050102010706020507" pitchFamily="18" charset="2"/>
              </a:rPr>
              <a:t>For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i="1" dirty="0" smtClean="0">
                <a:sym typeface="Symbol" panose="05050102010706020507" pitchFamily="18" charset="2"/>
              </a:rPr>
              <a:t>Square</a:t>
            </a:r>
            <a:r>
              <a:rPr lang="zh-CN" altLang="en-US" sz="2400" b="1" i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i="1" dirty="0" smtClean="0">
                <a:sym typeface="Symbol" panose="05050102010706020507" pitchFamily="18" charset="2"/>
              </a:rPr>
              <a:t>Matrix</a:t>
            </a:r>
            <a:r>
              <a:rPr lang="en-US" altLang="zh-CN" sz="2400" dirty="0" smtClean="0">
                <a:sym typeface="Symbol" panose="05050102010706020507" pitchFamily="18" charset="2"/>
              </a:rPr>
              <a:t>: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Data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matrix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to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Covariance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matrix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The principal components are sorted in order of </a:t>
            </a:r>
            <a:r>
              <a:rPr lang="en-US" altLang="en-US" sz="2400" b="1" dirty="0" smtClean="0">
                <a:sym typeface="Symbol" panose="05050102010706020507" pitchFamily="18" charset="2"/>
              </a:rPr>
              <a:t>decreasing “significance” or strength</a:t>
            </a:r>
          </a:p>
          <a:p>
            <a:r>
              <a:rPr lang="en-US" altLang="zh-CN" sz="2400" b="1" dirty="0" smtClean="0">
                <a:sym typeface="Symbol" panose="05050102010706020507" pitchFamily="18" charset="2"/>
              </a:rPr>
              <a:t>From</a:t>
            </a:r>
            <a:r>
              <a:rPr lang="zh-CN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ym typeface="Symbol" panose="05050102010706020507" pitchFamily="18" charset="2"/>
              </a:rPr>
              <a:t>n</a:t>
            </a:r>
            <a:r>
              <a:rPr lang="zh-CN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ym typeface="Symbol" panose="05050102010706020507" pitchFamily="18" charset="2"/>
              </a:rPr>
              <a:t>to</a:t>
            </a:r>
            <a:r>
              <a:rPr lang="zh-CN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ym typeface="Symbol" panose="05050102010706020507" pitchFamily="18" charset="2"/>
              </a:rPr>
              <a:t>k:</a:t>
            </a:r>
            <a:r>
              <a:rPr lang="zh-CN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Since the components are sorted, the size of the data can be reduced by eliminating the weak components (i.e., using the strongest principal components, to reconstruct a good approximation of the original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9988" y="4692015"/>
            <a:ext cx="2743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(normalized)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327" y="5375582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845404" y="427862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18" name="Striped Right Arrow 17"/>
          <p:cNvSpPr/>
          <p:nvPr/>
        </p:nvSpPr>
        <p:spPr>
          <a:xfrm>
            <a:off x="3500402" y="5364098"/>
            <a:ext cx="270523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40109" y="4692015"/>
            <a:ext cx="452646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89756" y="5375582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7504368" y="4278620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k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439831" y="4692015"/>
            <a:ext cx="84244" cy="1828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17790" y="4692014"/>
            <a:ext cx="84244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63239" y="4500284"/>
            <a:ext cx="2553869" cy="2328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Covariance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matrix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</a:t>
            </a:r>
            <a:r>
              <a:rPr lang="en-US" altLang="zh-CN" b="1" baseline="30000" dirty="0" smtClean="0">
                <a:solidFill>
                  <a:schemeClr val="tx1"/>
                </a:solidFill>
              </a:rPr>
              <a:t>T</a:t>
            </a:r>
            <a:r>
              <a:rPr lang="en-US" altLang="zh-CN" b="1" dirty="0" smtClean="0">
                <a:solidFill>
                  <a:schemeClr val="tx1"/>
                </a:solidFill>
              </a:rPr>
              <a:t>D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84347" y="5358024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168491" y="4161939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33" name="Striped Right Arrow 32"/>
          <p:cNvSpPr/>
          <p:nvPr/>
        </p:nvSpPr>
        <p:spPr>
          <a:xfrm>
            <a:off x="6730155" y="5364098"/>
            <a:ext cx="270523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Method:  Find the </a:t>
            </a:r>
            <a:r>
              <a:rPr lang="en-US" altLang="en-US" sz="2400" b="1" dirty="0"/>
              <a:t>eigenvectors </a:t>
            </a:r>
            <a:r>
              <a:rPr lang="en-US" altLang="en-US" sz="2400" b="1" dirty="0" smtClean="0"/>
              <a:t>of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covariance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(square)</a:t>
            </a:r>
            <a:r>
              <a:rPr lang="zh-CN" altLang="en-US" sz="2400" b="1" dirty="0" smtClean="0"/>
              <a:t> </a:t>
            </a:r>
            <a:r>
              <a:rPr lang="en-US" altLang="en-US" sz="2400" b="1" dirty="0" smtClean="0"/>
              <a:t>matrix</a:t>
            </a:r>
            <a:r>
              <a:rPr lang="en-US" altLang="en-US" sz="2400" dirty="0"/>
              <a:t>, and these eigenvectors define the new </a:t>
            </a:r>
            <a:r>
              <a:rPr lang="en-US" altLang="en-US" sz="2400" dirty="0" smtClean="0"/>
              <a:t>space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97" y="2565400"/>
            <a:ext cx="4058457" cy="125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9" y="4794907"/>
            <a:ext cx="6698231" cy="737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2394"/>
            <a:ext cx="9144000" cy="7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9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84" y="1231491"/>
            <a:ext cx="6698231" cy="737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Ex.</a:t>
            </a:r>
            <a:r>
              <a:rPr lang="zh-CN" altLang="en-US" dirty="0"/>
              <a:t> </a:t>
            </a:r>
            <a:r>
              <a:rPr lang="en-US" altLang="zh-CN" dirty="0" smtClean="0"/>
              <a:t>Eigenvalues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111"/>
            <a:ext cx="9144000" cy="43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5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714"/>
            <a:ext cx="9144000" cy="5529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Ex.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87497" y="1209368"/>
            <a:ext cx="1327356" cy="44245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4644" y="3057832"/>
            <a:ext cx="1946788" cy="74725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9095" y="5275006"/>
            <a:ext cx="2826775" cy="74725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32902" y="6230094"/>
            <a:ext cx="1435511" cy="62790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34" y="6225884"/>
            <a:ext cx="1179872" cy="6260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2416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Data reduction</a:t>
            </a:r>
          </a:p>
          <a:p>
            <a:pPr lvl="1"/>
            <a:r>
              <a:rPr lang="en-US" altLang="en-US" dirty="0" smtClean="0"/>
              <a:t>Obtain a reduced representation of the data set </a:t>
            </a:r>
          </a:p>
          <a:p>
            <a:pPr lvl="1"/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r>
              <a:rPr lang="en-US" altLang="en-US" dirty="0" smtClean="0"/>
              <a:t>Complex analysis may take a very long time to run on the complete data set</a:t>
            </a:r>
          </a:p>
          <a:p>
            <a:r>
              <a:rPr lang="en-US" altLang="en-US" dirty="0" smtClean="0"/>
              <a:t>Methods for data reduction</a:t>
            </a:r>
          </a:p>
          <a:p>
            <a:pPr lvl="1"/>
            <a:r>
              <a:rPr lang="en-US" altLang="en-US" dirty="0" smtClean="0"/>
              <a:t>Regression and Log-Linear Models</a:t>
            </a:r>
          </a:p>
          <a:p>
            <a:pPr lvl="1"/>
            <a:r>
              <a:rPr lang="en-US" altLang="en-US" dirty="0" smtClean="0"/>
              <a:t>Histograms, </a:t>
            </a:r>
            <a:r>
              <a:rPr lang="en-US" altLang="zh-CN" dirty="0" smtClean="0"/>
              <a:t>C</a:t>
            </a:r>
            <a:r>
              <a:rPr lang="en-US" altLang="en-US" dirty="0" smtClean="0"/>
              <a:t>lustering, </a:t>
            </a:r>
            <a:r>
              <a:rPr lang="en-US" altLang="zh-CN" dirty="0" smtClean="0"/>
              <a:t>S</a:t>
            </a:r>
            <a:r>
              <a:rPr lang="en-US" altLang="en-US" dirty="0" smtClean="0"/>
              <a:t>ampling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normalization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Ex.</a:t>
            </a:r>
            <a:r>
              <a:rPr lang="zh-CN" altLang="en-US" dirty="0"/>
              <a:t> </a:t>
            </a:r>
            <a:r>
              <a:rPr lang="en-US" altLang="zh-CN" dirty="0" smtClean="0"/>
              <a:t>Eigenvectors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3100"/>
            <a:ext cx="8229600" cy="2607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1" y="2793719"/>
            <a:ext cx="973394" cy="36243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7485" y="4494699"/>
            <a:ext cx="1101212" cy="6961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6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Ex.</a:t>
            </a:r>
            <a:r>
              <a:rPr lang="zh-CN" altLang="en-US" dirty="0"/>
              <a:t> </a:t>
            </a:r>
            <a:r>
              <a:rPr lang="en-US" altLang="zh-CN" dirty="0" smtClean="0"/>
              <a:t>Eigenvalues</a:t>
            </a:r>
            <a:r>
              <a:rPr lang="zh-CN" altLang="en-US" dirty="0" smtClean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1" y="1600200"/>
            <a:ext cx="79138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 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Another way to reduce dimensionality of data</a:t>
            </a:r>
          </a:p>
          <a:p>
            <a:r>
              <a:rPr lang="en-US" altLang="en-US" dirty="0" smtClean="0"/>
              <a:t>Redundant attributes </a:t>
            </a:r>
          </a:p>
          <a:p>
            <a:pPr lvl="1"/>
            <a:r>
              <a:rPr lang="en-US" altLang="en-US" dirty="0" smtClean="0"/>
              <a:t>Duplicate much or all of the information contained in one or more other attributes</a:t>
            </a:r>
          </a:p>
          <a:p>
            <a:pPr lvl="2"/>
            <a:r>
              <a:rPr lang="en-US" altLang="en-US" dirty="0" smtClean="0"/>
              <a:t>E.g., purchase price of a product and the amount of sales tax paid</a:t>
            </a:r>
          </a:p>
          <a:p>
            <a:r>
              <a:rPr lang="en-US" altLang="en-US" dirty="0" smtClean="0"/>
              <a:t>Irrelevant attributes</a:t>
            </a:r>
          </a:p>
          <a:p>
            <a:pPr lvl="1"/>
            <a:r>
              <a:rPr lang="en-US" altLang="en-US" dirty="0" smtClean="0"/>
              <a:t>Contain no information that is useful for the data mining task at hand</a:t>
            </a:r>
          </a:p>
          <a:p>
            <a:pPr lvl="2"/>
            <a:r>
              <a:rPr lang="en-US" altLang="en-US" dirty="0" smtClean="0"/>
              <a:t>Ex. A student’s ID is often irrelevant to the task of predicting his/her GPA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2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Heuristic Search in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There are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d</a:t>
            </a:r>
            <a:r>
              <a:rPr lang="en-US" altLang="en-US" sz="2400" dirty="0"/>
              <a:t> possible attribute combinations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attributes</a:t>
            </a:r>
            <a:endParaRPr lang="en-US" altLang="en-US" sz="2400" dirty="0"/>
          </a:p>
          <a:p>
            <a:r>
              <a:rPr lang="en-US" altLang="en-US" sz="2400" dirty="0"/>
              <a:t>Typical heuristic attribute selection methods:</a:t>
            </a:r>
          </a:p>
          <a:p>
            <a:pPr lvl="1"/>
            <a:r>
              <a:rPr lang="en-US" altLang="en-US" sz="2400" dirty="0"/>
              <a:t>Best single attribute under the attribute independence assumption: choose by significance tests</a:t>
            </a:r>
          </a:p>
          <a:p>
            <a:pPr lvl="1"/>
            <a:r>
              <a:rPr lang="en-US" altLang="en-US" sz="2400" dirty="0"/>
              <a:t>Best step-wise feature selection:</a:t>
            </a:r>
          </a:p>
          <a:p>
            <a:pPr lvl="2"/>
            <a:r>
              <a:rPr lang="en-US" altLang="en-US" dirty="0"/>
              <a:t>The best single-attribute is picked first</a:t>
            </a:r>
          </a:p>
          <a:p>
            <a:pPr lvl="2"/>
            <a:r>
              <a:rPr lang="en-US" altLang="en-US" dirty="0"/>
              <a:t>Then next best attribute condition to the first, ...</a:t>
            </a:r>
          </a:p>
          <a:p>
            <a:pPr lvl="1"/>
            <a:r>
              <a:rPr lang="en-US" altLang="en-US" sz="2400" dirty="0"/>
              <a:t>Step-wise attribute elimination:</a:t>
            </a:r>
          </a:p>
          <a:p>
            <a:pPr lvl="2"/>
            <a:r>
              <a:rPr lang="en-US" altLang="en-US" dirty="0"/>
              <a:t>Repeatedly eliminate the worst attribute</a:t>
            </a:r>
          </a:p>
          <a:p>
            <a:pPr lvl="1"/>
            <a:r>
              <a:rPr lang="en-US" altLang="en-US" sz="2400" dirty="0"/>
              <a:t>Best combined attribute selection and </a:t>
            </a:r>
            <a:r>
              <a:rPr lang="en-US" altLang="en-US" sz="2400" dirty="0" smtClean="0"/>
              <a:t>elimination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4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quality</a:t>
            </a:r>
            <a:r>
              <a:rPr lang="en-US" altLang="en-US" sz="2400" dirty="0"/>
              <a:t>: accuracy, completeness, consistency, timeliness, believability, interpretability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  <a:r>
              <a:rPr lang="en-US" altLang="en-US" sz="2400" dirty="0"/>
              <a:t>: e.g. missing/noisy values, </a:t>
            </a:r>
            <a:r>
              <a:rPr lang="en-US" altLang="en-US" sz="2400" dirty="0" smtClean="0"/>
              <a:t>outliers</a:t>
            </a:r>
            <a:endParaRPr lang="zh-CN" altLang="en-US" sz="2400" dirty="0" smtClean="0"/>
          </a:p>
          <a:p>
            <a:pPr>
              <a:spcAft>
                <a:spcPts val="600"/>
              </a:spcAft>
            </a:pPr>
            <a:r>
              <a:rPr lang="en-US" altLang="en-US" sz="2400" b="1" dirty="0" smtClean="0"/>
              <a:t>Data </a:t>
            </a:r>
            <a:r>
              <a:rPr lang="en-US" altLang="en-US" sz="2400" b="1" dirty="0"/>
              <a:t>integration</a:t>
            </a:r>
            <a:r>
              <a:rPr lang="en-US" altLang="en-US" sz="2400" dirty="0"/>
              <a:t> from multiple sources</a:t>
            </a:r>
            <a:r>
              <a:rPr lang="en-US" altLang="en-US" sz="2400" dirty="0" smtClean="0"/>
              <a:t>:</a:t>
            </a:r>
            <a:endParaRPr lang="zh-CN" altLang="en-US" sz="2400" dirty="0" smtClean="0"/>
          </a:p>
          <a:p>
            <a:pPr lvl="1">
              <a:spcAft>
                <a:spcPts val="600"/>
              </a:spcAft>
            </a:pPr>
            <a:r>
              <a:rPr lang="en-US" altLang="zh-CN" sz="2400" dirty="0" smtClean="0"/>
              <a:t>Correlation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analysis: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Chi-Square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Covariance</a:t>
            </a: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</a:t>
            </a:r>
            <a:r>
              <a:rPr lang="en-US" altLang="en-US" sz="2400" b="1" dirty="0" smtClean="0"/>
              <a:t>reduction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Normalization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Z-score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normalization</a:t>
            </a:r>
            <a:endParaRPr lang="en-US" altLang="en-US" sz="2400" dirty="0" smtClean="0"/>
          </a:p>
          <a:p>
            <a:pPr>
              <a:spcAft>
                <a:spcPts val="600"/>
              </a:spcAft>
            </a:pPr>
            <a:r>
              <a:rPr lang="en-US" altLang="en-US" sz="2400" b="1" dirty="0" smtClean="0"/>
              <a:t>Dimensionality reduction</a:t>
            </a:r>
            <a:endParaRPr lang="zh-CN" altLang="en-US" sz="2400" b="1" dirty="0" smtClean="0"/>
          </a:p>
          <a:p>
            <a:pPr lvl="1">
              <a:spcAft>
                <a:spcPts val="600"/>
              </a:spcAft>
            </a:pPr>
            <a:r>
              <a:rPr lang="en-US" altLang="zh-CN" sz="2400" dirty="0" smtClean="0"/>
              <a:t>PCA,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Heuristic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Selection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5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altLang="en-US" dirty="0"/>
              <a:t>D. P. </a:t>
            </a:r>
            <a:r>
              <a:rPr lang="en-US" altLang="en-US" dirty="0" err="1"/>
              <a:t>Ballou</a:t>
            </a:r>
            <a:r>
              <a:rPr lang="en-US" altLang="en-US" dirty="0"/>
              <a:t> and G. K. </a:t>
            </a:r>
            <a:r>
              <a:rPr lang="en-US" altLang="en-US" dirty="0" err="1"/>
              <a:t>Tayi</a:t>
            </a:r>
            <a:r>
              <a:rPr lang="en-US" altLang="en-US" dirty="0"/>
              <a:t>. Enhancing data quality in data warehouse environments. Comm. of ACM, 42:73-78, 1999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T. </a:t>
            </a:r>
            <a:r>
              <a:rPr lang="en-US" altLang="en-US" dirty="0" err="1">
                <a:solidFill>
                  <a:srgbClr val="FF0000"/>
                </a:solidFill>
              </a:rPr>
              <a:t>Dasu</a:t>
            </a:r>
            <a:r>
              <a:rPr lang="en-US" altLang="en-US" dirty="0">
                <a:solidFill>
                  <a:srgbClr val="FF0000"/>
                </a:solidFill>
              </a:rPr>
              <a:t> and T. Johnson.  Exploratory Data Mining and Data Cleaning. John Wiley, 2003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Dasu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T. Johnson, S.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Muthukrishnan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V.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Shkapenyuk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 </a:t>
            </a:r>
            <a:r>
              <a:rPr lang="en-US" altLang="en-US" u="sng" dirty="0">
                <a:solidFill>
                  <a:srgbClr val="FF0000"/>
                </a:solidFill>
                <a:cs typeface="Times New Roman" panose="02020603050405020304" pitchFamily="18" charset="0"/>
                <a:hlinkClick r:id="rId2"/>
              </a:rPr>
              <a:t>Mining Database Structure; Or, How to Build a Data Quality Browser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 SIGMOD’02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H. V. </a:t>
            </a:r>
            <a:r>
              <a:rPr lang="en-US" altLang="en-US" dirty="0" err="1">
                <a:solidFill>
                  <a:srgbClr val="FF0000"/>
                </a:solidFill>
              </a:rPr>
              <a:t>Jagadish</a:t>
            </a:r>
            <a:r>
              <a:rPr lang="en-US" altLang="en-US" dirty="0">
                <a:solidFill>
                  <a:srgbClr val="FF0000"/>
                </a:solidFill>
              </a:rPr>
              <a:t> et al., Special Issue on Data Reduction Techniques.  Bulletin of the Technical Committee on Data Engineering, 20(4), Dec. 1997</a:t>
            </a:r>
          </a:p>
          <a:p>
            <a:pPr marL="457200" indent="-457200"/>
            <a:r>
              <a:rPr lang="en-US" altLang="en-US" dirty="0"/>
              <a:t>D. Pyle. Data Preparation for Data Mining. Morgan Kaufmann, 1999</a:t>
            </a:r>
          </a:p>
          <a:p>
            <a:pPr marL="457200" indent="-457200"/>
            <a:r>
              <a:rPr lang="en-US" altLang="en-US" dirty="0"/>
              <a:t>E. Rahm and H. H. Do. Data Cleaning: Problems and Current Approaches. </a:t>
            </a:r>
            <a:r>
              <a:rPr lang="en-US" altLang="en-US" i="1" dirty="0"/>
              <a:t>IEEE Bulletin of the Technical Committee on Data Engineering. Vol.23, No.4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V. Raman and J. </a:t>
            </a:r>
            <a:r>
              <a:rPr lang="en-US" altLang="en-US" dirty="0" err="1">
                <a:solidFill>
                  <a:srgbClr val="FF0000"/>
                </a:solidFill>
              </a:rPr>
              <a:t>Hellerstein</a:t>
            </a:r>
            <a:r>
              <a:rPr lang="en-US" altLang="en-US" dirty="0">
                <a:solidFill>
                  <a:srgbClr val="FF0000"/>
                </a:solidFill>
              </a:rPr>
              <a:t>. Potters Wheel: An Interactive Framework for Data Cleaning and Transformation, VLDB’2001</a:t>
            </a:r>
            <a:endParaRPr lang="en-US" altLang="en-US" i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altLang="en-US" dirty="0"/>
              <a:t>T. Redman. Data Quality: Management and Technology. Bantam Books, 1992</a:t>
            </a:r>
          </a:p>
          <a:p>
            <a:pPr marL="457200" indent="-457200"/>
            <a:r>
              <a:rPr lang="en-US" altLang="en-US" dirty="0"/>
              <a:t>R. Wang, V. </a:t>
            </a:r>
            <a:r>
              <a:rPr lang="en-US" altLang="en-US" dirty="0" err="1"/>
              <a:t>Storey</a:t>
            </a:r>
            <a:r>
              <a:rPr lang="en-US" altLang="en-US" dirty="0"/>
              <a:t>, and C. Firth. A framework for analysis of data quality research. IEEE Trans. Knowledge and Data Engineering, 7:623-640, </a:t>
            </a:r>
            <a:r>
              <a:rPr lang="en-US" altLang="en-US" dirty="0" smtClean="0"/>
              <a:t>1995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Regression </a:t>
            </a:r>
            <a:r>
              <a:rPr lang="en-US" altLang="en-US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25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Regression analysis: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collective name for techniques for the modeling and analysis of numerical data consisting of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values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b="1" i="1" dirty="0">
                <a:latin typeface="Corbel" charset="0"/>
                <a:ea typeface="Corbel" charset="0"/>
                <a:cs typeface="Corbel" charset="0"/>
              </a:rPr>
              <a:t>dependent variable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(also called </a:t>
            </a:r>
            <a:r>
              <a:rPr lang="en-US" altLang="en-US" sz="2000" b="1" i="1" dirty="0">
                <a:latin typeface="Corbel" charset="0"/>
                <a:ea typeface="Corbel" charset="0"/>
                <a:cs typeface="Corbel" charset="0"/>
              </a:rPr>
              <a:t>response variable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2000" b="1" i="1" dirty="0" smtClean="0">
                <a:latin typeface="Corbel" charset="0"/>
                <a:ea typeface="Corbel" charset="0"/>
                <a:cs typeface="Corbel" charset="0"/>
              </a:rPr>
              <a:t>measurement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Y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of one or more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independent variables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(also known as </a:t>
            </a:r>
            <a:r>
              <a:rPr lang="en-US" altLang="en-US" sz="2000" b="1" i="1" dirty="0">
                <a:latin typeface="Corbel" charset="0"/>
                <a:ea typeface="Corbel" charset="0"/>
                <a:cs typeface="Corbel" charset="0"/>
              </a:rPr>
              <a:t>explanatory variables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2000" b="1" i="1" dirty="0">
                <a:latin typeface="Corbel" charset="0"/>
                <a:ea typeface="Corbel" charset="0"/>
                <a:cs typeface="Corbel" charset="0"/>
              </a:rPr>
              <a:t>predictors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or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mr-IN" altLang="zh-CN" sz="20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n</a:t>
            </a:r>
            <a:endParaRPr lang="en-US" altLang="en-US" sz="2000" baseline="-250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arameters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are estimated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to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give a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“</a:t>
            </a: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best fit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the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data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Data: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Fit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data: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’)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lvl="2">
              <a:spcAft>
                <a:spcPts val="600"/>
              </a:spcAft>
            </a:pP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Ex.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’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1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24126" y="4200402"/>
            <a:ext cx="367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Y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699820" y="4480278"/>
            <a:ext cx="3017048" cy="2377722"/>
            <a:chOff x="3456" y="64"/>
            <a:chExt cx="2105" cy="201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3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X</a:t>
              </a: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70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y = x + </a:t>
              </a:r>
              <a:r>
                <a:rPr lang="en-US" altLang="en-US" sz="2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168" y="1740"/>
              <a:ext cx="31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2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y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0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y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17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Regression </a:t>
            </a:r>
            <a:r>
              <a:rPr lang="en-US" alt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en-US" sz="2400" dirty="0" smtClean="0">
                    <a:latin typeface="Corbel" charset="0"/>
                    <a:ea typeface="Corbel" charset="0"/>
                    <a:cs typeface="Corbel" charset="0"/>
                  </a:rPr>
                  <a:t>Most commonly the best fit is evaluated by using the </a:t>
                </a:r>
                <a:r>
                  <a:rPr lang="en-US" altLang="en-US" sz="2400" b="1" i="1" dirty="0">
                    <a:latin typeface="Corbel" charset="0"/>
                    <a:ea typeface="Corbel" charset="0"/>
                    <a:cs typeface="Corbel" charset="0"/>
                  </a:rPr>
                  <a:t>least </a:t>
                </a:r>
                <a:r>
                  <a:rPr lang="en-US" altLang="en-US" sz="2400" b="1" i="1" dirty="0" smtClean="0">
                    <a:latin typeface="Corbel" charset="0"/>
                    <a:ea typeface="Corbel" charset="0"/>
                    <a:cs typeface="Corbel" charset="0"/>
                  </a:rPr>
                  <a:t>squar</a:t>
                </a:r>
                <a:r>
                  <a:rPr lang="en-US" altLang="zh-CN" sz="2400" b="1" i="1" dirty="0" smtClean="0"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sz="2400" b="1" i="1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en-US" sz="2400" b="1" i="1" dirty="0">
                    <a:latin typeface="Corbel" charset="0"/>
                    <a:ea typeface="Corbel" charset="0"/>
                    <a:cs typeface="Corbel" charset="0"/>
                  </a:rPr>
                  <a:t>method</a:t>
                </a:r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, but other criteria have also been </a:t>
                </a:r>
                <a:r>
                  <a:rPr lang="en-US" altLang="en-US" sz="2400" dirty="0" smtClean="0">
                    <a:latin typeface="Corbel" charset="0"/>
                    <a:ea typeface="Corbel" charset="0"/>
                    <a:cs typeface="Corbel" charset="0"/>
                  </a:rPr>
                  <a:t>used</a:t>
                </a:r>
                <a:endParaRPr lang="zh-CN" altLang="en-US" sz="2400" dirty="0" smtClean="0">
                  <a:latin typeface="Corbel" charset="0"/>
                  <a:ea typeface="Corbel" charset="0"/>
                  <a:cs typeface="Corbel" charset="0"/>
                </a:endParaRP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sz="2400" dirty="0">
                    <a:ea typeface="Corbel" charset="0"/>
                    <a:cs typeface="Corbel" charset="0"/>
                  </a:rPr>
                  <a:t>m</a:t>
                </a:r>
                <a:r>
                  <a:rPr lang="en-US" altLang="zh-CN" sz="2400" b="0" dirty="0" smtClean="0">
                    <a:ea typeface="Corbel" charset="0"/>
                    <a:cs typeface="Corbel" charset="0"/>
                  </a:rPr>
                  <a:t>in</a:t>
                </a:r>
                <a:r>
                  <a:rPr lang="zh-CN" altLang="en-US" sz="2400" b="0" dirty="0" smtClean="0"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altLang="zh-CN" sz="240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>
                    <a:latin typeface="Corbel" charset="0"/>
                    <a:ea typeface="Corbel" charset="0"/>
                    <a:cs typeface="Corbel" charset="0"/>
                  </a:rPr>
                  <a:t>,</a:t>
                </a:r>
                <a:r>
                  <a:rPr lang="zh-CN" altLang="en-US" sz="24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400" dirty="0" smtClean="0">
                    <a:latin typeface="Corbel" charset="0"/>
                    <a:ea typeface="Corbel" charset="0"/>
                    <a:cs typeface="Corbel" charset="0"/>
                  </a:rPr>
                  <a:t>where</a:t>
                </a:r>
                <a:r>
                  <a:rPr lang="zh-CN" altLang="en-US" sz="24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Used for </a:t>
                </a:r>
                <a:r>
                  <a:rPr lang="en-US" altLang="en-US" sz="2400" b="1" dirty="0">
                    <a:latin typeface="Corbel" charset="0"/>
                    <a:ea typeface="Corbel" charset="0"/>
                    <a:cs typeface="Corbel" charset="0"/>
                  </a:rPr>
                  <a:t>prediction</a:t>
                </a:r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 (including forecasting of time-series data), </a:t>
                </a:r>
                <a:r>
                  <a:rPr lang="en-US" altLang="en-US" sz="2400" b="1" dirty="0">
                    <a:latin typeface="Corbel" charset="0"/>
                    <a:ea typeface="Corbel" charset="0"/>
                    <a:cs typeface="Corbel" charset="0"/>
                  </a:rPr>
                  <a:t>inference</a:t>
                </a:r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, </a:t>
                </a:r>
                <a:r>
                  <a:rPr lang="en-US" altLang="en-US" sz="2400" b="1" dirty="0">
                    <a:latin typeface="Corbel" charset="0"/>
                    <a:ea typeface="Corbel" charset="0"/>
                    <a:cs typeface="Corbel" charset="0"/>
                  </a:rPr>
                  <a:t>hypothesis testing</a:t>
                </a:r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, and </a:t>
                </a:r>
                <a:r>
                  <a:rPr lang="en-US" altLang="en-US" sz="2400" b="1" dirty="0">
                    <a:latin typeface="Corbel" charset="0"/>
                    <a:ea typeface="Corbel" charset="0"/>
                    <a:cs typeface="Corbel" charset="0"/>
                  </a:rPr>
                  <a:t>modeling of causal relationships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3046050" y="4200402"/>
            <a:ext cx="367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Y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121744" y="4480278"/>
            <a:ext cx="3017048" cy="2377722"/>
            <a:chOff x="3456" y="64"/>
            <a:chExt cx="2105" cy="2015"/>
          </a:xfrm>
        </p:grpSpPr>
        <p:sp>
          <p:nvSpPr>
            <p:cNvPr id="33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3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X</a:t>
              </a: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717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y = x + 1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168" y="1740"/>
              <a:ext cx="31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2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y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0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y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’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6265039" y="4930847"/>
                <a:ext cx="3281725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Set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up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y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=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f(x)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=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sz="20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zh-CN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x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sz="20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endParaRPr lang="zh-CN" altLang="en-US" sz="2000" baseline="-25000" dirty="0" smtClean="0">
                  <a:latin typeface="Corbel" charset="0"/>
                  <a:ea typeface="Corbel" charset="0"/>
                  <a:cs typeface="Corbel" charset="0"/>
                </a:endParaRPr>
              </a:p>
              <a:p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Learn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by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minimizing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the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least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square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error</a:t>
                </a:r>
                <a:endParaRPr lang="en-US" altLang="en-US" sz="20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57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039" y="4930847"/>
                <a:ext cx="3281725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2045" t="-39759" b="-102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76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Linear regression: </a:t>
            </a:r>
            <a:r>
              <a:rPr lang="en-US" altLang="en-US" sz="2800" i="1" dirty="0"/>
              <a:t>Y = </a:t>
            </a:r>
            <a:r>
              <a:rPr lang="en-US" altLang="en-US" sz="2800" i="1" dirty="0">
                <a:sym typeface="Symbol" panose="05050102010706020507" pitchFamily="18" charset="2"/>
              </a:rPr>
              <a:t>w X + b</a:t>
            </a:r>
            <a:endParaRPr lang="en-US" altLang="en-US" sz="2800" i="1" dirty="0"/>
          </a:p>
          <a:p>
            <a:pPr lvl="1"/>
            <a:r>
              <a:rPr lang="en-US" altLang="en-US" sz="2400" dirty="0"/>
              <a:t>Data modeled to fit a straight line</a:t>
            </a:r>
          </a:p>
          <a:p>
            <a:pPr lvl="1"/>
            <a:r>
              <a:rPr lang="en-US" altLang="en-US" sz="2400" dirty="0"/>
              <a:t>Often uses the least-square method to fit the line</a:t>
            </a:r>
          </a:p>
          <a:p>
            <a:pPr lvl="1"/>
            <a:r>
              <a:rPr lang="en-US" altLang="en-US" sz="2400" dirty="0"/>
              <a:t>Two regression coefficients, </a:t>
            </a:r>
            <a:r>
              <a:rPr lang="en-US" altLang="en-US" sz="2400" i="1" dirty="0">
                <a:sym typeface="Symbol" panose="05050102010706020507" pitchFamily="18" charset="2"/>
              </a:rPr>
              <a:t>w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b,</a:t>
            </a:r>
            <a:r>
              <a:rPr lang="en-US" altLang="en-US" sz="2400" dirty="0"/>
              <a:t> specify the line and are to be estimated by using the data at </a:t>
            </a:r>
            <a:r>
              <a:rPr lang="en-US" altLang="en-US" sz="2400" dirty="0" smtClean="0"/>
              <a:t>hand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Image result for 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68" y="3788394"/>
            <a:ext cx="3982064" cy="29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2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Nonlinear regression:</a:t>
            </a:r>
          </a:p>
          <a:p>
            <a:pPr lvl="1"/>
            <a:r>
              <a:rPr lang="en-US" sz="2400" dirty="0"/>
              <a:t>Data are modeled by a function which is a nonlinear combination of the model parameters and depends on one or more independent </a:t>
            </a:r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Image result for nonlinear reg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28" y="2884456"/>
            <a:ext cx="3973543" cy="397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5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3273"/>
            <a:ext cx="9144000" cy="3368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Log-linear </a:t>
            </a:r>
            <a:r>
              <a:rPr lang="en-US" altLang="en-US" sz="2800" dirty="0" smtClean="0"/>
              <a:t>model</a:t>
            </a:r>
            <a:endParaRPr lang="en-US" altLang="en-US" sz="2800" dirty="0"/>
          </a:p>
          <a:p>
            <a:pPr lvl="1"/>
            <a:r>
              <a:rPr lang="en-US" sz="2400" dirty="0"/>
              <a:t>A math model that takes the form of a </a:t>
            </a:r>
            <a:r>
              <a:rPr lang="en-US" sz="2400" b="1" dirty="0"/>
              <a:t>function whose logarithm</a:t>
            </a:r>
            <a:r>
              <a:rPr lang="en-US" sz="2400" dirty="0"/>
              <a:t> is a linear combination of the parameters of the </a:t>
            </a:r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8841" y="2983941"/>
            <a:ext cx="311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How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about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Log-Log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model?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8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multiple reg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44" y="2802194"/>
            <a:ext cx="4147311" cy="391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Multiple regression: </a:t>
            </a:r>
            <a:r>
              <a:rPr lang="en-US" altLang="en-US" sz="2800" i="1" dirty="0"/>
              <a:t>Y = b</a:t>
            </a:r>
            <a:r>
              <a:rPr lang="en-US" altLang="en-US" sz="2800" i="1" baseline="-25000" dirty="0"/>
              <a:t>0</a:t>
            </a:r>
            <a:r>
              <a:rPr lang="en-US" altLang="en-US" sz="2800" i="1" dirty="0"/>
              <a:t> + b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 X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 + b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 X</a:t>
            </a:r>
            <a:r>
              <a:rPr lang="en-US" altLang="en-US" sz="2800" i="1" baseline="-25000" dirty="0"/>
              <a:t>2</a:t>
            </a:r>
            <a:endParaRPr lang="en-US" altLang="en-US" sz="2800" i="1" dirty="0"/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lvl="1"/>
            <a:r>
              <a:rPr lang="en-US" altLang="en-US" sz="2400" dirty="0"/>
              <a:t>Many nonlinear functions can be </a:t>
            </a:r>
            <a:r>
              <a:rPr lang="en-US" altLang="en-US" sz="2400" b="1" dirty="0">
                <a:solidFill>
                  <a:srgbClr val="FF0000"/>
                </a:solidFill>
              </a:rPr>
              <a:t>transformed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into the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48053</TotalTime>
  <Words>1585</Words>
  <Application>Microsoft Macintosh PowerPoint</Application>
  <PresentationFormat>On-screen Show (4:3)</PresentationFormat>
  <Paragraphs>275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Calibri</vt:lpstr>
      <vt:lpstr>Cambria Math</vt:lpstr>
      <vt:lpstr>Corbel</vt:lpstr>
      <vt:lpstr>Mangal</vt:lpstr>
      <vt:lpstr>Symbol</vt:lpstr>
      <vt:lpstr>Times New Roman</vt:lpstr>
      <vt:lpstr>华文楷体</vt:lpstr>
      <vt:lpstr>Arial</vt:lpstr>
      <vt:lpstr>Office Theme</vt:lpstr>
      <vt:lpstr>Chart</vt:lpstr>
      <vt:lpstr>Equation</vt:lpstr>
      <vt:lpstr>Chapter 3. Data Processing: Data Reduction</vt:lpstr>
      <vt:lpstr>Data Preprocessing</vt:lpstr>
      <vt:lpstr>Data Reduction</vt:lpstr>
      <vt:lpstr>Regression Analysis</vt:lpstr>
      <vt:lpstr>Regression Analysis</vt:lpstr>
      <vt:lpstr>Linear Regression</vt:lpstr>
      <vt:lpstr>Nonlinear Regression</vt:lpstr>
      <vt:lpstr>Log-Linear Model</vt:lpstr>
      <vt:lpstr>Multiple Regression</vt:lpstr>
      <vt:lpstr>Histogram Analysis</vt:lpstr>
      <vt:lpstr>Clustering</vt:lpstr>
      <vt:lpstr>Sampling</vt:lpstr>
      <vt:lpstr>Stratified Sampling</vt:lpstr>
      <vt:lpstr>Parametric vs. Non-Parametric Data Reduction Methods </vt:lpstr>
      <vt:lpstr>Normalization</vt:lpstr>
      <vt:lpstr>Normalization</vt:lpstr>
      <vt:lpstr>Normalization</vt:lpstr>
      <vt:lpstr>Data Preprocessing</vt:lpstr>
      <vt:lpstr>Dimensionality Reduction</vt:lpstr>
      <vt:lpstr>Dimensionality Reduction Techniques</vt:lpstr>
      <vt:lpstr>Principal Component Analysis (PCA)</vt:lpstr>
      <vt:lpstr>PCA (cont.)</vt:lpstr>
      <vt:lpstr>PCA (cont.)</vt:lpstr>
      <vt:lpstr>Eigenvectors (cont.)</vt:lpstr>
      <vt:lpstr>Eigenvectors (cont.)</vt:lpstr>
      <vt:lpstr>PCA and Eigenvectors</vt:lpstr>
      <vt:lpstr>PCA and Eigenvectors (cont.)</vt:lpstr>
      <vt:lpstr>Ex. Eigenvalues</vt:lpstr>
      <vt:lpstr>Ex. Eigenvectors</vt:lpstr>
      <vt:lpstr>Ex. Eigenvectors (cont.)</vt:lpstr>
      <vt:lpstr>Ex. Eigenvalues (cont.)</vt:lpstr>
      <vt:lpstr>Attribute Subset Selection</vt:lpstr>
      <vt:lpstr>Heuristic Search in Attribute Selection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2020</cp:revision>
  <cp:lastPrinted>2017-01-15T22:23:57Z</cp:lastPrinted>
  <dcterms:created xsi:type="dcterms:W3CDTF">2015-05-16T14:51:23Z</dcterms:created>
  <dcterms:modified xsi:type="dcterms:W3CDTF">2017-09-01T02:37:26Z</dcterms:modified>
</cp:coreProperties>
</file>