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448" r:id="rId3"/>
    <p:sldId id="1907" r:id="rId4"/>
    <p:sldId id="1908" r:id="rId5"/>
    <p:sldId id="1910" r:id="rId6"/>
    <p:sldId id="1911" r:id="rId7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D25EE53-BE3F-6143-A50B-E5F3456B1E5D}">
          <p14:sldIdLst>
            <p14:sldId id="256"/>
            <p14:sldId id="448"/>
            <p14:sldId id="1907"/>
            <p14:sldId id="1908"/>
            <p14:sldId id="1910"/>
            <p14:sldId id="191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BEEF"/>
    <a:srgbClr val="76AD30"/>
    <a:srgbClr val="7C2B8C"/>
    <a:srgbClr val="EFB42A"/>
    <a:srgbClr val="DA551C"/>
    <a:srgbClr val="DAE9F5"/>
    <a:srgbClr val="CEE4C1"/>
    <a:srgbClr val="74ABDB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03"/>
    <p:restoredTop sz="94437"/>
  </p:normalViewPr>
  <p:slideViewPr>
    <p:cSldViewPr snapToGrid="0" snapToObjects="1">
      <p:cViewPr varScale="1">
        <p:scale>
          <a:sx n="84" d="100"/>
          <a:sy n="84" d="100"/>
        </p:scale>
        <p:origin x="192" y="944"/>
      </p:cViewPr>
      <p:guideLst/>
    </p:cSldViewPr>
  </p:slideViewPr>
  <p:notesTextViewPr>
    <p:cViewPr>
      <p:scale>
        <a:sx n="90" d="100"/>
        <a:sy n="9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DA7E72-5C87-0B40-99D3-ACC7712032D2}" type="datetimeFigureOut">
              <a:rPr lang="en-US" smtClean="0"/>
              <a:t>7/23/20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76763-EE58-A641-8582-E29C7AACF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13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031EE-576B-154F-8F67-E2B8CB8355B6}" type="datetimeFigureOut">
              <a:rPr lang="en-US" smtClean="0"/>
              <a:t>7/23/20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8D27A-BCD4-0843-BCA8-79FDB9E59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28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for the introduction!</a:t>
            </a:r>
          </a:p>
          <a:p>
            <a:endParaRPr lang="en-US" baseline="0" dirty="0"/>
          </a:p>
          <a:p>
            <a:r>
              <a:rPr lang="en-US" baseline="0" dirty="0"/>
              <a:t>Good morning, everyone!</a:t>
            </a:r>
          </a:p>
          <a:p>
            <a:r>
              <a:rPr lang="en-US" baseline="0" dirty="0"/>
              <a:t>This is Jingbo Shang from UIUC. I’m very excited to share my research with you!</a:t>
            </a:r>
          </a:p>
          <a:p>
            <a:endParaRPr lang="en-US" baseline="0" dirty="0"/>
          </a:p>
          <a:p>
            <a:r>
              <a:rPr lang="en-US" baseline="0" dirty="0"/>
              <a:t>My talk today is mainly about </a:t>
            </a:r>
            <a:r>
              <a:rPr lang="en-US" baseline="0" dirty="0" err="1"/>
              <a:t>AutoNet</a:t>
            </a:r>
            <a:r>
              <a:rPr lang="en-US" baseline="0" dirty="0"/>
              <a:t>. Automated Network Construction from Massive Text Corpora.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8D27A-BCD4-0843-BCA8-79FDB9E59C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65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this example, we</a:t>
            </a:r>
            <a:r>
              <a:rPr lang="en-US" baseline="0" dirty="0"/>
              <a:t> can see that phrase mining is a keystone towards text understanding.</a:t>
            </a:r>
          </a:p>
          <a:p>
            <a:endParaRPr lang="en-US" baseline="0" dirty="0"/>
          </a:p>
          <a:p>
            <a:r>
              <a:rPr lang="en-US" baseline="0" dirty="0"/>
              <a:t>It can benefit a lot of downstream applications in NLP, IR, and Text Mining.</a:t>
            </a:r>
          </a:p>
          <a:p>
            <a:r>
              <a:rPr lang="en-US" baseline="0" dirty="0"/>
              <a:t>We have seen an example of document analysis.</a:t>
            </a:r>
          </a:p>
          <a:p>
            <a:r>
              <a:rPr lang="en-US" baseline="0" dirty="0"/>
              <a:t>Phrases can be used in search engine to better understand your query.</a:t>
            </a:r>
          </a:p>
          <a:p>
            <a:r>
              <a:rPr lang="en-US" baseline="0" dirty="0"/>
              <a:t>And more importantly, using phrases, one can easily upgrade all text analysis models from the word level to the phrase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8D27A-BCD4-0843-BCA8-79FDB9E59C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3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this example, we</a:t>
            </a:r>
            <a:r>
              <a:rPr lang="en-US" baseline="0" dirty="0"/>
              <a:t> can see that phrase mining is a keystone towards text understanding.</a:t>
            </a:r>
          </a:p>
          <a:p>
            <a:endParaRPr lang="en-US" baseline="0" dirty="0"/>
          </a:p>
          <a:p>
            <a:r>
              <a:rPr lang="en-US" baseline="0" dirty="0"/>
              <a:t>It can benefit a lot of downstream applications in NLP, IR, and Text Mining.</a:t>
            </a:r>
          </a:p>
          <a:p>
            <a:r>
              <a:rPr lang="en-US" baseline="0" dirty="0"/>
              <a:t>We have seen an example of document analysis.</a:t>
            </a:r>
          </a:p>
          <a:p>
            <a:r>
              <a:rPr lang="en-US" baseline="0" dirty="0"/>
              <a:t>Phrases can be used in search engine to better understand your query.</a:t>
            </a:r>
          </a:p>
          <a:p>
            <a:r>
              <a:rPr lang="en-US" baseline="0" dirty="0"/>
              <a:t>And more importantly, using phrases, one can easily upgrade all text analysis models from the word level to the phrase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8D27A-BCD4-0843-BCA8-79FDB9E59C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9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this example, we</a:t>
            </a:r>
            <a:r>
              <a:rPr lang="en-US" baseline="0" dirty="0"/>
              <a:t> can see that phrase mining is a keystone towards text understanding.</a:t>
            </a:r>
          </a:p>
          <a:p>
            <a:endParaRPr lang="en-US" baseline="0" dirty="0"/>
          </a:p>
          <a:p>
            <a:r>
              <a:rPr lang="en-US" baseline="0" dirty="0"/>
              <a:t>It can benefit a lot of downstream applications in NLP, IR, and Text Mining.</a:t>
            </a:r>
          </a:p>
          <a:p>
            <a:r>
              <a:rPr lang="en-US" baseline="0" dirty="0"/>
              <a:t>We have seen an example of document analysis.</a:t>
            </a:r>
          </a:p>
          <a:p>
            <a:r>
              <a:rPr lang="en-US" baseline="0" dirty="0"/>
              <a:t>Phrases can be used in search engine to better understand your query.</a:t>
            </a:r>
          </a:p>
          <a:p>
            <a:r>
              <a:rPr lang="en-US" baseline="0" dirty="0"/>
              <a:t>And more importantly, using phrases, one can easily upgrade all text analysis models from the word level to the phrase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8D27A-BCD4-0843-BCA8-79FDB9E59C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21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this example, we</a:t>
            </a:r>
            <a:r>
              <a:rPr lang="en-US" baseline="0" dirty="0"/>
              <a:t> can see that phrase mining is a keystone towards text understanding.</a:t>
            </a:r>
          </a:p>
          <a:p>
            <a:endParaRPr lang="en-US" baseline="0" dirty="0"/>
          </a:p>
          <a:p>
            <a:r>
              <a:rPr lang="en-US" baseline="0" dirty="0"/>
              <a:t>It can benefit a lot of downstream applications in NLP, IR, and Text Mining.</a:t>
            </a:r>
          </a:p>
          <a:p>
            <a:r>
              <a:rPr lang="en-US" baseline="0" dirty="0"/>
              <a:t>We have seen an example of document analysis.</a:t>
            </a:r>
          </a:p>
          <a:p>
            <a:r>
              <a:rPr lang="en-US" baseline="0" dirty="0"/>
              <a:t>Phrases can be used in search engine to better understand your query.</a:t>
            </a:r>
          </a:p>
          <a:p>
            <a:r>
              <a:rPr lang="en-US" baseline="0" dirty="0"/>
              <a:t>And more importantly, using phrases, one can easily upgrade all text analysis models from the word level to the phrase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8D27A-BCD4-0843-BCA8-79FDB9E59C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9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4002374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1150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6B90-2A2E-FC4F-A221-28D9831C475C}" type="datetime1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DFE6-1268-BF4E-85E8-8E7123343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92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D40D-3C50-6D4F-BC3B-832FE3E5AA4F}" type="datetime1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DFE6-1268-BF4E-85E8-8E7123343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85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A589-3013-1343-87AF-6A17146D5D3E}" type="datetime1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DFE6-1268-BF4E-85E8-8E7123343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4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1352759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196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0017"/>
            <a:ext cx="10515600" cy="4546946"/>
          </a:xfrm>
        </p:spPr>
        <p:txBody>
          <a:bodyPr/>
          <a:lstStyle>
            <a:lvl1pPr>
              <a:defRPr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defRPr>
                <a:latin typeface="Helvetica Neue" charset="0"/>
                <a:ea typeface="Helvetica Neue" charset="0"/>
                <a:cs typeface="Helvetica Neue" charset="0"/>
              </a:defRPr>
            </a:lvl2pPr>
            <a:lvl3pPr>
              <a:defRPr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defRPr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defRPr>
                <a:latin typeface="Helvetica Neue" charset="0"/>
                <a:ea typeface="Helvetica Neue" charset="0"/>
                <a:cs typeface="Helvetica Neue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558E-0832-B747-AE9C-2FA7CE0D13CE}" type="datetime1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DFE6-1268-BF4E-85E8-8E7123343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0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8592-5BF8-9841-9067-0416EBF2FCFD}" type="datetime1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DFE6-1268-BF4E-85E8-8E7123343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04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Helvetica" charset="0"/>
                <a:ea typeface="Helvetica" charset="0"/>
                <a:cs typeface="Helvetica" charset="0"/>
              </a:defRPr>
            </a:lvl1pPr>
            <a:lvl2pPr>
              <a:defRPr>
                <a:latin typeface="Helvetica" charset="0"/>
                <a:ea typeface="Helvetica" charset="0"/>
                <a:cs typeface="Helvetica" charset="0"/>
              </a:defRPr>
            </a:lvl2pPr>
            <a:lvl3pPr>
              <a:defRPr>
                <a:latin typeface="Helvetica" charset="0"/>
                <a:ea typeface="Helvetica" charset="0"/>
                <a:cs typeface="Helvetica" charset="0"/>
              </a:defRPr>
            </a:lvl3pPr>
            <a:lvl4pPr>
              <a:defRPr>
                <a:latin typeface="Helvetica" charset="0"/>
                <a:ea typeface="Helvetica" charset="0"/>
                <a:cs typeface="Helvetica" charset="0"/>
              </a:defRPr>
            </a:lvl4pPr>
            <a:lvl5pPr>
              <a:defRPr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Helvetica" charset="0"/>
                <a:ea typeface="Helvetica" charset="0"/>
                <a:cs typeface="Helvetica" charset="0"/>
              </a:defRPr>
            </a:lvl1pPr>
            <a:lvl2pPr>
              <a:defRPr>
                <a:latin typeface="Helvetica" charset="0"/>
                <a:ea typeface="Helvetica" charset="0"/>
                <a:cs typeface="Helvetica" charset="0"/>
              </a:defRPr>
            </a:lvl2pPr>
            <a:lvl3pPr>
              <a:defRPr>
                <a:latin typeface="Helvetica" charset="0"/>
                <a:ea typeface="Helvetica" charset="0"/>
                <a:cs typeface="Helvetica" charset="0"/>
              </a:defRPr>
            </a:lvl3pPr>
            <a:lvl4pPr>
              <a:defRPr>
                <a:latin typeface="Helvetica" charset="0"/>
                <a:ea typeface="Helvetica" charset="0"/>
                <a:cs typeface="Helvetica" charset="0"/>
              </a:defRPr>
            </a:lvl4pPr>
            <a:lvl5pPr>
              <a:defRPr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73410-E91B-5E46-B64D-D48C33B1EFEA}" type="datetime1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DFE6-1268-BF4E-85E8-8E7123343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9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F078-80FE-CB4D-9788-B2D1403DC8DA}" type="datetime1">
              <a:rPr lang="en-US" smtClean="0"/>
              <a:t>7/23/20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DFE6-1268-BF4E-85E8-8E7123343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58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55C46-362D-634D-B2D1-61A3C101EA3B}" type="datetime1">
              <a:rPr lang="en-US" smtClean="0"/>
              <a:t>7/23/20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DFE6-1268-BF4E-85E8-8E7123343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80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C918-5510-8848-A3E2-2FCA86D277C4}" type="datetime1">
              <a:rPr lang="en-US" smtClean="0"/>
              <a:t>7/23/20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DFE6-1268-BF4E-85E8-8E7123343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9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93064-BFB7-B840-8244-E0EB3A5B81FA}" type="datetime1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DFE6-1268-BF4E-85E8-8E7123343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37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FEB5-0DE9-3644-A21E-F54DA1EBC6FF}" type="datetime1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DFE6-1268-BF4E-85E8-8E7123343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93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F96A6-BC5C-624E-B036-7D8163436745}" type="datetime1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6DFE6-1268-BF4E-85E8-8E7123343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5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jiang2@nd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jshang@ucsd.ed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b="1" dirty="0"/>
              <a:t>Scientific Text Mining and Knowledge Graphs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4498492"/>
            <a:ext cx="9829801" cy="1857858"/>
          </a:xfrm>
        </p:spPr>
        <p:txBody>
          <a:bodyPr>
            <a:normAutofit/>
          </a:bodyPr>
          <a:lstStyle/>
          <a:p>
            <a:r>
              <a:rPr lang="en-US" b="1" dirty="0"/>
              <a:t>Meng Jian</a:t>
            </a:r>
            <a:r>
              <a:rPr lang="en-US" altLang="zh-CN" b="1" dirty="0"/>
              <a:t>g</a:t>
            </a:r>
            <a:r>
              <a:rPr lang="zh-CN" altLang="en-US" b="1" dirty="0"/>
              <a:t>   </a:t>
            </a:r>
            <a:r>
              <a:rPr lang="en-US" b="1" dirty="0"/>
              <a:t>and   </a:t>
            </a:r>
            <a:r>
              <a:rPr lang="en-US" b="1" dirty="0" err="1"/>
              <a:t>Jingbo</a:t>
            </a:r>
            <a:r>
              <a:rPr lang="en-US" b="1" dirty="0"/>
              <a:t> Shang</a:t>
            </a:r>
          </a:p>
          <a:p>
            <a:pPr algn="l"/>
            <a:r>
              <a:rPr lang="en-US" dirty="0"/>
              <a:t>         </a:t>
            </a:r>
            <a:r>
              <a:rPr lang="zh-CN" altLang="en-US" dirty="0"/>
              <a:t>        </a:t>
            </a:r>
            <a:r>
              <a:rPr lang="en-US" dirty="0"/>
              <a:t>University of Notre Dame </a:t>
            </a:r>
            <a:r>
              <a:rPr lang="zh-CN" altLang="en-US" dirty="0"/>
              <a:t>           </a:t>
            </a:r>
            <a:r>
              <a:rPr lang="en-US" dirty="0"/>
              <a:t>University of California, San Diego</a:t>
            </a:r>
          </a:p>
          <a:p>
            <a:pPr algn="l"/>
            <a:r>
              <a:rPr lang="en-US" dirty="0"/>
              <a:t>                              </a:t>
            </a:r>
            <a:r>
              <a:rPr lang="zh-CN" altLang="en-US" dirty="0"/>
              <a:t> 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mjiang2@nd.edu</a:t>
            </a:r>
            <a:r>
              <a:rPr lang="en-US" dirty="0"/>
              <a:t>     </a:t>
            </a:r>
            <a:r>
              <a:rPr lang="zh-CN" altLang="en-US" dirty="0"/>
              <a:t>     </a:t>
            </a:r>
            <a:r>
              <a:rPr lang="en-US" dirty="0"/>
              <a:t>  </a:t>
            </a:r>
            <a:r>
              <a:rPr lang="en-US" dirty="0">
                <a:hlinkClick r:id="rId4"/>
              </a:rPr>
              <a:t>jshang@ucsd.edu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DFE6-1268-BF4E-85E8-8E7123343B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22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Conclusions</a:t>
            </a:r>
            <a:r>
              <a:rPr lang="en-US" sz="3600" dirty="0"/>
              <a:t>: from Unstructured Text to Knowledge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DFE6-1268-BF4E-85E8-8E7123343B70}" type="slidenum">
              <a:rPr lang="en-US" smtClean="0"/>
              <a:t>2</a:t>
            </a:fld>
            <a:endParaRPr lang="en-US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2864497" y="6374000"/>
            <a:ext cx="4906817" cy="484000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>
            <a:lvl1pPr marL="461951" indent="-461951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8170" indent="-538149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17" indent="-474651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808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59" indent="-5222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6328" indent="-507987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743529" y="3608572"/>
            <a:ext cx="5703454" cy="1195018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>
            <a:lvl1pPr marL="461951" indent="-461951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8170" indent="-538149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17" indent="-474651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808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59" indent="-5222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6328" indent="-507987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0" name="内容占位符 2"/>
          <p:cNvSpPr txBox="1">
            <a:spLocks/>
          </p:cNvSpPr>
          <p:nvPr/>
        </p:nvSpPr>
        <p:spPr>
          <a:xfrm>
            <a:off x="6488546" y="3958431"/>
            <a:ext cx="5703454" cy="845159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>
            <a:lvl1pPr marL="461951" indent="-461951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8170" indent="-538149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17" indent="-474651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808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59" indent="-5222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6328" indent="-507987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0"/>
              </a:spcBef>
            </a:pPr>
            <a:endParaRPr lang="en-US" altLang="zh-CN" sz="2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1" name="内容占位符 2"/>
          <p:cNvSpPr txBox="1">
            <a:spLocks/>
          </p:cNvSpPr>
          <p:nvPr/>
        </p:nvSpPr>
        <p:spPr>
          <a:xfrm>
            <a:off x="743529" y="1545772"/>
            <a:ext cx="10610271" cy="5350632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>
            <a:lvl1pPr marL="461951" indent="-461951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8170" indent="-538149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17" indent="-474651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808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59" indent="-5222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6328" indent="-507987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10">
              <a:lnSpc>
                <a:spcPct val="130000"/>
              </a:lnSpc>
              <a:spcAft>
                <a:spcPts val="600"/>
              </a:spcAft>
            </a:pPr>
            <a:r>
              <a:rPr lang="en-US" altLang="zh-CN" sz="2400" dirty="0">
                <a:solidFill>
                  <a:prstClr val="black"/>
                </a:solidFill>
              </a:rPr>
              <a:t>Mining </a:t>
            </a:r>
            <a:r>
              <a:rPr lang="en-US" sz="2400" dirty="0"/>
              <a:t>Structures from Massive Unstructured Tex</a:t>
            </a:r>
            <a:r>
              <a:rPr lang="en-US" altLang="zh-CN" sz="2400" dirty="0"/>
              <a:t>t</a:t>
            </a:r>
            <a:endParaRPr lang="en-US" sz="2400" dirty="0"/>
          </a:p>
          <a:p>
            <a:pPr lvl="1" defTabSz="1219110">
              <a:lnSpc>
                <a:spcPct val="130000"/>
              </a:lnSpc>
              <a:spcAft>
                <a:spcPts val="600"/>
              </a:spcAft>
            </a:pPr>
            <a:r>
              <a:rPr lang="en-US" altLang="zh-CN" sz="2400" dirty="0">
                <a:solidFill>
                  <a:prstClr val="black"/>
                </a:solidFill>
              </a:rPr>
              <a:t>Automated Phrase Mining (AutoPhrase) </a:t>
            </a:r>
          </a:p>
          <a:p>
            <a:pPr lvl="1" defTabSz="1219110">
              <a:lnSpc>
                <a:spcPct val="130000"/>
              </a:lnSpc>
              <a:spcAft>
                <a:spcPts val="600"/>
              </a:spcAft>
            </a:pPr>
            <a:r>
              <a:rPr lang="en-US" altLang="zh-CN" sz="2400" dirty="0">
                <a:solidFill>
                  <a:prstClr val="black"/>
                </a:solidFill>
              </a:rPr>
              <a:t>Automated Entity Typing (AutoNER)</a:t>
            </a:r>
          </a:p>
          <a:p>
            <a:pPr lvl="1" defTabSz="1219110">
              <a:lnSpc>
                <a:spcPct val="130000"/>
              </a:lnSpc>
              <a:spcAft>
                <a:spcPts val="600"/>
              </a:spcAft>
            </a:pPr>
            <a:r>
              <a:rPr lang="en-US" altLang="zh-CN" sz="2400" dirty="0"/>
              <a:t>Automated Taxonomy Construction (NetTaxo)</a:t>
            </a:r>
            <a:endParaRPr lang="en-US" sz="2400" dirty="0"/>
          </a:p>
          <a:p>
            <a:pPr defTabSz="1219110">
              <a:lnSpc>
                <a:spcPct val="130000"/>
              </a:lnSpc>
              <a:spcAft>
                <a:spcPts val="600"/>
              </a:spcAft>
            </a:pPr>
            <a:r>
              <a:rPr lang="en-US" altLang="zh-CN" sz="2400" dirty="0">
                <a:solidFill>
                  <a:prstClr val="black"/>
                </a:solidFill>
              </a:rPr>
              <a:t>Unique</a:t>
            </a:r>
            <a:r>
              <a:rPr lang="zh-CN" altLang="en-US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prstClr val="black"/>
                </a:solidFill>
              </a:rPr>
              <a:t>Challenges</a:t>
            </a:r>
            <a:r>
              <a:rPr lang="zh-CN" altLang="en-US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prstClr val="black"/>
                </a:solidFill>
              </a:rPr>
              <a:t>and</a:t>
            </a:r>
            <a:r>
              <a:rPr lang="zh-CN" altLang="en-US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prstClr val="black"/>
                </a:solidFill>
              </a:rPr>
              <a:t>Tasks</a:t>
            </a:r>
            <a:r>
              <a:rPr lang="zh-CN" altLang="en-US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prstClr val="black"/>
                </a:solidFill>
              </a:rPr>
              <a:t>in</a:t>
            </a:r>
            <a:r>
              <a:rPr lang="zh-CN" altLang="en-US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prstClr val="black"/>
                </a:solidFill>
              </a:rPr>
              <a:t>Sciences</a:t>
            </a:r>
          </a:p>
          <a:p>
            <a:pPr lvl="1" defTabSz="1219110">
              <a:lnSpc>
                <a:spcPct val="130000"/>
              </a:lnSpc>
              <a:spcAft>
                <a:spcPts val="600"/>
              </a:spcAft>
            </a:pPr>
            <a:r>
              <a:rPr lang="en-US" altLang="zh-CN" sz="2400" dirty="0">
                <a:solidFill>
                  <a:prstClr val="black"/>
                </a:solidFill>
              </a:rPr>
              <a:t>Conditions</a:t>
            </a:r>
            <a:r>
              <a:rPr lang="zh-CN" altLang="en-US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prstClr val="black"/>
                </a:solidFill>
              </a:rPr>
              <a:t>in</a:t>
            </a:r>
            <a:r>
              <a:rPr lang="zh-CN" altLang="en-US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prstClr val="black"/>
                </a:solidFill>
              </a:rPr>
              <a:t>scientific</a:t>
            </a:r>
            <a:r>
              <a:rPr lang="zh-CN" altLang="en-US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prstClr val="black"/>
                </a:solidFill>
              </a:rPr>
              <a:t>statements</a:t>
            </a:r>
          </a:p>
          <a:p>
            <a:pPr lvl="1" defTabSz="1219110">
              <a:lnSpc>
                <a:spcPct val="130000"/>
              </a:lnSpc>
              <a:spcAft>
                <a:spcPts val="600"/>
              </a:spcAft>
            </a:pPr>
            <a:r>
              <a:rPr lang="en-US" altLang="zh-CN" sz="2400" dirty="0">
                <a:solidFill>
                  <a:prstClr val="black"/>
                </a:solidFill>
              </a:rPr>
              <a:t>Experimental</a:t>
            </a:r>
            <a:r>
              <a:rPr lang="zh-CN" altLang="en-US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prstClr val="black"/>
                </a:solidFill>
              </a:rPr>
              <a:t>evidence</a:t>
            </a:r>
            <a:r>
              <a:rPr lang="zh-CN" altLang="en-US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prstClr val="black"/>
                </a:solidFill>
              </a:rPr>
              <a:t>in</a:t>
            </a:r>
            <a:r>
              <a:rPr lang="zh-CN" altLang="en-US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prstClr val="black"/>
                </a:solidFill>
              </a:rPr>
              <a:t>tabular</a:t>
            </a:r>
            <a:r>
              <a:rPr lang="zh-CN" altLang="en-US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prstClr val="black"/>
                </a:solidFill>
              </a:rPr>
              <a:t>data</a:t>
            </a:r>
          </a:p>
          <a:p>
            <a:pPr defTabSz="1219110">
              <a:lnSpc>
                <a:spcPct val="130000"/>
              </a:lnSpc>
              <a:spcAft>
                <a:spcPts val="600"/>
              </a:spcAft>
            </a:pPr>
            <a:r>
              <a:rPr lang="en-US" altLang="zh-CN" sz="2400" dirty="0">
                <a:solidFill>
                  <a:prstClr val="black"/>
                </a:solidFill>
              </a:rPr>
              <a:t>The Path: Unstructured Texts </a:t>
            </a:r>
            <a:r>
              <a:rPr lang="en-US" altLang="zh-CN" sz="2400" dirty="0">
                <a:solidFill>
                  <a:prstClr val="black"/>
                </a:solidFill>
                <a:sym typeface="Wingdings" pitchFamily="2" charset="2"/>
              </a:rPr>
              <a:t>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prstClr val="black"/>
                </a:solidFill>
              </a:rPr>
              <a:t>Structures </a:t>
            </a:r>
            <a:r>
              <a:rPr lang="en-US" sz="2400" dirty="0">
                <a:solidFill>
                  <a:prstClr val="black"/>
                </a:solidFill>
                <a:sym typeface="Wingdings" pitchFamily="2" charset="2"/>
              </a:rPr>
              <a:t>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prstClr val="black"/>
                </a:solidFill>
              </a:rPr>
              <a:t>Knowledge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429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 Work:</a:t>
            </a:r>
            <a:r>
              <a:rPr lang="zh-CN" altLang="en-US" dirty="0"/>
              <a:t> </a:t>
            </a:r>
            <a:r>
              <a:rPr lang="en-US" altLang="zh-CN" dirty="0"/>
              <a:t>Phrase</a:t>
            </a:r>
            <a:r>
              <a:rPr lang="zh-CN" altLang="en-US" dirty="0"/>
              <a:t> </a:t>
            </a:r>
            <a:r>
              <a:rPr lang="en-US" altLang="zh-CN" dirty="0"/>
              <a:t>Mining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DFE6-1268-BF4E-85E8-8E7123343B70}" type="slidenum">
              <a:rPr lang="en-US" smtClean="0"/>
              <a:t>3</a:t>
            </a:fld>
            <a:endParaRPr lang="en-US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2864497" y="6374000"/>
            <a:ext cx="4906817" cy="484000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>
            <a:lvl1pPr marL="461951" indent="-461951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8170" indent="-538149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17" indent="-474651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808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59" indent="-5222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6328" indent="-507987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743529" y="3608572"/>
            <a:ext cx="5703454" cy="1195018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>
            <a:lvl1pPr marL="461951" indent="-461951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8170" indent="-538149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17" indent="-474651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808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59" indent="-5222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6328" indent="-507987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1" name="内容占位符 2"/>
          <p:cNvSpPr txBox="1">
            <a:spLocks/>
          </p:cNvSpPr>
          <p:nvPr/>
        </p:nvSpPr>
        <p:spPr>
          <a:xfrm>
            <a:off x="743529" y="1545772"/>
            <a:ext cx="10610271" cy="5350632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>
            <a:lvl1pPr marL="461951" indent="-461951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8170" indent="-538149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17" indent="-474651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808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59" indent="-5222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6328" indent="-507987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For popular languages with sufficient NLP tools</a:t>
            </a:r>
          </a:p>
          <a:p>
            <a:pPr lvl="1"/>
            <a:r>
              <a:rPr lang="en-US" altLang="zh-CN" dirty="0"/>
              <a:t>Incorporate more NLP features and structures</a:t>
            </a:r>
          </a:p>
          <a:p>
            <a:pPr lvl="1"/>
            <a:r>
              <a:rPr lang="en-US" altLang="zh-CN" dirty="0"/>
              <a:t>Incorporate contextualized representations to improve the accuracy</a:t>
            </a:r>
          </a:p>
          <a:p>
            <a:r>
              <a:rPr lang="en-US" altLang="zh-CN" dirty="0"/>
              <a:t>For low-/zero- resource languages</a:t>
            </a:r>
          </a:p>
          <a:p>
            <a:pPr lvl="1"/>
            <a:r>
              <a:rPr lang="en-US" altLang="zh-CN" dirty="0"/>
              <a:t>Better unsupervised method</a:t>
            </a:r>
            <a:endParaRPr lang="zh-CN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2B96E4-03F8-0E4A-ACFA-9E7AB1B36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013" y="4512233"/>
            <a:ext cx="9060267" cy="213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96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 Work:</a:t>
            </a:r>
            <a:r>
              <a:rPr lang="zh-CN" altLang="en-US" dirty="0"/>
              <a:t> </a:t>
            </a:r>
            <a:r>
              <a:rPr lang="en-US" altLang="zh-CN" dirty="0"/>
              <a:t>Named Entity Recognition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DFE6-1268-BF4E-85E8-8E7123343B70}" type="slidenum">
              <a:rPr lang="en-US" smtClean="0"/>
              <a:t>4</a:t>
            </a:fld>
            <a:endParaRPr lang="en-US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2864497" y="6374000"/>
            <a:ext cx="4906817" cy="484000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>
            <a:lvl1pPr marL="461951" indent="-461951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8170" indent="-538149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17" indent="-474651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808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59" indent="-5222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6328" indent="-507987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743529" y="3608572"/>
            <a:ext cx="5703454" cy="1195018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>
            <a:lvl1pPr marL="461951" indent="-461951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8170" indent="-538149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17" indent="-474651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808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59" indent="-5222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6328" indent="-507987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0" name="内容占位符 2"/>
          <p:cNvSpPr txBox="1">
            <a:spLocks/>
          </p:cNvSpPr>
          <p:nvPr/>
        </p:nvSpPr>
        <p:spPr>
          <a:xfrm>
            <a:off x="6488546" y="3958431"/>
            <a:ext cx="5703454" cy="845159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>
            <a:lvl1pPr marL="461951" indent="-461951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8170" indent="-538149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17" indent="-474651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808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59" indent="-5222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6328" indent="-507987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0"/>
              </a:spcBef>
            </a:pPr>
            <a:endParaRPr lang="en-US" altLang="zh-CN" sz="2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1" name="内容占位符 2"/>
          <p:cNvSpPr txBox="1">
            <a:spLocks/>
          </p:cNvSpPr>
          <p:nvPr/>
        </p:nvSpPr>
        <p:spPr>
          <a:xfrm>
            <a:off x="743529" y="1545772"/>
            <a:ext cx="10610271" cy="5350632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>
            <a:lvl1pPr marL="461951" indent="-461951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8170" indent="-538149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17" indent="-474651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808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59" indent="-5222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6328" indent="-507987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Improve the distant supervision</a:t>
            </a:r>
          </a:p>
          <a:p>
            <a:pPr lvl="1"/>
            <a:r>
              <a:rPr lang="en-US" altLang="zh-CN" dirty="0"/>
              <a:t>Can we do better than string match?</a:t>
            </a:r>
          </a:p>
          <a:p>
            <a:pPr lvl="1"/>
            <a:r>
              <a:rPr lang="en-US" altLang="zh-CN" dirty="0"/>
              <a:t>Can we integrate the phrase mining with NER and let them mutually enhance each other?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Involve human experts in the loop</a:t>
            </a:r>
          </a:p>
          <a:p>
            <a:pPr lvl="1"/>
            <a:r>
              <a:rPr lang="en-US" altLang="zh-CN" dirty="0"/>
              <a:t>Given a fixed amount of expert hours, how to build the most reliable NER system?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8490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Future Work:</a:t>
            </a:r>
            <a:r>
              <a:rPr lang="zh-CN" altLang="en-US"/>
              <a:t> </a:t>
            </a:r>
            <a:r>
              <a:rPr lang="en-US" altLang="zh-CN"/>
              <a:t>Knowledge</a:t>
            </a:r>
            <a:r>
              <a:rPr lang="zh-CN" altLang="en-US"/>
              <a:t> </a:t>
            </a:r>
            <a:r>
              <a:rPr lang="en-US" altLang="zh-CN"/>
              <a:t>Graph</a:t>
            </a:r>
            <a:r>
              <a:rPr lang="zh-CN" altLang="en-US"/>
              <a:t> </a:t>
            </a:r>
            <a:r>
              <a:rPr lang="en-US" altLang="zh-CN"/>
              <a:t>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DFE6-1268-BF4E-85E8-8E7123343B7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2864497" y="6374000"/>
            <a:ext cx="4906817" cy="484000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>
            <a:lvl1pPr marL="461951" indent="-461951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8170" indent="-538149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17" indent="-474651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808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59" indent="-5222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6328" indent="-507987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743529" y="3608572"/>
            <a:ext cx="5703454" cy="1195018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>
            <a:lvl1pPr marL="461951" indent="-461951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8170" indent="-538149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17" indent="-474651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808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59" indent="-5222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6328" indent="-507987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0" name="内容占位符 2"/>
          <p:cNvSpPr txBox="1">
            <a:spLocks/>
          </p:cNvSpPr>
          <p:nvPr/>
        </p:nvSpPr>
        <p:spPr>
          <a:xfrm>
            <a:off x="6488546" y="3958431"/>
            <a:ext cx="5703454" cy="845159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>
            <a:lvl1pPr marL="461951" indent="-461951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8170" indent="-538149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17" indent="-474651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808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59" indent="-5222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6328" indent="-507987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0"/>
              </a:spcBef>
            </a:pPr>
            <a:endParaRPr lang="en-US" altLang="zh-CN" sz="2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1" name="内容占位符 2"/>
          <p:cNvSpPr txBox="1">
            <a:spLocks/>
          </p:cNvSpPr>
          <p:nvPr/>
        </p:nvSpPr>
        <p:spPr>
          <a:xfrm>
            <a:off x="743529" y="1545772"/>
            <a:ext cx="10610271" cy="5350632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>
            <a:lvl1pPr marL="461951" indent="-461951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8170" indent="-538149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17" indent="-474651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808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59" indent="-5222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6328" indent="-507987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1EB4B53E-A7CC-254F-97B1-B0857279FE9B}"/>
              </a:ext>
            </a:extLst>
          </p:cNvPr>
          <p:cNvSpPr txBox="1">
            <a:spLocks/>
          </p:cNvSpPr>
          <p:nvPr/>
        </p:nvSpPr>
        <p:spPr>
          <a:xfrm>
            <a:off x="956889" y="1507368"/>
            <a:ext cx="10610271" cy="5350632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>
            <a:lvl1pPr marL="461951" indent="-461951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8170" indent="-538149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17" indent="-474651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808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59" indent="-5222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6328" indent="-507987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/>
              <a:t>Taxonomy improvement with dynamic user feedback</a:t>
            </a:r>
          </a:p>
          <a:p>
            <a:pPr>
              <a:defRPr/>
            </a:pPr>
            <a:r>
              <a:rPr lang="en-US" altLang="zh-CN" dirty="0"/>
              <a:t>Quality</a:t>
            </a:r>
            <a:r>
              <a:rPr lang="zh-CN" altLang="en-US" dirty="0"/>
              <a:t> </a:t>
            </a:r>
            <a:r>
              <a:rPr lang="en-US" altLang="zh-CN" dirty="0"/>
              <a:t>improvement</a:t>
            </a:r>
          </a:p>
          <a:p>
            <a:pPr lvl="1">
              <a:defRPr/>
            </a:pPr>
            <a:r>
              <a:rPr lang="en-US" altLang="zh-CN" dirty="0"/>
              <a:t>Denoising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cleaning</a:t>
            </a:r>
          </a:p>
          <a:p>
            <a:pPr lvl="1">
              <a:defRPr/>
            </a:pPr>
            <a:r>
              <a:rPr lang="en-US" altLang="zh-CN" dirty="0"/>
              <a:t>Completion</a:t>
            </a:r>
          </a:p>
          <a:p>
            <a:pPr lvl="2">
              <a:defRPr/>
            </a:pPr>
            <a:r>
              <a:rPr lang="en-US" altLang="zh-CN" dirty="0"/>
              <a:t>Typing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link</a:t>
            </a:r>
            <a:r>
              <a:rPr lang="zh-CN" altLang="en-US" dirty="0"/>
              <a:t> </a:t>
            </a:r>
            <a:r>
              <a:rPr lang="en-US" altLang="zh-CN" dirty="0"/>
              <a:t>prediction:</a:t>
            </a:r>
            <a:r>
              <a:rPr lang="zh-CN" altLang="en-US" dirty="0"/>
              <a:t> </a:t>
            </a:r>
            <a:r>
              <a:rPr lang="en-US" altLang="zh-CN" dirty="0"/>
              <a:t>Graph</a:t>
            </a:r>
            <a:r>
              <a:rPr lang="zh-CN" altLang="en-US" dirty="0"/>
              <a:t> </a:t>
            </a:r>
            <a:r>
              <a:rPr lang="en-US" altLang="zh-CN" dirty="0"/>
              <a:t>neural</a:t>
            </a:r>
            <a:r>
              <a:rPr lang="zh-CN" altLang="en-US" dirty="0"/>
              <a:t> </a:t>
            </a:r>
            <a:r>
              <a:rPr lang="en-US" altLang="zh-CN" dirty="0"/>
              <a:t>networks</a:t>
            </a:r>
          </a:p>
          <a:p>
            <a:pPr lvl="2">
              <a:defRPr/>
            </a:pPr>
            <a:r>
              <a:rPr lang="en-US" altLang="zh-CN" dirty="0"/>
              <a:t>Inference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reasoning:</a:t>
            </a:r>
            <a:r>
              <a:rPr lang="zh-CN" altLang="en-US" dirty="0"/>
              <a:t> </a:t>
            </a:r>
            <a:r>
              <a:rPr lang="en-US" altLang="zh-CN" dirty="0"/>
              <a:t>Reinforcement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</a:p>
          <a:p>
            <a:pPr>
              <a:defRPr/>
            </a:pPr>
            <a:r>
              <a:rPr lang="en-US" altLang="zh-CN" dirty="0"/>
              <a:t>Application:</a:t>
            </a:r>
            <a:r>
              <a:rPr lang="zh-CN" altLang="en-US" dirty="0"/>
              <a:t> </a:t>
            </a:r>
            <a:r>
              <a:rPr lang="en-US" altLang="zh-CN" dirty="0"/>
              <a:t>Natural</a:t>
            </a:r>
            <a:r>
              <a:rPr lang="zh-CN" altLang="en-US" dirty="0"/>
              <a:t> </a:t>
            </a:r>
            <a:r>
              <a:rPr lang="en-US" altLang="zh-CN" dirty="0"/>
              <a:t>language</a:t>
            </a:r>
            <a:r>
              <a:rPr lang="zh-CN" altLang="en-US" dirty="0"/>
              <a:t> </a:t>
            </a:r>
            <a:r>
              <a:rPr lang="en-US" altLang="zh-CN" dirty="0"/>
              <a:t>generation</a:t>
            </a:r>
          </a:p>
          <a:p>
            <a:pPr lvl="1">
              <a:defRPr/>
            </a:pPr>
            <a:r>
              <a:rPr lang="en-US" altLang="zh-CN" dirty="0"/>
              <a:t>Conversational</a:t>
            </a:r>
            <a:r>
              <a:rPr lang="zh-CN" altLang="en-US" dirty="0"/>
              <a:t> </a:t>
            </a:r>
            <a:r>
              <a:rPr lang="en-US" altLang="zh-CN" dirty="0"/>
              <a:t>bots/dialogue</a:t>
            </a:r>
            <a:r>
              <a:rPr lang="zh-CN" altLang="en-US" dirty="0"/>
              <a:t> </a:t>
            </a:r>
            <a:r>
              <a:rPr lang="en-US" altLang="zh-CN" dirty="0"/>
              <a:t>systems</a:t>
            </a:r>
          </a:p>
          <a:p>
            <a:pPr lvl="1">
              <a:defRPr/>
            </a:pPr>
            <a:r>
              <a:rPr lang="en-US" altLang="zh-CN" dirty="0"/>
              <a:t>Question</a:t>
            </a:r>
            <a:r>
              <a:rPr lang="zh-CN" altLang="en-US" dirty="0"/>
              <a:t> </a:t>
            </a:r>
            <a:r>
              <a:rPr lang="en-US" altLang="zh-CN" dirty="0"/>
              <a:t>answering</a:t>
            </a:r>
          </a:p>
          <a:p>
            <a:pPr lvl="1">
              <a:defRPr/>
            </a:pPr>
            <a:r>
              <a:rPr lang="en-US" altLang="zh-CN" dirty="0"/>
              <a:t>Summarization</a:t>
            </a:r>
          </a:p>
        </p:txBody>
      </p:sp>
    </p:spTree>
    <p:extLst>
      <p:ext uri="{BB962C8B-B14F-4D97-AF65-F5344CB8AC3E}">
        <p14:creationId xmlns:p14="http://schemas.microsoft.com/office/powerpoint/2010/main" val="3463909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EBE01-27CC-0642-B017-723194272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Topics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D5FBC-5CD7-9C4A-B37A-04A504FF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6DFE6-1268-BF4E-85E8-8E7123343B70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03408F-A4D0-5444-8C67-6D37350B73A4}"/>
              </a:ext>
            </a:extLst>
          </p:cNvPr>
          <p:cNvSpPr/>
          <p:nvPr/>
        </p:nvSpPr>
        <p:spPr>
          <a:xfrm>
            <a:off x="6233160" y="341551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12529"/>
                </a:solidFill>
                <a:latin typeface="Roboto Slab"/>
              </a:rPr>
              <a:t>Theoretical models</a:t>
            </a:r>
            <a:r>
              <a:rPr lang="en-US" dirty="0">
                <a:solidFill>
                  <a:srgbClr val="212529"/>
                </a:solidFill>
                <a:latin typeface="Roboto Slab"/>
              </a:rPr>
              <a:t> describing the rhetorical and argumentative structure of scholarly papers and their application in practice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12529"/>
              </a:solidFill>
              <a:effectLst/>
              <a:latin typeface="Roboto Slab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E0708B-D6F6-5748-8338-B0B84CFE68AF}"/>
              </a:ext>
            </a:extLst>
          </p:cNvPr>
          <p:cNvSpPr/>
          <p:nvPr/>
        </p:nvSpPr>
        <p:spPr>
          <a:xfrm>
            <a:off x="137160" y="152368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529"/>
                </a:solidFill>
                <a:latin typeface="Roboto Slab"/>
              </a:rPr>
              <a:t>Methods for extracting </a:t>
            </a:r>
            <a:r>
              <a:rPr lang="en-US" b="1" dirty="0">
                <a:solidFill>
                  <a:srgbClr val="212529"/>
                </a:solidFill>
                <a:latin typeface="Roboto Slab"/>
              </a:rPr>
              <a:t>entities</a:t>
            </a:r>
            <a:r>
              <a:rPr lang="en-US" dirty="0">
                <a:solidFill>
                  <a:srgbClr val="212529"/>
                </a:solidFill>
                <a:latin typeface="Roboto Slab"/>
              </a:rPr>
              <a:t> (methods, research topics, technologies, tasks, materials, metrics, research contributions) and </a:t>
            </a:r>
            <a:r>
              <a:rPr lang="en-US" b="1" dirty="0">
                <a:solidFill>
                  <a:srgbClr val="212529"/>
                </a:solidFill>
                <a:latin typeface="Roboto Slab"/>
              </a:rPr>
              <a:t>relationships</a:t>
            </a:r>
            <a:r>
              <a:rPr lang="en-US" dirty="0">
                <a:solidFill>
                  <a:srgbClr val="212529"/>
                </a:solidFill>
                <a:latin typeface="Roboto Slab"/>
              </a:rPr>
              <a:t> from research publications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A9FAD7-54D4-7847-B15D-F4F4F520CAAF}"/>
              </a:ext>
            </a:extLst>
          </p:cNvPr>
          <p:cNvSpPr/>
          <p:nvPr/>
        </p:nvSpPr>
        <p:spPr>
          <a:xfrm>
            <a:off x="137160" y="271008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529"/>
                </a:solidFill>
                <a:latin typeface="Roboto Slab"/>
              </a:rPr>
              <a:t>Methods for extracting </a:t>
            </a:r>
            <a:r>
              <a:rPr lang="en-US" b="1" dirty="0">
                <a:solidFill>
                  <a:srgbClr val="212529"/>
                </a:solidFill>
                <a:latin typeface="Roboto Slab"/>
              </a:rPr>
              <a:t>metadata</a:t>
            </a:r>
            <a:r>
              <a:rPr lang="en-US" dirty="0">
                <a:solidFill>
                  <a:srgbClr val="212529"/>
                </a:solidFill>
                <a:latin typeface="Roboto Slab"/>
              </a:rPr>
              <a:t> about authors, documents, datasets, grants, affiliations and others.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11BA06-373E-3844-919B-2FAE7E2A2D86}"/>
              </a:ext>
            </a:extLst>
          </p:cNvPr>
          <p:cNvSpPr/>
          <p:nvPr/>
        </p:nvSpPr>
        <p:spPr>
          <a:xfrm>
            <a:off x="137160" y="335641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529"/>
                </a:solidFill>
                <a:latin typeface="Roboto Slab"/>
              </a:rPr>
              <a:t>Methods for quality assessment of </a:t>
            </a:r>
            <a:r>
              <a:rPr lang="en-US" b="1" dirty="0">
                <a:solidFill>
                  <a:srgbClr val="212529"/>
                </a:solidFill>
                <a:latin typeface="Roboto Slab"/>
              </a:rPr>
              <a:t>scientific knowledge graphs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FB4090-9456-5A42-A8E9-380D7924B126}"/>
              </a:ext>
            </a:extLst>
          </p:cNvPr>
          <p:cNvSpPr/>
          <p:nvPr/>
        </p:nvSpPr>
        <p:spPr>
          <a:xfrm>
            <a:off x="137160" y="498883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12529"/>
                </a:solidFill>
                <a:latin typeface="Roboto Slab"/>
              </a:rPr>
              <a:t>Data models </a:t>
            </a:r>
            <a:r>
              <a:rPr lang="en-US" dirty="0">
                <a:solidFill>
                  <a:srgbClr val="212529"/>
                </a:solidFill>
                <a:latin typeface="Roboto Slab"/>
              </a:rPr>
              <a:t>(e.g., ontologies, vocabularies, schemas) for the description of scholarly data and the linking between scholarly data/software and academic papers that report or cite them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58360D-F71C-DF4F-816A-830788391DEC}"/>
              </a:ext>
            </a:extLst>
          </p:cNvPr>
          <p:cNvSpPr/>
          <p:nvPr/>
        </p:nvSpPr>
        <p:spPr>
          <a:xfrm>
            <a:off x="6233160" y="216750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529"/>
                </a:solidFill>
                <a:latin typeface="Roboto Slab"/>
              </a:rPr>
              <a:t>Applications for the (semi-)automatic </a:t>
            </a:r>
            <a:r>
              <a:rPr lang="en-US" b="1" dirty="0">
                <a:solidFill>
                  <a:srgbClr val="212529"/>
                </a:solidFill>
                <a:latin typeface="Roboto Slab"/>
              </a:rPr>
              <a:t>annotation</a:t>
            </a:r>
            <a:r>
              <a:rPr lang="en-US" dirty="0">
                <a:solidFill>
                  <a:srgbClr val="212529"/>
                </a:solidFill>
                <a:latin typeface="Roboto Slab"/>
              </a:rPr>
              <a:t> of scholarly papers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7A92F2-CF80-5247-9879-F76EE7181F55}"/>
              </a:ext>
            </a:extLst>
          </p:cNvPr>
          <p:cNvSpPr/>
          <p:nvPr/>
        </p:nvSpPr>
        <p:spPr>
          <a:xfrm>
            <a:off x="6233160" y="277525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529"/>
                </a:solidFill>
                <a:latin typeface="Roboto Slab"/>
              </a:rPr>
              <a:t>Description and use of </a:t>
            </a:r>
            <a:r>
              <a:rPr lang="en-US" b="1" dirty="0">
                <a:solidFill>
                  <a:srgbClr val="212529"/>
                </a:solidFill>
                <a:latin typeface="Roboto Slab"/>
              </a:rPr>
              <a:t>provenance</a:t>
            </a:r>
            <a:r>
              <a:rPr lang="en-US" dirty="0">
                <a:solidFill>
                  <a:srgbClr val="212529"/>
                </a:solidFill>
                <a:latin typeface="Roboto Slab"/>
              </a:rPr>
              <a:t> information of scholarly 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D80B3B-C8A3-4C40-BB6C-C04EF53A9CAD}"/>
              </a:ext>
            </a:extLst>
          </p:cNvPr>
          <p:cNvSpPr/>
          <p:nvPr/>
        </p:nvSpPr>
        <p:spPr>
          <a:xfrm>
            <a:off x="137160" y="399667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529"/>
                </a:solidFill>
                <a:latin typeface="Roboto Slab"/>
              </a:rPr>
              <a:t>Methods for the exploration, retrieval and visualization of </a:t>
            </a:r>
            <a:r>
              <a:rPr lang="en-US" b="1" dirty="0">
                <a:solidFill>
                  <a:srgbClr val="212529"/>
                </a:solidFill>
                <a:latin typeface="Roboto Slab"/>
              </a:rPr>
              <a:t>scientific knowledge graphs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8530A2-AABB-4D4C-B3FE-DF858587055F}"/>
              </a:ext>
            </a:extLst>
          </p:cNvPr>
          <p:cNvSpPr/>
          <p:nvPr/>
        </p:nvSpPr>
        <p:spPr>
          <a:xfrm>
            <a:off x="6233160" y="151173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529"/>
                </a:solidFill>
                <a:latin typeface="Roboto Slab"/>
              </a:rPr>
              <a:t>Automatic or semi-automatic approaches to making sense of </a:t>
            </a:r>
            <a:r>
              <a:rPr lang="en-US" b="1" dirty="0">
                <a:solidFill>
                  <a:srgbClr val="212529"/>
                </a:solidFill>
                <a:latin typeface="Roboto Slab"/>
              </a:rPr>
              <a:t>research dynamics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392668-4535-2B4E-843C-406F11B10CD4}"/>
              </a:ext>
            </a:extLst>
          </p:cNvPr>
          <p:cNvSpPr/>
          <p:nvPr/>
        </p:nvSpPr>
        <p:spPr>
          <a:xfrm>
            <a:off x="137160" y="4629078"/>
            <a:ext cx="5833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12529"/>
                </a:solidFill>
                <a:latin typeface="Roboto Slab"/>
              </a:rPr>
              <a:t>Scientific claims </a:t>
            </a:r>
            <a:r>
              <a:rPr lang="en-US" dirty="0">
                <a:solidFill>
                  <a:srgbClr val="212529"/>
                </a:solidFill>
                <a:latin typeface="Roboto Slab"/>
              </a:rPr>
              <a:t>identification from textual contents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54984C-A660-5446-8E7D-F2A3CF318326}"/>
              </a:ext>
            </a:extLst>
          </p:cNvPr>
          <p:cNvSpPr/>
          <p:nvPr/>
        </p:nvSpPr>
        <p:spPr>
          <a:xfrm>
            <a:off x="6233160" y="449678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12529"/>
                </a:solidFill>
                <a:latin typeface="Roboto Slab"/>
              </a:rPr>
              <a:t>Novel user interfaces </a:t>
            </a:r>
            <a:r>
              <a:rPr lang="en-US" dirty="0">
                <a:solidFill>
                  <a:srgbClr val="212529"/>
                </a:solidFill>
                <a:latin typeface="Roboto Slab"/>
              </a:rPr>
              <a:t>for interaction with paper, metadata, content, software and 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49E2B1-A20D-F544-AD39-FEA01040820B}"/>
              </a:ext>
            </a:extLst>
          </p:cNvPr>
          <p:cNvSpPr/>
          <p:nvPr/>
        </p:nvSpPr>
        <p:spPr>
          <a:xfrm>
            <a:off x="6233160" y="510988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12529"/>
                </a:solidFill>
                <a:latin typeface="Roboto Slab"/>
              </a:rPr>
              <a:t>Visuali</a:t>
            </a:r>
            <a:r>
              <a:rPr lang="en-US" altLang="zh-CN" b="1" dirty="0">
                <a:solidFill>
                  <a:srgbClr val="212529"/>
                </a:solidFill>
                <a:latin typeface="Roboto Slab"/>
              </a:rPr>
              <a:t>z</a:t>
            </a:r>
            <a:r>
              <a:rPr lang="en-US" b="1" dirty="0">
                <a:solidFill>
                  <a:srgbClr val="212529"/>
                </a:solidFill>
                <a:latin typeface="Roboto Slab"/>
              </a:rPr>
              <a:t>ation</a:t>
            </a:r>
            <a:r>
              <a:rPr lang="en-US" dirty="0">
                <a:solidFill>
                  <a:srgbClr val="212529"/>
                </a:solidFill>
                <a:latin typeface="Roboto Slab"/>
              </a:rPr>
              <a:t> of related papers or data according to multiple dimensions (semantic similarity of abstracts, keywords, etc.)</a:t>
            </a:r>
          </a:p>
        </p:txBody>
      </p:sp>
    </p:spTree>
    <p:extLst>
      <p:ext uri="{BB962C8B-B14F-4D97-AF65-F5344CB8AC3E}">
        <p14:creationId xmlns:p14="http://schemas.microsoft.com/office/powerpoint/2010/main" val="1875478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31835</TotalTime>
  <Words>785</Words>
  <Application>Microsoft Macintosh PowerPoint</Application>
  <PresentationFormat>Widescreen</PresentationFormat>
  <Paragraphs>91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DengXian</vt:lpstr>
      <vt:lpstr>Roboto Slab</vt:lpstr>
      <vt:lpstr>Arial</vt:lpstr>
      <vt:lpstr>Calibri</vt:lpstr>
      <vt:lpstr>Calibri Light</vt:lpstr>
      <vt:lpstr>Helvetica</vt:lpstr>
      <vt:lpstr>Helvetica Neue</vt:lpstr>
      <vt:lpstr>Wingdings</vt:lpstr>
      <vt:lpstr>Office Theme</vt:lpstr>
      <vt:lpstr>Scientific Text Mining and Knowledge Graphs</vt:lpstr>
      <vt:lpstr>Conclusions: from Unstructured Text to Knowledge</vt:lpstr>
      <vt:lpstr>Future Work: Phrase Mining</vt:lpstr>
      <vt:lpstr>Future Work: Named Entity Recognition</vt:lpstr>
      <vt:lpstr>Future Work: Knowledge Graph Learning</vt:lpstr>
      <vt:lpstr>Topics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Shang, Jingbo</dc:creator>
  <cp:lastModifiedBy>Meng Jiang</cp:lastModifiedBy>
  <cp:revision>1573</cp:revision>
  <cp:lastPrinted>2019-04-15T14:53:21Z</cp:lastPrinted>
  <dcterms:created xsi:type="dcterms:W3CDTF">2019-01-17T18:25:17Z</dcterms:created>
  <dcterms:modified xsi:type="dcterms:W3CDTF">2020-07-23T19:36:15Z</dcterms:modified>
</cp:coreProperties>
</file>