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81" r:id="rId2"/>
    <p:sldId id="286" r:id="rId3"/>
    <p:sldId id="282" r:id="rId4"/>
    <p:sldId id="290" r:id="rId5"/>
    <p:sldId id="297" r:id="rId6"/>
    <p:sldId id="298" r:id="rId7"/>
    <p:sldId id="299" r:id="rId8"/>
    <p:sldId id="300" r:id="rId9"/>
    <p:sldId id="301" r:id="rId10"/>
    <p:sldId id="302" r:id="rId11"/>
    <p:sldId id="345" r:id="rId12"/>
    <p:sldId id="303" r:id="rId13"/>
    <p:sldId id="304" r:id="rId14"/>
    <p:sldId id="305" r:id="rId15"/>
    <p:sldId id="306" r:id="rId16"/>
    <p:sldId id="287" r:id="rId17"/>
    <p:sldId id="292" r:id="rId18"/>
    <p:sldId id="308" r:id="rId19"/>
    <p:sldId id="309" r:id="rId20"/>
    <p:sldId id="310" r:id="rId21"/>
    <p:sldId id="311" r:id="rId22"/>
    <p:sldId id="312" r:id="rId23"/>
    <p:sldId id="347" r:id="rId24"/>
    <p:sldId id="293" r:id="rId25"/>
    <p:sldId id="314" r:id="rId26"/>
    <p:sldId id="315" r:id="rId27"/>
    <p:sldId id="316" r:id="rId28"/>
    <p:sldId id="348" r:id="rId29"/>
    <p:sldId id="288" r:id="rId30"/>
    <p:sldId id="294" r:id="rId31"/>
    <p:sldId id="295" r:id="rId32"/>
    <p:sldId id="317" r:id="rId33"/>
    <p:sldId id="318" r:id="rId34"/>
    <p:sldId id="319" r:id="rId35"/>
    <p:sldId id="320" r:id="rId36"/>
    <p:sldId id="321" r:id="rId37"/>
    <p:sldId id="289" r:id="rId38"/>
    <p:sldId id="349" r:id="rId39"/>
    <p:sldId id="283" r:id="rId40"/>
    <p:sldId id="322" r:id="rId41"/>
    <p:sldId id="346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296" r:id="rId52"/>
    <p:sldId id="284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1" r:id="rId62"/>
    <p:sldId id="350" r:id="rId63"/>
    <p:sldId id="342" r:id="rId64"/>
    <p:sldId id="343" r:id="rId65"/>
    <p:sldId id="344" r:id="rId66"/>
    <p:sldId id="340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7" autoAdjust="0"/>
    <p:restoredTop sz="92357"/>
  </p:normalViewPr>
  <p:slideViewPr>
    <p:cSldViewPr snapToGrid="0" snapToObjects="1">
      <p:cViewPr>
        <p:scale>
          <a:sx n="94" d="100"/>
          <a:sy n="94" d="100"/>
        </p:scale>
        <p:origin x="159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commentAuthors" Target="commentAuthors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hyperlink" Target="https://pdfs.semanticscholar.org/39a0/80c17dec400a6f04af5fe5746dab3a5eb0d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7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8.png"/><Relationship Id="rId7" Type="http://schemas.openxmlformats.org/officeDocument/2006/relationships/hyperlink" Target="https://www.cs.ucsb.edu/~xyan/papers/cloSpan.pdf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xyan/papers/gSpan-short.pdf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fs.semanticscholar.org/a1c1/5e63690c774b725fc91dcc77a629d01c3733.pdf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5.wmf"/><Relationship Id="rId5" Type="http://schemas.openxmlformats.org/officeDocument/2006/relationships/image" Target="../media/image2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Meng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12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FFFF00"/>
                </a:solidFill>
              </a:rPr>
              <a:t>Chapter </a:t>
            </a:r>
            <a:r>
              <a:rPr lang="en-US" altLang="zh-CN" dirty="0" smtClean="0">
                <a:solidFill>
                  <a:srgbClr val="FFFF00"/>
                </a:solidFill>
              </a:rPr>
              <a:t>7.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Advanced Frequent Pattern Mining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Extraordinary Phenomena in Quantitative 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/>
              <a:t>Mining extraordinary (i.e., interesting) phenomena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Wage: mean=$7/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RHS: an extraordinary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The rule is accepted only if a statistical test (e.g., Z-test) confirms the inference with high confidence</a:t>
            </a:r>
          </a:p>
          <a:p>
            <a:pPr>
              <a:spcBef>
                <a:spcPts val="500"/>
              </a:spcBef>
            </a:pPr>
            <a:r>
              <a:rPr lang="en-US" altLang="en-US" sz="2400" dirty="0" err="1"/>
              <a:t>Subrule</a:t>
            </a:r>
            <a:r>
              <a:rPr lang="en-US" altLang="en-US" sz="2400" dirty="0"/>
              <a:t>: Highlights the extraordinary behavior of a subset of the population of the super rule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$6.3/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en-US" sz="2400" dirty="0"/>
              <a:t>Rule condition can be categorical or numerical (quantitative rules)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Education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</a:rPr>
              <a:t> [14-18] (</a:t>
            </a:r>
            <a:r>
              <a:rPr lang="en-US" altLang="en-US" sz="2400" dirty="0" err="1">
                <a:solidFill>
                  <a:srgbClr val="FF0000"/>
                </a:solidFill>
              </a:rPr>
              <a:t>yrs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$11.64/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</a:p>
          <a:p>
            <a:pPr marL="461963" lvl="1" indent="-461963">
              <a:spcBef>
                <a:spcPts val="500"/>
              </a:spcBef>
              <a:buClr>
                <a:srgbClr val="0000CC"/>
              </a:buClr>
            </a:pPr>
            <a:r>
              <a:rPr lang="en-US" altLang="en-US" sz="2400" dirty="0"/>
              <a:t>Efficient methods have been developed for mining such extraordinary rules </a:t>
            </a:r>
            <a:r>
              <a:rPr lang="en-US" altLang="en-US" sz="2400" kern="0" dirty="0"/>
              <a:t>(e.g., </a:t>
            </a:r>
            <a:r>
              <a:rPr lang="en-US" altLang="en-US" sz="2400" kern="0" dirty="0" err="1"/>
              <a:t>Aumann</a:t>
            </a:r>
            <a:r>
              <a:rPr lang="en-US" altLang="en-US" sz="2400" kern="0" dirty="0"/>
              <a:t> and Lindell@KDD’99</a:t>
            </a:r>
            <a:r>
              <a:rPr lang="en-US" altLang="en-US" sz="2400" kern="0" dirty="0" smtClean="0"/>
              <a:t>)</a:t>
            </a:r>
            <a:endParaRPr lang="en-US" altLang="en-US" sz="24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ulti-level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Reduced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support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Redundancy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filtering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Group-based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individualized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min-support</a:t>
            </a:r>
            <a:endParaRPr lang="zh-CN" altLang="en-US" sz="2000" dirty="0" smtClean="0"/>
          </a:p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multi-dimensional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rules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X</a:t>
            </a:r>
            <a:r>
              <a:rPr lang="en-US" altLang="zh-CN" sz="2000" dirty="0" smtClean="0">
                <a:sym typeface="Wingdings"/>
              </a:rPr>
              <a:t>Y,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variables.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X: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antecedent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(condition)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or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left-hand-side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(LHS);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Y: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consequent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or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right-hand-side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(RHS)</a:t>
            </a:r>
            <a:endParaRPr lang="zh-CN" altLang="en-US" sz="2000" dirty="0" smtClean="0">
              <a:sym typeface="Wingdings"/>
            </a:endParaRPr>
          </a:p>
          <a:p>
            <a:pPr lvl="1"/>
            <a:r>
              <a:rPr lang="en-US" altLang="zh-CN" sz="2000" dirty="0" smtClean="0">
                <a:sym typeface="Wingdings"/>
              </a:rPr>
              <a:t>Inter-dimension,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hybrid-dimension</a:t>
            </a:r>
            <a:endParaRPr lang="zh-CN" altLang="en-US" sz="2000" dirty="0" smtClean="0">
              <a:sym typeface="Wingdings"/>
            </a:endParaRPr>
          </a:p>
          <a:p>
            <a:pPr lvl="1"/>
            <a:r>
              <a:rPr lang="en-US" altLang="zh-CN" sz="2000" dirty="0" smtClean="0"/>
              <a:t>Attributes: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categorical,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numerical</a:t>
            </a:r>
            <a:endParaRPr lang="zh-CN" altLang="en-US" sz="2000" dirty="0" smtClean="0"/>
          </a:p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quantitative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rules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Mean,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deviation,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minimum,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maximum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variables: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cube</a:t>
            </a:r>
            <a:endParaRPr lang="zh-CN" altLang="en-US" sz="2000" dirty="0" smtClean="0"/>
          </a:p>
          <a:p>
            <a:r>
              <a:rPr lang="en-US" altLang="zh-CN" sz="2400" dirty="0" smtClean="0"/>
              <a:t>TODAY: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negative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compressed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</a:t>
            </a: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6363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Compressed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dirty="0"/>
              <a:t>Why mining compressed patterns?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Too many scattered patterns but not so meaningful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Pattern distance measure</a:t>
            </a:r>
          </a:p>
          <a:p>
            <a:pPr marL="200025" lvl="1" indent="0">
              <a:spcAft>
                <a:spcPts val="300"/>
              </a:spcAft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spcAft>
                <a:spcPts val="300"/>
              </a:spcAft>
            </a:pP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  <a:cs typeface="Arial" pitchFamily="34" charset="0"/>
              </a:rPr>
              <a:t>-clustering: For each pattern P, find all patterns which can be expressed by P and whose distance to P is within 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 (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-cover)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All patterns in the cluster can be represented by P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Method for efficient, direct mining of c</a:t>
            </a:r>
            <a:r>
              <a:rPr lang="en-US" altLang="en-US" dirty="0"/>
              <a:t>ompressed frequent patterns (e.g., D. Xin, J. Han, X. Yan, H. Cheng, "On Compressing Frequent Patterns", Knowledge and Data Engineering, 60:5-29, 2007)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50" y="2857500"/>
            <a:ext cx="3395363" cy="4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105436"/>
              </p:ext>
            </p:extLst>
          </p:nvPr>
        </p:nvGraphicFramePr>
        <p:xfrm>
          <a:off x="5472112" y="1514475"/>
          <a:ext cx="3643312" cy="2011248"/>
        </p:xfrm>
        <a:graphic>
          <a:graphicData uri="http://schemas.openxmlformats.org/drawingml/2006/table">
            <a:tbl>
              <a:tblPr/>
              <a:tblGrid>
                <a:gridCol w="900112"/>
                <a:gridCol w="1785593"/>
                <a:gridCol w="957607"/>
              </a:tblGrid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Pat-ID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Item-Sets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Support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P1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205227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P2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205211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P3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101758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P4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161563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P5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161576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29300" y="3611448"/>
            <a:ext cx="3314700" cy="304752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 patterns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P1, P2, P3, P4, P5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Emphasizes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too much on support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There is no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compression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Max-patterns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P3: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information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loss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Desired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output (a good balance):</a:t>
            </a:r>
            <a:endParaRPr lang="en-US" altLang="zh-CN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P2, P3, </a:t>
            </a:r>
            <a:r>
              <a:rPr lang="en-US" altLang="zh-CN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P4</a:t>
            </a:r>
            <a:endParaRPr lang="en-US" altLang="zh-CN" sz="18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b="1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Why Constraint-Based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Finding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the patterns in a dataset </a:t>
            </a:r>
            <a:r>
              <a:rPr lang="en-US" altLang="en-US" sz="2400" dirty="0">
                <a:solidFill>
                  <a:srgbClr val="FF0000"/>
                </a:solidFill>
              </a:rPr>
              <a:t>autonomously</a:t>
            </a:r>
            <a:r>
              <a:rPr lang="en-US" altLang="en-US" sz="2400" dirty="0"/>
              <a:t>? — unrealistic!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Too many patterns but not necessarily user-interested!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Pattern mining should be an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Constraint-based mining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flexibility: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Optimization: explores such constraints for efficient mining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Constraint-based mining: </a:t>
            </a:r>
            <a:r>
              <a:rPr lang="en-US" altLang="en-US" dirty="0"/>
              <a:t>Constraint-pushing, similar to push selection first in DB query </a:t>
            </a:r>
            <a:r>
              <a:rPr lang="en-US" altLang="en-US" dirty="0" smtClean="0"/>
              <a:t>processing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Constraints in General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Knowledge type constraint: </a:t>
            </a:r>
          </a:p>
          <a:p>
            <a:pPr lvl="1"/>
            <a:r>
              <a:rPr lang="en-US" altLang="en-US" dirty="0" smtClean="0"/>
              <a:t>Ex.: classification, association, clustering, outlier finding, ....</a:t>
            </a:r>
          </a:p>
          <a:p>
            <a:r>
              <a:rPr lang="en-US" altLang="en-US" dirty="0" smtClean="0"/>
              <a:t>Data constraint — using SQL-like queries </a:t>
            </a:r>
          </a:p>
          <a:p>
            <a:pPr lvl="1"/>
            <a:r>
              <a:rPr lang="en-US" altLang="en-US" dirty="0" smtClean="0"/>
              <a:t>Ex.: find products sold together in NY stores this year</a:t>
            </a:r>
          </a:p>
          <a:p>
            <a:r>
              <a:rPr lang="en-US" altLang="en-US" dirty="0" smtClean="0"/>
              <a:t>Dimension/level constraint</a:t>
            </a:r>
          </a:p>
          <a:p>
            <a:pPr lvl="1"/>
            <a:r>
              <a:rPr lang="en-US" altLang="en-US" dirty="0" smtClean="0"/>
              <a:t>Ex.: in relevance to region, price, brand, customer category</a:t>
            </a:r>
          </a:p>
          <a:p>
            <a:r>
              <a:rPr lang="en-US" altLang="en-US" dirty="0" smtClean="0"/>
              <a:t>Rule (or pattern) constraint</a:t>
            </a:r>
          </a:p>
          <a:p>
            <a:pPr lvl="1"/>
            <a:r>
              <a:rPr lang="en-US" altLang="en-US" dirty="0" smtClean="0"/>
              <a:t>Ex.: small sales (price &lt; $10) triggers big sales (sum &gt; $200)</a:t>
            </a:r>
          </a:p>
          <a:p>
            <a:r>
              <a:rPr lang="en-US" altLang="en-US" dirty="0" smtClean="0"/>
              <a:t>Interestingness constraint</a:t>
            </a:r>
          </a:p>
          <a:p>
            <a:pPr lvl="1"/>
            <a:r>
              <a:rPr lang="en-US" altLang="en-US" dirty="0" smtClean="0"/>
              <a:t>Ex.: strong rules: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</a:t>
            </a:r>
            <a:r>
              <a:rPr lang="en-US" altLang="en-US" dirty="0" smtClean="0"/>
              <a:t> 0.02, </a:t>
            </a:r>
            <a:r>
              <a:rPr lang="en-US" altLang="en-US" dirty="0" err="1" smtClean="0"/>
              <a:t>min_conf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</a:t>
            </a:r>
            <a:r>
              <a:rPr lang="en-US" altLang="en-US" dirty="0" smtClean="0"/>
              <a:t> 0.6, </a:t>
            </a:r>
            <a:r>
              <a:rPr lang="en-US" altLang="en-US" dirty="0" err="1" smtClean="0"/>
              <a:t>min_correlation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0.7</a:t>
            </a:r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5887" y="1417638"/>
            <a:ext cx="6829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A data mining query can be in the form of a meta-rule or with the following </a:t>
            </a:r>
            <a:r>
              <a:rPr lang="en-US" sz="240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language </a:t>
            </a:r>
            <a:r>
              <a:rPr lang="en-US" sz="2400" smtClean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primitives.</a:t>
            </a:r>
            <a:endParaRPr lang="en-US" sz="2400" dirty="0">
              <a:solidFill>
                <a:srgbClr val="17098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3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Meta-Rule Guided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A meta-rule can contain partially instantiated predicates &amp; constants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(X, Y)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(X, W)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The resulting mined rule can be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age(X, “15-25”) ^ profession(X, “student”)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In general, (meta) rules can be in the form of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</a:t>
            </a:r>
            <a:r>
              <a:rPr lang="en-US" altLang="en-US" sz="2400" dirty="0" err="1">
                <a:solidFill>
                  <a:srgbClr val="FF000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sz="2400" dirty="0"/>
              <a:t>Method to find meta-rules</a:t>
            </a:r>
          </a:p>
          <a:p>
            <a:pPr lvl="1">
              <a:defRPr/>
            </a:pPr>
            <a:r>
              <a:rPr lang="en-US" altLang="en-US" sz="2400" dirty="0"/>
              <a:t>Find frequent (l + r) predicates (based on </a:t>
            </a:r>
            <a:r>
              <a:rPr lang="en-US" altLang="en-US" sz="2400" i="1" dirty="0"/>
              <a:t>min-support</a:t>
            </a:r>
            <a:r>
              <a:rPr lang="en-US" altLang="en-US" sz="2400" dirty="0"/>
              <a:t>)</a:t>
            </a:r>
          </a:p>
          <a:p>
            <a:pPr lvl="1">
              <a:defRPr/>
            </a:pPr>
            <a:r>
              <a:rPr lang="en-US" altLang="en-US" sz="2400" dirty="0"/>
              <a:t>Push constants deeply when possible into the mining process </a:t>
            </a:r>
          </a:p>
          <a:p>
            <a:pPr lvl="1">
              <a:defRPr/>
            </a:pPr>
            <a:r>
              <a:rPr lang="en-US" altLang="en-US" sz="2400" dirty="0" smtClean="0"/>
              <a:t>Also</a:t>
            </a:r>
            <a:r>
              <a:rPr lang="en-US" altLang="en-US" sz="2400" dirty="0"/>
              <a:t>, push </a:t>
            </a:r>
            <a:r>
              <a:rPr lang="en-US" altLang="en-US" sz="2400" dirty="0" err="1"/>
              <a:t>min_conf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min_correlation</a:t>
            </a:r>
            <a:r>
              <a:rPr lang="en-US" altLang="en-US" sz="2400" dirty="0"/>
              <a:t>, and other measures as early as possible (measures acting as constraints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7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Monotonic: If c is satisfied, no need to check c again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Succinct: if the constraint c can be enforced by directly manipulating the data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(e.g.,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pruning)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</a:t>
            </a:r>
            <a:r>
              <a:rPr lang="en-US" b="1" dirty="0" smtClean="0">
                <a:solidFill>
                  <a:srgbClr val="FF0000"/>
                </a:solidFill>
              </a:rPr>
              <a:t>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Pattern Space Pruning with Pattern </a:t>
            </a:r>
            <a:r>
              <a:rPr lang="en-US" dirty="0" smtClean="0">
                <a:ea typeface="ＭＳ Ｐゴシック" charset="0"/>
              </a:rPr>
              <a:t>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Constraint c is anti-monotone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S violates constraint c, so does any of its superset </a:t>
            </a:r>
          </a:p>
          <a:p>
            <a:pPr lvl="1"/>
            <a:r>
              <a:rPr lang="en-US" dirty="0" smtClean="0"/>
              <a:t>That is, mining on </a:t>
            </a:r>
            <a:r>
              <a:rPr lang="en-US" dirty="0" err="1" smtClean="0"/>
              <a:t>itemset</a:t>
            </a:r>
            <a:r>
              <a:rPr lang="en-US" dirty="0" smtClean="0"/>
              <a:t> S can be terminated</a:t>
            </a:r>
          </a:p>
          <a:p>
            <a:r>
              <a:rPr lang="en-US" dirty="0" smtClean="0">
                <a:sym typeface="Symbol" charset="0"/>
              </a:rPr>
              <a:t>Ex. 1: 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anti-monotone</a:t>
            </a:r>
          </a:p>
          <a:p>
            <a:r>
              <a:rPr lang="en-US" dirty="0" smtClean="0">
                <a:sym typeface="Symbol" charset="0"/>
              </a:rPr>
              <a:t>Ex. 2: c2: </a:t>
            </a:r>
            <a:r>
              <a:rPr lang="en-US" dirty="0" smtClean="0">
                <a:sym typeface="Wingdings" charset="0"/>
              </a:rPr>
              <a:t>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anti-monotone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violates </a:t>
            </a:r>
            <a:r>
              <a:rPr lang="en-US" dirty="0" smtClean="0">
                <a:sym typeface="Symbol" charset="0"/>
              </a:rPr>
              <a:t>c2</a:t>
            </a:r>
            <a:r>
              <a:rPr lang="en-US" dirty="0" smtClean="0"/>
              <a:t> (range(ab) = 40)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3. c3: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anti-monotone</a:t>
            </a:r>
          </a:p>
          <a:p>
            <a:r>
              <a:rPr lang="en-US" dirty="0" smtClean="0">
                <a:sym typeface="Symbol" charset="0"/>
              </a:rPr>
              <a:t>Ex. 4. Is c4: support(S)   </a:t>
            </a:r>
            <a:r>
              <a:rPr lang="el-GR" dirty="0" smtClean="0">
                <a:sym typeface="Symbol" charset="0"/>
              </a:rPr>
              <a:t>σ</a:t>
            </a:r>
            <a:r>
              <a:rPr lang="en-US" dirty="0" smtClean="0">
                <a:sym typeface="Symbol" charset="0"/>
              </a:rPr>
              <a:t> anti-monotone?</a:t>
            </a:r>
          </a:p>
          <a:p>
            <a:pPr lvl="1"/>
            <a:r>
              <a:rPr lang="en-US" dirty="0" smtClean="0">
                <a:sym typeface="Symbol" charset="0"/>
              </a:rPr>
              <a:t>Yes! </a:t>
            </a:r>
            <a:r>
              <a:rPr lang="en-US" dirty="0" err="1" smtClean="0">
                <a:sym typeface="Symbol" charset="0"/>
              </a:rPr>
              <a:t>Apriori</a:t>
            </a:r>
            <a:r>
              <a:rPr lang="en-US" dirty="0" smtClean="0">
                <a:sym typeface="Symbol" charset="0"/>
              </a:rPr>
              <a:t> pruning is essentially pruning with an anti-monotonic constraint!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05577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52319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7314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Pattern Monotonicity and Its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6313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A constraint c is monotone: </a:t>
            </a:r>
            <a:r>
              <a:rPr lang="en-US" smtClean="0"/>
              <a:t>if an </a:t>
            </a:r>
            <a:r>
              <a:rPr lang="en-US" dirty="0" err="1" smtClean="0"/>
              <a:t>itemset</a:t>
            </a:r>
            <a:r>
              <a:rPr lang="en-US" dirty="0" smtClean="0"/>
              <a:t> S satisfies the constraint c, so does any of its superset </a:t>
            </a:r>
          </a:p>
          <a:p>
            <a:pPr lvl="1"/>
            <a:r>
              <a:rPr lang="en-US" dirty="0" smtClean="0"/>
              <a:t>That is, </a:t>
            </a:r>
            <a:r>
              <a:rPr lang="en-US" altLang="zh-CN" dirty="0" smtClean="0"/>
              <a:t>we do not need to check c in subsequent mining</a:t>
            </a:r>
            <a:endParaRPr lang="en-US" dirty="0" smtClean="0"/>
          </a:p>
          <a:p>
            <a:r>
              <a:rPr lang="en-US" dirty="0" smtClean="0">
                <a:sym typeface="Symbol" charset="0"/>
              </a:rPr>
              <a:t>Ex. 1: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monotone</a:t>
            </a:r>
          </a:p>
          <a:p>
            <a:r>
              <a:rPr lang="en-US" dirty="0" smtClean="0">
                <a:sym typeface="Wingdings" charset="0"/>
              </a:rPr>
              <a:t>Ex. 2: </a:t>
            </a:r>
            <a:r>
              <a:rPr lang="en-US" dirty="0" smtClean="0">
                <a:sym typeface="Symbol" charset="0"/>
              </a:rPr>
              <a:t>c2: </a:t>
            </a:r>
            <a:r>
              <a:rPr lang="en-US" dirty="0" smtClean="0">
                <a:sym typeface="Wingdings" charset="0"/>
              </a:rPr>
              <a:t>min(</a:t>
            </a:r>
            <a:r>
              <a:rPr lang="en-US" dirty="0" err="1" smtClean="0">
                <a:sym typeface="Wingdings" charset="0"/>
              </a:rPr>
              <a:t>S.Price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v  </a:t>
            </a:r>
            <a:r>
              <a:rPr lang="en-US" dirty="0" smtClean="0">
                <a:sym typeface="Symbol" charset="0"/>
              </a:rPr>
              <a:t>is monotone</a:t>
            </a:r>
          </a:p>
          <a:p>
            <a:r>
              <a:rPr lang="en-US" dirty="0" smtClean="0">
                <a:sym typeface="Wingdings" charset="0"/>
              </a:rPr>
              <a:t>Ex. 3: c3: 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satisfies </a:t>
            </a:r>
            <a:r>
              <a:rPr lang="en-US" dirty="0" smtClean="0">
                <a:sym typeface="Wingdings" charset="0"/>
              </a:rPr>
              <a:t>c3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005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0825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17975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Monotonic: If c is satisfied, no need to check c again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Succinct: if the constraint c can be enforced by directly manipulating the data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(e.g.,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pruning)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</a:t>
            </a:r>
            <a:r>
              <a:rPr lang="en-US" b="1" dirty="0" smtClean="0">
                <a:solidFill>
                  <a:srgbClr val="FF0000"/>
                </a:solidFill>
              </a:rPr>
              <a:t>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charset="0"/>
                <a:cs typeface="SimSun" charset="0"/>
              </a:rPr>
              <a:t>Data Space Pruning with Data 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68" y="1628775"/>
            <a:ext cx="5183714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1800" dirty="0">
                <a:ea typeface="SimSun" pitchFamily="2" charset="-122"/>
              </a:rPr>
              <a:t>A constraint c is </a:t>
            </a:r>
            <a:r>
              <a:rPr lang="en-US" altLang="zh-CN" sz="18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1800" dirty="0">
                <a:ea typeface="SimSun" pitchFamily="2" charset="-122"/>
              </a:rPr>
              <a:t>: In the mining process, </a:t>
            </a:r>
            <a:r>
              <a:rPr lang="en-US" altLang="zh-CN" sz="1800" strike="sngStrike" dirty="0">
                <a:ea typeface="SimSun" pitchFamily="2" charset="-122"/>
              </a:rPr>
              <a:t>if a data entry </a:t>
            </a:r>
            <a:r>
              <a:rPr lang="en-US" altLang="zh-CN" sz="1800" i="1" strike="sngStrike" dirty="0">
                <a:ea typeface="SimSun" pitchFamily="2" charset="-122"/>
              </a:rPr>
              <a:t>t</a:t>
            </a:r>
            <a:r>
              <a:rPr lang="en-US" altLang="zh-CN" sz="1800" strike="sngStrike" dirty="0">
                <a:ea typeface="SimSun" pitchFamily="2" charset="-122"/>
              </a:rPr>
              <a:t> cannot satisfy a pattern </a:t>
            </a:r>
            <a:r>
              <a:rPr lang="en-US" altLang="zh-CN" sz="1800" i="1" strike="sngStrike" dirty="0">
                <a:ea typeface="SimSun" pitchFamily="2" charset="-122"/>
              </a:rPr>
              <a:t>p</a:t>
            </a:r>
            <a:r>
              <a:rPr lang="en-US" altLang="zh-CN" sz="1800" strike="sngStrike" dirty="0">
                <a:ea typeface="SimSun" pitchFamily="2" charset="-122"/>
              </a:rPr>
              <a:t> under </a:t>
            </a:r>
            <a:r>
              <a:rPr lang="en-US" altLang="zh-CN" sz="1800" i="1" strike="sngStrike" dirty="0">
                <a:ea typeface="SimSun" pitchFamily="2" charset="-122"/>
              </a:rPr>
              <a:t>c</a:t>
            </a:r>
            <a:r>
              <a:rPr lang="en-US" altLang="zh-CN" sz="1800" strike="sngStrike" dirty="0">
                <a:ea typeface="SimSun" pitchFamily="2" charset="-122"/>
              </a:rPr>
              <a:t>, </a:t>
            </a:r>
            <a:r>
              <a:rPr lang="en-US" altLang="zh-CN" sz="1800" i="1" strike="sngStrike" dirty="0">
                <a:ea typeface="SimSun" pitchFamily="2" charset="-122"/>
              </a:rPr>
              <a:t>t</a:t>
            </a:r>
            <a:r>
              <a:rPr lang="en-US" altLang="zh-CN" sz="1800" strike="sngStrike" dirty="0">
                <a:ea typeface="SimSun" pitchFamily="2" charset="-122"/>
              </a:rPr>
              <a:t> cannot satisfy </a:t>
            </a:r>
            <a:r>
              <a:rPr lang="en-US" altLang="zh-CN" sz="1800" i="1" strike="sngStrike" dirty="0">
                <a:ea typeface="SimSun" pitchFamily="2" charset="-122"/>
              </a:rPr>
              <a:t>p</a:t>
            </a:r>
            <a:r>
              <a:rPr lang="en-US" altLang="zh-CN" sz="1800" strike="sngStrike" dirty="0">
                <a:ea typeface="SimSun" pitchFamily="2" charset="-122"/>
              </a:rPr>
              <a:t>’s superset </a:t>
            </a:r>
            <a:r>
              <a:rPr lang="en-US" altLang="zh-CN" sz="1800" strike="sngStrike" dirty="0" smtClean="0">
                <a:ea typeface="SimSun" pitchFamily="2" charset="-122"/>
              </a:rPr>
              <a:t>either</a:t>
            </a:r>
            <a:r>
              <a:rPr lang="zh-CN" altLang="en-US" sz="1800" dirty="0" smtClean="0">
                <a:ea typeface="SimSun" pitchFamily="2" charset="-122"/>
              </a:rPr>
              <a:t>  </a:t>
            </a:r>
            <a:r>
              <a:rPr lang="en-US" altLang="zh-CN" sz="1800" dirty="0" smtClean="0">
                <a:ea typeface="SimSun" pitchFamily="2" charset="-122"/>
              </a:rPr>
              <a:t>if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a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data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entry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(transaction)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cannot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satisfy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constraint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c</a:t>
            </a:r>
            <a:r>
              <a:rPr lang="en-US" altLang="zh-CN" sz="1800" dirty="0" smtClean="0">
                <a:ea typeface="SimSun" pitchFamily="2" charset="-122"/>
              </a:rPr>
              <a:t>,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cannot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satisfy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any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pattern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p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under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c</a:t>
            </a:r>
            <a:endParaRPr lang="en-US" altLang="zh-CN" sz="1800" i="1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sz="1800" dirty="0">
                <a:ea typeface="SimSun" pitchFamily="2" charset="-122"/>
              </a:rPr>
              <a:t>Data space pruning</a:t>
            </a:r>
            <a:r>
              <a:rPr lang="en-US" altLang="zh-CN" sz="1800" i="1" dirty="0">
                <a:ea typeface="SimSun" pitchFamily="2" charset="-122"/>
              </a:rPr>
              <a:t>:  </a:t>
            </a:r>
            <a:r>
              <a:rPr lang="en-US" altLang="zh-CN" sz="1800" dirty="0">
                <a:ea typeface="SimSun" pitchFamily="2" charset="-122"/>
              </a:rPr>
              <a:t>Data entry </a:t>
            </a:r>
            <a:r>
              <a:rPr lang="en-US" altLang="zh-CN" sz="1800" i="1" dirty="0">
                <a:ea typeface="SimSun" pitchFamily="2" charset="-122"/>
              </a:rPr>
              <a:t>t</a:t>
            </a:r>
            <a:r>
              <a:rPr lang="en-US" altLang="zh-CN" sz="1800" dirty="0">
                <a:ea typeface="SimSun" pitchFamily="2" charset="-122"/>
              </a:rPr>
              <a:t> can be </a:t>
            </a:r>
            <a:r>
              <a:rPr lang="en-US" altLang="zh-CN" sz="1800" dirty="0" smtClean="0">
                <a:ea typeface="SimSun" pitchFamily="2" charset="-122"/>
              </a:rPr>
              <a:t>pruned</a:t>
            </a:r>
            <a:endParaRPr lang="en-US" altLang="zh-CN" sz="1800" dirty="0">
              <a:ea typeface="SimSun" pitchFamily="2" charset="-122"/>
            </a:endParaRPr>
          </a:p>
          <a:p>
            <a:pPr>
              <a:defRPr/>
            </a:pPr>
            <a:r>
              <a:rPr lang="en-US" altLang="en-US" sz="1800" dirty="0"/>
              <a:t>Ex. 1: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: </a:t>
            </a:r>
            <a:r>
              <a:rPr lang="en-US" altLang="en-US" sz="1800" i="1" dirty="0">
                <a:sym typeface="Symbol" pitchFamily="18" charset="2"/>
              </a:rPr>
              <a:t>sum(</a:t>
            </a:r>
            <a:r>
              <a:rPr lang="en-US" altLang="en-US" sz="1800" i="1" dirty="0" err="1">
                <a:sym typeface="Symbol" pitchFamily="18" charset="2"/>
              </a:rPr>
              <a:t>S.Profit</a:t>
            </a:r>
            <a:r>
              <a:rPr lang="en-US" altLang="en-US" sz="1800" i="1" dirty="0">
                <a:sym typeface="Symbol" pitchFamily="18" charset="2"/>
              </a:rPr>
              <a:t>)</a:t>
            </a:r>
            <a:r>
              <a:rPr lang="en-US" altLang="en-US" sz="1800" dirty="0">
                <a:sym typeface="Symbol" pitchFamily="18" charset="2"/>
              </a:rPr>
              <a:t>  </a:t>
            </a:r>
            <a:r>
              <a:rPr lang="en-US" altLang="en-US" sz="1800" i="1" dirty="0">
                <a:sym typeface="Symbol" pitchFamily="18" charset="2"/>
              </a:rPr>
              <a:t>v</a:t>
            </a:r>
            <a:r>
              <a:rPr lang="en-US" altLang="en-US" sz="1800" dirty="0">
                <a:sym typeface="Symbol" pitchFamily="18" charset="2"/>
              </a:rPr>
              <a:t>  is 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800" dirty="0">
                <a:sym typeface="Symbol" pitchFamily="18" charset="2"/>
              </a:rPr>
              <a:t>Let </a:t>
            </a:r>
            <a:r>
              <a:rPr lang="en-US" altLang="en-US" sz="1800" dirty="0"/>
              <a:t>constraint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be: sum{</a:t>
            </a:r>
            <a:r>
              <a:rPr lang="en-US" altLang="en-US" sz="1800" dirty="0" err="1"/>
              <a:t>S.Profit</a:t>
            </a:r>
            <a:r>
              <a:rPr lang="en-US" altLang="en-US" sz="1800" dirty="0"/>
              <a:t>} ≥ 25</a:t>
            </a:r>
          </a:p>
          <a:p>
            <a:pPr lvl="2">
              <a:defRPr/>
            </a:pPr>
            <a:r>
              <a:rPr lang="en-US" altLang="en-US" sz="1800" dirty="0">
                <a:sym typeface="Symbol" pitchFamily="18" charset="2"/>
              </a:rPr>
              <a:t>T</a:t>
            </a:r>
            <a:r>
              <a:rPr lang="en-US" altLang="en-US" sz="1800" baseline="-25000" dirty="0">
                <a:sym typeface="Symbol" pitchFamily="18" charset="2"/>
              </a:rPr>
              <a:t>30</a:t>
            </a:r>
            <a:r>
              <a:rPr lang="en-US" altLang="en-US" sz="1800" dirty="0">
                <a:sym typeface="Symbol" pitchFamily="18" charset="2"/>
              </a:rPr>
              <a:t>:</a:t>
            </a:r>
            <a:r>
              <a:rPr lang="en-US" altLang="en-US" sz="1800" baseline="-25000" dirty="0"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{</a:t>
            </a:r>
            <a:r>
              <a:rPr lang="en-US" sz="1800" dirty="0">
                <a:latin typeface="Calibri" panose="020F0502020204030204" pitchFamily="34" charset="0"/>
              </a:rPr>
              <a:t>b, c, d, f, g</a:t>
            </a:r>
            <a:r>
              <a:rPr lang="en-US" altLang="en-US" sz="1800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sz="1800" dirty="0"/>
              <a:t>≥</a:t>
            </a:r>
            <a:r>
              <a:rPr lang="en-US" altLang="en-US" sz="1800" dirty="0">
                <a:sym typeface="Symbol" pitchFamily="18" charset="2"/>
              </a:rPr>
              <a:t> 25</a:t>
            </a:r>
          </a:p>
          <a:p>
            <a:pPr>
              <a:defRPr/>
            </a:pPr>
            <a:r>
              <a:rPr lang="en-US" altLang="en-US" sz="1800" dirty="0"/>
              <a:t>Ex. 2: c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: </a:t>
            </a:r>
            <a:r>
              <a:rPr lang="en-US" altLang="en-US" sz="1800" i="1" dirty="0">
                <a:sym typeface="Wingdings" pitchFamily="2" charset="2"/>
              </a:rPr>
              <a:t>min(</a:t>
            </a:r>
            <a:r>
              <a:rPr lang="en-US" altLang="en-US" sz="1800" i="1" dirty="0" err="1">
                <a:sym typeface="Wingdings" pitchFamily="2" charset="2"/>
              </a:rPr>
              <a:t>S.Price</a:t>
            </a:r>
            <a:r>
              <a:rPr lang="en-US" altLang="en-US" sz="1800" i="1" dirty="0">
                <a:sym typeface="Wingdings" pitchFamily="2" charset="2"/>
              </a:rPr>
              <a:t>) </a:t>
            </a:r>
            <a:r>
              <a:rPr lang="en-US" altLang="en-US" sz="1800" dirty="0">
                <a:sym typeface="Symbol" pitchFamily="18" charset="2"/>
              </a:rPr>
              <a:t></a:t>
            </a:r>
            <a:r>
              <a:rPr lang="en-US" altLang="en-US" sz="1800" i="1" dirty="0">
                <a:sym typeface="Wingdings" pitchFamily="2" charset="2"/>
              </a:rPr>
              <a:t> v  </a:t>
            </a:r>
            <a:r>
              <a:rPr lang="en-US" altLang="en-US" sz="1800" dirty="0">
                <a:sym typeface="Symbol" pitchFamily="18" charset="2"/>
              </a:rPr>
              <a:t>is 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sz="1800" dirty="0">
                <a:sym typeface="Symbol" pitchFamily="18" charset="2"/>
              </a:rPr>
              <a:t>Consider </a:t>
            </a:r>
            <a:r>
              <a:rPr lang="en-US" altLang="en-US" sz="1800" i="1" dirty="0">
                <a:sym typeface="Symbol" pitchFamily="18" charset="2"/>
              </a:rPr>
              <a:t>v </a:t>
            </a:r>
            <a:r>
              <a:rPr lang="en-US" altLang="en-US" sz="1800" dirty="0">
                <a:sym typeface="Symbol" pitchFamily="18" charset="2"/>
              </a:rPr>
              <a:t>= 5 but every item in transaction T</a:t>
            </a:r>
            <a:r>
              <a:rPr lang="en-US" altLang="en-US" sz="1800" i="1" baseline="-25000" dirty="0">
                <a:sym typeface="Symbol" pitchFamily="18" charset="2"/>
              </a:rPr>
              <a:t>50</a:t>
            </a:r>
            <a:r>
              <a:rPr lang="en-US" altLang="en-US" sz="1800" baseline="-25000" dirty="0"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has a price higher than </a:t>
            </a:r>
            <a:r>
              <a:rPr lang="en-US" altLang="en-US" sz="1800" dirty="0" smtClean="0">
                <a:sym typeface="Symbol" pitchFamily="18" charset="2"/>
              </a:rPr>
              <a:t>10</a:t>
            </a:r>
            <a:endParaRPr lang="en-US" altLang="en-US" sz="18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3143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4938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3065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Succinctness: Pruning Both Data and Pattern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Succinctness: if the constraint c can be enforced by directly manipulating the data</a:t>
            </a:r>
          </a:p>
          <a:p>
            <a:r>
              <a:rPr lang="en-US" dirty="0" smtClean="0"/>
              <a:t>Ex. 1: To find those patterns without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i</a:t>
            </a:r>
            <a:r>
              <a:rPr lang="en-US" dirty="0" smtClean="0"/>
              <a:t> from DB and then mine (pattern space pruning)</a:t>
            </a:r>
          </a:p>
          <a:p>
            <a:r>
              <a:rPr lang="en-US" dirty="0" smtClean="0"/>
              <a:t>Ex. 2: To find those patterns containing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>
                <a:sym typeface="Symbol" charset="0"/>
              </a:rPr>
              <a:t>Mine only 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-projected DB </a:t>
            </a:r>
            <a:r>
              <a:rPr lang="en-US" dirty="0" smtClean="0"/>
              <a:t>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3: c</a:t>
            </a:r>
            <a:r>
              <a:rPr lang="en-US" baseline="-25000" dirty="0" smtClean="0">
                <a:sym typeface="Symbol" charset="0"/>
              </a:rPr>
              <a:t>3</a:t>
            </a:r>
            <a:r>
              <a:rPr lang="en-US" dirty="0" smtClean="0">
                <a:sym typeface="Symbol" charset="0"/>
              </a:rPr>
              <a:t>: min(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succinct</a:t>
            </a:r>
          </a:p>
          <a:p>
            <a:pPr lvl="1"/>
            <a:r>
              <a:rPr lang="en-US" dirty="0" smtClean="0">
                <a:sym typeface="Symbol" charset="0"/>
              </a:rPr>
              <a:t>Start with only items whose price  v (</a:t>
            </a:r>
            <a:r>
              <a:rPr lang="en-US" dirty="0" smtClean="0"/>
              <a:t>pattern space pruning)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and remove transactions with high-price items only 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4: c</a:t>
            </a:r>
            <a:r>
              <a:rPr lang="en-US" baseline="-25000" dirty="0" smtClean="0">
                <a:sym typeface="Symbol" charset="0"/>
              </a:rPr>
              <a:t>4</a:t>
            </a:r>
            <a:r>
              <a:rPr lang="en-US" dirty="0" smtClean="0">
                <a:sym typeface="Symbol" charset="0"/>
              </a:rPr>
              <a:t>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succinct</a:t>
            </a:r>
          </a:p>
          <a:p>
            <a:pPr lvl="1"/>
            <a:r>
              <a:rPr lang="en-US" dirty="0" smtClean="0">
                <a:sym typeface="Symbol" charset="0"/>
              </a:rPr>
              <a:t>It cannot be determined beforehand since sum of the price of </a:t>
            </a:r>
            <a:r>
              <a:rPr lang="en-US" dirty="0" err="1" smtClean="0">
                <a:sym typeface="Symbol" charset="0"/>
              </a:rPr>
              <a:t>itemset</a:t>
            </a:r>
            <a:r>
              <a:rPr lang="en-US" dirty="0" smtClean="0">
                <a:sym typeface="Symbol" charset="0"/>
              </a:rPr>
              <a:t> S keeps increasing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Convertible Constraints: Ordering Data in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0663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Convert tough constraints into (anti-)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monotone by proper ordering of items in transactions</a:t>
            </a:r>
          </a:p>
          <a:p>
            <a:r>
              <a:rPr lang="en-US" sz="2400" dirty="0" smtClean="0"/>
              <a:t>Examine c1: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 </a:t>
            </a:r>
          </a:p>
          <a:p>
            <a:pPr lvl="1"/>
            <a:r>
              <a:rPr lang="en-US" sz="2000" dirty="0" smtClean="0"/>
              <a:t>Order items in value-descending order</a:t>
            </a:r>
          </a:p>
          <a:p>
            <a:pPr lvl="2"/>
            <a:r>
              <a:rPr lang="en-US" sz="1800" dirty="0" smtClean="0"/>
              <a:t>&lt;a, g, f, h, b, d, c, e&gt;</a:t>
            </a:r>
          </a:p>
          <a:p>
            <a:pPr lvl="1"/>
            <a:r>
              <a:rPr lang="en-US" sz="2000" dirty="0" smtClean="0"/>
              <a:t>An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ab violates c1 (</a:t>
            </a:r>
            <a:r>
              <a:rPr lang="en-US" sz="2000" dirty="0" err="1" smtClean="0"/>
              <a:t>avg</a:t>
            </a:r>
            <a:r>
              <a:rPr lang="en-US" sz="2000" dirty="0" smtClean="0"/>
              <a:t>(ab) = 20)</a:t>
            </a:r>
            <a:endParaRPr lang="en-US" sz="2000" dirty="0" smtClean="0">
              <a:sym typeface="Wingdings" charset="0"/>
            </a:endParaRPr>
          </a:p>
          <a:p>
            <a:pPr lvl="2"/>
            <a:r>
              <a:rPr lang="en-US" sz="1800" dirty="0" smtClean="0"/>
              <a:t>So does </a:t>
            </a:r>
            <a:r>
              <a:rPr lang="en-US" sz="1800" dirty="0" smtClean="0">
                <a:solidFill>
                  <a:srgbClr val="FF0000"/>
                </a:solidFill>
              </a:rPr>
              <a:t>ab* </a:t>
            </a:r>
            <a:r>
              <a:rPr lang="en-US" sz="1800" dirty="0" smtClean="0"/>
              <a:t>(i.e., ab-projected DB)</a:t>
            </a:r>
          </a:p>
          <a:p>
            <a:pPr lvl="2"/>
            <a:r>
              <a:rPr lang="en-US" sz="1800" dirty="0" smtClean="0"/>
              <a:t>C1: anti-monotone if </a:t>
            </a:r>
            <a:r>
              <a:rPr lang="en-US" sz="1800" dirty="0" smtClean="0">
                <a:solidFill>
                  <a:srgbClr val="FF0000"/>
                </a:solidFill>
              </a:rPr>
              <a:t>patterns grow </a:t>
            </a:r>
            <a:r>
              <a:rPr lang="en-US" sz="1800" dirty="0" smtClean="0"/>
              <a:t>in the right order!</a:t>
            </a:r>
          </a:p>
          <a:p>
            <a:r>
              <a:rPr lang="en-US" sz="2400" dirty="0" smtClean="0"/>
              <a:t>Can item-reordering work for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? </a:t>
            </a:r>
          </a:p>
          <a:p>
            <a:pPr lvl="1"/>
            <a:r>
              <a:rPr lang="en-US" sz="2000" dirty="0" smtClean="0"/>
              <a:t>Does not work for level-wise candidate generation! </a:t>
            </a:r>
          </a:p>
          <a:p>
            <a:pPr lvl="1"/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agf</a:t>
            </a:r>
            <a:r>
              <a:rPr lang="en-US" sz="2000" dirty="0" smtClean="0"/>
              <a:t>) = 23.3 &gt; 20, but </a:t>
            </a:r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gf</a:t>
            </a:r>
            <a:r>
              <a:rPr lang="en-US" sz="2000" dirty="0" smtClean="0"/>
              <a:t>) = 15 &lt; 20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083879" y="4029862"/>
            <a:ext cx="1612900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1754"/>
              </p:ext>
            </p:extLst>
          </p:nvPr>
        </p:nvGraphicFramePr>
        <p:xfrm>
          <a:off x="6083879" y="4916547"/>
          <a:ext cx="230592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825"/>
                <a:gridCol w="1685095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6819"/>
              </p:ext>
            </p:extLst>
          </p:nvPr>
        </p:nvGraphicFramePr>
        <p:xfrm>
          <a:off x="7700964" y="1600200"/>
          <a:ext cx="1443036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76"/>
                <a:gridCol w="763960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83879" y="4485499"/>
            <a:ext cx="16129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07706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How to Handle Multiple Constraints?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beneficial to use multiple constraints in pattern mining </a:t>
            </a:r>
          </a:p>
          <a:p>
            <a:r>
              <a:rPr lang="en-US" sz="2400" dirty="0" smtClean="0"/>
              <a:t>But different constraints may require potentially conflicting item-ordering</a:t>
            </a:r>
          </a:p>
          <a:p>
            <a:pPr lvl="1"/>
            <a:r>
              <a:rPr lang="en-US" sz="2000" dirty="0" smtClean="0"/>
              <a:t>If there exists an order R making both c1 and c2 convertible, try to sort items in the order that benefits pruning most</a:t>
            </a:r>
          </a:p>
          <a:p>
            <a:pPr lvl="1"/>
            <a:r>
              <a:rPr lang="en-US" sz="2000" dirty="0" smtClean="0"/>
              <a:t>If there exists conflict ordering between c1 and c2 </a:t>
            </a:r>
          </a:p>
          <a:p>
            <a:pPr lvl="2"/>
            <a:r>
              <a:rPr lang="en-US" sz="1800" dirty="0" smtClean="0"/>
              <a:t>Try to sort data and enforce one constraint first (which one?) </a:t>
            </a:r>
          </a:p>
          <a:p>
            <a:pPr lvl="2"/>
            <a:r>
              <a:rPr lang="en-US" sz="1800" dirty="0" smtClean="0"/>
              <a:t>Then enforce the other when mining the projected databases</a:t>
            </a:r>
          </a:p>
          <a:p>
            <a:r>
              <a:rPr lang="en-US" sz="2400" dirty="0" smtClean="0"/>
              <a:t>Ex.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20, and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S.price</a:t>
            </a:r>
            <a:r>
              <a:rPr lang="en-US" sz="2400" dirty="0" smtClean="0"/>
              <a:t>) &lt; 50</a:t>
            </a:r>
          </a:p>
          <a:p>
            <a:pPr lvl="1"/>
            <a:r>
              <a:rPr lang="en-US" sz="2000" dirty="0" smtClean="0"/>
              <a:t>Sorted in profit descending order and use c1 first (assuming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has more pruning power)</a:t>
            </a:r>
          </a:p>
          <a:p>
            <a:pPr lvl="1"/>
            <a:r>
              <a:rPr lang="en-US" sz="2000" dirty="0" smtClean="0"/>
              <a:t>For each project DB, sort trans. in price ascending order and use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Monotonic: If c is satisfied, no need to check c again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Succinct: if the constraint c can be enforced by directly manipulating the data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(e.g.,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pruning)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</a:t>
            </a:r>
            <a:r>
              <a:rPr lang="en-US" b="1" dirty="0" smtClean="0">
                <a:solidFill>
                  <a:srgbClr val="FF0000"/>
                </a:solidFill>
              </a:rPr>
              <a:t>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Long Patterns: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Mining long patterns is needed in bioinformatics, social network analysis, software engineering, …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But the methods introduced so far mine only short patterns (e.g., length &lt; 10)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Challenges of mining long patterns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The curse of “downward closure” property of frequent patterns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Any sub-pattern of a frequent pattern is frequent</a:t>
            </a:r>
          </a:p>
          <a:p>
            <a:pPr lvl="2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If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…,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 is frequent, then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 are all frequent!  There are about 2</a:t>
            </a:r>
            <a:r>
              <a:rPr lang="en-US" altLang="zh-CN" baseline="30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 such frequent </a:t>
            </a:r>
            <a:r>
              <a:rPr lang="en-US" altLang="zh-CN" dirty="0" err="1">
                <a:ea typeface="SimSun" pitchFamily="2" charset="-122"/>
              </a:rPr>
              <a:t>itemsets</a:t>
            </a:r>
            <a:r>
              <a:rPr lang="en-US" altLang="zh-CN" dirty="0">
                <a:ea typeface="SimSun" pitchFamily="2" charset="-122"/>
              </a:rPr>
              <a:t>! 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No matter searching in breadth-first (e.g., </a:t>
            </a:r>
            <a:r>
              <a:rPr lang="en-US" altLang="zh-CN" dirty="0" err="1">
                <a:ea typeface="SimSun" pitchFamily="2" charset="-122"/>
              </a:rPr>
              <a:t>Apriori</a:t>
            </a:r>
            <a:r>
              <a:rPr lang="en-US" altLang="zh-CN" dirty="0">
                <a:ea typeface="SimSun" pitchFamily="2" charset="-122"/>
              </a:rPr>
              <a:t>) or depth-first (e.g., </a:t>
            </a:r>
            <a:r>
              <a:rPr lang="en-US" altLang="zh-CN" dirty="0" err="1">
                <a:ea typeface="SimSun" pitchFamily="2" charset="-122"/>
              </a:rPr>
              <a:t>FPgrowth</a:t>
            </a:r>
            <a:r>
              <a:rPr lang="en-US" altLang="zh-CN" dirty="0">
                <a:ea typeface="SimSun" pitchFamily="2" charset="-122"/>
              </a:rPr>
              <a:t>),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if we still adopt the “small to large” step-by-step growing paradigm, </a:t>
            </a:r>
            <a:r>
              <a:rPr lang="en-US" altLang="zh-CN" dirty="0">
                <a:ea typeface="SimSun" pitchFamily="2" charset="-122"/>
              </a:rPr>
              <a:t>we have to examine so many patterns, which leads to </a:t>
            </a:r>
            <a:r>
              <a:rPr lang="en-US" dirty="0"/>
              <a:t>combinatorial </a:t>
            </a:r>
            <a:r>
              <a:rPr lang="en-US" altLang="zh-CN" dirty="0">
                <a:ea typeface="SimSun" pitchFamily="2" charset="-122"/>
              </a:rPr>
              <a:t>explosion!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Colossal Patterns: 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Let min-support </a:t>
            </a:r>
            <a:r>
              <a:rPr lang="el-GR" altLang="zh-CN" sz="2000" dirty="0">
                <a:ea typeface="SimSun" pitchFamily="2" charset="-122"/>
                <a:cs typeface="Arial" pitchFamily="34" charset="0"/>
              </a:rPr>
              <a:t>σ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= 20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# of closed/maximal patterns of size 20:  about</a:t>
            </a:r>
            <a:endParaRPr lang="en-US" altLang="zh-CN" sz="2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But there is only one pattern with size close to 40 (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i.e.,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long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or </a:t>
            </a:r>
            <a:r>
              <a:rPr lang="en-US" altLang="zh-CN" sz="2000" i="1" dirty="0">
                <a:ea typeface="SimSun" pitchFamily="2" charset="-122"/>
              </a:rPr>
              <a:t>colossal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l-GR" altLang="zh-CN" sz="1800" dirty="0">
                <a:solidFill>
                  <a:srgbClr val="FF0000"/>
                </a:solidFill>
                <a:ea typeface="SimSun" pitchFamily="2" charset="-122"/>
              </a:rPr>
              <a:t>α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= {41,42,…,79} of size 39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Q: How to find it without generating an exponential number of size-20 patterns?</a:t>
            </a:r>
            <a:endParaRPr lang="el-GR" altLang="zh-CN" sz="2000" dirty="0">
              <a:ea typeface="SimSun" pitchFamily="2" charset="-122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37739"/>
              </p:ext>
            </p:extLst>
          </p:nvPr>
        </p:nvGraphicFramePr>
        <p:xfrm>
          <a:off x="5850328" y="1710462"/>
          <a:ext cx="508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3" imgW="342751" imgH="457002" progId="Equation.3">
                  <p:embed/>
                </p:oleObj>
              </mc:Choice>
              <mc:Fallback>
                <p:oleObj name="Equation" r:id="rId3" imgW="342751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328" y="1710462"/>
                        <a:ext cx="508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022" y="3732551"/>
            <a:ext cx="2453390" cy="312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1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=1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 3 4 ……   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39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60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 …  79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177916" y="4248150"/>
            <a:ext cx="5766388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 existing fastest mining algorithms (</a:t>
            </a:r>
            <a:r>
              <a:rPr lang="en-US" altLang="zh-CN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FPClose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LCM) fail to complete </a:t>
            </a: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running</a:t>
            </a:r>
            <a:endParaRPr lang="en-US" altLang="zh-CN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7917" y="5403175"/>
            <a:ext cx="5766386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new algorithm, </a:t>
            </a:r>
            <a:r>
              <a:rPr lang="en-US" altLang="zh-CN" sz="24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Pattern-Fusion</a:t>
            </a: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outputs this colossal pattern in seconds</a:t>
            </a:r>
          </a:p>
        </p:txBody>
      </p:sp>
    </p:spTree>
    <p:extLst>
      <p:ext uri="{BB962C8B-B14F-4D97-AF65-F5344CB8AC3E}">
        <p14:creationId xmlns:p14="http://schemas.microsoft.com/office/powerpoint/2010/main" val="1355302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What Is Pattern-Fusion?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5121275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Not strive for completeness (why?)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Jump out of the swamp of the mid-sized intermediate “results”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Strive for mining almost complete and representative colossal patterns: identify “short-cuts” and take “leaps”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Key observation</a:t>
            </a:r>
          </a:p>
          <a:p>
            <a:pPr lvl="1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The larger the pattern or the more distinct the pattern, the greater chance it will be generated from small ones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Philosophy: Collection of small patterns hints at the larger patterns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Pattern fusion strategy (“not crawl but jump”): Fuse small patterns together in one step to generate new pattern candidates of significant sizes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re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237" y="5176129"/>
            <a:ext cx="3273330" cy="14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22780" y="5664904"/>
            <a:ext cx="3484033" cy="40011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swamp of mid-sized patterns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148944" y="6266978"/>
            <a:ext cx="3198378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small # of colossal patterns</a:t>
            </a:r>
          </a:p>
        </p:txBody>
      </p:sp>
    </p:spTree>
    <p:extLst>
      <p:ext uri="{BB962C8B-B14F-4D97-AF65-F5344CB8AC3E}">
        <p14:creationId xmlns:p14="http://schemas.microsoft.com/office/powerpoint/2010/main" val="163169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Observation: Colossal Patterns and Core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Suppose dataset D contains 4 colossal patterns (below) plus many small patterns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40,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60,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95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80,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100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If you check the pattern pool of size-3, you may likely find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~40;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34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39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~40; …,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85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~80, …,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85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~80, …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If you merge the patterns with similar support, you may obtain candidates of much bigger size and easily validate whether they are true patterns</a:t>
            </a:r>
          </a:p>
          <a:p>
            <a:pPr>
              <a:defRPr/>
            </a:pP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</a:rPr>
              <a:t>Core patterns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of a colossal pattern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: A set of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subpatterns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that cluster around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by sharing a similar support 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colossal pattern has far more core patterns than a small-sized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random draw from a complete set of pattern of size c would be more likely to pick a core pattern (or its descendant) of a colossal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colossal pattern can be generated by merging a set of core </a:t>
            </a:r>
            <a:r>
              <a:rPr lang="en-US" altLang="zh-CN" sz="2400" kern="0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en-US" altLang="zh-CN" sz="24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0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Robustness of Colossal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Core Patterns:  For a frequent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subpattern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shares a similar support set with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i.e., </a:t>
            </a: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								where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called the core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ratio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)-robustness: A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the maximum number of items that can be removed from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for the resulting pattern to remain a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For a (d,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it has               core patterns</a:t>
            </a: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Robustness of Colossal Patterns:  A colossal pattern tends to have much more core patterns than small patterns</a:t>
            </a:r>
          </a:p>
          <a:p>
            <a:pPr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Such core patterns can be clustered together to form “dense balls” based on pattern distance defined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by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28801" y="2356064"/>
            <a:ext cx="1993691" cy="650131"/>
            <a:chOff x="1564" y="1931"/>
            <a:chExt cx="2053" cy="69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564" y="1931"/>
            <a:ext cx="102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7" name="公式" r:id="rId3" imgW="583947" imgH="444307" progId="Equation.3">
                    <p:embed/>
                  </p:oleObj>
                </mc:Choice>
                <mc:Fallback>
                  <p:oleObj name="公式" r:id="rId3" imgW="583947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931"/>
                          <a:ext cx="1026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835" y="2094"/>
            <a:ext cx="78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8" name="公式" r:id="rId5" imgW="545626" imgH="177646" progId="Equation.3">
                    <p:embed/>
                  </p:oleObj>
                </mc:Choice>
                <mc:Fallback>
                  <p:oleObj name="公式" r:id="rId5" imgW="54562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094"/>
                          <a:ext cx="78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817985" y="5964345"/>
            <a:ext cx="4307479" cy="757130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 random draw in the pattern space will hit somewhere in the ball with high probability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00753"/>
              </p:ext>
            </p:extLst>
          </p:nvPr>
        </p:nvGraphicFramePr>
        <p:xfrm>
          <a:off x="5309016" y="5907441"/>
          <a:ext cx="2488367" cy="81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9" name="Equation" r:id="rId7" imgW="1625600" imgH="533400" progId="Equation.3">
                  <p:embed/>
                </p:oleObj>
              </mc:Choice>
              <mc:Fallback>
                <p:oleObj name="Equation" r:id="rId7" imgW="1625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16" y="5907441"/>
                        <a:ext cx="2488367" cy="814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01104"/>
              </p:ext>
            </p:extLst>
          </p:nvPr>
        </p:nvGraphicFramePr>
        <p:xfrm>
          <a:off x="5383966" y="4052157"/>
          <a:ext cx="8320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0" name="公式" r:id="rId9" imgW="419100" imgH="228600" progId="Equation.3">
                  <p:embed/>
                </p:oleObj>
              </mc:Choice>
              <mc:Fallback>
                <p:oleObj name="公式" r:id="rId9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66" y="4052157"/>
                        <a:ext cx="8320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The Pattern-Fusion 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Initialization (Creating initial pool): Use an existing algorithm to mine all frequent patterns up to a small size, e.g., 3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Iteration (Iterative Pattern Fusion):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At each iteration, K seed patterns are randomly picked from the current pattern pool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For each seed pattern thus picked, we find all the patterns within a bounding ball centered at the seed pattern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All these patterns found are fused together to generate a set of super-patterns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All the super-patterns thus generated form a new pool for the next iteration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Termination: when the current pool contains no more than K patterns at the beginning of an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iteration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19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Experimental Results on Data Set: 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ALL: A popular gene expression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clinical data set on ALL-AML leukemia,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with 38 transactions, each with 866 columns.   There are 1,736 items in total.</a:t>
            </a:r>
          </a:p>
          <a:p>
            <a:pPr lvl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minimum support is high (e.g., 30), Pattern-Fusion gets all the largest colossal patterns with size greater than 85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" y="3621960"/>
            <a:ext cx="5095875" cy="182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26" y="3661142"/>
            <a:ext cx="3783282" cy="22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083" y="5458679"/>
            <a:ext cx="46935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Mining colossal patterns on a Leukemia dataset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324" y="5939393"/>
            <a:ext cx="49466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Algorithm runtime comparison on another dataset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38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b="1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107007"/>
              </p:ext>
            </p:extLst>
          </p:nvPr>
        </p:nvGraphicFramePr>
        <p:xfrm>
          <a:off x="457200" y="1600200"/>
          <a:ext cx="8229601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980"/>
                <a:gridCol w="1581980"/>
                <a:gridCol w="1741831"/>
                <a:gridCol w="1661905"/>
                <a:gridCol w="1661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candidate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generation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Vertical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Frequent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itemset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frequent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Sequential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seq.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Graph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graph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985" y="5166042"/>
            <a:ext cx="7318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Ideas,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method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names,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work.</a:t>
            </a:r>
            <a:endParaRPr lang="zh-CN" altLang="en-US" sz="2000" dirty="0" smtClean="0"/>
          </a:p>
          <a:p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ideas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different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kinds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patterns?</a:t>
            </a:r>
            <a:r>
              <a:rPr lang="zh-CN" alt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496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Sequence </a:t>
            </a:r>
            <a:r>
              <a:rPr lang="en-US" altLang="en-US" dirty="0" smtClean="0"/>
              <a:t>Databases</a:t>
            </a:r>
            <a:br>
              <a:rPr lang="en-US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>
              <a:spcAft>
                <a:spcPts val="100"/>
              </a:spcAft>
            </a:pPr>
            <a:r>
              <a:rPr lang="en-US" altLang="en-US" dirty="0"/>
              <a:t>Purchase a laptop first, then a digital camera, and then a smartphone, within 6 months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Biological sequences: DNA, protein, …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Transaction DB, sequence DB vs. time-series DB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Gapped vs. non-gapped sequential patterns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Shopping sequences, clicking streams vs. biological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Correlations	</a:t>
            </a:r>
          </a:p>
          <a:p>
            <a:r>
              <a:rPr lang="en-US" altLang="en-US" dirty="0" smtClean="0"/>
              <a:t>Mining Compressed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and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Sequential pattern mining: Given a set of sequences, find the complete set of frequent subsequences (i.e., satisfying the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threshold)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may contain a set of items (also called events)</a:t>
            </a:r>
          </a:p>
          <a:p>
            <a:r>
              <a:rPr lang="en-US" dirty="0" smtClean="0"/>
              <a:t>Items within an element are unordered and we list them alphabetically </a:t>
            </a:r>
          </a:p>
          <a:p>
            <a:endParaRPr lang="en-US" dirty="0" smtClean="0"/>
          </a:p>
          <a:p>
            <a:r>
              <a:rPr lang="en-US" dirty="0" smtClean="0"/>
              <a:t>Given support threshold </a:t>
            </a:r>
            <a:r>
              <a:rPr lang="en-US" dirty="0" err="1" smtClean="0"/>
              <a:t>min_sup</a:t>
            </a:r>
            <a:r>
              <a:rPr lang="en-US" dirty="0" smtClean="0"/>
              <a:t> = 2, &lt;(ab)c&gt; is a sequential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5287" y="5360233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&lt;a(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)dc&gt; is 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subsequence</a:t>
            </a:r>
            <a:r>
              <a:rPr 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&lt;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)(ac)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2551" y="3910997"/>
            <a:ext cx="5029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</a:t>
            </a:r>
            <a:r>
              <a:rPr lang="en-US" altLang="en-US" sz="2000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 &lt;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(ab)  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   b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676" y="4197242"/>
            <a:ext cx="2358087" cy="388499"/>
            <a:chOff x="7010400" y="3192901"/>
            <a:chExt cx="2358087" cy="388499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010400" y="3192905"/>
              <a:ext cx="796611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112000" y="3192904"/>
              <a:ext cx="1042649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7010401" y="3192902"/>
              <a:ext cx="1702735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12002" y="3192902"/>
              <a:ext cx="1987028" cy="388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7112000" y="3192901"/>
              <a:ext cx="2256487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5309"/>
              </p:ext>
            </p:extLst>
          </p:nvPr>
        </p:nvGraphicFramePr>
        <p:xfrm>
          <a:off x="5411443" y="2542371"/>
          <a:ext cx="2885327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678"/>
                <a:gridCol w="227764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41600" y="2664323"/>
            <a:ext cx="2893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 database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6763" y="6462390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94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Element/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/Event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Item/Instance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651"/>
            <a:ext cx="8229600" cy="3909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Sequential Pattern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Algorithm requirement: </a:t>
            </a:r>
            <a:r>
              <a:rPr lang="en-US" altLang="en-US" sz="2400" dirty="0">
                <a:solidFill>
                  <a:srgbClr val="FF0000"/>
                </a:solidFill>
              </a:rPr>
              <a:t>Efficient, scalable, finding complete set, incorporating various kinds of user-specific constraints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GSP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(Generalized Sequential Patterns):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&amp; Agrawal @ EDBT’96)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Vertical format-based mining: </a:t>
            </a:r>
            <a:r>
              <a:rPr lang="en-US" altLang="en-US" sz="2400" dirty="0">
                <a:solidFill>
                  <a:srgbClr val="FF0000"/>
                </a:solidFill>
              </a:rPr>
              <a:t>SPADE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Zaki@Machine</a:t>
            </a:r>
            <a:r>
              <a:rPr lang="en-US" altLang="en-US" sz="2400" dirty="0"/>
              <a:t> Leanining’00)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Pattern-growth 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Mining closed sequential patterns: </a:t>
            </a:r>
            <a:r>
              <a:rPr lang="en-US" altLang="en-US" sz="2400" dirty="0" err="1">
                <a:solidFill>
                  <a:srgbClr val="FF0000"/>
                </a:solidFill>
              </a:rPr>
              <a:t>CloSpan</a:t>
            </a:r>
            <a:r>
              <a:rPr lang="en-US" altLang="en-US" sz="2400" dirty="0"/>
              <a:t> (Yan, et al. @SDM’03)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Constraint-based sequential pattern </a:t>
            </a:r>
            <a:r>
              <a:rPr lang="en-US" altLang="en-US" sz="2400" dirty="0" smtClean="0"/>
              <a:t>mining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1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Initial candidates: All singleton 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&lt;a&gt;, &lt;b&gt;, &lt;c&gt;, &lt;d&gt;, &lt;e&gt;, &lt;f&gt;, &lt;g&gt;, &lt;h&gt;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Scan DB once, count support for each candidate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Generate length-2 candidate </a:t>
            </a:r>
            <a:r>
              <a:rPr lang="en-US" altLang="en-US" sz="2000" dirty="0" smtClean="0"/>
              <a:t>sequences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63044"/>
              </p:ext>
            </p:extLst>
          </p:nvPr>
        </p:nvGraphicFramePr>
        <p:xfrm>
          <a:off x="6598397" y="895252"/>
          <a:ext cx="2545603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943"/>
                <a:gridCol w="1883660"/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(ac)&gt;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&lt;(bf)(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)b(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fg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&lt;(ah)(bf)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abf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&lt;(be)(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)d&gt;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ade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1" y="296007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</a:rPr>
              <a:t>min_sup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77791"/>
              </p:ext>
            </p:extLst>
          </p:nvPr>
        </p:nvGraphicFramePr>
        <p:xfrm>
          <a:off x="304554" y="341153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/>
                <a:gridCol w="609171"/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Cand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&lt;g&gt;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&lt;h&gt;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531"/>
              </p:ext>
            </p:extLst>
          </p:nvPr>
        </p:nvGraphicFramePr>
        <p:xfrm>
          <a:off x="1666423" y="3051081"/>
          <a:ext cx="5892800" cy="1835218"/>
        </p:xfrm>
        <a:graphic>
          <a:graphicData uri="http://schemas.openxmlformats.org/drawingml/2006/table">
            <a:tbl>
              <a:tblPr/>
              <a:tblGrid>
                <a:gridCol w="767889"/>
                <a:gridCol w="863204"/>
                <a:gridCol w="863204"/>
                <a:gridCol w="861403"/>
                <a:gridCol w="863204"/>
                <a:gridCol w="865005"/>
                <a:gridCol w="808891"/>
              </a:tblGrid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8347"/>
              </p:ext>
            </p:extLst>
          </p:nvPr>
        </p:nvGraphicFramePr>
        <p:xfrm>
          <a:off x="1666423" y="4949811"/>
          <a:ext cx="5994400" cy="1835176"/>
        </p:xfrm>
        <a:graphic>
          <a:graphicData uri="http://schemas.openxmlformats.org/drawingml/2006/table">
            <a:tbl>
              <a:tblPr/>
              <a:tblGrid>
                <a:gridCol w="699541"/>
                <a:gridCol w="621259"/>
                <a:gridCol w="914400"/>
                <a:gridCol w="914400"/>
                <a:gridCol w="10160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rved Right Arrow 13"/>
          <p:cNvSpPr>
            <a:spLocks noChangeArrowheads="1"/>
          </p:cNvSpPr>
          <p:nvPr/>
        </p:nvSpPr>
        <p:spPr bwMode="auto">
          <a:xfrm>
            <a:off x="73024" y="2087417"/>
            <a:ext cx="319825" cy="1825015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5173" y="4886299"/>
            <a:ext cx="1283915" cy="1600438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lvl="1" defTabSz="457189"/>
            <a:r>
              <a:rPr lang="en-US" altLang="en-US" sz="1400" dirty="0">
                <a:solidFill>
                  <a:srgbClr val="FF0000"/>
                </a:solidFill>
              </a:rPr>
              <a:t>GSP</a:t>
            </a:r>
            <a:r>
              <a:rPr lang="en-US" altLang="en-US" sz="1400" dirty="0">
                <a:solidFill>
                  <a:srgbClr val="2998E3"/>
                </a:solidFill>
              </a:rPr>
              <a:t> </a:t>
            </a:r>
            <a:r>
              <a:rPr lang="en-US" altLang="en-US" sz="1400" dirty="0">
                <a:solidFill>
                  <a:srgbClr val="000000"/>
                </a:solidFill>
              </a:rPr>
              <a:t>(Generalized Sequential Patterns): </a:t>
            </a:r>
            <a:r>
              <a:rPr lang="en-US" altLang="en-US" sz="1400" dirty="0" err="1">
                <a:solidFill>
                  <a:srgbClr val="000000"/>
                </a:solidFill>
              </a:rPr>
              <a:t>Srikant</a:t>
            </a:r>
            <a:r>
              <a:rPr lang="en-US" altLang="en-US" sz="1400" dirty="0">
                <a:solidFill>
                  <a:srgbClr val="000000"/>
                </a:solidFill>
              </a:rPr>
              <a:t> &amp; Agrawal @ EDBT’96</a:t>
            </a:r>
            <a:r>
              <a:rPr lang="en-US" altLang="en-US" sz="1400" dirty="0" smtClean="0">
                <a:solidFill>
                  <a:srgbClr val="000000"/>
                </a:solidFill>
              </a:rPr>
              <a:t>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9223" y="3127678"/>
            <a:ext cx="15839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Length-2 candidates: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36 + 15= 51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Without </a:t>
            </a:r>
            <a:r>
              <a:rPr lang="en-US" altLang="en-US" sz="1600" dirty="0" err="1">
                <a:solidFill>
                  <a:srgbClr val="000000"/>
                </a:solidFill>
              </a:rPr>
              <a:t>Apriori</a:t>
            </a:r>
            <a:r>
              <a:rPr lang="en-US" altLang="en-US" sz="1600" dirty="0">
                <a:solidFill>
                  <a:srgbClr val="000000"/>
                </a:solidFill>
              </a:rPr>
              <a:t> pruning: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8*8+8*7/2=92 candidates</a:t>
            </a:r>
          </a:p>
        </p:txBody>
      </p:sp>
    </p:spTree>
    <p:extLst>
      <p:ext uri="{BB962C8B-B14F-4D97-AF65-F5344CB8AC3E}">
        <p14:creationId xmlns:p14="http://schemas.microsoft.com/office/powerpoint/2010/main" val="1279218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GSP Mining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Repeat (for each level (i.e., length-k))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Scan DB to find length-k frequent sequences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Generate length-(k+1) candidate sequences from length-k frequent sequences using </a:t>
            </a:r>
            <a:r>
              <a:rPr lang="en-US" altLang="en-US" sz="240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set k = k+1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Until no frequent sequence or no candidate can be </a:t>
            </a:r>
            <a:r>
              <a:rPr lang="en-US" altLang="en-US" sz="2400" dirty="0" smtClean="0">
                <a:solidFill>
                  <a:srgbClr val="000000"/>
                </a:solidFill>
              </a:rPr>
              <a:t>found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9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Mining in Vertical Data Format: The SPADE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 sequence database is mapped to: &lt;SID, EID&gt;</a:t>
            </a:r>
          </a:p>
          <a:p>
            <a:r>
              <a:rPr lang="en-US" altLang="en-US" sz="2000" dirty="0" smtClean="0"/>
              <a:t>Grow the subsequences (patterns) one item at a time by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candidate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6721"/>
              </p:ext>
            </p:extLst>
          </p:nvPr>
        </p:nvGraphicFramePr>
        <p:xfrm>
          <a:off x="49078" y="3011470"/>
          <a:ext cx="2475069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2487"/>
                <a:gridCol w="190258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9078" y="5307306"/>
            <a:ext cx="3008861" cy="1052596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Ref: SPADE (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equential </a:t>
            </a:r>
            <a:r>
              <a:rPr lang="en-US" altLang="en-US" sz="1600" u="sng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ttern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iscovery using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quivalent Class) [M. 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2001]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78" y="4703680"/>
            <a:ext cx="18288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24" y="2324776"/>
            <a:ext cx="2114931" cy="4533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48" y="2339283"/>
            <a:ext cx="3341453" cy="1932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48" y="4272187"/>
            <a:ext cx="3688553" cy="921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448" y="5307306"/>
            <a:ext cx="3688553" cy="83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9155" y="6205091"/>
            <a:ext cx="3743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</a:t>
            </a:r>
            <a:r>
              <a:rPr lang="en-US" sz="140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pdfs.semanticscholar.org/39a0/80c17dec400a6f04af5fe5746dab3a5eb0dc.pdf</a:t>
            </a:r>
            <a:endParaRPr lang="zh-CN" alt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0670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PrefixSpan</a:t>
            </a:r>
            <a:r>
              <a:rPr lang="en-US" altLang="en-US" dirty="0"/>
              <a:t>: A 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4623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</a:rPr>
              <a:t>Prefix and suffix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Given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)(ac)d(</a:t>
            </a:r>
            <a:r>
              <a:rPr lang="en-US" sz="2400" kern="0" dirty="0" err="1">
                <a:solidFill>
                  <a:srgbClr val="000000"/>
                </a:solidFill>
              </a:rPr>
              <a:t>cf</a:t>
            </a:r>
            <a:r>
              <a:rPr lang="en-US" sz="2400" kern="0" dirty="0">
                <a:solidFill>
                  <a:srgbClr val="000000"/>
                </a:solidFill>
              </a:rPr>
              <a:t>)&gt;</a:t>
            </a:r>
          </a:p>
          <a:p>
            <a:pPr lvl="1">
              <a:defRPr/>
            </a:pPr>
            <a:r>
              <a:rPr lang="en-US" sz="2400" u="sng" kern="0" dirty="0">
                <a:solidFill>
                  <a:srgbClr val="FF0000"/>
                </a:solidFill>
              </a:rPr>
              <a:t>Prefixes</a:t>
            </a:r>
            <a:r>
              <a:rPr lang="en-US" sz="2400" kern="0" dirty="0">
                <a:solidFill>
                  <a:srgbClr val="FF0000"/>
                </a:solidFill>
              </a:rPr>
              <a:t>:</a:t>
            </a:r>
            <a:r>
              <a:rPr lang="en-US" sz="2400" kern="0" dirty="0">
                <a:solidFill>
                  <a:srgbClr val="000000"/>
                </a:solidFill>
              </a:rPr>
              <a:t> &lt;a&gt;, &lt;aa&gt;, &lt;a(ab)&gt;,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)&gt;, …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FF0000"/>
                </a:solidFill>
              </a:rPr>
              <a:t>Suffix: Prefixes-based projection</a:t>
            </a:r>
          </a:p>
          <a:p>
            <a:pPr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Prefix Projections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&lt;a&gt;, &lt;b&gt;, &lt;c&gt;, &lt;d&gt;, &lt;e&gt;, &lt;f&gt;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&lt;b&gt;-projected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…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&lt;f&gt;-projected DB,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84"/>
              </p:ext>
            </p:extLst>
          </p:nvPr>
        </p:nvGraphicFramePr>
        <p:xfrm>
          <a:off x="6553200" y="1921861"/>
          <a:ext cx="25649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087"/>
                <a:gridCol w="202089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03150"/>
              </p:ext>
            </p:extLst>
          </p:nvPr>
        </p:nvGraphicFramePr>
        <p:xfrm>
          <a:off x="6110224" y="3804312"/>
          <a:ext cx="3016354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876"/>
                <a:gridCol w="2178478"/>
              </a:tblGrid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Prefix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Suffix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Projection)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&lt;(_c)(ac)d(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9103" y="5340687"/>
            <a:ext cx="3739081" cy="101566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PrefixSpan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Prefix-projected Sequential </a:t>
            </a:r>
            <a:r>
              <a:rPr lang="en-US" sz="2000" dirty="0">
                <a:solidFill>
                  <a:srgbClr val="000000"/>
                </a:solidFill>
              </a:rPr>
              <a:t>pattern mining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Pei</a:t>
            </a:r>
            <a:r>
              <a:rPr lang="en-US" altLang="en-US" sz="2000" dirty="0">
                <a:solidFill>
                  <a:srgbClr val="000000"/>
                </a:solidFill>
              </a:rPr>
              <a:t>, et al. </a:t>
            </a:r>
            <a:r>
              <a:rPr lang="en-US" altLang="en-US" sz="2000" dirty="0" smtClean="0">
                <a:solidFill>
                  <a:srgbClr val="000000"/>
                </a:solidFill>
              </a:rPr>
              <a:t>@TKDE’04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777" y="6425135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7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9259" cy="51212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closed sequential pattern </a:t>
            </a:r>
            <a:r>
              <a:rPr lang="en-US" altLang="en-US" i="1" dirty="0"/>
              <a:t>s</a:t>
            </a:r>
            <a:r>
              <a:rPr lang="en-US" altLang="en-US" dirty="0"/>
              <a:t>:  There exists no </a:t>
            </a:r>
            <a:r>
              <a:rPr lang="en-US" altLang="en-US" dirty="0" err="1"/>
              <a:t>superpattern</a:t>
            </a:r>
            <a:r>
              <a:rPr lang="en-US" altLang="en-US" dirty="0"/>
              <a:t> </a:t>
            </a:r>
            <a:r>
              <a:rPr lang="en-US" altLang="en-US" i="1" dirty="0"/>
              <a:t>s’</a:t>
            </a:r>
            <a:r>
              <a:rPr lang="en-US" altLang="en-US" dirty="0"/>
              <a:t> such that </a:t>
            </a:r>
            <a:r>
              <a:rPr lang="en-US" altLang="en-US" i="1" dirty="0"/>
              <a:t>s’ </a:t>
            </a:r>
            <a:r>
              <a:rPr lang="he-IL" altLang="en-US" dirty="0"/>
              <a:t>כ</a:t>
            </a:r>
            <a:r>
              <a:rPr lang="en-US" altLang="en-US" i="1" dirty="0"/>
              <a:t> s</a:t>
            </a:r>
            <a:r>
              <a:rPr lang="en-US" altLang="en-US" dirty="0"/>
              <a:t>, and </a:t>
            </a:r>
            <a:r>
              <a:rPr lang="en-US" altLang="en-US" i="1" dirty="0"/>
              <a:t>s’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have the same support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Which ones are closed?  &lt;</a:t>
            </a:r>
            <a:r>
              <a:rPr lang="en-US" altLang="en-US" dirty="0" err="1"/>
              <a:t>abc</a:t>
            </a:r>
            <a:r>
              <a:rPr lang="en-US" altLang="en-US" dirty="0"/>
              <a:t>&gt;: 20, &lt;</a:t>
            </a:r>
            <a:r>
              <a:rPr lang="en-US" altLang="en-US" dirty="0" err="1"/>
              <a:t>abcd</a:t>
            </a:r>
            <a:r>
              <a:rPr lang="en-US" altLang="en-US" dirty="0"/>
              <a:t>&gt;:20, &lt;</a:t>
            </a:r>
            <a:r>
              <a:rPr lang="en-US" altLang="en-US" dirty="0" err="1"/>
              <a:t>abcde</a:t>
            </a:r>
            <a:r>
              <a:rPr lang="en-US" altLang="en-US" dirty="0"/>
              <a:t>&gt;: 15 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Why directly mine closed sequential patterns?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Reduce # of (redundant) patterns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Attain the same expressive power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Property P</a:t>
            </a:r>
            <a:r>
              <a:rPr lang="en-US" altLang="en-US" kern="0" baseline="-25000" dirty="0">
                <a:solidFill>
                  <a:srgbClr val="000000"/>
                </a:solidFill>
              </a:rPr>
              <a:t>1</a:t>
            </a:r>
            <a:r>
              <a:rPr lang="en-US" altLang="en-US" kern="0" dirty="0">
                <a:solidFill>
                  <a:srgbClr val="000000"/>
                </a:solidFill>
              </a:rPr>
              <a:t>: </a:t>
            </a:r>
            <a:r>
              <a:rPr lang="en-US" altLang="en-US" kern="0" dirty="0">
                <a:solidFill>
                  <a:srgbClr val="FF0000"/>
                </a:solidFill>
              </a:rPr>
              <a:t>If </a:t>
            </a:r>
            <a:r>
              <a:rPr lang="en-US" altLang="en-US" i="1" kern="0" dirty="0">
                <a:solidFill>
                  <a:srgbClr val="FF0000"/>
                </a:solidFill>
              </a:rPr>
              <a:t>s </a:t>
            </a:r>
            <a:r>
              <a:rPr lang="he-IL" altLang="en-US" kern="0" dirty="0">
                <a:solidFill>
                  <a:srgbClr val="FF0000"/>
                </a:solidFill>
              </a:rPr>
              <a:t>כ</a:t>
            </a:r>
            <a:r>
              <a:rPr lang="en-US" altLang="en-US" i="1" kern="0" dirty="0">
                <a:solidFill>
                  <a:srgbClr val="FF0000"/>
                </a:solidFill>
              </a:rPr>
              <a:t> s</a:t>
            </a:r>
            <a:r>
              <a:rPr lang="en-US" altLang="en-US" i="1" kern="0" baseline="-25000" dirty="0">
                <a:solidFill>
                  <a:srgbClr val="FF0000"/>
                </a:solidFill>
              </a:rPr>
              <a:t>1</a:t>
            </a:r>
            <a:r>
              <a:rPr lang="en-US" altLang="en-US" kern="0" dirty="0">
                <a:solidFill>
                  <a:srgbClr val="FF0000"/>
                </a:solidFill>
              </a:rPr>
              <a:t>, s is closed </a:t>
            </a:r>
            <a:r>
              <a:rPr lang="en-US" altLang="en-US" kern="0" dirty="0" err="1">
                <a:solidFill>
                  <a:srgbClr val="FF0000"/>
                </a:solidFill>
              </a:rPr>
              <a:t>iff</a:t>
            </a:r>
            <a:r>
              <a:rPr lang="en-US" altLang="en-US" kern="0" dirty="0">
                <a:solidFill>
                  <a:srgbClr val="FF0000"/>
                </a:solidFill>
              </a:rPr>
              <a:t> two project DBs have the same size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Explore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Subpattern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and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Superpattern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pruning to prune redundant search space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Greatly enhances efficiency </a:t>
            </a:r>
            <a:r>
              <a:rPr lang="en-US" altLang="en-US" dirty="0">
                <a:solidFill>
                  <a:srgbClr val="000000"/>
                </a:solidFill>
              </a:rPr>
              <a:t>(Yan, et al., SDM’03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96264"/>
              </p:ext>
            </p:extLst>
          </p:nvPr>
        </p:nvGraphicFramePr>
        <p:xfrm>
          <a:off x="5357937" y="4197350"/>
          <a:ext cx="3695696" cy="16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Photo Editor Photo" r:id="rId3" imgW="11000000" imgH="5458587" progId="MSPhotoEd.3">
                  <p:embed/>
                </p:oleObj>
              </mc:Choice>
              <mc:Fallback>
                <p:oleObj name="Photo Editor Photo" r:id="rId3" imgW="11000000" imgH="54585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937" y="4197350"/>
                        <a:ext cx="3695696" cy="16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6311"/>
              </p:ext>
            </p:extLst>
          </p:nvPr>
        </p:nvGraphicFramePr>
        <p:xfrm>
          <a:off x="5266970" y="2040147"/>
          <a:ext cx="3786663" cy="144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Photo Editor Photo" r:id="rId5" imgW="10488489" imgH="5401429" progId="MSPhotoEd.3">
                  <p:embed/>
                </p:oleObj>
              </mc:Choice>
              <mc:Fallback>
                <p:oleObj name="Photo Editor Photo" r:id="rId5" imgW="10488489" imgH="540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970" y="2040147"/>
                        <a:ext cx="3786663" cy="144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2348" y="1655426"/>
            <a:ext cx="3211285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/>
              <a:t>subpattern</a:t>
            </a:r>
            <a:r>
              <a:rPr lang="en-US" altLang="en-US" i="1" kern="0" dirty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6661" y="3812629"/>
            <a:ext cx="3526972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 smtClean="0"/>
              <a:t>superpattern</a:t>
            </a:r>
            <a:r>
              <a:rPr lang="en-US" altLang="en-US" i="1" kern="0" dirty="0" smtClean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1589" y="6356350"/>
            <a:ext cx="5070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https://www.cs.ucsb.edu/~</a:t>
            </a:r>
            <a:r>
              <a:rPr lang="en-US" dirty="0" smtClean="0">
                <a:hlinkClick r:id="rId7"/>
              </a:rPr>
              <a:t>xyan/papers/cloSpan.pdf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11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Constraint-Based Sequential-Pattern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Share many similarities with constraint-based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itemset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mining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Anti-monotonic:  If S violates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the super-sequences of S also violate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sum(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S.price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&lt; 150; min(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S.value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&gt; 10 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Monotonic: If S satisfies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the super-sequences of S also do so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element_count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&gt; 5; S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 {PC,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digital_camera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Data anti-monotonic: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If a sequence 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with respect to S violates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 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can be removed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sum(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S.price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≥ v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 Enforce constraint c by explicitly manipulating data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S   {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-phone,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MacAir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 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Convertible:  Projection based on the sorted value not sequence order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value_avg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(S) &lt; 25;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profit_sum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&gt; 160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max(S)/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avg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(S) &lt; 2; median(S) – min(S) &gt;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9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Timing-Based Constraints in Seq.-Pattern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Order constraint:   Some items must happen before the other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{algebra, geometry}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→ {calculus} (where “→” indicates ordering)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Anti-monotonic: Constraint-violating sub-patterns pruned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Min-gap/max-gap constraint:  Confines two elements in a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mingap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1,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maxgap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4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Enforced directly during pattern growth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Max-span constraint:  Maximum allowed time difference between the 1</a:t>
            </a:r>
            <a:r>
              <a:rPr lang="en-US" altLang="en-US" sz="2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the last elements in the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maxspan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= 60 (days)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Enforced directly when the 1</a:t>
            </a:r>
            <a:r>
              <a:rPr lang="en-US" altLang="en-US" sz="2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element is determined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Window size constraint: Events in an element do not have to occur at the same time: Enforce max allowed time difference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window-size = 2: Various ways to merge events into elements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46513" y="3822760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2789" y="3960215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2259" y="4219957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2179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Episodes and Episode 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Episodes and regular expressions: Alternative to seq. patterns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Serial episodes: A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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Parallel episodes: A |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Regular expressions: (A|B)C*(D  E)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Methods for episode pattern mining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Variations of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Apriori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/GSP-like algorithms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Projection-based pattern growth</a:t>
            </a:r>
          </a:p>
          <a:p>
            <a:pPr lvl="2"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1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:  Can you work out the details?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Q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: What are the differences between mining episodes and constraint-based pattern mining?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098" y="2509816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spcBef>
                <a:spcPct val="0"/>
              </a:spcBef>
            </a:pPr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Indicating partial order relationships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75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b="1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(</a:t>
            </a:r>
            <a:r>
              <a:rPr lang="en-US" altLang="en-US" dirty="0" smtClean="0"/>
              <a:t>Sub)Graph </a:t>
            </a:r>
            <a:r>
              <a:rPr lang="en-US" alt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Given a labeled graph dataset D = {G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 smtClean="0"/>
              <a:t>G</a:t>
            </a:r>
            <a:r>
              <a:rPr lang="en-US" altLang="en-US" sz="1800" baseline="-25000" dirty="0" err="1" smtClean="0"/>
              <a:t>n</a:t>
            </a:r>
            <a:r>
              <a:rPr lang="en-US" altLang="zh-CN" sz="1800" dirty="0"/>
              <a:t>}</a:t>
            </a:r>
            <a:r>
              <a:rPr lang="en-US" altLang="en-US" sz="1800" dirty="0" smtClean="0"/>
              <a:t>, </a:t>
            </a:r>
            <a:r>
              <a:rPr lang="en-US" altLang="en-US" sz="1800" dirty="0"/>
              <a:t>the supporting graph set of a </a:t>
            </a:r>
            <a:r>
              <a:rPr lang="en-US" altLang="en-US" sz="1800" dirty="0" err="1"/>
              <a:t>subgraph</a:t>
            </a:r>
            <a:r>
              <a:rPr lang="en-US" altLang="en-US" sz="1800" dirty="0"/>
              <a:t>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D</a:t>
            </a:r>
            <a:r>
              <a:rPr lang="en-US" altLang="en-US" sz="1800" i="1" baseline="-25000" dirty="0"/>
              <a:t>g</a:t>
            </a:r>
            <a:r>
              <a:rPr lang="en-US" altLang="en-US" sz="1800" dirty="0"/>
              <a:t> = {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| </a:t>
            </a:r>
            <a:r>
              <a:rPr lang="en-US" altLang="en-US" sz="1800" i="1" dirty="0"/>
              <a:t>g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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</a:t>
            </a:r>
            <a:r>
              <a:rPr lang="en-US" altLang="en-US" sz="1800" dirty="0"/>
              <a:t>D}.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support(</a:t>
            </a:r>
            <a:r>
              <a:rPr lang="en-US" altLang="en-US" sz="1800" i="1" dirty="0"/>
              <a:t>g</a:t>
            </a:r>
            <a:r>
              <a:rPr lang="en-US" altLang="en-US" sz="1800" dirty="0"/>
              <a:t>) = |D</a:t>
            </a:r>
            <a:r>
              <a:rPr lang="en-US" altLang="en-US" sz="1800" baseline="-25000" dirty="0"/>
              <a:t>g</a:t>
            </a:r>
            <a:r>
              <a:rPr lang="en-US" altLang="en-US" sz="1800" dirty="0"/>
              <a:t>|/ |D|</a:t>
            </a:r>
          </a:p>
          <a:p>
            <a:pPr>
              <a:spcAft>
                <a:spcPts val="600"/>
              </a:spcAft>
            </a:pPr>
            <a:r>
              <a:rPr lang="en-US" altLang="en-US" sz="1800" dirty="0"/>
              <a:t>A (sub)graph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</a:t>
            </a:r>
            <a:r>
              <a:rPr lang="en-US" altLang="en-US" sz="1800" b="1" i="1" dirty="0"/>
              <a:t>frequent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support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≥ </a:t>
            </a:r>
            <a:r>
              <a:rPr lang="en-US" altLang="en-US" sz="1800" i="1" dirty="0" err="1" smtClean="0"/>
              <a:t>min_sup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Ex</a:t>
            </a:r>
            <a:r>
              <a:rPr lang="en-US" altLang="en-US" sz="1800" dirty="0"/>
              <a:t>.: Chemical structures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Alternative: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Mining frequent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1800" kern="0" dirty="0">
                <a:solidFill>
                  <a:srgbClr val="000000"/>
                </a:solidFill>
              </a:rPr>
              <a:t> patterns from a single large graph or 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network</a:t>
            </a:r>
            <a:endParaRPr lang="en-US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52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4440" y="3925899"/>
            <a:ext cx="7262279" cy="2557922"/>
            <a:chOff x="685800" y="1884114"/>
            <a:chExt cx="9318457" cy="42206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7867647" y="1884114"/>
              <a:ext cx="2136610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Graph Dataset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34049" y="4033514"/>
              <a:ext cx="3107115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Graph Patterns</a:t>
              </a:r>
            </a:p>
          </p:txBody>
        </p:sp>
        <p:pic>
          <p:nvPicPr>
            <p:cNvPr id="8" name="Picture 21" descr="mol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mo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 descr="mol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59879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(A)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4959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(B)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37252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(C)</a:t>
              </a:r>
            </a:p>
          </p:txBody>
        </p:sp>
        <p:pic>
          <p:nvPicPr>
            <p:cNvPr id="14" name="Picture 28" descr="freq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 descr="freq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10514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(1)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3108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(2)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392" y="5110348"/>
            <a:ext cx="124311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68647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of Graph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 Mining chemical compound structures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Social networks, web communities, tweets, 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Graph Pattern Mining Algorithms: Different Methodologies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Generation of candidate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 vs. pattern growth (e.g., FSG vs.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Search order</a:t>
            </a:r>
          </a:p>
          <a:p>
            <a:pPr lvl="1"/>
            <a:r>
              <a:rPr lang="en-US" altLang="en-US" sz="2400" dirty="0" smtClean="0"/>
              <a:t>Breadth vs. depth</a:t>
            </a:r>
          </a:p>
          <a:p>
            <a:r>
              <a:rPr lang="en-US" altLang="en-US" sz="2400" dirty="0" smtClean="0"/>
              <a:t>Elimination of duplicate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Passive vs. active (e.g.,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 (Yan&amp;Han’02))</a:t>
            </a:r>
          </a:p>
          <a:p>
            <a:r>
              <a:rPr lang="en-US" altLang="en-US" sz="2400" dirty="0" smtClean="0"/>
              <a:t>Support calculation</a:t>
            </a:r>
          </a:p>
          <a:p>
            <a:pPr lvl="1"/>
            <a:r>
              <a:rPr lang="en-US" altLang="en-US" sz="2400" dirty="0" smtClean="0"/>
              <a:t>Store </a:t>
            </a:r>
            <a:r>
              <a:rPr lang="en-US" altLang="en-US" sz="2400" dirty="0" err="1" smtClean="0"/>
              <a:t>embeddings</a:t>
            </a:r>
            <a:r>
              <a:rPr lang="en-US" altLang="en-US" sz="2400" dirty="0" smtClean="0"/>
              <a:t> (e.g., GASTON (Nijssen&amp;Kok’04, FFSM (</a:t>
            </a:r>
            <a:r>
              <a:rPr lang="en-US" altLang="en-US" sz="2400" dirty="0" err="1" smtClean="0"/>
              <a:t>Huan</a:t>
            </a:r>
            <a:r>
              <a:rPr lang="en-US" altLang="en-US" sz="2400" dirty="0" smtClean="0"/>
              <a:t>, et al.’03), </a:t>
            </a:r>
            <a:r>
              <a:rPr lang="en-US" altLang="en-US" sz="2400" dirty="0" err="1" smtClean="0"/>
              <a:t>MoFa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Borgelt</a:t>
            </a:r>
            <a:r>
              <a:rPr lang="en-US" altLang="en-US" sz="2400" dirty="0" smtClean="0"/>
              <a:t> and Berthold ICDM’02))</a:t>
            </a:r>
          </a:p>
          <a:p>
            <a:r>
              <a:rPr lang="en-US" altLang="en-US" sz="2400" dirty="0" smtClean="0"/>
              <a:t>Order of pattern discovery</a:t>
            </a:r>
          </a:p>
          <a:p>
            <a:pPr lvl="1"/>
            <a:r>
              <a:rPr lang="en-US" altLang="en-US" sz="2400" dirty="0" smtClean="0"/>
              <a:t>Path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tree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graph (e.g., GASTON (Nijssen&amp;Kok’04)</a:t>
            </a:r>
            <a:r>
              <a:rPr lang="en-US" altLang="zh-CN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9062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kern="0" dirty="0">
                <a:solidFill>
                  <a:srgbClr val="000000"/>
                </a:solidFill>
              </a:rPr>
              <a:t> property (anti-monotonicity):  A size-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frequent if and only if all of its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candidate size-(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 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generated if its corresponding two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Iterative mining process: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Candidate-generation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 candidate pruning  support counting  candidate elimination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33401" y="1791494"/>
            <a:ext cx="3598347" cy="4191000"/>
            <a:chOff x="5539510" y="2057400"/>
            <a:chExt cx="3026091" cy="4191000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3026091" cy="3962400"/>
              <a:chOff x="2428875" y="1295400"/>
              <a:chExt cx="3026091" cy="39624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95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</a:t>
                </a:r>
                <a:endParaRPr lang="en-US" alt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9126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k-edge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3496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(k+1)-edge</a:t>
                </a: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86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2C5A88"/>
                  </a:solidFill>
                  <a:latin typeface="Corbel" charset="0"/>
                  <a:ea typeface="Corbel" charset="0"/>
                  <a:cs typeface="Corbel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482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Methodology: </a:t>
            </a:r>
            <a:r>
              <a:rPr lang="en-US" altLang="en-US" sz="2000" dirty="0" smtClean="0">
                <a:solidFill>
                  <a:srgbClr val="FF0000"/>
                </a:solidFill>
              </a:rPr>
              <a:t>breadth-search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joining two size-k graphs</a:t>
            </a:r>
          </a:p>
          <a:p>
            <a:pPr lvl="1"/>
            <a:r>
              <a:rPr lang="en-US" altLang="en-US" sz="1800" dirty="0" smtClean="0"/>
              <a:t>Many possibilities at generating size-(k+1) candidate graphs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Generating new graphs with one more vertex</a:t>
            </a:r>
          </a:p>
          <a:p>
            <a:pPr lvl="1"/>
            <a:r>
              <a:rPr lang="en-US" altLang="en-US" sz="1800" dirty="0" smtClean="0"/>
              <a:t>AGM (</a:t>
            </a:r>
            <a:r>
              <a:rPr lang="en-US" altLang="en-US" sz="1800" dirty="0" err="1" smtClean="0"/>
              <a:t>Inokuchi</a:t>
            </a:r>
            <a:r>
              <a:rPr lang="en-US" altLang="en-US" sz="1800" dirty="0" smtClean="0"/>
              <a:t>, et al., PKDD’00) </a:t>
            </a:r>
          </a:p>
          <a:p>
            <a:r>
              <a:rPr lang="en-US" altLang="en-US" sz="2000" dirty="0" smtClean="0"/>
              <a:t>Generating new graphs with one more edge</a:t>
            </a:r>
          </a:p>
          <a:p>
            <a:pPr lvl="1"/>
            <a:r>
              <a:rPr lang="en-US" altLang="en-US" sz="1800" dirty="0" smtClean="0"/>
              <a:t>FSG (</a:t>
            </a:r>
            <a:r>
              <a:rPr lang="en-US" altLang="en-US" sz="1800" dirty="0" err="1" smtClean="0"/>
              <a:t>Kuramochi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Karypis</a:t>
            </a:r>
            <a:r>
              <a:rPr lang="en-US" altLang="en-US" sz="1800" dirty="0" smtClean="0"/>
              <a:t>, ICDM’01)</a:t>
            </a:r>
          </a:p>
          <a:p>
            <a:r>
              <a:rPr lang="en-US" altLang="en-US" sz="2000" dirty="0" smtClean="0"/>
              <a:t>Performance shows via edge growing is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" y="2634967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502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4111" cy="51212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kern="0" dirty="0">
                <a:solidFill>
                  <a:srgbClr val="FF0000"/>
                </a:solidFill>
              </a:rPr>
              <a:t>Depth-first</a:t>
            </a:r>
            <a:r>
              <a:rPr lang="en-US" altLang="en-US" kern="0" dirty="0">
                <a:solidFill>
                  <a:srgbClr val="000000"/>
                </a:solidFill>
              </a:rPr>
              <a:t> growth of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kern="0" dirty="0">
                <a:solidFill>
                  <a:srgbClr val="000000"/>
                </a:solidFill>
              </a:rPr>
              <a:t> from 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-edge to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+1)-edge, then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+2)-edge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challenge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Generating many duplicate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idea to solve the problem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Define an order to generate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DFS spanning tree: Flatten a graph into a sequence using depth-first search</a:t>
            </a:r>
          </a:p>
          <a:p>
            <a:pPr lvl="1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gSpan</a:t>
            </a:r>
            <a:r>
              <a:rPr lang="en-US" altLang="en-US" kern="0" dirty="0">
                <a:solidFill>
                  <a:srgbClr val="000000"/>
                </a:solidFill>
              </a:rPr>
              <a:t> (Yan &amp; Han: ICDM’02)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15902" y="1754531"/>
            <a:ext cx="4529321" cy="3013351"/>
            <a:chOff x="495868" y="1214370"/>
            <a:chExt cx="7538852" cy="495783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100599" y="4202057"/>
              <a:ext cx="542677" cy="67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…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19200" y="39624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endPara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124200" y="3505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24200" y="5257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1200" y="44958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981200" y="3886200"/>
              <a:ext cx="1066800" cy="3810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95868" y="3186113"/>
              <a:ext cx="120692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-edge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893393" y="1962637"/>
              <a:ext cx="1752873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+1)-edge</a:t>
              </a: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5029200" y="1905000"/>
              <a:ext cx="381000" cy="1447800"/>
              <a:chOff x="3744" y="2016"/>
              <a:chExt cx="240" cy="912"/>
            </a:xfrm>
          </p:grpSpPr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273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52999" y="1214370"/>
              <a:ext cx="177471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+2)-edge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381000" cy="1447800"/>
              <a:chOff x="3744" y="2016"/>
              <a:chExt cx="240" cy="912"/>
            </a:xfrm>
          </p:grpSpPr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274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3886200" y="21336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3886200" y="24384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886200" y="28956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3886200" y="48768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886200" y="56388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6019800" y="2438400"/>
              <a:ext cx="0" cy="2819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5562600" y="24384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562600" y="52578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418334" y="3409454"/>
              <a:ext cx="1616386" cy="1066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duplicate </a:t>
              </a:r>
            </a:p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graphs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137488" y="5860735"/>
            <a:ext cx="4907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http://cs.ucsb.edu/~</a:t>
            </a:r>
            <a:r>
              <a:rPr lang="en-US" dirty="0" smtClean="0">
                <a:hlinkClick r:id="rId2"/>
              </a:rPr>
              <a:t>xyan/papers/gSpan-short.pdf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92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gSPAN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Graph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Pattern Growth in Order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Right-most path extension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pattern growth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Right-most path: The path from root to the right-most leaf (choose the vertex w. the smallest index at each step)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Reduce generation of duplicate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subgraphs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</a:rPr>
              <a:t>Completeness: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The Enumeration of graphs using right-most path extension is </a:t>
            </a:r>
            <a:r>
              <a:rPr lang="en-US" altLang="en-US" sz="2000" u="sng" dirty="0">
                <a:solidFill>
                  <a:schemeClr val="bg1">
                    <a:lumMod val="50000"/>
                  </a:schemeClr>
                </a:solidFill>
              </a:rPr>
              <a:t>complete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000" kern="0" dirty="0">
                <a:solidFill>
                  <a:schemeClr val="bg1">
                    <a:lumMod val="50000"/>
                  </a:schemeClr>
                </a:solidFill>
              </a:rPr>
              <a:t>DFS Code: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Flatten a graph into a sequence using depth-first search</a:t>
            </a:r>
            <a:endParaRPr lang="en-US" altLang="en-US" sz="20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85821" y="4504125"/>
            <a:ext cx="1771649" cy="2057400"/>
            <a:chOff x="1401763" y="2609850"/>
            <a:chExt cx="1676400" cy="25908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858963" y="2609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58963" y="3295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58963" y="4057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58963" y="4819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697163" y="45910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43113" y="2990850"/>
              <a:ext cx="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43113" y="3676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43113" y="4438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9963" y="428625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401763" y="2900363"/>
              <a:ext cx="457200" cy="1995487"/>
            </a:xfrm>
            <a:custGeom>
              <a:avLst/>
              <a:gdLst>
                <a:gd name="T0" fmla="*/ 2147483647 w 336"/>
                <a:gd name="T1" fmla="*/ 2147483647 h 1296"/>
                <a:gd name="T2" fmla="*/ 0 w 336"/>
                <a:gd name="T3" fmla="*/ 2147483647 h 1296"/>
                <a:gd name="T4" fmla="*/ 2147483647 w 336"/>
                <a:gd name="T5" fmla="*/ 0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336" y="1296"/>
                  </a:moveTo>
                  <a:cubicBezTo>
                    <a:pt x="168" y="1044"/>
                    <a:pt x="0" y="792"/>
                    <a:pt x="0" y="576"/>
                  </a:cubicBezTo>
                  <a:cubicBezTo>
                    <a:pt x="0" y="360"/>
                    <a:pt x="280" y="96"/>
                    <a:pt x="33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9963" y="2914650"/>
              <a:ext cx="381000" cy="1295400"/>
            </a:xfrm>
            <a:custGeom>
              <a:avLst/>
              <a:gdLst>
                <a:gd name="T0" fmla="*/ 0 w 240"/>
                <a:gd name="T1" fmla="*/ 2147483647 h 816"/>
                <a:gd name="T2" fmla="*/ 2147483647 w 240"/>
                <a:gd name="T3" fmla="*/ 2147483647 h 816"/>
                <a:gd name="T4" fmla="*/ 0 w 240"/>
                <a:gd name="T5" fmla="*/ 0 h 816"/>
                <a:gd name="T6" fmla="*/ 0 60000 65536"/>
                <a:gd name="T7" fmla="*/ 0 60000 65536"/>
                <a:gd name="T8" fmla="*/ 0 60000 65536"/>
                <a:gd name="T9" fmla="*/ 0 w 240"/>
                <a:gd name="T10" fmla="*/ 0 h 816"/>
                <a:gd name="T11" fmla="*/ 240 w 24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16">
                  <a:moveTo>
                    <a:pt x="0" y="816"/>
                  </a:moveTo>
                  <a:cubicBezTo>
                    <a:pt x="120" y="620"/>
                    <a:pt x="240" y="424"/>
                    <a:pt x="240" y="288"/>
                  </a:cubicBezTo>
                  <a:cubicBezTo>
                    <a:pt x="240" y="152"/>
                    <a:pt x="120" y="7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402386" y="4261238"/>
            <a:ext cx="3418055" cy="2397512"/>
            <a:chOff x="3644900" y="2362200"/>
            <a:chExt cx="3213103" cy="3206752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4221163" y="2362200"/>
              <a:ext cx="2636838" cy="1390650"/>
              <a:chOff x="2064" y="1332"/>
              <a:chExt cx="1661" cy="876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grpSp>
            <p:nvGrpSpPr>
              <p:cNvPr id="45" name="Group 17"/>
              <p:cNvGrpSpPr>
                <a:grpSpLocks/>
              </p:cNvGrpSpPr>
              <p:nvPr/>
            </p:nvGrpSpPr>
            <p:grpSpPr bwMode="auto">
              <a:xfrm>
                <a:off x="2064" y="1680"/>
                <a:ext cx="384" cy="528"/>
                <a:chOff x="2064" y="1680"/>
                <a:chExt cx="384" cy="528"/>
              </a:xfrm>
            </p:grpSpPr>
            <p:sp>
              <p:nvSpPr>
                <p:cNvPr id="47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19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>
                  <a:off x="2324" y="1776"/>
                  <a:ext cx="0" cy="19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64" y="1680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3034" y="1332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(0,1)</a:t>
                </a: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297363" y="2906713"/>
              <a:ext cx="2560638" cy="1608138"/>
              <a:chOff x="2112" y="1675"/>
              <a:chExt cx="1613" cy="1013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2112" y="2121"/>
                <a:ext cx="336" cy="567"/>
                <a:chOff x="2112" y="2121"/>
                <a:chExt cx="336" cy="567"/>
              </a:xfrm>
            </p:grpSpPr>
            <p:sp>
              <p:nvSpPr>
                <p:cNvPr id="41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2324" y="2208"/>
                  <a:ext cx="0" cy="24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12" y="2121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034" y="1675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(1,2)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830765" y="2990850"/>
              <a:ext cx="2027238" cy="1295400"/>
              <a:chOff x="2448" y="1728"/>
              <a:chExt cx="1277" cy="816"/>
            </a:xfrm>
          </p:grpSpPr>
          <p:grpSp>
            <p:nvGrpSpPr>
              <p:cNvPr id="35" name="Group 29"/>
              <p:cNvGrpSpPr>
                <a:grpSpLocks/>
              </p:cNvGrpSpPr>
              <p:nvPr/>
            </p:nvGrpSpPr>
            <p:grpSpPr bwMode="auto">
              <a:xfrm>
                <a:off x="2448" y="1728"/>
                <a:ext cx="349" cy="816"/>
                <a:chOff x="2448" y="1728"/>
                <a:chExt cx="349" cy="816"/>
              </a:xfrm>
            </p:grpSpPr>
            <p:sp>
              <p:nvSpPr>
                <p:cNvPr id="37" name="Freeform 30"/>
                <p:cNvSpPr>
                  <a:spLocks/>
                </p:cNvSpPr>
                <p:nvPr/>
              </p:nvSpPr>
              <p:spPr bwMode="auto">
                <a:xfrm>
                  <a:off x="2448" y="1728"/>
                  <a:ext cx="240" cy="816"/>
                </a:xfrm>
                <a:custGeom>
                  <a:avLst/>
                  <a:gdLst>
                    <a:gd name="T0" fmla="*/ 0 w 240"/>
                    <a:gd name="T1" fmla="*/ 816 h 816"/>
                    <a:gd name="T2" fmla="*/ 240 w 240"/>
                    <a:gd name="T3" fmla="*/ 288 h 816"/>
                    <a:gd name="T4" fmla="*/ 0 w 240"/>
                    <a:gd name="T5" fmla="*/ 0 h 81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816"/>
                    <a:gd name="T11" fmla="*/ 240 w 240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816">
                      <a:moveTo>
                        <a:pt x="0" y="816"/>
                      </a:moveTo>
                      <a:cubicBezTo>
                        <a:pt x="120" y="620"/>
                        <a:pt x="240" y="424"/>
                        <a:pt x="240" y="288"/>
                      </a:cubicBezTo>
                      <a:cubicBezTo>
                        <a:pt x="240" y="152"/>
                        <a:pt x="120" y="76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88" y="1728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034" y="1996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(2,0)</a:t>
                </a:r>
              </a:p>
            </p:txBody>
          </p:sp>
        </p:grpSp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4297363" y="3916365"/>
              <a:ext cx="2544763" cy="1360488"/>
              <a:chOff x="2112" y="2311"/>
              <a:chExt cx="1603" cy="857"/>
            </a:xfrm>
          </p:grpSpPr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2324" y="2688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64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3024" y="2311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(2,3)</a:t>
                </a:r>
              </a:p>
            </p:txBody>
          </p:sp>
        </p:grpSp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644900" y="3067050"/>
              <a:ext cx="3197225" cy="1989138"/>
              <a:chOff x="1701" y="1776"/>
              <a:chExt cx="2014" cy="1253"/>
            </a:xfrm>
          </p:grpSpPr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1920" y="1776"/>
                <a:ext cx="288" cy="1248"/>
              </a:xfrm>
              <a:custGeom>
                <a:avLst/>
                <a:gdLst>
                  <a:gd name="T0" fmla="*/ 18 w 336"/>
                  <a:gd name="T1" fmla="*/ 634 h 1296"/>
                  <a:gd name="T2" fmla="*/ 0 w 336"/>
                  <a:gd name="T3" fmla="*/ 280 h 1296"/>
                  <a:gd name="T4" fmla="*/ 18 w 336"/>
                  <a:gd name="T5" fmla="*/ 0 h 12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296"/>
                  <a:gd name="T11" fmla="*/ 336 w 336"/>
                  <a:gd name="T12" fmla="*/ 1296 h 12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296">
                    <a:moveTo>
                      <a:pt x="336" y="1296"/>
                    </a:moveTo>
                    <a:cubicBezTo>
                      <a:pt x="168" y="1044"/>
                      <a:pt x="0" y="792"/>
                      <a:pt x="0" y="576"/>
                    </a:cubicBezTo>
                    <a:cubicBezTo>
                      <a:pt x="0" y="360"/>
                      <a:pt x="280" y="96"/>
                      <a:pt x="336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1701" y="216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3024" y="2640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(3,0)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830765" y="4133851"/>
              <a:ext cx="2011363" cy="1435101"/>
              <a:chOff x="2448" y="2448"/>
              <a:chExt cx="1267" cy="904"/>
            </a:xfrm>
          </p:grpSpPr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2784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33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auto">
              <a:xfrm>
                <a:off x="3024" y="2963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1503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Mining Closed Graph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Challenge: An </a:t>
            </a:r>
            <a:r>
              <a:rPr lang="en-US" altLang="en-US" b="1" dirty="0"/>
              <a:t>n</a:t>
            </a:r>
            <a:r>
              <a:rPr lang="en-US" altLang="en-US" dirty="0"/>
              <a:t>-edge frequent graph may have 2</a:t>
            </a:r>
            <a:r>
              <a:rPr lang="en-US" altLang="en-US" b="1" baseline="30000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subgraphs</a:t>
            </a:r>
            <a:endParaRPr lang="en-US" altLang="en-US" dirty="0"/>
          </a:p>
          <a:p>
            <a:r>
              <a:rPr lang="en-US" altLang="en-US" dirty="0"/>
              <a:t>Motivation:  Explore </a:t>
            </a:r>
            <a:r>
              <a:rPr lang="en-US" altLang="en-US" i="1" dirty="0"/>
              <a:t>closed frequent </a:t>
            </a:r>
            <a:r>
              <a:rPr lang="en-US" altLang="en-US" i="1" dirty="0" err="1"/>
              <a:t>subgraphs</a:t>
            </a:r>
            <a:r>
              <a:rPr lang="en-US" altLang="en-US" i="1" dirty="0"/>
              <a:t> </a:t>
            </a:r>
            <a:r>
              <a:rPr lang="en-US" altLang="en-US" dirty="0"/>
              <a:t>to handle graph pattern explosion problem</a:t>
            </a:r>
          </a:p>
          <a:p>
            <a:r>
              <a:rPr lang="en-US" altLang="en-US" dirty="0"/>
              <a:t>A frequent graph G is </a:t>
            </a:r>
            <a:r>
              <a:rPr lang="en-US" altLang="en-US" i="1" dirty="0"/>
              <a:t>closed </a:t>
            </a:r>
            <a:r>
              <a:rPr lang="en-US" altLang="en-US" dirty="0"/>
              <a:t>if there exists no </a:t>
            </a:r>
            <a:r>
              <a:rPr lang="en-US" altLang="en-US" dirty="0" err="1"/>
              <a:t>supergraph</a:t>
            </a:r>
            <a:r>
              <a:rPr lang="en-US" altLang="en-US" dirty="0"/>
              <a:t> of G that carries the same support as 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0" indent="0">
              <a:buNone/>
            </a:pPr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i="1" dirty="0"/>
              <a:t>Lossless compression:</a:t>
            </a:r>
            <a:r>
              <a:rPr lang="en-US" altLang="en-US" dirty="0"/>
              <a:t> Does not contain non-closed graphs, but still ensures that the mining result is complete</a:t>
            </a:r>
          </a:p>
          <a:p>
            <a:r>
              <a:rPr lang="en-US" altLang="en-US" dirty="0"/>
              <a:t>Algorithm </a:t>
            </a:r>
            <a:r>
              <a:rPr lang="en-US" altLang="en-US" dirty="0" err="1"/>
              <a:t>CloseGraph</a:t>
            </a:r>
            <a:r>
              <a:rPr lang="en-US" altLang="en-US" dirty="0"/>
              <a:t>:  Mines closed graph patterns directly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 descr="mol_ca_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" y="3396768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1895" y="3451629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this subgraph is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in the graph dataset, it implies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that none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its frequent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super-graphs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180209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CloseGraph</a:t>
            </a:r>
            <a:r>
              <a:rPr lang="en-US" altLang="en-US" dirty="0" smtClean="0"/>
              <a:t>: </a:t>
            </a:r>
            <a:r>
              <a:rPr lang="en-US" altLang="en-US" dirty="0"/>
              <a:t>Directly Mining Closed Graph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kern="0" dirty="0" err="1"/>
              <a:t>CloseGraph</a:t>
            </a:r>
            <a:r>
              <a:rPr lang="en-US" altLang="en-US" sz="2000" kern="0" dirty="0"/>
              <a:t>: </a:t>
            </a:r>
            <a:r>
              <a:rPr lang="en-US" altLang="en-US" sz="2000" dirty="0">
                <a:cs typeface="Arial" charset="0"/>
              </a:rPr>
              <a:t>Mining closed graph patterns by extending </a:t>
            </a:r>
            <a:r>
              <a:rPr lang="en-US" altLang="en-US" sz="2000" dirty="0" err="1" smtClean="0">
                <a:cs typeface="Arial" charset="0"/>
              </a:rPr>
              <a:t>gSpan</a:t>
            </a:r>
            <a:endParaRPr lang="en-US" altLang="en-US" sz="2000" dirty="0" smtClean="0">
              <a:cs typeface="Arial" charset="0"/>
            </a:endParaRPr>
          </a:p>
          <a:p>
            <a:r>
              <a:rPr lang="en-US" altLang="en-US" sz="2000" dirty="0" smtClean="0"/>
              <a:t>Suppose </a:t>
            </a:r>
            <a:r>
              <a:rPr lang="en-US" altLang="en-US" sz="2000" dirty="0"/>
              <a:t>G and G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are frequent, and G is a </a:t>
            </a:r>
            <a:r>
              <a:rPr lang="en-US" altLang="en-US" sz="2000" dirty="0" err="1"/>
              <a:t>subgraph</a:t>
            </a:r>
            <a:r>
              <a:rPr lang="en-US" altLang="en-US" sz="2000" dirty="0"/>
              <a:t> of G</a:t>
            </a:r>
            <a:r>
              <a:rPr lang="en-US" altLang="en-US" sz="2000" baseline="-25000" dirty="0"/>
              <a:t>1</a:t>
            </a:r>
          </a:p>
          <a:p>
            <a:r>
              <a:rPr lang="en-US" altLang="en-US" sz="2000" dirty="0"/>
              <a:t>If </a:t>
            </a:r>
            <a:r>
              <a:rPr lang="en-US" altLang="en-US" sz="2000" b="1" dirty="0"/>
              <a:t>in any part of the graph in the dataset where G occurs, G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also occurs</a:t>
            </a:r>
            <a:r>
              <a:rPr lang="en-US" altLang="en-US" sz="2000" dirty="0"/>
              <a:t>, then we need not grow G (except some special, subtle cases), since none of G’s children will be closed except those of </a:t>
            </a:r>
            <a:r>
              <a:rPr lang="en-US" altLang="en-US" sz="2000" dirty="0" smtClean="0"/>
              <a:t>G</a:t>
            </a:r>
            <a:r>
              <a:rPr lang="en-US" altLang="en-US" sz="2000" baseline="-25000" dirty="0" smtClean="0"/>
              <a:t>1</a:t>
            </a:r>
            <a:endParaRPr lang="en-US" altLang="en-US" sz="2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28256" y="5440364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…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6655" y="48307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endParaRPr lang="en-US" altLang="en-US" baseline="-2500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26655" y="3473451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26655" y="43735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26655" y="61261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601055" y="39925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02655" y="53641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2655" y="4754563"/>
            <a:ext cx="14224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0255" y="4373564"/>
            <a:ext cx="1085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k-edge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5710" y="6281587"/>
            <a:ext cx="224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(k+1)-edge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852255" y="3432060"/>
            <a:ext cx="3483640" cy="110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At what 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condition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can we</a:t>
            </a: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stop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searching their 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children,</a:t>
            </a: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i.e., early termination?</a:t>
            </a:r>
          </a:p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7144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9072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26598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4449583" y="54814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pdfs.semanticscholar.org/a1c1/5e63690c774b725fc91dcc77a629d01c3733.pdf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435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Experiment and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The AIDS antiviral screen compound dataset from NCI/NIH</a:t>
            </a:r>
          </a:p>
          <a:p>
            <a:r>
              <a:rPr lang="en-US" altLang="en-US" sz="2400" dirty="0" smtClean="0"/>
              <a:t>The dataset contains 43,905 chemical compounds</a:t>
            </a:r>
          </a:p>
          <a:p>
            <a:r>
              <a:rPr lang="en-US" altLang="en-US" sz="2400" dirty="0" smtClean="0"/>
              <a:t>Discovered Patterns: The smaller minimum support, the bigger and more interesting </a:t>
            </a:r>
            <a:r>
              <a:rPr lang="en-US" altLang="en-US" sz="2400" dirty="0" err="1" smtClean="0"/>
              <a:t>subgraph</a:t>
            </a:r>
            <a:r>
              <a:rPr lang="en-US" altLang="en-US" sz="2400" dirty="0" smtClean="0"/>
              <a:t> patterns discovered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61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3" descr="mol_ca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3" y="3194853"/>
            <a:ext cx="2853475" cy="9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ol_ca_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2" y="3334191"/>
            <a:ext cx="1765097" cy="8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mol_ca_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3" y="3332578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2834" y="3356772"/>
            <a:ext cx="651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20%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5321" y="3352355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10%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75198" y="3326282"/>
            <a:ext cx="52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5%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9848"/>
              </p:ext>
            </p:extLst>
          </p:nvPr>
        </p:nvGraphicFramePr>
        <p:xfrm>
          <a:off x="508001" y="4462047"/>
          <a:ext cx="404283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Chart" r:id="rId6" imgW="6419959" imgH="4629227" progId="MSGraph.Chart.8">
                  <p:embed followColorScheme="full"/>
                </p:oleObj>
              </mc:Choice>
              <mc:Fallback>
                <p:oleObj name="Chart" r:id="rId6" imgW="6419959" imgH="46292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1" y="4462047"/>
                        <a:ext cx="404283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27200" y="6519446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627534" y="5480526"/>
            <a:ext cx="1705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Number of patterns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4182506"/>
            <a:ext cx="5384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# of Patterns: Frequent vs. Closed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5152"/>
              </p:ext>
            </p:extLst>
          </p:nvPr>
        </p:nvGraphicFramePr>
        <p:xfrm>
          <a:off x="4965112" y="4475046"/>
          <a:ext cx="40640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name="Chart" r:id="rId8" imgW="10829819" imgH="7505803" progId="MSGraph.Chart.8">
                  <p:embed followColorScheme="full"/>
                </p:oleObj>
              </mc:Choice>
              <mc:Fallback>
                <p:oleObj name="Chart" r:id="rId8" imgW="10829819" imgH="75058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112" y="4475046"/>
                        <a:ext cx="40640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4211136" y="5285550"/>
            <a:ext cx="1275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Run time (sec)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704508" y="4322646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457189" eaLnBrk="1" hangingPunct="1"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Runtime: Frequent vs. Closed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373899" y="6514650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17313255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" y="236590"/>
            <a:ext cx="4572000" cy="6119760"/>
          </a:xfrm>
        </p:spPr>
      </p:pic>
      <p:cxnSp>
        <p:nvCxnSpPr>
          <p:cNvPr id="7" name="Straight Connector 6"/>
          <p:cNvCxnSpPr/>
          <p:nvPr/>
        </p:nvCxnSpPr>
        <p:spPr>
          <a:xfrm>
            <a:off x="641446" y="5677469"/>
            <a:ext cx="3712191" cy="861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41446" y="5677469"/>
            <a:ext cx="3712191" cy="861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99132" y="236590"/>
            <a:ext cx="4344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Mid-term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exam:</a:t>
            </a:r>
            <a:endParaRPr lang="zh-CN" altLang="en-US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July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th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(Thursday)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11:00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a.m.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mr-IN" altLang="zh-CN" sz="2000" dirty="0" smtClean="0">
                <a:solidFill>
                  <a:srgbClr val="FF0000"/>
                </a:solidFill>
              </a:rPr>
              <a:t>–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12:30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p.m.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(90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minutes)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0216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SC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endParaRPr lang="zh-CN" altLang="en-US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Take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pen/pencil!!!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You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allowed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A4-size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paper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double-sided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reference.</a:t>
            </a:r>
            <a:endParaRPr lang="zh-CN" altLang="en-US" sz="2000" dirty="0"/>
          </a:p>
          <a:p>
            <a:r>
              <a:rPr lang="en-US" altLang="zh-CN" sz="2000" dirty="0" smtClean="0"/>
              <a:t>I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believe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you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write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mr-IN" altLang="zh-CN" sz="2000" dirty="0" smtClean="0"/>
              <a:t>…</a:t>
            </a:r>
            <a:endParaRPr lang="zh-CN" altLang="en-US" sz="2000" dirty="0" smtClean="0">
              <a:sym typeface="Wingdings"/>
            </a:endParaRPr>
          </a:p>
          <a:p>
            <a:endParaRPr lang="zh-CN" altLang="en-US" sz="2000" dirty="0">
              <a:sym typeface="Wingdings"/>
            </a:endParaRPr>
          </a:p>
          <a:p>
            <a:r>
              <a:rPr lang="en-US" altLang="zh-CN" sz="2000" dirty="0" smtClean="0">
                <a:sym typeface="Wingdings"/>
              </a:rPr>
              <a:t>Good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luck!!!</a:t>
            </a:r>
            <a:endParaRPr lang="zh-CN" altLang="en-US" sz="2000" dirty="0" smtClean="0">
              <a:sym typeface="Wingdings"/>
            </a:endParaRPr>
          </a:p>
          <a:p>
            <a:r>
              <a:rPr lang="en-US" altLang="zh-CN" sz="2000" dirty="0" smtClean="0">
                <a:sym typeface="Wingdings"/>
              </a:rPr>
              <a:t>Happy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holiday!!!</a:t>
            </a:r>
            <a:endParaRPr lang="zh-CN" altLang="en-US" sz="2000" dirty="0" smtClean="0">
              <a:sym typeface="Wingdings"/>
            </a:endParaRPr>
          </a:p>
          <a:p>
            <a:endParaRPr lang="zh-CN" altLang="en-US" sz="2000" dirty="0">
              <a:sym typeface="Wingdings"/>
            </a:endParaRPr>
          </a:p>
          <a:p>
            <a:r>
              <a:rPr lang="en-US" altLang="zh-CN" sz="2000" dirty="0" smtClean="0">
                <a:sym typeface="Wingdings"/>
              </a:rPr>
              <a:t>Today’s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office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hours:</a:t>
            </a:r>
            <a:endParaRPr lang="zh-CN" altLang="en-US" sz="2000" dirty="0" smtClean="0">
              <a:sym typeface="Wingdings"/>
            </a:endParaRPr>
          </a:p>
          <a:p>
            <a:r>
              <a:rPr lang="en-US" altLang="zh-CN" sz="2000" dirty="0" smtClean="0">
                <a:sym typeface="Wingdings"/>
              </a:rPr>
              <a:t>12:15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p.m.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mr-IN" altLang="zh-CN" sz="2000" dirty="0" smtClean="0">
                <a:sym typeface="Wingdings"/>
              </a:rPr>
              <a:t>–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2:00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p.m.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2130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SC</a:t>
            </a:r>
            <a:endParaRPr lang="zh-CN" altLang="en-US" sz="2000" dirty="0" smtClean="0">
              <a:sym typeface="Wingdings"/>
            </a:endParaRPr>
          </a:p>
          <a:p>
            <a:r>
              <a:rPr lang="en-US" altLang="zh-CN" sz="2000" dirty="0" smtClean="0">
                <a:sym typeface="Wingdings"/>
              </a:rPr>
              <a:t>Today’s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TA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hour:</a:t>
            </a:r>
            <a:endParaRPr lang="zh-CN" altLang="en-US" sz="2000" dirty="0" smtClean="0">
              <a:sym typeface="Wingdings"/>
            </a:endParaRPr>
          </a:p>
          <a:p>
            <a:r>
              <a:rPr lang="en-US" altLang="zh-CN" sz="2000" dirty="0" smtClean="0">
                <a:sym typeface="Wingdings"/>
              </a:rPr>
              <a:t>3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p.m.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mr-IN" altLang="zh-CN" sz="2000" dirty="0" smtClean="0">
                <a:sym typeface="Wingdings"/>
              </a:rPr>
              <a:t>–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4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p.m.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2113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SC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(Sheng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Wang)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9219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8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9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Sequential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sequential patterns: Generalizations and performance improvements”, EDBT’96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“SPADE: An Efficient Algorithm for Mining Frequent Sequences”, Machine Learning, 2001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B.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Mortazavi-Asl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Wang, H. Pinto, Q. Chen, U. 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Dayal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M.-C. Hsu, "Mining Sequential Patterns by Pattern-Growth: The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PrefixSpan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Approach", IEEE TKDE, 16(10), 2004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J. Han, and 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Afshar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Garofalakis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Rastogi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K. Shim: Mining Sequential Patterns with Regular Expression Constraints. IEEE Trans.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Knowl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Data Eng. 14(3), 2002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Toivonen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A. I.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Verkamo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“Discovery of frequent episodes in event sequences”, Data Mining and Knowledge Discovery,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1997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References: Graph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Borgelt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M. R. Berthold, Mining molecular fragments: Finding relevant substructures of molecules,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Huan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W. Wang,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Prins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Efficient mining of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the presence of isomorphism, ICDM'03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Inokuchi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T.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Washio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Motoda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-based algorithm for mining frequent substructures from graph data, PKDD'00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Kuramochi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Karypis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discovery, ICDM'01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Nijssen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Kok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 A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Quickstart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Frequent Structure Mining can Make a Difference. KDD'04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Vanetik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Gudes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S.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Shimony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Computing frequent graph patterns from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semistructured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data,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Graph-Based Substructure Pattern Mining,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CloseGraph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Frequent Graph Patterns, KDD'03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and J. Han, Substructure Similarity Search in Graph Databases,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SIGMOD'05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buys(X, “milk”)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altLang="en-US" dirty="0">
                <a:solidFill>
                  <a:srgbClr val="C00000"/>
                </a:solidFill>
              </a:rPr>
              <a:t>occupation(X, “student”)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 </a:t>
            </a:r>
            <a:r>
              <a:rPr lang="en-US" altLang="en-US" dirty="0">
                <a:solidFill>
                  <a:srgbClr val="C00000"/>
                </a:solidFill>
              </a:rPr>
              <a:t>buys(X, “popcorn”)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Attributes can be categorical or numerical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Categorical Attributes (e.g., </a:t>
            </a:r>
            <a:r>
              <a:rPr lang="en-US" altLang="en-US" sz="2400" i="1" dirty="0" smtClean="0"/>
              <a:t>profession, product</a:t>
            </a:r>
            <a:r>
              <a:rPr lang="en-US" altLang="en-US" sz="2400" dirty="0" smtClean="0"/>
              <a:t>: no ordering among values): Data cube for inter-dimension association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Quantitative Attributes: Numeric, implicit ordering among values—discretization, clustering, and gradient approaches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Quantitative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7900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Mining associations with numerical attributes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Ex.:   Numerical attributes: </a:t>
            </a:r>
            <a:r>
              <a:rPr lang="en-US" altLang="en-US" sz="2400" dirty="0">
                <a:solidFill>
                  <a:srgbClr val="FF0000"/>
                </a:solidFill>
              </a:rPr>
              <a:t>age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salary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Methods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Static discretization based on predefined concept hierarchies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Data cube-based aggregation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Dynamic discretization based on data distribution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Clustering: Distance-based association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First one-dimensional clustering, then association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Deviation analysis: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Gender = female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>
                <a:sym typeface="Symbol" pitchFamily="18" charset="2"/>
              </a:rPr>
              <a:t>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/>
              <a:t>Wage: mean=$7/</a:t>
            </a:r>
            <a:r>
              <a:rPr lang="en-US" altLang="en-US" kern="0" dirty="0" err="1"/>
              <a:t>hr</a:t>
            </a:r>
            <a:r>
              <a:rPr lang="en-US" altLang="en-US" kern="0" dirty="0"/>
              <a:t> (overall mean = $9)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5600700" y="1757362"/>
            <a:ext cx="3405076" cy="2681065"/>
            <a:chOff x="3006" y="2160"/>
            <a:chExt cx="2562" cy="1931"/>
          </a:xfrm>
        </p:grpSpPr>
        <p:sp>
          <p:nvSpPr>
            <p:cNvPr id="6" name="Line 1029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1031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36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040"/>
            <p:cNvSpPr txBox="1">
              <a:spLocks noChangeArrowheads="1"/>
            </p:cNvSpPr>
            <p:nvPr/>
          </p:nvSpPr>
          <p:spPr bwMode="auto">
            <a:xfrm>
              <a:off x="3409" y="2688"/>
              <a:ext cx="25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041"/>
            <p:cNvSpPr txBox="1">
              <a:spLocks noChangeArrowheads="1"/>
            </p:cNvSpPr>
            <p:nvPr/>
          </p:nvSpPr>
          <p:spPr bwMode="auto">
            <a:xfrm>
              <a:off x="4357" y="2160"/>
              <a:ext cx="1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044"/>
            <p:cNvSpPr txBox="1">
              <a:spLocks noChangeArrowheads="1"/>
            </p:cNvSpPr>
            <p:nvPr/>
          </p:nvSpPr>
          <p:spPr bwMode="auto">
            <a:xfrm>
              <a:off x="5066" y="2688"/>
              <a:ext cx="31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(buys)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045"/>
            <p:cNvSpPr txBox="1">
              <a:spLocks noChangeArrowheads="1"/>
            </p:cNvSpPr>
            <p:nvPr/>
          </p:nvSpPr>
          <p:spPr bwMode="auto">
            <a:xfrm>
              <a:off x="3006" y="3360"/>
              <a:ext cx="6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(age, 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1046"/>
            <p:cNvSpPr txBox="1">
              <a:spLocks noChangeArrowheads="1"/>
            </p:cNvSpPr>
            <p:nvPr/>
          </p:nvSpPr>
          <p:spPr bwMode="auto">
            <a:xfrm>
              <a:off x="4134" y="3360"/>
              <a:ext cx="53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sz="1600" dirty="0" err="1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age,buys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1047"/>
            <p:cNvSpPr txBox="1">
              <a:spLocks noChangeArrowheads="1"/>
            </p:cNvSpPr>
            <p:nvPr/>
          </p:nvSpPr>
          <p:spPr bwMode="auto">
            <a:xfrm>
              <a:off x="4825" y="3432"/>
              <a:ext cx="7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1048"/>
            <p:cNvSpPr txBox="1">
              <a:spLocks noChangeArrowheads="1"/>
            </p:cNvSpPr>
            <p:nvPr/>
          </p:nvSpPr>
          <p:spPr bwMode="auto">
            <a:xfrm>
              <a:off x="4011" y="3938"/>
              <a:ext cx="98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income,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18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48842</TotalTime>
  <Words>7305</Words>
  <Application>Microsoft Macintosh PowerPoint</Application>
  <PresentationFormat>On-screen Show (4:3)</PresentationFormat>
  <Paragraphs>1054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66</vt:i4>
      </vt:variant>
    </vt:vector>
  </HeadingPairs>
  <TitlesOfParts>
    <vt:vector size="83" baseType="lpstr">
      <vt:lpstr>Calibri</vt:lpstr>
      <vt:lpstr>Corbel</vt:lpstr>
      <vt:lpstr>Mangal</vt:lpstr>
      <vt:lpstr>Math B</vt:lpstr>
      <vt:lpstr>Miriam</vt:lpstr>
      <vt:lpstr>ＭＳ Ｐゴシック</vt:lpstr>
      <vt:lpstr>SimSun</vt:lpstr>
      <vt:lpstr>Symbol</vt:lpstr>
      <vt:lpstr>Tahoma</vt:lpstr>
      <vt:lpstr>Wingdings</vt:lpstr>
      <vt:lpstr>华文楷体</vt:lpstr>
      <vt:lpstr>Arial</vt:lpstr>
      <vt:lpstr>Office Theme</vt:lpstr>
      <vt:lpstr>Equation</vt:lpstr>
      <vt:lpstr>公式</vt:lpstr>
      <vt:lpstr>Photo Editor Photo</vt:lpstr>
      <vt:lpstr>Chart</vt:lpstr>
      <vt:lpstr>Chapter 7. Advanced Frequent Pattern Mining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Mining Extraordinary Phenomena in Quantitative Association Mining</vt:lpstr>
      <vt:lpstr>Last Lecture</vt:lpstr>
      <vt:lpstr>Rare Patterns vs. Negative Patterns</vt:lpstr>
      <vt:lpstr>Defining Negative Correlated Patterns</vt:lpstr>
      <vt:lpstr>Defining Negative Correlation: Need Null-Invariance in Definition</vt:lpstr>
      <vt:lpstr>Mining Compressed Patterns</vt:lpstr>
      <vt:lpstr>Advanced Frequent Pattern Mining</vt:lpstr>
      <vt:lpstr>Why Constraint-Based Mining?</vt:lpstr>
      <vt:lpstr>Constraints in General Data Mining</vt:lpstr>
      <vt:lpstr>Meta-Rule Guided Mining</vt:lpstr>
      <vt:lpstr>Different Kinds of Constraints Lead to Different Pruning Strategies</vt:lpstr>
      <vt:lpstr>Pattern Space Pruning with Pattern Anti-Monotonicity</vt:lpstr>
      <vt:lpstr>Pattern Monotonicity and Its Roles</vt:lpstr>
      <vt:lpstr>Different Kinds of Constraints Lead to Different Pruning Strategies</vt:lpstr>
      <vt:lpstr>Data Space Pruning with Data Anti-Monotonicity</vt:lpstr>
      <vt:lpstr>Succinctness: Pruning Both Data and Pattern Spaces</vt:lpstr>
      <vt:lpstr>Convertible Constraints: Ordering Data in Transactions</vt:lpstr>
      <vt:lpstr>How to Handle Multiple Constraints?</vt:lpstr>
      <vt:lpstr>Different Kinds of Constraints Lead to Different Pruning Strategies</vt:lpstr>
      <vt:lpstr>Advanced Frequent Pattern Mining</vt:lpstr>
      <vt:lpstr>Mining Long Patterns: Challenges</vt:lpstr>
      <vt:lpstr>Colossal Patterns: A Motivating Example</vt:lpstr>
      <vt:lpstr>What Is Pattern-Fusion?</vt:lpstr>
      <vt:lpstr>Observation: Colossal Patterns and Core Patterns</vt:lpstr>
      <vt:lpstr>Robustness of Colossal Patterns</vt:lpstr>
      <vt:lpstr>The Pattern-Fusion Algorithm</vt:lpstr>
      <vt:lpstr>Experimental Results on Data Set: ALL</vt:lpstr>
      <vt:lpstr>Advanced Frequent Pattern Mining</vt:lpstr>
      <vt:lpstr>Mining Methods</vt:lpstr>
      <vt:lpstr>Sequence Databases and Sequential Patterns</vt:lpstr>
      <vt:lpstr>Sequential Pattern and Sequential Pattern Mining</vt:lpstr>
      <vt:lpstr>Sequence vs Element/Itemset/Event vs Item/Instance</vt:lpstr>
      <vt:lpstr>Sequential Pattern Mining Algorithms</vt:lpstr>
      <vt:lpstr>GSP: Apriori-Based Sequential Pattern Mining</vt:lpstr>
      <vt:lpstr>GSP Mining and Pruning</vt:lpstr>
      <vt:lpstr>Sequential Pattern Mining in Vertical Data Format: The SPADE Algorithm</vt:lpstr>
      <vt:lpstr>PrefixSpan: A Pattern-Growth Approach</vt:lpstr>
      <vt:lpstr>CloSpan: Mining Closed Sequential Patterns</vt:lpstr>
      <vt:lpstr>Constraint-Based Sequential-Pattern Mining</vt:lpstr>
      <vt:lpstr>Timing-Based Constraints in Seq.-Pattern Mining</vt:lpstr>
      <vt:lpstr>Episodes and Episode Pattern Mining</vt:lpstr>
      <vt:lpstr>Advanced Frequent Pattern Mining</vt:lpstr>
      <vt:lpstr>Frequent (Sub)Graph Patterns</vt:lpstr>
      <vt:lpstr>Applications of Graph Pattern Mining</vt:lpstr>
      <vt:lpstr>Graph Pattern Mining Algorithms: Different Methodologies</vt:lpstr>
      <vt:lpstr>Apriori-Based Approach</vt:lpstr>
      <vt:lpstr>Candidate Generation:   Vertex Growing vs. Edge Growing</vt:lpstr>
      <vt:lpstr>Pattern-Growth Approach</vt:lpstr>
      <vt:lpstr>gSPAN: Graph Pattern Growth in Order</vt:lpstr>
      <vt:lpstr>Why Mining Closed Graph Patterns?</vt:lpstr>
      <vt:lpstr>CloseGraph: Directly Mining Closed Graph Patterns</vt:lpstr>
      <vt:lpstr>Experiment and Performance Comparison</vt:lpstr>
      <vt:lpstr>PowerPoint Presentation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2070</cp:revision>
  <cp:lastPrinted>2017-01-15T22:23:57Z</cp:lastPrinted>
  <dcterms:created xsi:type="dcterms:W3CDTF">2015-05-16T14:51:23Z</dcterms:created>
  <dcterms:modified xsi:type="dcterms:W3CDTF">2017-07-03T04:14:38Z</dcterms:modified>
</cp:coreProperties>
</file>