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28"/>
  </p:notesMasterIdLst>
  <p:sldIdLst>
    <p:sldId id="256" r:id="rId2"/>
    <p:sldId id="257" r:id="rId3"/>
    <p:sldId id="259" r:id="rId4"/>
    <p:sldId id="336" r:id="rId5"/>
    <p:sldId id="337" r:id="rId6"/>
    <p:sldId id="258" r:id="rId7"/>
    <p:sldId id="333" r:id="rId8"/>
    <p:sldId id="265" r:id="rId9"/>
    <p:sldId id="343" r:id="rId10"/>
    <p:sldId id="338" r:id="rId11"/>
    <p:sldId id="341" r:id="rId12"/>
    <p:sldId id="339" r:id="rId13"/>
    <p:sldId id="340" r:id="rId14"/>
    <p:sldId id="342" r:id="rId15"/>
    <p:sldId id="269" r:id="rId16"/>
    <p:sldId id="344" r:id="rId17"/>
    <p:sldId id="330" r:id="rId18"/>
    <p:sldId id="331" r:id="rId19"/>
    <p:sldId id="332" r:id="rId20"/>
    <p:sldId id="272" r:id="rId21"/>
    <p:sldId id="317" r:id="rId22"/>
    <p:sldId id="322" r:id="rId23"/>
    <p:sldId id="323" r:id="rId24"/>
    <p:sldId id="278" r:id="rId25"/>
    <p:sldId id="316" r:id="rId26"/>
    <p:sldId id="31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DAA2A-1AB8-44A8-AD4F-21B4DFB5D93C}" type="doc">
      <dgm:prSet loTypeId="urn:microsoft.com/office/officeart/2005/8/layout/process1" loCatId="process" qsTypeId="urn:microsoft.com/office/officeart/2005/8/quickstyle/simple4" qsCatId="simple" csTypeId="urn:microsoft.com/office/officeart/2005/8/colors/colorful5" csCatId="colorful" phldr="1"/>
      <dgm:spPr/>
    </dgm:pt>
    <dgm:pt modelId="{11EB59EE-48D5-4693-BB2F-E8F0E6BC22AF}">
      <dgm:prSet phldrT="[Text]" custT="1"/>
      <dgm:spPr/>
      <dgm:t>
        <a:bodyPr/>
        <a:lstStyle/>
        <a:p>
          <a:r>
            <a:rPr lang="en-US" sz="2800" dirty="0" smtClean="0"/>
            <a:t>Predict missing “user-item” links</a:t>
          </a:r>
        </a:p>
      </dgm:t>
    </dgm:pt>
    <dgm:pt modelId="{B15B1088-3C7A-4101-B559-DF4913C611B2}" type="parTrans" cxnId="{3374CC59-FE1F-4279-8447-14141A7B1B68}">
      <dgm:prSet/>
      <dgm:spPr/>
      <dgm:t>
        <a:bodyPr/>
        <a:lstStyle/>
        <a:p>
          <a:endParaRPr lang="en-US"/>
        </a:p>
      </dgm:t>
    </dgm:pt>
    <dgm:pt modelId="{677B5F04-AB90-4890-94BC-1A9E21C4A7A6}" type="sibTrans" cxnId="{3374CC59-FE1F-4279-8447-14141A7B1B68}">
      <dgm:prSet/>
      <dgm:spPr/>
      <dgm:t>
        <a:bodyPr/>
        <a:lstStyle/>
        <a:p>
          <a:endParaRPr lang="en-US"/>
        </a:p>
      </dgm:t>
    </dgm:pt>
    <dgm:pt modelId="{34D60597-0BBC-478D-895E-55E11857594A}">
      <dgm:prSet phldrT="[Text]"/>
      <dgm:spPr/>
      <dgm:t>
        <a:bodyPr/>
        <a:lstStyle/>
        <a:p>
          <a:r>
            <a:rPr lang="en-US" dirty="0" smtClean="0"/>
            <a:t>Challenge:</a:t>
          </a:r>
        </a:p>
        <a:p>
          <a:r>
            <a:rPr lang="en-US" dirty="0" smtClean="0"/>
            <a:t>Cold-start and extremely high </a:t>
          </a:r>
          <a:r>
            <a:rPr lang="en-US" dirty="0" err="1" smtClean="0"/>
            <a:t>sparsity</a:t>
          </a:r>
          <a:endParaRPr lang="en-US" dirty="0"/>
        </a:p>
      </dgm:t>
    </dgm:pt>
    <dgm:pt modelId="{81595B2B-66F5-44BB-B157-2666494170BA}" type="parTrans" cxnId="{0956AD15-A2EB-42B7-A828-D322E13B0F2A}">
      <dgm:prSet/>
      <dgm:spPr/>
      <dgm:t>
        <a:bodyPr/>
        <a:lstStyle/>
        <a:p>
          <a:endParaRPr lang="en-US"/>
        </a:p>
      </dgm:t>
    </dgm:pt>
    <dgm:pt modelId="{75514EF3-EDEB-4B5C-ACD4-580D3ECFB460}" type="sibTrans" cxnId="{0956AD15-A2EB-42B7-A828-D322E13B0F2A}">
      <dgm:prSet/>
      <dgm:spPr/>
      <dgm:t>
        <a:bodyPr/>
        <a:lstStyle/>
        <a:p>
          <a:endParaRPr lang="en-US"/>
        </a:p>
      </dgm:t>
    </dgm:pt>
    <dgm:pt modelId="{F805C1F1-9A67-4F02-B06E-D31AE2594282}" type="pres">
      <dgm:prSet presAssocID="{CF9DAA2A-1AB8-44A8-AD4F-21B4DFB5D93C}" presName="Name0" presStyleCnt="0">
        <dgm:presLayoutVars>
          <dgm:dir/>
          <dgm:resizeHandles val="exact"/>
        </dgm:presLayoutVars>
      </dgm:prSet>
      <dgm:spPr/>
    </dgm:pt>
    <dgm:pt modelId="{CB0C53BF-9F3D-4395-88FE-71D9EDA7C7DE}" type="pres">
      <dgm:prSet presAssocID="{11EB59EE-48D5-4693-BB2F-E8F0E6BC22AF}" presName="node" presStyleLbl="node1" presStyleIdx="0" presStyleCnt="2" custScaleX="47092" custScaleY="371560" custLinFactNeighborX="-139" custLinFactNeighborY="208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113058-D654-4586-A171-544B765F9CE0}" type="pres">
      <dgm:prSet presAssocID="{677B5F04-AB90-4890-94BC-1A9E21C4A7A6}" presName="sibTrans" presStyleLbl="sibTrans2D1" presStyleIdx="0" presStyleCnt="1" custScaleY="40099"/>
      <dgm:spPr/>
      <dgm:t>
        <a:bodyPr/>
        <a:lstStyle/>
        <a:p>
          <a:endParaRPr lang="en-US"/>
        </a:p>
      </dgm:t>
    </dgm:pt>
    <dgm:pt modelId="{0582B576-A98C-415C-AEA1-08FE4F101CBF}" type="pres">
      <dgm:prSet presAssocID="{677B5F04-AB90-4890-94BC-1A9E21C4A7A6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9AFA72A4-575F-4160-979D-3D1A64AEA917}" type="pres">
      <dgm:prSet presAssocID="{34D60597-0BBC-478D-895E-55E11857594A}" presName="node" presStyleLbl="node1" presStyleIdx="1" presStyleCnt="2" custScaleY="3715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68ABF0-4A63-4203-AB2D-EB47BFD1768E}" type="presOf" srcId="{CF9DAA2A-1AB8-44A8-AD4F-21B4DFB5D93C}" destId="{F805C1F1-9A67-4F02-B06E-D31AE2594282}" srcOrd="0" destOrd="0" presId="urn:microsoft.com/office/officeart/2005/8/layout/process1"/>
    <dgm:cxn modelId="{CBD0C05D-E74D-4954-8A92-8C78893C0849}" type="presOf" srcId="{34D60597-0BBC-478D-895E-55E11857594A}" destId="{9AFA72A4-575F-4160-979D-3D1A64AEA917}" srcOrd="0" destOrd="0" presId="urn:microsoft.com/office/officeart/2005/8/layout/process1"/>
    <dgm:cxn modelId="{85712865-AD15-40D3-B5AB-F81F9ABD7CAE}" type="presOf" srcId="{677B5F04-AB90-4890-94BC-1A9E21C4A7A6}" destId="{73113058-D654-4586-A171-544B765F9CE0}" srcOrd="0" destOrd="0" presId="urn:microsoft.com/office/officeart/2005/8/layout/process1"/>
    <dgm:cxn modelId="{7A8F2126-C4DF-480E-808A-D1EE776C3975}" type="presOf" srcId="{11EB59EE-48D5-4693-BB2F-E8F0E6BC22AF}" destId="{CB0C53BF-9F3D-4395-88FE-71D9EDA7C7DE}" srcOrd="0" destOrd="0" presId="urn:microsoft.com/office/officeart/2005/8/layout/process1"/>
    <dgm:cxn modelId="{0956AD15-A2EB-42B7-A828-D322E13B0F2A}" srcId="{CF9DAA2A-1AB8-44A8-AD4F-21B4DFB5D93C}" destId="{34D60597-0BBC-478D-895E-55E11857594A}" srcOrd="1" destOrd="0" parTransId="{81595B2B-66F5-44BB-B157-2666494170BA}" sibTransId="{75514EF3-EDEB-4B5C-ACD4-580D3ECFB460}"/>
    <dgm:cxn modelId="{3374CC59-FE1F-4279-8447-14141A7B1B68}" srcId="{CF9DAA2A-1AB8-44A8-AD4F-21B4DFB5D93C}" destId="{11EB59EE-48D5-4693-BB2F-E8F0E6BC22AF}" srcOrd="0" destOrd="0" parTransId="{B15B1088-3C7A-4101-B559-DF4913C611B2}" sibTransId="{677B5F04-AB90-4890-94BC-1A9E21C4A7A6}"/>
    <dgm:cxn modelId="{2543DA14-7F24-4B86-8F65-57771EBAE964}" type="presOf" srcId="{677B5F04-AB90-4890-94BC-1A9E21C4A7A6}" destId="{0582B576-A98C-415C-AEA1-08FE4F101CBF}" srcOrd="1" destOrd="0" presId="urn:microsoft.com/office/officeart/2005/8/layout/process1"/>
    <dgm:cxn modelId="{7280F3A1-B18F-491C-9D15-89CFA3E204D5}" type="presParOf" srcId="{F805C1F1-9A67-4F02-B06E-D31AE2594282}" destId="{CB0C53BF-9F3D-4395-88FE-71D9EDA7C7DE}" srcOrd="0" destOrd="0" presId="urn:microsoft.com/office/officeart/2005/8/layout/process1"/>
    <dgm:cxn modelId="{865D089B-6280-4049-B311-1D80545E2A5B}" type="presParOf" srcId="{F805C1F1-9A67-4F02-B06E-D31AE2594282}" destId="{73113058-D654-4586-A171-544B765F9CE0}" srcOrd="1" destOrd="0" presId="urn:microsoft.com/office/officeart/2005/8/layout/process1"/>
    <dgm:cxn modelId="{0FAA124B-7A4B-4AAD-9AB1-BE252DC131F5}" type="presParOf" srcId="{73113058-D654-4586-A171-544B765F9CE0}" destId="{0582B576-A98C-415C-AEA1-08FE4F101CBF}" srcOrd="0" destOrd="0" presId="urn:microsoft.com/office/officeart/2005/8/layout/process1"/>
    <dgm:cxn modelId="{EBFDE7A9-478E-4347-8625-4FD00F516250}" type="presParOf" srcId="{F805C1F1-9A67-4F02-B06E-D31AE2594282}" destId="{9AFA72A4-575F-4160-979D-3D1A64AEA91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C53BF-9F3D-4395-88FE-71D9EDA7C7DE}">
      <dsp:nvSpPr>
        <dsp:cNvPr id="0" name=""/>
        <dsp:cNvSpPr/>
      </dsp:nvSpPr>
      <dsp:spPr>
        <a:xfrm>
          <a:off x="0" y="0"/>
          <a:ext cx="2070204" cy="17905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Predict missing “user-item” links</a:t>
          </a:r>
        </a:p>
      </dsp:txBody>
      <dsp:txXfrm>
        <a:off x="52443" y="52443"/>
        <a:ext cx="1965318" cy="1685639"/>
      </dsp:txXfrm>
    </dsp:sp>
    <dsp:sp modelId="{73113058-D654-4586-A171-544B765F9CE0}">
      <dsp:nvSpPr>
        <dsp:cNvPr id="0" name=""/>
        <dsp:cNvSpPr/>
      </dsp:nvSpPr>
      <dsp:spPr>
        <a:xfrm>
          <a:off x="2510422" y="676677"/>
          <a:ext cx="933262" cy="4371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510422" y="764111"/>
        <a:ext cx="802111" cy="262302"/>
      </dsp:txXfrm>
    </dsp:sp>
    <dsp:sp modelId="{9AFA72A4-575F-4160-979D-3D1A64AEA917}">
      <dsp:nvSpPr>
        <dsp:cNvPr id="0" name=""/>
        <dsp:cNvSpPr/>
      </dsp:nvSpPr>
      <dsp:spPr>
        <a:xfrm>
          <a:off x="3831076" y="0"/>
          <a:ext cx="4396085" cy="17905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2397374"/>
                <a:satOff val="18550"/>
                <a:lumOff val="-20783"/>
                <a:alphaOff val="0"/>
                <a:shade val="70000"/>
                <a:satMod val="150000"/>
              </a:schemeClr>
            </a:gs>
            <a:gs pos="34000">
              <a:schemeClr val="accent5">
                <a:hueOff val="-12397374"/>
                <a:satOff val="18550"/>
                <a:lumOff val="-20783"/>
                <a:alphaOff val="0"/>
                <a:shade val="70000"/>
                <a:satMod val="140000"/>
              </a:schemeClr>
            </a:gs>
            <a:gs pos="70000">
              <a:schemeClr val="accent5">
                <a:hueOff val="-12397374"/>
                <a:satOff val="18550"/>
                <a:lumOff val="-20783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-12397374"/>
                <a:satOff val="18550"/>
                <a:lumOff val="-20783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Challenge:</a:t>
          </a:r>
        </a:p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Cold-start and extremely high </a:t>
          </a:r>
          <a:r>
            <a:rPr lang="en-US" sz="3100" kern="1200" dirty="0" err="1" smtClean="0"/>
            <a:t>sparsity</a:t>
          </a:r>
          <a:endParaRPr lang="en-US" sz="3100" kern="1200" dirty="0"/>
        </a:p>
      </dsp:txBody>
      <dsp:txXfrm>
        <a:off x="3883519" y="52443"/>
        <a:ext cx="4291199" cy="1685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0FC5C-A4CB-4B7E-9814-F0CC25473B7C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96731-B3E5-4462-A5DD-EFA562CE1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85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EB85B-EF74-8740-BFC3-C10B9DFD74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95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EB85B-EF74-8740-BFC3-C10B9DFD74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03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EB85B-EF74-8740-BFC3-C10B9DFD74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34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EB85B-EF74-8740-BFC3-C10B9DFD74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4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EB85B-EF74-8740-BFC3-C10B9DFD74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99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2D22-DB20-C145-AFBC-7EFF1988A063}" type="datetime2">
              <a:rPr lang="en-US" smtClean="0"/>
              <a:t>Friday, August 01,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AE73-3278-684A-AD86-B7B9418BE81E}" type="datetime2">
              <a:rPr lang="en-US" smtClean="0"/>
              <a:t>Friday, August 01,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F718-76C0-DF45-92FA-855B110B1DF9}" type="datetime2">
              <a:rPr lang="en-US" smtClean="0"/>
              <a:t>Friday, August 01,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B4FD-6A04-0C40-A451-FA7F82E5A93A}" type="datetime2">
              <a:rPr lang="en-US" smtClean="0"/>
              <a:t>Friday, August 01,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7030A0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6E47-EC81-164D-A9D0-52217604E4BE}" type="datetime2">
              <a:rPr lang="en-US" smtClean="0"/>
              <a:t>Friday, August 01,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FD5E-605B-F646-9291-93564E46B407}" type="datetime2">
              <a:rPr lang="en-US" smtClean="0"/>
              <a:t>Friday, August 01,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7030A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FB40A-C2C2-8048-B87F-F6B5F06663C2}" type="datetime2">
              <a:rPr lang="en-US" smtClean="0"/>
              <a:t>Friday, August 01,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0C1C-8A84-DC43-ABB0-93DE89758676}" type="datetime2">
              <a:rPr lang="en-US" smtClean="0"/>
              <a:t>Friday, August 01,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EACD-1A1B-2542-90FB-21D16508F629}" type="datetime2">
              <a:rPr lang="en-US" smtClean="0"/>
              <a:t>Friday, August 01,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41BB-3186-DD4D-ACFA-ACE386CBEB42}" type="datetime2">
              <a:rPr lang="en-US" smtClean="0"/>
              <a:t>Friday, August 01,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rgbClr val="7030A0">
              <a:alpha val="10000"/>
            </a:srgbClr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6089-0C25-344C-8538-F3277E19921D}" type="datetime2">
              <a:rPr lang="en-US" smtClean="0"/>
              <a:t>Friday, August 01,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FB54245-1AE4-E346-9947-6EB26F03B407}" type="datetime2">
              <a:rPr lang="en-US" smtClean="0"/>
              <a:t>Friday, August 01,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400" dirty="0" smtClean="0"/>
              <a:t>Social recommendation across multiple relational domains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Meng</a:t>
            </a:r>
            <a:r>
              <a:rPr lang="en-US" altLang="zh-CN" dirty="0" smtClean="0"/>
              <a:t> Jiang</a:t>
            </a:r>
          </a:p>
          <a:p>
            <a:endParaRPr lang="en-US" altLang="zh-CN" dirty="0"/>
          </a:p>
          <a:p>
            <a:r>
              <a:rPr lang="en-US" altLang="zh-CN" dirty="0" smtClean="0"/>
              <a:t>Joint work with Peng Cui, </a:t>
            </a:r>
            <a:r>
              <a:rPr lang="en-US" altLang="zh-CN" dirty="0" err="1" smtClean="0"/>
              <a:t>Fei</a:t>
            </a:r>
            <a:r>
              <a:rPr lang="en-US" altLang="zh-CN" dirty="0" smtClean="0"/>
              <a:t> Wang, </a:t>
            </a:r>
            <a:r>
              <a:rPr lang="en-US" altLang="zh-CN" dirty="0" err="1" smtClean="0"/>
              <a:t>Qiang</a:t>
            </a:r>
            <a:r>
              <a:rPr lang="en-US" altLang="zh-CN" dirty="0" smtClean="0"/>
              <a:t> Yang,</a:t>
            </a:r>
          </a:p>
          <a:p>
            <a:r>
              <a:rPr lang="en-US" altLang="zh-CN" dirty="0" err="1" smtClean="0"/>
              <a:t>Wenwu</a:t>
            </a:r>
            <a:r>
              <a:rPr lang="en-US" altLang="zh-CN" dirty="0" smtClean="0"/>
              <a:t> Zhu and </a:t>
            </a:r>
            <a:r>
              <a:rPr lang="en-US" altLang="zh-CN" dirty="0" err="1" smtClean="0"/>
              <a:t>Shiqiang</a:t>
            </a:r>
            <a:r>
              <a:rPr lang="en-US" altLang="zh-CN" dirty="0" smtClean="0"/>
              <a:t> Yang</a:t>
            </a:r>
          </a:p>
          <a:p>
            <a:r>
              <a:rPr lang="en-US" altLang="zh-CN" dirty="0" smtClean="0"/>
              <a:t>November 1, 2012 – Maui, HI, USA</a:t>
            </a:r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839" y="5449035"/>
            <a:ext cx="108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83" y="5456197"/>
            <a:ext cx="108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 descr="http://img851.ph.126.net/pAtEZ0W4R_QkIG_2bjEEyA==/271623352525885151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244" y="404664"/>
            <a:ext cx="683067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4897" y="5455632"/>
            <a:ext cx="2108939" cy="10789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717" y="5453173"/>
            <a:ext cx="108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989" y="5453173"/>
            <a:ext cx="1106733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upload.wikimedia.org/wikipedia/commons/thumb/b/bb/Qiang_Yang.jpg/250px-Qiang_Yang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800" y="5450149"/>
            <a:ext cx="824917" cy="107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14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Reframe Social Networks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 have user-post and user-label links.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7" name="组合 42"/>
          <p:cNvGrpSpPr/>
          <p:nvPr/>
        </p:nvGrpSpPr>
        <p:grpSpPr>
          <a:xfrm>
            <a:off x="4625865" y="3873487"/>
            <a:ext cx="2448562" cy="1207521"/>
            <a:chOff x="2583214" y="2514600"/>
            <a:chExt cx="3896462" cy="1905000"/>
          </a:xfrm>
          <a:solidFill>
            <a:srgbClr val="00B050">
              <a:alpha val="21000"/>
            </a:srgbClr>
          </a:solidFill>
        </p:grpSpPr>
        <p:sp>
          <p:nvSpPr>
            <p:cNvPr id="8" name="椭圆 43"/>
            <p:cNvSpPr/>
            <p:nvPr/>
          </p:nvSpPr>
          <p:spPr>
            <a:xfrm>
              <a:off x="2583214" y="2514600"/>
              <a:ext cx="3896462" cy="1905000"/>
            </a:xfrm>
            <a:prstGeom prst="ellipse">
              <a:avLst/>
            </a:prstGeom>
            <a:grpFill/>
            <a:ln>
              <a:noFill/>
            </a:ln>
            <a:effectLst>
              <a:glow rad="63500">
                <a:schemeClr val="accent1">
                  <a:lumMod val="20000"/>
                  <a:lumOff val="8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Picture 3" descr="C:\Users\OMD\Desktop\relational_graph\user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962" y="3003874"/>
              <a:ext cx="342341" cy="432001"/>
            </a:xfrm>
            <a:prstGeom prst="rect">
              <a:avLst/>
            </a:prstGeom>
            <a:grpFill/>
            <a:extLst/>
          </p:spPr>
        </p:pic>
        <p:pic>
          <p:nvPicPr>
            <p:cNvPr id="10" name="Picture 3" descr="C:\Users\OMD\Desktop\relational_graph\user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5096" y="2811491"/>
              <a:ext cx="342341" cy="432001"/>
            </a:xfrm>
            <a:prstGeom prst="rect">
              <a:avLst/>
            </a:prstGeom>
            <a:grpFill/>
            <a:extLst/>
          </p:spPr>
        </p:pic>
        <p:pic>
          <p:nvPicPr>
            <p:cNvPr id="11" name="Picture 3" descr="C:\Users\OMD\Desktop\relational_graph\user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1014" y="3812222"/>
              <a:ext cx="342341" cy="432001"/>
            </a:xfrm>
            <a:prstGeom prst="rect">
              <a:avLst/>
            </a:prstGeom>
            <a:grpFill/>
            <a:extLst/>
          </p:spPr>
        </p:pic>
        <p:pic>
          <p:nvPicPr>
            <p:cNvPr id="12" name="Picture 3" descr="C:\Users\OMD\Desktop\relational_graph\user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8450" y="3616679"/>
              <a:ext cx="342341" cy="432001"/>
            </a:xfrm>
            <a:prstGeom prst="rect">
              <a:avLst/>
            </a:prstGeom>
            <a:grpFill/>
            <a:extLst/>
          </p:spPr>
        </p:pic>
        <p:cxnSp>
          <p:nvCxnSpPr>
            <p:cNvPr id="13" name="直接连接符 48"/>
            <p:cNvCxnSpPr>
              <a:stCxn id="11" idx="3"/>
              <a:endCxn id="12" idx="1"/>
            </p:cNvCxnSpPr>
            <p:nvPr/>
          </p:nvCxnSpPr>
          <p:spPr>
            <a:xfrm flipV="1">
              <a:off x="4373355" y="3832679"/>
              <a:ext cx="1095095" cy="195543"/>
            </a:xfrm>
            <a:prstGeom prst="line">
              <a:avLst/>
            </a:prstGeom>
            <a:grpFill/>
            <a:ln w="38100">
              <a:solidFill>
                <a:srgbClr val="92D05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49"/>
            <p:cNvCxnSpPr>
              <a:stCxn id="9" idx="3"/>
              <a:endCxn id="10" idx="1"/>
            </p:cNvCxnSpPr>
            <p:nvPr/>
          </p:nvCxnSpPr>
          <p:spPr>
            <a:xfrm flipV="1">
              <a:off x="3718303" y="3027491"/>
              <a:ext cx="1416793" cy="192384"/>
            </a:xfrm>
            <a:prstGeom prst="line">
              <a:avLst/>
            </a:prstGeom>
            <a:grpFill/>
            <a:ln w="38100">
              <a:solidFill>
                <a:srgbClr val="92D05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椭圆 50"/>
          <p:cNvSpPr/>
          <p:nvPr/>
        </p:nvSpPr>
        <p:spPr>
          <a:xfrm>
            <a:off x="2647249" y="3518206"/>
            <a:ext cx="1763013" cy="1018301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  <a:effectLst>
            <a:glow rad="63500">
              <a:schemeClr val="accent1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2" descr="C:\Users\OMD\Desktop\relational_graph\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717" y="3922178"/>
            <a:ext cx="203660" cy="235607"/>
          </a:xfrm>
          <a:prstGeom prst="rect">
            <a:avLst/>
          </a:prstGeom>
          <a:solidFill>
            <a:srgbClr val="0070C0">
              <a:alpha val="20000"/>
            </a:srgbClr>
          </a:solidFill>
          <a:extLst/>
        </p:spPr>
      </p:pic>
      <p:pic>
        <p:nvPicPr>
          <p:cNvPr id="17" name="Picture 2" descr="C:\Users\OMD\Desktop\relational_graph\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567" y="4157785"/>
            <a:ext cx="203660" cy="235607"/>
          </a:xfrm>
          <a:prstGeom prst="rect">
            <a:avLst/>
          </a:prstGeom>
          <a:solidFill>
            <a:srgbClr val="0070C0">
              <a:alpha val="20000"/>
            </a:srgbClr>
          </a:solidFill>
          <a:extLst/>
        </p:spPr>
      </p:pic>
      <p:pic>
        <p:nvPicPr>
          <p:cNvPr id="18" name="Picture 2" descr="C:\Users\OMD\Desktop\relational_graph\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586" y="3653962"/>
            <a:ext cx="203660" cy="235607"/>
          </a:xfrm>
          <a:prstGeom prst="rect">
            <a:avLst/>
          </a:prstGeom>
          <a:solidFill>
            <a:srgbClr val="0070C0">
              <a:alpha val="20000"/>
            </a:srgbClr>
          </a:solidFill>
          <a:extLst/>
        </p:spPr>
      </p:pic>
      <p:cxnSp>
        <p:nvCxnSpPr>
          <p:cNvPr id="19" name="直接连接符 54"/>
          <p:cNvCxnSpPr/>
          <p:nvPr/>
        </p:nvCxnSpPr>
        <p:spPr>
          <a:xfrm flipV="1">
            <a:off x="3048619" y="3771766"/>
            <a:ext cx="672511" cy="1848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55"/>
          <p:cNvCxnSpPr/>
          <p:nvPr/>
        </p:nvCxnSpPr>
        <p:spPr>
          <a:xfrm>
            <a:off x="3024668" y="4157785"/>
            <a:ext cx="404572" cy="11780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56"/>
          <p:cNvCxnSpPr/>
          <p:nvPr/>
        </p:nvCxnSpPr>
        <p:spPr>
          <a:xfrm flipV="1">
            <a:off x="3721130" y="3956660"/>
            <a:ext cx="129616" cy="26266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83768" y="3068960"/>
            <a:ext cx="2089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cs typeface="Times New Roman" pitchFamily="18" charset="0"/>
              </a:rPr>
              <a:t>web posts</a:t>
            </a:r>
            <a:endParaRPr lang="zh-CN" altLang="en-US" sz="2400" dirty="0"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02074" y="341182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B050"/>
                </a:solidFill>
                <a:cs typeface="Times New Roman" pitchFamily="18" charset="0"/>
              </a:rPr>
              <a:t>users</a:t>
            </a:r>
            <a:endParaRPr lang="zh-CN" altLang="en-US" sz="3200" dirty="0">
              <a:solidFill>
                <a:srgbClr val="00B050"/>
              </a:solidFill>
              <a:cs typeface="Times New Roman" pitchFamily="18" charset="0"/>
            </a:endParaRPr>
          </a:p>
        </p:txBody>
      </p:sp>
      <p:cxnSp>
        <p:nvCxnSpPr>
          <p:cNvPr id="25" name="直接连接符 60"/>
          <p:cNvCxnSpPr/>
          <p:nvPr/>
        </p:nvCxnSpPr>
        <p:spPr>
          <a:xfrm flipH="1" flipV="1">
            <a:off x="4303670" y="4157785"/>
            <a:ext cx="628371" cy="177724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61"/>
          <p:cNvCxnSpPr>
            <a:stCxn id="9" idx="2"/>
            <a:endCxn id="11" idx="1"/>
          </p:cNvCxnSpPr>
          <p:nvPr/>
        </p:nvCxnSpPr>
        <p:spPr>
          <a:xfrm>
            <a:off x="5231598" y="4457455"/>
            <a:ext cx="304074" cy="375471"/>
          </a:xfrm>
          <a:prstGeom prst="line">
            <a:avLst/>
          </a:prstGeom>
          <a:ln w="38100">
            <a:solidFill>
              <a:srgbClr val="92D050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62"/>
          <p:cNvSpPr/>
          <p:nvPr/>
        </p:nvSpPr>
        <p:spPr>
          <a:xfrm>
            <a:off x="2659463" y="4724054"/>
            <a:ext cx="1817868" cy="895495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noFill/>
          </a:ln>
          <a:effectLst>
            <a:glow rad="63500">
              <a:schemeClr val="accent1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12" descr="C:\Users\OMD\Desktop\relational_graph\btag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052" y="5020895"/>
            <a:ext cx="225727" cy="18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C:\Users\OMD\Desktop\relational_graph\btag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227" y="4895479"/>
            <a:ext cx="225727" cy="18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C:\Users\OMD\Desktop\relational_graph\btag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943" y="5256228"/>
            <a:ext cx="225727" cy="18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直接连接符 66"/>
          <p:cNvCxnSpPr/>
          <p:nvPr/>
        </p:nvCxnSpPr>
        <p:spPr>
          <a:xfrm>
            <a:off x="3047160" y="5147264"/>
            <a:ext cx="929794" cy="2017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67"/>
          <p:cNvCxnSpPr/>
          <p:nvPr/>
        </p:nvCxnSpPr>
        <p:spPr>
          <a:xfrm flipV="1">
            <a:off x="3107253" y="4988243"/>
            <a:ext cx="643974" cy="573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68"/>
          <p:cNvCxnSpPr/>
          <p:nvPr/>
        </p:nvCxnSpPr>
        <p:spPr>
          <a:xfrm flipV="1">
            <a:off x="4303670" y="4724054"/>
            <a:ext cx="628371" cy="32149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56750" y="5506217"/>
            <a:ext cx="2043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cs typeface="Times New Roman" pitchFamily="18" charset="0"/>
              </a:rPr>
              <a:t>user labels</a:t>
            </a:r>
            <a:endParaRPr lang="zh-CN" altLang="en-US" sz="2400" dirty="0">
              <a:solidFill>
                <a:srgbClr val="FF0000"/>
              </a:solidFill>
              <a:cs typeface="Times New Roman" pitchFamily="18" charset="0"/>
            </a:endParaRPr>
          </a:p>
        </p:txBody>
      </p:sp>
      <p:cxnSp>
        <p:nvCxnSpPr>
          <p:cNvPr id="36" name="直接连接符 71"/>
          <p:cNvCxnSpPr/>
          <p:nvPr/>
        </p:nvCxnSpPr>
        <p:spPr>
          <a:xfrm>
            <a:off x="3912876" y="5035096"/>
            <a:ext cx="162732" cy="3138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07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Reframe Social Networks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No </a:t>
            </a:r>
            <a:r>
              <a:rPr lang="en-US" sz="3200" dirty="0"/>
              <a:t>relations between item </a:t>
            </a:r>
            <a:r>
              <a:rPr lang="en-US" sz="3200" dirty="0" smtClean="0"/>
              <a:t>domains.</a:t>
            </a:r>
          </a:p>
          <a:p>
            <a:r>
              <a:rPr lang="en-US" sz="3200" dirty="0" smtClean="0"/>
              <a:t>No </a:t>
            </a:r>
            <a:r>
              <a:rPr lang="en-US" sz="3200" dirty="0"/>
              <a:t>post-label links in nature.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39" name="组合 42"/>
          <p:cNvGrpSpPr/>
          <p:nvPr/>
        </p:nvGrpSpPr>
        <p:grpSpPr>
          <a:xfrm>
            <a:off x="4625865" y="3873487"/>
            <a:ext cx="2448562" cy="1207521"/>
            <a:chOff x="2583214" y="2514600"/>
            <a:chExt cx="3896462" cy="1905000"/>
          </a:xfrm>
          <a:solidFill>
            <a:srgbClr val="00B050">
              <a:alpha val="21000"/>
            </a:srgbClr>
          </a:solidFill>
        </p:grpSpPr>
        <p:sp>
          <p:nvSpPr>
            <p:cNvPr id="40" name="椭圆 43"/>
            <p:cNvSpPr/>
            <p:nvPr/>
          </p:nvSpPr>
          <p:spPr>
            <a:xfrm>
              <a:off x="2583214" y="2514600"/>
              <a:ext cx="3896462" cy="1905000"/>
            </a:xfrm>
            <a:prstGeom prst="ellipse">
              <a:avLst/>
            </a:prstGeom>
            <a:grpFill/>
            <a:ln>
              <a:noFill/>
            </a:ln>
            <a:effectLst>
              <a:glow rad="63500">
                <a:schemeClr val="accent1">
                  <a:lumMod val="20000"/>
                  <a:lumOff val="8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1" name="Picture 3" descr="C:\Users\OMD\Desktop\relational_graph\user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962" y="3003874"/>
              <a:ext cx="342341" cy="432001"/>
            </a:xfrm>
            <a:prstGeom prst="rect">
              <a:avLst/>
            </a:prstGeom>
            <a:grpFill/>
            <a:extLst/>
          </p:spPr>
        </p:pic>
        <p:pic>
          <p:nvPicPr>
            <p:cNvPr id="42" name="Picture 3" descr="C:\Users\OMD\Desktop\relational_graph\user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5096" y="2811491"/>
              <a:ext cx="342341" cy="432001"/>
            </a:xfrm>
            <a:prstGeom prst="rect">
              <a:avLst/>
            </a:prstGeom>
            <a:grpFill/>
            <a:extLst/>
          </p:spPr>
        </p:pic>
        <p:pic>
          <p:nvPicPr>
            <p:cNvPr id="43" name="Picture 3" descr="C:\Users\OMD\Desktop\relational_graph\user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1014" y="3812222"/>
              <a:ext cx="342341" cy="432001"/>
            </a:xfrm>
            <a:prstGeom prst="rect">
              <a:avLst/>
            </a:prstGeom>
            <a:grpFill/>
            <a:extLst/>
          </p:spPr>
        </p:pic>
        <p:pic>
          <p:nvPicPr>
            <p:cNvPr id="44" name="Picture 3" descr="C:\Users\OMD\Desktop\relational_graph\user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8450" y="3616679"/>
              <a:ext cx="342341" cy="432001"/>
            </a:xfrm>
            <a:prstGeom prst="rect">
              <a:avLst/>
            </a:prstGeom>
            <a:grpFill/>
            <a:extLst/>
          </p:spPr>
        </p:pic>
        <p:cxnSp>
          <p:nvCxnSpPr>
            <p:cNvPr id="45" name="直接连接符 48"/>
            <p:cNvCxnSpPr>
              <a:stCxn id="43" idx="3"/>
              <a:endCxn id="44" idx="1"/>
            </p:cNvCxnSpPr>
            <p:nvPr/>
          </p:nvCxnSpPr>
          <p:spPr>
            <a:xfrm flipV="1">
              <a:off x="4373355" y="3832679"/>
              <a:ext cx="1095095" cy="195543"/>
            </a:xfrm>
            <a:prstGeom prst="line">
              <a:avLst/>
            </a:prstGeom>
            <a:grpFill/>
            <a:ln w="38100">
              <a:solidFill>
                <a:srgbClr val="92D05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9"/>
            <p:cNvCxnSpPr>
              <a:stCxn id="41" idx="3"/>
              <a:endCxn id="42" idx="1"/>
            </p:cNvCxnSpPr>
            <p:nvPr/>
          </p:nvCxnSpPr>
          <p:spPr>
            <a:xfrm flipV="1">
              <a:off x="3718303" y="3027491"/>
              <a:ext cx="1416793" cy="192384"/>
            </a:xfrm>
            <a:prstGeom prst="line">
              <a:avLst/>
            </a:prstGeom>
            <a:grpFill/>
            <a:ln w="38100">
              <a:solidFill>
                <a:srgbClr val="92D05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椭圆 50"/>
          <p:cNvSpPr/>
          <p:nvPr/>
        </p:nvSpPr>
        <p:spPr>
          <a:xfrm>
            <a:off x="2647249" y="3518206"/>
            <a:ext cx="1763013" cy="1018301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  <a:effectLst>
            <a:glow rad="63500">
              <a:schemeClr val="accent1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Picture 2" descr="C:\Users\OMD\Desktop\relational_graph\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717" y="3922178"/>
            <a:ext cx="203660" cy="235607"/>
          </a:xfrm>
          <a:prstGeom prst="rect">
            <a:avLst/>
          </a:prstGeom>
          <a:solidFill>
            <a:srgbClr val="0070C0">
              <a:alpha val="20000"/>
            </a:srgbClr>
          </a:solidFill>
          <a:extLst/>
        </p:spPr>
      </p:pic>
      <p:pic>
        <p:nvPicPr>
          <p:cNvPr id="49" name="Picture 2" descr="C:\Users\OMD\Desktop\relational_graph\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567" y="4157785"/>
            <a:ext cx="203660" cy="235607"/>
          </a:xfrm>
          <a:prstGeom prst="rect">
            <a:avLst/>
          </a:prstGeom>
          <a:solidFill>
            <a:srgbClr val="0070C0">
              <a:alpha val="20000"/>
            </a:srgbClr>
          </a:solidFill>
          <a:extLst/>
        </p:spPr>
      </p:pic>
      <p:pic>
        <p:nvPicPr>
          <p:cNvPr id="50" name="Picture 2" descr="C:\Users\OMD\Desktop\relational_graph\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586" y="3653962"/>
            <a:ext cx="203660" cy="235607"/>
          </a:xfrm>
          <a:prstGeom prst="rect">
            <a:avLst/>
          </a:prstGeom>
          <a:solidFill>
            <a:srgbClr val="0070C0">
              <a:alpha val="20000"/>
            </a:srgbClr>
          </a:solidFill>
          <a:extLst/>
        </p:spPr>
      </p:pic>
      <p:cxnSp>
        <p:nvCxnSpPr>
          <p:cNvPr id="51" name="直接连接符 54"/>
          <p:cNvCxnSpPr/>
          <p:nvPr/>
        </p:nvCxnSpPr>
        <p:spPr>
          <a:xfrm flipV="1">
            <a:off x="3048619" y="3771766"/>
            <a:ext cx="672511" cy="1848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5"/>
          <p:cNvCxnSpPr/>
          <p:nvPr/>
        </p:nvCxnSpPr>
        <p:spPr>
          <a:xfrm>
            <a:off x="3024668" y="4157785"/>
            <a:ext cx="404572" cy="11780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6"/>
          <p:cNvCxnSpPr/>
          <p:nvPr/>
        </p:nvCxnSpPr>
        <p:spPr>
          <a:xfrm flipV="1">
            <a:off x="3721130" y="3956660"/>
            <a:ext cx="129616" cy="26266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83768" y="3068960"/>
            <a:ext cx="2089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cs typeface="Times New Roman" pitchFamily="18" charset="0"/>
              </a:rPr>
              <a:t>web posts</a:t>
            </a:r>
            <a:endParaRPr lang="zh-CN" altLang="en-US" sz="2400" dirty="0"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202074" y="341182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B050"/>
                </a:solidFill>
                <a:cs typeface="Times New Roman" pitchFamily="18" charset="0"/>
              </a:rPr>
              <a:t>users</a:t>
            </a:r>
            <a:endParaRPr lang="zh-CN" altLang="en-US" sz="3200" dirty="0">
              <a:solidFill>
                <a:srgbClr val="00B050"/>
              </a:solidFill>
              <a:cs typeface="Times New Roman" pitchFamily="18" charset="0"/>
            </a:endParaRPr>
          </a:p>
        </p:txBody>
      </p:sp>
      <p:cxnSp>
        <p:nvCxnSpPr>
          <p:cNvPr id="56" name="直接连接符 60"/>
          <p:cNvCxnSpPr/>
          <p:nvPr/>
        </p:nvCxnSpPr>
        <p:spPr>
          <a:xfrm flipH="1" flipV="1">
            <a:off x="4303670" y="4157785"/>
            <a:ext cx="628371" cy="177724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61"/>
          <p:cNvCxnSpPr>
            <a:stCxn id="41" idx="2"/>
            <a:endCxn id="43" idx="1"/>
          </p:cNvCxnSpPr>
          <p:nvPr/>
        </p:nvCxnSpPr>
        <p:spPr>
          <a:xfrm>
            <a:off x="5231598" y="4457455"/>
            <a:ext cx="304074" cy="375471"/>
          </a:xfrm>
          <a:prstGeom prst="line">
            <a:avLst/>
          </a:prstGeom>
          <a:ln w="38100">
            <a:solidFill>
              <a:srgbClr val="92D050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62"/>
          <p:cNvSpPr/>
          <p:nvPr/>
        </p:nvSpPr>
        <p:spPr>
          <a:xfrm>
            <a:off x="2659463" y="4724054"/>
            <a:ext cx="1817868" cy="895495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noFill/>
          </a:ln>
          <a:effectLst>
            <a:glow rad="63500">
              <a:schemeClr val="accent1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9" name="Picture 12" descr="C:\Users\OMD\Desktop\relational_graph\btag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052" y="5020895"/>
            <a:ext cx="225727" cy="18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2" descr="C:\Users\OMD\Desktop\relational_graph\btag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227" y="4895479"/>
            <a:ext cx="225727" cy="18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2" descr="C:\Users\OMD\Desktop\relational_graph\btag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943" y="5256228"/>
            <a:ext cx="225727" cy="18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直接连接符 66"/>
          <p:cNvCxnSpPr/>
          <p:nvPr/>
        </p:nvCxnSpPr>
        <p:spPr>
          <a:xfrm>
            <a:off x="3047160" y="5147264"/>
            <a:ext cx="929794" cy="2017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7"/>
          <p:cNvCxnSpPr/>
          <p:nvPr/>
        </p:nvCxnSpPr>
        <p:spPr>
          <a:xfrm flipV="1">
            <a:off x="3107253" y="4988243"/>
            <a:ext cx="643974" cy="573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8"/>
          <p:cNvCxnSpPr/>
          <p:nvPr/>
        </p:nvCxnSpPr>
        <p:spPr>
          <a:xfrm flipV="1">
            <a:off x="4303670" y="4724054"/>
            <a:ext cx="628371" cy="32149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556750" y="5506217"/>
            <a:ext cx="2043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cs typeface="Times New Roman" pitchFamily="18" charset="0"/>
              </a:rPr>
              <a:t>user labels</a:t>
            </a:r>
            <a:endParaRPr lang="zh-CN" altLang="en-US" sz="2400" dirty="0">
              <a:solidFill>
                <a:srgbClr val="FF0000"/>
              </a:solidFill>
              <a:cs typeface="Times New Roman" pitchFamily="18" charset="0"/>
            </a:endParaRPr>
          </a:p>
        </p:txBody>
      </p:sp>
      <p:cxnSp>
        <p:nvCxnSpPr>
          <p:cNvPr id="66" name="直接连接符 71"/>
          <p:cNvCxnSpPr/>
          <p:nvPr/>
        </p:nvCxnSpPr>
        <p:spPr>
          <a:xfrm>
            <a:off x="3912876" y="5035096"/>
            <a:ext cx="162732" cy="3138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0"/>
          <p:cNvCxnSpPr/>
          <p:nvPr/>
        </p:nvCxnSpPr>
        <p:spPr>
          <a:xfrm flipH="1" flipV="1">
            <a:off x="3275856" y="4457455"/>
            <a:ext cx="72008" cy="388438"/>
          </a:xfrm>
          <a:prstGeom prst="line">
            <a:avLst/>
          </a:prstGeom>
          <a:ln w="381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107989" y="4410038"/>
            <a:ext cx="38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cs typeface="Times New Roman" pitchFamily="18" charset="0"/>
              </a:rPr>
              <a:t>X</a:t>
            </a:r>
            <a:endParaRPr lang="zh-CN" altLang="en-U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53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Reframe Social Networks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Stronger social relations </a:t>
            </a:r>
            <a:r>
              <a:rPr lang="en-US" sz="3200" dirty="0" smtClean="0"/>
              <a:t>help </a:t>
            </a:r>
            <a:r>
              <a:rPr lang="en-US" sz="3200" dirty="0"/>
              <a:t>collaborate user-item links.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7" name="组合 42"/>
          <p:cNvGrpSpPr/>
          <p:nvPr/>
        </p:nvGrpSpPr>
        <p:grpSpPr>
          <a:xfrm>
            <a:off x="4625865" y="3873487"/>
            <a:ext cx="2448562" cy="1207521"/>
            <a:chOff x="2583214" y="2514600"/>
            <a:chExt cx="3896462" cy="1905000"/>
          </a:xfrm>
          <a:solidFill>
            <a:srgbClr val="00B050">
              <a:alpha val="21000"/>
            </a:srgbClr>
          </a:solidFill>
        </p:grpSpPr>
        <p:sp>
          <p:nvSpPr>
            <p:cNvPr id="8" name="椭圆 43"/>
            <p:cNvSpPr/>
            <p:nvPr/>
          </p:nvSpPr>
          <p:spPr>
            <a:xfrm>
              <a:off x="2583214" y="2514600"/>
              <a:ext cx="3896462" cy="1905000"/>
            </a:xfrm>
            <a:prstGeom prst="ellipse">
              <a:avLst/>
            </a:prstGeom>
            <a:grpFill/>
            <a:ln>
              <a:noFill/>
            </a:ln>
            <a:effectLst>
              <a:glow rad="63500">
                <a:schemeClr val="accent1">
                  <a:lumMod val="20000"/>
                  <a:lumOff val="8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Picture 3" descr="C:\Users\OMD\Desktop\relational_graph\user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962" y="3003874"/>
              <a:ext cx="342341" cy="432001"/>
            </a:xfrm>
            <a:prstGeom prst="rect">
              <a:avLst/>
            </a:prstGeom>
            <a:grpFill/>
            <a:extLst/>
          </p:spPr>
        </p:pic>
        <p:pic>
          <p:nvPicPr>
            <p:cNvPr id="10" name="Picture 3" descr="C:\Users\OMD\Desktop\relational_graph\user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5096" y="2811491"/>
              <a:ext cx="342341" cy="432001"/>
            </a:xfrm>
            <a:prstGeom prst="rect">
              <a:avLst/>
            </a:prstGeom>
            <a:grpFill/>
            <a:extLst/>
          </p:spPr>
        </p:pic>
        <p:pic>
          <p:nvPicPr>
            <p:cNvPr id="11" name="Picture 3" descr="C:\Users\OMD\Desktop\relational_graph\user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1014" y="3812222"/>
              <a:ext cx="342341" cy="432001"/>
            </a:xfrm>
            <a:prstGeom prst="rect">
              <a:avLst/>
            </a:prstGeom>
            <a:grpFill/>
            <a:extLst/>
          </p:spPr>
        </p:pic>
        <p:pic>
          <p:nvPicPr>
            <p:cNvPr id="12" name="Picture 3" descr="C:\Users\OMD\Desktop\relational_graph\user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8450" y="3616679"/>
              <a:ext cx="342341" cy="432001"/>
            </a:xfrm>
            <a:prstGeom prst="rect">
              <a:avLst/>
            </a:prstGeom>
            <a:grpFill/>
            <a:extLst/>
          </p:spPr>
        </p:pic>
        <p:cxnSp>
          <p:nvCxnSpPr>
            <p:cNvPr id="13" name="直接连接符 48"/>
            <p:cNvCxnSpPr>
              <a:stCxn id="11" idx="3"/>
              <a:endCxn id="12" idx="1"/>
            </p:cNvCxnSpPr>
            <p:nvPr/>
          </p:nvCxnSpPr>
          <p:spPr>
            <a:xfrm flipV="1">
              <a:off x="4373355" y="3832679"/>
              <a:ext cx="1095095" cy="195543"/>
            </a:xfrm>
            <a:prstGeom prst="line">
              <a:avLst/>
            </a:prstGeom>
            <a:grpFill/>
            <a:ln w="38100">
              <a:solidFill>
                <a:srgbClr val="92D05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49"/>
            <p:cNvCxnSpPr>
              <a:stCxn id="9" idx="3"/>
              <a:endCxn id="10" idx="1"/>
            </p:cNvCxnSpPr>
            <p:nvPr/>
          </p:nvCxnSpPr>
          <p:spPr>
            <a:xfrm flipV="1">
              <a:off x="3718303" y="3027491"/>
              <a:ext cx="1416793" cy="192384"/>
            </a:xfrm>
            <a:prstGeom prst="line">
              <a:avLst/>
            </a:prstGeom>
            <a:grpFill/>
            <a:ln w="38100">
              <a:solidFill>
                <a:srgbClr val="92D05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椭圆 50"/>
          <p:cNvSpPr/>
          <p:nvPr/>
        </p:nvSpPr>
        <p:spPr>
          <a:xfrm>
            <a:off x="2647249" y="3518206"/>
            <a:ext cx="1763013" cy="1018301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  <a:effectLst>
            <a:glow rad="63500">
              <a:schemeClr val="accent1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2" descr="C:\Users\OMD\Desktop\relational_graph\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717" y="3922178"/>
            <a:ext cx="203660" cy="235607"/>
          </a:xfrm>
          <a:prstGeom prst="rect">
            <a:avLst/>
          </a:prstGeom>
          <a:solidFill>
            <a:srgbClr val="0070C0">
              <a:alpha val="20000"/>
            </a:srgbClr>
          </a:solidFill>
          <a:extLst/>
        </p:spPr>
      </p:pic>
      <p:pic>
        <p:nvPicPr>
          <p:cNvPr id="17" name="Picture 2" descr="C:\Users\OMD\Desktop\relational_graph\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567" y="4157785"/>
            <a:ext cx="203660" cy="235607"/>
          </a:xfrm>
          <a:prstGeom prst="rect">
            <a:avLst/>
          </a:prstGeom>
          <a:solidFill>
            <a:srgbClr val="0070C0">
              <a:alpha val="20000"/>
            </a:srgbClr>
          </a:solidFill>
          <a:extLst/>
        </p:spPr>
      </p:pic>
      <p:pic>
        <p:nvPicPr>
          <p:cNvPr id="18" name="Picture 2" descr="C:\Users\OMD\Desktop\relational_graph\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586" y="3653962"/>
            <a:ext cx="203660" cy="235607"/>
          </a:xfrm>
          <a:prstGeom prst="rect">
            <a:avLst/>
          </a:prstGeom>
          <a:solidFill>
            <a:srgbClr val="0070C0">
              <a:alpha val="20000"/>
            </a:srgbClr>
          </a:solidFill>
          <a:extLst/>
        </p:spPr>
      </p:pic>
      <p:cxnSp>
        <p:nvCxnSpPr>
          <p:cNvPr id="19" name="直接连接符 54"/>
          <p:cNvCxnSpPr/>
          <p:nvPr/>
        </p:nvCxnSpPr>
        <p:spPr>
          <a:xfrm flipV="1">
            <a:off x="3048619" y="3771766"/>
            <a:ext cx="672511" cy="1848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55"/>
          <p:cNvCxnSpPr/>
          <p:nvPr/>
        </p:nvCxnSpPr>
        <p:spPr>
          <a:xfrm>
            <a:off x="3024668" y="4157785"/>
            <a:ext cx="404572" cy="11780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56"/>
          <p:cNvCxnSpPr/>
          <p:nvPr/>
        </p:nvCxnSpPr>
        <p:spPr>
          <a:xfrm flipV="1">
            <a:off x="3721130" y="3956660"/>
            <a:ext cx="129616" cy="26266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83768" y="3068960"/>
            <a:ext cx="2089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cs typeface="Times New Roman" pitchFamily="18" charset="0"/>
              </a:rPr>
              <a:t>web posts</a:t>
            </a:r>
            <a:endParaRPr lang="zh-CN" altLang="en-US" sz="2400" dirty="0"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02074" y="341182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B050"/>
                </a:solidFill>
                <a:cs typeface="Times New Roman" pitchFamily="18" charset="0"/>
              </a:rPr>
              <a:t>users</a:t>
            </a:r>
            <a:endParaRPr lang="zh-CN" altLang="en-US" sz="3200" dirty="0">
              <a:solidFill>
                <a:srgbClr val="00B050"/>
              </a:solidFill>
              <a:cs typeface="Times New Roman" pitchFamily="18" charset="0"/>
            </a:endParaRPr>
          </a:p>
        </p:txBody>
      </p:sp>
      <p:cxnSp>
        <p:nvCxnSpPr>
          <p:cNvPr id="24" name="直接连接符 59"/>
          <p:cNvCxnSpPr>
            <a:stCxn id="9" idx="1"/>
            <a:endCxn id="17" idx="3"/>
          </p:cNvCxnSpPr>
          <p:nvPr/>
        </p:nvCxnSpPr>
        <p:spPr>
          <a:xfrm flipH="1" flipV="1">
            <a:off x="3670227" y="4275589"/>
            <a:ext cx="1453806" cy="44950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60"/>
          <p:cNvCxnSpPr>
            <a:stCxn id="11" idx="1"/>
            <a:endCxn id="17" idx="3"/>
          </p:cNvCxnSpPr>
          <p:nvPr/>
        </p:nvCxnSpPr>
        <p:spPr>
          <a:xfrm flipH="1" flipV="1">
            <a:off x="3670227" y="4275589"/>
            <a:ext cx="1865445" cy="557337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61"/>
          <p:cNvCxnSpPr>
            <a:stCxn id="9" idx="2"/>
            <a:endCxn id="11" idx="1"/>
          </p:cNvCxnSpPr>
          <p:nvPr/>
        </p:nvCxnSpPr>
        <p:spPr>
          <a:xfrm>
            <a:off x="5231598" y="4457455"/>
            <a:ext cx="304074" cy="375471"/>
          </a:xfrm>
          <a:prstGeom prst="line">
            <a:avLst/>
          </a:prstGeom>
          <a:ln w="38100">
            <a:solidFill>
              <a:srgbClr val="92D050"/>
            </a:solidFill>
            <a:headEnd type="stealth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62"/>
          <p:cNvSpPr/>
          <p:nvPr/>
        </p:nvSpPr>
        <p:spPr>
          <a:xfrm>
            <a:off x="2659463" y="4724054"/>
            <a:ext cx="1817868" cy="895495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noFill/>
          </a:ln>
          <a:effectLst>
            <a:glow rad="63500">
              <a:schemeClr val="accent1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12" descr="C:\Users\OMD\Desktop\relational_graph\btag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052" y="5020895"/>
            <a:ext cx="225727" cy="18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C:\Users\OMD\Desktop\relational_graph\btag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227" y="4895479"/>
            <a:ext cx="225727" cy="18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C:\Users\OMD\Desktop\relational_graph\btag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943" y="5256228"/>
            <a:ext cx="225727" cy="18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直接连接符 66"/>
          <p:cNvCxnSpPr/>
          <p:nvPr/>
        </p:nvCxnSpPr>
        <p:spPr>
          <a:xfrm>
            <a:off x="3047160" y="5147264"/>
            <a:ext cx="929794" cy="2017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67"/>
          <p:cNvCxnSpPr/>
          <p:nvPr/>
        </p:nvCxnSpPr>
        <p:spPr>
          <a:xfrm flipV="1">
            <a:off x="3107253" y="4988243"/>
            <a:ext cx="643974" cy="573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68"/>
          <p:cNvCxnSpPr>
            <a:stCxn id="29" idx="3"/>
            <a:endCxn id="11" idx="1"/>
          </p:cNvCxnSpPr>
          <p:nvPr/>
        </p:nvCxnSpPr>
        <p:spPr>
          <a:xfrm flipV="1">
            <a:off x="3976954" y="4832926"/>
            <a:ext cx="1558718" cy="15531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56750" y="5506217"/>
            <a:ext cx="2043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cs typeface="Times New Roman" pitchFamily="18" charset="0"/>
              </a:rPr>
              <a:t>user labels</a:t>
            </a:r>
            <a:endParaRPr lang="zh-CN" altLang="en-US" sz="2400" dirty="0">
              <a:solidFill>
                <a:srgbClr val="FF0000"/>
              </a:solidFill>
              <a:cs typeface="Times New Roman" pitchFamily="18" charset="0"/>
            </a:endParaRPr>
          </a:p>
        </p:txBody>
      </p:sp>
      <p:cxnSp>
        <p:nvCxnSpPr>
          <p:cNvPr id="35" name="直接连接符 70"/>
          <p:cNvCxnSpPr>
            <a:stCxn id="29" idx="3"/>
            <a:endCxn id="9" idx="1"/>
          </p:cNvCxnSpPr>
          <p:nvPr/>
        </p:nvCxnSpPr>
        <p:spPr>
          <a:xfrm flipV="1">
            <a:off x="3976954" y="4320539"/>
            <a:ext cx="1147079" cy="667705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71"/>
          <p:cNvCxnSpPr/>
          <p:nvPr/>
        </p:nvCxnSpPr>
        <p:spPr>
          <a:xfrm>
            <a:off x="3912876" y="5035096"/>
            <a:ext cx="162732" cy="3138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72"/>
          <p:cNvSpPr/>
          <p:nvPr/>
        </p:nvSpPr>
        <p:spPr>
          <a:xfrm rot="10456233">
            <a:off x="4481443" y="4986361"/>
            <a:ext cx="978408" cy="348587"/>
          </a:xfrm>
          <a:prstGeom prst="rightArrow">
            <a:avLst/>
          </a:prstGeom>
          <a:solidFill>
            <a:srgbClr val="7030A0">
              <a:alpha val="80000"/>
            </a:srgbClr>
          </a:solidFill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401242" y="4030712"/>
            <a:ext cx="38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cs typeface="Times New Roman" pitchFamily="18" charset="0"/>
              </a:rPr>
              <a:t>?</a:t>
            </a:r>
            <a:endParaRPr lang="zh-CN" altLang="en-US" sz="2400" dirty="0"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66175" y="4679872"/>
            <a:ext cx="38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cs typeface="Times New Roman" pitchFamily="18" charset="0"/>
              </a:rPr>
              <a:t>?</a:t>
            </a:r>
            <a:endParaRPr lang="zh-CN" altLang="en-U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01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Reframe Social Networks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collaborating in user-item </a:t>
            </a:r>
            <a:r>
              <a:rPr lang="en-US" sz="3200" dirty="0" smtClean="0"/>
              <a:t>links strengthen </a:t>
            </a:r>
            <a:r>
              <a:rPr lang="en-US" sz="3200" dirty="0"/>
              <a:t>the social relations.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组合 42"/>
          <p:cNvGrpSpPr/>
          <p:nvPr/>
        </p:nvGrpSpPr>
        <p:grpSpPr>
          <a:xfrm>
            <a:off x="4625865" y="3873487"/>
            <a:ext cx="2448562" cy="1207521"/>
            <a:chOff x="2583214" y="2514600"/>
            <a:chExt cx="3896462" cy="1905000"/>
          </a:xfrm>
          <a:solidFill>
            <a:srgbClr val="00B050">
              <a:alpha val="21000"/>
            </a:srgbClr>
          </a:solidFill>
        </p:grpSpPr>
        <p:sp>
          <p:nvSpPr>
            <p:cNvPr id="8" name="椭圆 43"/>
            <p:cNvSpPr/>
            <p:nvPr/>
          </p:nvSpPr>
          <p:spPr>
            <a:xfrm>
              <a:off x="2583214" y="2514600"/>
              <a:ext cx="3896462" cy="1905000"/>
            </a:xfrm>
            <a:prstGeom prst="ellipse">
              <a:avLst/>
            </a:prstGeom>
            <a:grpFill/>
            <a:ln>
              <a:noFill/>
            </a:ln>
            <a:effectLst>
              <a:glow rad="63500">
                <a:schemeClr val="accent1">
                  <a:lumMod val="20000"/>
                  <a:lumOff val="8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Picture 3" descr="C:\Users\OMD\Desktop\relational_graph\user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962" y="3003874"/>
              <a:ext cx="342341" cy="432001"/>
            </a:xfrm>
            <a:prstGeom prst="rect">
              <a:avLst/>
            </a:prstGeom>
            <a:grpFill/>
            <a:extLst/>
          </p:spPr>
        </p:pic>
        <p:pic>
          <p:nvPicPr>
            <p:cNvPr id="10" name="Picture 3" descr="C:\Users\OMD\Desktop\relational_graph\user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5096" y="2811491"/>
              <a:ext cx="342341" cy="432001"/>
            </a:xfrm>
            <a:prstGeom prst="rect">
              <a:avLst/>
            </a:prstGeom>
            <a:grpFill/>
            <a:extLst/>
          </p:spPr>
        </p:pic>
        <p:pic>
          <p:nvPicPr>
            <p:cNvPr id="11" name="Picture 3" descr="C:\Users\OMD\Desktop\relational_graph\user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1014" y="3812222"/>
              <a:ext cx="342341" cy="432001"/>
            </a:xfrm>
            <a:prstGeom prst="rect">
              <a:avLst/>
            </a:prstGeom>
            <a:grpFill/>
            <a:extLst/>
          </p:spPr>
        </p:pic>
        <p:pic>
          <p:nvPicPr>
            <p:cNvPr id="12" name="Picture 3" descr="C:\Users\OMD\Desktop\relational_graph\user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8450" y="3616679"/>
              <a:ext cx="342341" cy="432001"/>
            </a:xfrm>
            <a:prstGeom prst="rect">
              <a:avLst/>
            </a:prstGeom>
            <a:grpFill/>
            <a:extLst/>
          </p:spPr>
        </p:pic>
        <p:cxnSp>
          <p:nvCxnSpPr>
            <p:cNvPr id="13" name="直接连接符 48"/>
            <p:cNvCxnSpPr>
              <a:stCxn id="11" idx="3"/>
              <a:endCxn id="12" idx="1"/>
            </p:cNvCxnSpPr>
            <p:nvPr/>
          </p:nvCxnSpPr>
          <p:spPr>
            <a:xfrm flipV="1">
              <a:off x="4373355" y="3832679"/>
              <a:ext cx="1095095" cy="195543"/>
            </a:xfrm>
            <a:prstGeom prst="line">
              <a:avLst/>
            </a:prstGeom>
            <a:grpFill/>
            <a:ln w="38100">
              <a:solidFill>
                <a:srgbClr val="92D05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49"/>
            <p:cNvCxnSpPr>
              <a:stCxn id="9" idx="3"/>
              <a:endCxn id="10" idx="1"/>
            </p:cNvCxnSpPr>
            <p:nvPr/>
          </p:nvCxnSpPr>
          <p:spPr>
            <a:xfrm flipV="1">
              <a:off x="3718303" y="3027491"/>
              <a:ext cx="1416793" cy="192384"/>
            </a:xfrm>
            <a:prstGeom prst="line">
              <a:avLst/>
            </a:prstGeom>
            <a:grpFill/>
            <a:ln w="38100">
              <a:solidFill>
                <a:srgbClr val="92D05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椭圆 50"/>
          <p:cNvSpPr/>
          <p:nvPr/>
        </p:nvSpPr>
        <p:spPr>
          <a:xfrm>
            <a:off x="2647249" y="3518206"/>
            <a:ext cx="1763013" cy="1018301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  <a:effectLst>
            <a:glow rad="63500">
              <a:schemeClr val="accent1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2" descr="C:\Users\OMD\Desktop\relational_graph\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717" y="3922178"/>
            <a:ext cx="203660" cy="235607"/>
          </a:xfrm>
          <a:prstGeom prst="rect">
            <a:avLst/>
          </a:prstGeom>
          <a:solidFill>
            <a:srgbClr val="0070C0">
              <a:alpha val="20000"/>
            </a:srgbClr>
          </a:solidFill>
          <a:extLst/>
        </p:spPr>
      </p:pic>
      <p:pic>
        <p:nvPicPr>
          <p:cNvPr id="17" name="Picture 2" descr="C:\Users\OMD\Desktop\relational_graph\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567" y="4157785"/>
            <a:ext cx="203660" cy="235607"/>
          </a:xfrm>
          <a:prstGeom prst="rect">
            <a:avLst/>
          </a:prstGeom>
          <a:solidFill>
            <a:srgbClr val="0070C0">
              <a:alpha val="20000"/>
            </a:srgbClr>
          </a:solidFill>
          <a:extLst/>
        </p:spPr>
      </p:pic>
      <p:pic>
        <p:nvPicPr>
          <p:cNvPr id="18" name="Picture 2" descr="C:\Users\OMD\Desktop\relational_graph\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586" y="3653962"/>
            <a:ext cx="203660" cy="235607"/>
          </a:xfrm>
          <a:prstGeom prst="rect">
            <a:avLst/>
          </a:prstGeom>
          <a:solidFill>
            <a:srgbClr val="0070C0">
              <a:alpha val="20000"/>
            </a:srgbClr>
          </a:solidFill>
          <a:extLst/>
        </p:spPr>
      </p:pic>
      <p:cxnSp>
        <p:nvCxnSpPr>
          <p:cNvPr id="19" name="直接连接符 54"/>
          <p:cNvCxnSpPr/>
          <p:nvPr/>
        </p:nvCxnSpPr>
        <p:spPr>
          <a:xfrm flipV="1">
            <a:off x="3048619" y="3771766"/>
            <a:ext cx="672511" cy="1848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55"/>
          <p:cNvCxnSpPr/>
          <p:nvPr/>
        </p:nvCxnSpPr>
        <p:spPr>
          <a:xfrm>
            <a:off x="3024668" y="4157785"/>
            <a:ext cx="404572" cy="11780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56"/>
          <p:cNvCxnSpPr/>
          <p:nvPr/>
        </p:nvCxnSpPr>
        <p:spPr>
          <a:xfrm flipV="1">
            <a:off x="3721130" y="3956660"/>
            <a:ext cx="129616" cy="26266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83768" y="3068960"/>
            <a:ext cx="2089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cs typeface="Times New Roman" pitchFamily="18" charset="0"/>
              </a:rPr>
              <a:t>web posts</a:t>
            </a:r>
            <a:endParaRPr lang="zh-CN" altLang="en-US" sz="2400" dirty="0"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02074" y="341182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B050"/>
                </a:solidFill>
                <a:cs typeface="Times New Roman" pitchFamily="18" charset="0"/>
              </a:rPr>
              <a:t>users</a:t>
            </a:r>
            <a:endParaRPr lang="zh-CN" altLang="en-US" sz="3200" dirty="0">
              <a:solidFill>
                <a:srgbClr val="00B050"/>
              </a:solidFill>
              <a:cs typeface="Times New Roman" pitchFamily="18" charset="0"/>
            </a:endParaRPr>
          </a:p>
        </p:txBody>
      </p:sp>
      <p:cxnSp>
        <p:nvCxnSpPr>
          <p:cNvPr id="24" name="直接连接符 59"/>
          <p:cNvCxnSpPr>
            <a:stCxn id="9" idx="1"/>
            <a:endCxn id="17" idx="3"/>
          </p:cNvCxnSpPr>
          <p:nvPr/>
        </p:nvCxnSpPr>
        <p:spPr>
          <a:xfrm flipH="1" flipV="1">
            <a:off x="3670227" y="4275589"/>
            <a:ext cx="1453806" cy="44950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60"/>
          <p:cNvCxnSpPr>
            <a:stCxn id="11" idx="1"/>
            <a:endCxn id="17" idx="3"/>
          </p:cNvCxnSpPr>
          <p:nvPr/>
        </p:nvCxnSpPr>
        <p:spPr>
          <a:xfrm flipH="1" flipV="1">
            <a:off x="3670227" y="4275589"/>
            <a:ext cx="1865445" cy="557337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61"/>
          <p:cNvCxnSpPr>
            <a:stCxn id="9" idx="2"/>
            <a:endCxn id="11" idx="1"/>
          </p:cNvCxnSpPr>
          <p:nvPr/>
        </p:nvCxnSpPr>
        <p:spPr>
          <a:xfrm>
            <a:off x="5231598" y="4457455"/>
            <a:ext cx="304074" cy="375471"/>
          </a:xfrm>
          <a:prstGeom prst="line">
            <a:avLst/>
          </a:prstGeom>
          <a:ln w="38100">
            <a:solidFill>
              <a:srgbClr val="92D050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62"/>
          <p:cNvSpPr/>
          <p:nvPr/>
        </p:nvSpPr>
        <p:spPr>
          <a:xfrm>
            <a:off x="2659463" y="4724054"/>
            <a:ext cx="1817868" cy="895495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noFill/>
          </a:ln>
          <a:effectLst>
            <a:glow rad="63500">
              <a:schemeClr val="accent1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12" descr="C:\Users\OMD\Desktop\relational_graph\btag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052" y="5020895"/>
            <a:ext cx="225727" cy="18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C:\Users\OMD\Desktop\relational_graph\btag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227" y="4895479"/>
            <a:ext cx="225727" cy="18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C:\Users\OMD\Desktop\relational_graph\btag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943" y="5256228"/>
            <a:ext cx="225727" cy="18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直接连接符 66"/>
          <p:cNvCxnSpPr/>
          <p:nvPr/>
        </p:nvCxnSpPr>
        <p:spPr>
          <a:xfrm>
            <a:off x="3047160" y="5147264"/>
            <a:ext cx="929794" cy="2017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67"/>
          <p:cNvCxnSpPr/>
          <p:nvPr/>
        </p:nvCxnSpPr>
        <p:spPr>
          <a:xfrm flipV="1">
            <a:off x="3107253" y="4988243"/>
            <a:ext cx="643974" cy="573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68"/>
          <p:cNvCxnSpPr>
            <a:stCxn id="29" idx="3"/>
            <a:endCxn id="11" idx="1"/>
          </p:cNvCxnSpPr>
          <p:nvPr/>
        </p:nvCxnSpPr>
        <p:spPr>
          <a:xfrm flipV="1">
            <a:off x="3976954" y="4832926"/>
            <a:ext cx="1558718" cy="15531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56750" y="5506217"/>
            <a:ext cx="2043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cs typeface="Times New Roman" pitchFamily="18" charset="0"/>
              </a:rPr>
              <a:t>user labels</a:t>
            </a:r>
            <a:endParaRPr lang="zh-CN" altLang="en-US" sz="2400" dirty="0">
              <a:solidFill>
                <a:srgbClr val="FF0000"/>
              </a:solidFill>
              <a:cs typeface="Times New Roman" pitchFamily="18" charset="0"/>
            </a:endParaRPr>
          </a:p>
        </p:txBody>
      </p:sp>
      <p:cxnSp>
        <p:nvCxnSpPr>
          <p:cNvPr id="35" name="直接连接符 70"/>
          <p:cNvCxnSpPr>
            <a:stCxn id="29" idx="3"/>
            <a:endCxn id="9" idx="1"/>
          </p:cNvCxnSpPr>
          <p:nvPr/>
        </p:nvCxnSpPr>
        <p:spPr>
          <a:xfrm flipV="1">
            <a:off x="3976954" y="4320539"/>
            <a:ext cx="1147079" cy="667705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71"/>
          <p:cNvCxnSpPr/>
          <p:nvPr/>
        </p:nvCxnSpPr>
        <p:spPr>
          <a:xfrm>
            <a:off x="3912876" y="5035096"/>
            <a:ext cx="162732" cy="3138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右箭头 73"/>
          <p:cNvSpPr/>
          <p:nvPr/>
        </p:nvSpPr>
        <p:spPr>
          <a:xfrm rot="21226608">
            <a:off x="4528685" y="5053634"/>
            <a:ext cx="978408" cy="348587"/>
          </a:xfrm>
          <a:prstGeom prst="rightArrow">
            <a:avLst/>
          </a:prstGeom>
          <a:solidFill>
            <a:srgbClr val="7030A0">
              <a:alpha val="80000"/>
            </a:srgbClr>
          </a:solidFill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189385" y="4383704"/>
            <a:ext cx="38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cs typeface="Times New Roman" pitchFamily="18" charset="0"/>
              </a:rPr>
              <a:t>?</a:t>
            </a:r>
            <a:endParaRPr lang="zh-CN" altLang="en-U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12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Star-structured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Key idea: use “social relation” domain as bridge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694" y="2420888"/>
            <a:ext cx="5280612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04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3696543"/>
            <a:ext cx="8229600" cy="912515"/>
          </a:xfrm>
          <a:prstGeom prst="rect">
            <a:avLst/>
          </a:prstGeom>
          <a:solidFill>
            <a:srgbClr val="FFFF00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 smtClean="0">
                <a:solidFill>
                  <a:srgbClr val="7030A0"/>
                </a:solidFill>
              </a:rPr>
              <a:t> 3. HRW Algorithm</a:t>
            </a:r>
            <a:endParaRPr lang="en-US" sz="4400" b="1" dirty="0">
              <a:solidFill>
                <a:srgbClr val="7030A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4702383"/>
            <a:ext cx="8229600" cy="912515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solidFill>
                  <a:srgbClr val="7030A0"/>
                </a:solidFill>
              </a:rPr>
              <a:t> 4. Experiments</a:t>
            </a:r>
            <a:endParaRPr lang="en-US" sz="4400" dirty="0">
              <a:solidFill>
                <a:srgbClr val="7030A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5708223"/>
            <a:ext cx="8229600" cy="912515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solidFill>
                  <a:srgbClr val="7030A0"/>
                </a:solidFill>
              </a:rPr>
              <a:t> 5. Insights</a:t>
            </a:r>
            <a:endParaRPr lang="en-US" sz="4400" dirty="0">
              <a:solidFill>
                <a:srgbClr val="7030A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7200" y="1686560"/>
            <a:ext cx="8229600" cy="912515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1. Background</a:t>
            </a:r>
            <a:endParaRPr lang="en-US" sz="4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2690703"/>
            <a:ext cx="8229600" cy="912515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2. The Framework</a:t>
            </a:r>
            <a:endParaRPr lang="en-US" sz="4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27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Star-structured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Method:</a:t>
            </a:r>
            <a:r>
              <a:rPr lang="zh-CN" altLang="en-US" dirty="0"/>
              <a:t> </a:t>
            </a:r>
            <a:r>
              <a:rPr lang="en-US" altLang="zh-CN" dirty="0" smtClean="0"/>
              <a:t>Transfer learning + Random walk with restarts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694" y="2420888"/>
            <a:ext cx="5280612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右箭头 73"/>
          <p:cNvSpPr/>
          <p:nvPr/>
        </p:nvSpPr>
        <p:spPr>
          <a:xfrm rot="19156481">
            <a:off x="3199101" y="4570063"/>
            <a:ext cx="978408" cy="348587"/>
          </a:xfrm>
          <a:prstGeom prst="rightArrow">
            <a:avLst/>
          </a:prstGeom>
          <a:solidFill>
            <a:srgbClr val="7030A0">
              <a:alpha val="80000"/>
            </a:srgbClr>
          </a:solidFill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73"/>
          <p:cNvSpPr/>
          <p:nvPr/>
        </p:nvSpPr>
        <p:spPr>
          <a:xfrm rot="8634736">
            <a:off x="4733698" y="3456271"/>
            <a:ext cx="978408" cy="348587"/>
          </a:xfrm>
          <a:prstGeom prst="rightArrow">
            <a:avLst/>
          </a:prstGeom>
          <a:solidFill>
            <a:srgbClr val="7030A0">
              <a:alpha val="80000"/>
            </a:srgbClr>
          </a:solidFill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3"/>
          <p:cNvSpPr/>
          <p:nvPr/>
        </p:nvSpPr>
        <p:spPr>
          <a:xfrm rot="13516178">
            <a:off x="4955712" y="4545601"/>
            <a:ext cx="978408" cy="348587"/>
          </a:xfrm>
          <a:prstGeom prst="rightArrow">
            <a:avLst/>
          </a:prstGeom>
          <a:solidFill>
            <a:srgbClr val="7030A0">
              <a:alpha val="80000"/>
            </a:srgbClr>
          </a:solidFill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73"/>
          <p:cNvSpPr/>
          <p:nvPr/>
        </p:nvSpPr>
        <p:spPr>
          <a:xfrm rot="13516178">
            <a:off x="3326771" y="3424557"/>
            <a:ext cx="978408" cy="348587"/>
          </a:xfrm>
          <a:prstGeom prst="rightArrow">
            <a:avLst/>
          </a:prstGeom>
          <a:solidFill>
            <a:srgbClr val="FF0000">
              <a:alpha val="80000"/>
            </a:srgbClr>
          </a:solidFill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66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altLang="zh-CN" dirty="0" smtClean="0">
                <a:latin typeface="+mn-lt"/>
                <a:ea typeface="+mn-ea"/>
              </a:rPr>
              <a:t>Hybrid Random Walk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altLang="zh-CN" sz="2400" dirty="0" smtClean="0"/>
              <a:t>On </a:t>
            </a:r>
            <a:r>
              <a:rPr lang="en-US" altLang="zh-CN" sz="2400" u="sng" dirty="0" smtClean="0"/>
              <a:t>second-order</a:t>
            </a:r>
            <a:r>
              <a:rPr lang="en-US" altLang="zh-CN" sz="2400" dirty="0" smtClean="0"/>
              <a:t> star-structured graph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Update </a:t>
            </a:r>
            <a:r>
              <a:rPr lang="en-US" altLang="zh-CN" sz="2400" dirty="0" smtClean="0">
                <a:solidFill>
                  <a:srgbClr val="FF0000"/>
                </a:solidFill>
              </a:rPr>
              <a:t>cross-domain</a:t>
            </a:r>
            <a:r>
              <a:rPr lang="en-US" altLang="zh-CN" sz="2400" dirty="0" smtClean="0"/>
              <a:t> links</a:t>
            </a:r>
            <a:endParaRPr lang="zh-CN" altLang="en-US" sz="2400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299" y="1524000"/>
            <a:ext cx="2592288" cy="204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53" y="4188843"/>
            <a:ext cx="3435550" cy="1929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124" y="5415804"/>
            <a:ext cx="54292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199" y="4253754"/>
            <a:ext cx="48291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423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altLang="zh-CN" dirty="0"/>
              <a:t>Hybrid Random Walk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altLang="zh-CN" sz="2400" dirty="0"/>
              <a:t>Update </a:t>
            </a:r>
            <a:r>
              <a:rPr lang="en-US" altLang="zh-CN" sz="2400" dirty="0" smtClean="0">
                <a:solidFill>
                  <a:srgbClr val="FF0000"/>
                </a:solidFill>
              </a:rPr>
              <a:t>within-domain</a:t>
            </a:r>
            <a:r>
              <a:rPr lang="en-US" altLang="zh-CN" sz="2400" dirty="0" smtClean="0"/>
              <a:t> links</a:t>
            </a:r>
            <a:endParaRPr lang="zh-CN" altLang="en-US" sz="2400" dirty="0"/>
          </a:p>
          <a:p>
            <a:endParaRPr lang="zh-CN" altLang="en-US" sz="2400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2" y="2348880"/>
            <a:ext cx="5168432" cy="199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2" y="4361439"/>
            <a:ext cx="5458309" cy="12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965" y="5573369"/>
            <a:ext cx="5319539" cy="1063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924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altLang="zh-CN" dirty="0"/>
              <a:t>Hybrid Random Walk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altLang="zh-CN" sz="2400" dirty="0"/>
              <a:t>On </a:t>
            </a:r>
            <a:r>
              <a:rPr lang="en-US" altLang="zh-CN" sz="2400" u="sng" dirty="0" smtClean="0"/>
              <a:t>high-order</a:t>
            </a:r>
            <a:r>
              <a:rPr lang="en-US" altLang="zh-CN" sz="2400" dirty="0" smtClean="0"/>
              <a:t> star-structured </a:t>
            </a:r>
            <a:r>
              <a:rPr lang="en-US" altLang="zh-CN" sz="2400" dirty="0"/>
              <a:t>graph</a:t>
            </a:r>
          </a:p>
          <a:p>
            <a:endParaRPr lang="zh-CN" altLang="en-US" sz="24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493" y="4431550"/>
            <a:ext cx="5579861" cy="2171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935" y="2276872"/>
            <a:ext cx="2702976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979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Recommender Systems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2" name="Content Placeholder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677363"/>
              </p:ext>
            </p:extLst>
          </p:nvPr>
        </p:nvGraphicFramePr>
        <p:xfrm>
          <a:off x="457200" y="1743493"/>
          <a:ext cx="8229600" cy="179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9" name="组合 23"/>
          <p:cNvGrpSpPr/>
          <p:nvPr/>
        </p:nvGrpSpPr>
        <p:grpSpPr>
          <a:xfrm>
            <a:off x="5246015" y="5181553"/>
            <a:ext cx="2448562" cy="1207521"/>
            <a:chOff x="2583214" y="2514600"/>
            <a:chExt cx="3896462" cy="1905000"/>
          </a:xfrm>
          <a:solidFill>
            <a:srgbClr val="00B050">
              <a:alpha val="21000"/>
            </a:srgbClr>
          </a:solidFill>
        </p:grpSpPr>
        <p:sp>
          <p:nvSpPr>
            <p:cNvPr id="23" name="椭圆 24"/>
            <p:cNvSpPr/>
            <p:nvPr/>
          </p:nvSpPr>
          <p:spPr>
            <a:xfrm>
              <a:off x="2583214" y="2514600"/>
              <a:ext cx="3896462" cy="1905000"/>
            </a:xfrm>
            <a:prstGeom prst="ellipse">
              <a:avLst/>
            </a:prstGeom>
            <a:grpFill/>
            <a:ln>
              <a:noFill/>
            </a:ln>
            <a:effectLst>
              <a:glow rad="63500">
                <a:schemeClr val="accent1">
                  <a:lumMod val="20000"/>
                  <a:lumOff val="8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7" name="Picture 3" descr="C:\Users\OMD\Desktop\relational_graph\user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962" y="3003874"/>
              <a:ext cx="342341" cy="432001"/>
            </a:xfrm>
            <a:prstGeom prst="rect">
              <a:avLst/>
            </a:prstGeom>
            <a:grpFill/>
            <a:extLst/>
          </p:spPr>
        </p:pic>
        <p:pic>
          <p:nvPicPr>
            <p:cNvPr id="28" name="Picture 3" descr="C:\Users\OMD\Desktop\relational_graph\user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5096" y="2811491"/>
              <a:ext cx="342341" cy="432001"/>
            </a:xfrm>
            <a:prstGeom prst="rect">
              <a:avLst/>
            </a:prstGeom>
            <a:grpFill/>
            <a:extLst/>
          </p:spPr>
        </p:pic>
        <p:pic>
          <p:nvPicPr>
            <p:cNvPr id="29" name="Picture 3" descr="C:\Users\OMD\Desktop\relational_graph\user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1014" y="3812222"/>
              <a:ext cx="342341" cy="432001"/>
            </a:xfrm>
            <a:prstGeom prst="rect">
              <a:avLst/>
            </a:prstGeom>
            <a:grpFill/>
            <a:extLst/>
          </p:spPr>
        </p:pic>
        <p:pic>
          <p:nvPicPr>
            <p:cNvPr id="32" name="Picture 3" descr="C:\Users\OMD\Desktop\relational_graph\user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8450" y="3616679"/>
              <a:ext cx="342341" cy="432001"/>
            </a:xfrm>
            <a:prstGeom prst="rect">
              <a:avLst/>
            </a:prstGeom>
            <a:grpFill/>
            <a:extLst/>
          </p:spPr>
        </p:pic>
        <p:cxnSp>
          <p:nvCxnSpPr>
            <p:cNvPr id="37" name="直接连接符 29"/>
            <p:cNvCxnSpPr>
              <a:stCxn id="29" idx="3"/>
              <a:endCxn id="32" idx="1"/>
            </p:cNvCxnSpPr>
            <p:nvPr/>
          </p:nvCxnSpPr>
          <p:spPr>
            <a:xfrm flipV="1">
              <a:off x="4373355" y="3832679"/>
              <a:ext cx="1095095" cy="195543"/>
            </a:xfrm>
            <a:prstGeom prst="line">
              <a:avLst/>
            </a:prstGeom>
            <a:grpFill/>
            <a:ln w="38100">
              <a:solidFill>
                <a:srgbClr val="92D05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0"/>
            <p:cNvCxnSpPr>
              <a:stCxn id="27" idx="3"/>
              <a:endCxn id="28" idx="1"/>
            </p:cNvCxnSpPr>
            <p:nvPr/>
          </p:nvCxnSpPr>
          <p:spPr>
            <a:xfrm flipV="1">
              <a:off x="3718303" y="3027491"/>
              <a:ext cx="1416793" cy="192384"/>
            </a:xfrm>
            <a:prstGeom prst="line">
              <a:avLst/>
            </a:prstGeom>
            <a:grpFill/>
            <a:ln w="38100">
              <a:solidFill>
                <a:srgbClr val="92D05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椭圆 15"/>
          <p:cNvSpPr/>
          <p:nvPr/>
        </p:nvSpPr>
        <p:spPr>
          <a:xfrm>
            <a:off x="1639587" y="4935144"/>
            <a:ext cx="1763013" cy="1018301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  <a:effectLst>
            <a:glow rad="63500">
              <a:schemeClr val="accent1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Picture 2" descr="C:\Users\OMD\Desktop\relational_graph\item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055" y="5339116"/>
            <a:ext cx="203660" cy="235607"/>
          </a:xfrm>
          <a:prstGeom prst="rect">
            <a:avLst/>
          </a:prstGeom>
          <a:solidFill>
            <a:srgbClr val="0070C0">
              <a:alpha val="20000"/>
            </a:srgbClr>
          </a:solidFill>
          <a:extLst/>
        </p:spPr>
      </p:pic>
      <p:pic>
        <p:nvPicPr>
          <p:cNvPr id="42" name="Picture 2" descr="C:\Users\OMD\Desktop\relational_graph\item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905" y="5574723"/>
            <a:ext cx="203660" cy="235607"/>
          </a:xfrm>
          <a:prstGeom prst="rect">
            <a:avLst/>
          </a:prstGeom>
          <a:solidFill>
            <a:srgbClr val="0070C0">
              <a:alpha val="20000"/>
            </a:srgbClr>
          </a:solidFill>
          <a:extLst/>
        </p:spPr>
      </p:pic>
      <p:pic>
        <p:nvPicPr>
          <p:cNvPr id="43" name="Picture 2" descr="C:\Users\OMD\Desktop\relational_graph\item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924" y="5070900"/>
            <a:ext cx="203660" cy="235607"/>
          </a:xfrm>
          <a:prstGeom prst="rect">
            <a:avLst/>
          </a:prstGeom>
          <a:solidFill>
            <a:srgbClr val="0070C0">
              <a:alpha val="20000"/>
            </a:srgbClr>
          </a:solidFill>
          <a:extLst/>
        </p:spPr>
      </p:pic>
      <p:cxnSp>
        <p:nvCxnSpPr>
          <p:cNvPr id="44" name="直接连接符 19"/>
          <p:cNvCxnSpPr/>
          <p:nvPr/>
        </p:nvCxnSpPr>
        <p:spPr>
          <a:xfrm flipV="1">
            <a:off x="2040957" y="5188704"/>
            <a:ext cx="672511" cy="1848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20"/>
          <p:cNvCxnSpPr/>
          <p:nvPr/>
        </p:nvCxnSpPr>
        <p:spPr>
          <a:xfrm>
            <a:off x="2017006" y="5574723"/>
            <a:ext cx="404572" cy="11780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21"/>
          <p:cNvCxnSpPr/>
          <p:nvPr/>
        </p:nvCxnSpPr>
        <p:spPr>
          <a:xfrm flipV="1">
            <a:off x="2713468" y="5373598"/>
            <a:ext cx="129616" cy="26266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8430" y="4443350"/>
            <a:ext cx="2089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cs typeface="Times New Roman" pitchFamily="18" charset="0"/>
              </a:rPr>
              <a:t>web posts</a:t>
            </a:r>
            <a:endParaRPr lang="zh-CN" altLang="en-US" sz="3200" dirty="0"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81731" y="4923018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  <a:cs typeface="Times New Roman" pitchFamily="18" charset="0"/>
              </a:rPr>
              <a:t>users</a:t>
            </a:r>
            <a:endParaRPr lang="zh-CN" altLang="en-US" sz="4000" dirty="0">
              <a:solidFill>
                <a:srgbClr val="00B050"/>
              </a:solidFill>
              <a:cs typeface="Times New Roman" pitchFamily="18" charset="0"/>
            </a:endParaRPr>
          </a:p>
        </p:txBody>
      </p:sp>
      <p:cxnSp>
        <p:nvCxnSpPr>
          <p:cNvPr id="49" name="直接连接符 32"/>
          <p:cNvCxnSpPr>
            <a:endCxn id="43" idx="3"/>
          </p:cNvCxnSpPr>
          <p:nvPr/>
        </p:nvCxnSpPr>
        <p:spPr>
          <a:xfrm flipH="1">
            <a:off x="3017584" y="5003809"/>
            <a:ext cx="1052840" cy="184895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3"/>
          <p:cNvCxnSpPr>
            <a:stCxn id="29" idx="1"/>
            <a:endCxn id="42" idx="3"/>
          </p:cNvCxnSpPr>
          <p:nvPr/>
        </p:nvCxnSpPr>
        <p:spPr>
          <a:xfrm flipH="1" flipV="1">
            <a:off x="2662565" y="5692527"/>
            <a:ext cx="3493257" cy="448465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44"/>
          <p:cNvCxnSpPr>
            <a:stCxn id="27" idx="2"/>
            <a:endCxn id="29" idx="1"/>
          </p:cNvCxnSpPr>
          <p:nvPr/>
        </p:nvCxnSpPr>
        <p:spPr>
          <a:xfrm>
            <a:off x="5851748" y="5765521"/>
            <a:ext cx="304074" cy="375471"/>
          </a:xfrm>
          <a:prstGeom prst="line">
            <a:avLst/>
          </a:prstGeom>
          <a:ln w="38100">
            <a:solidFill>
              <a:srgbClr val="92D050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6"/>
          <p:cNvSpPr/>
          <p:nvPr/>
        </p:nvSpPr>
        <p:spPr>
          <a:xfrm>
            <a:off x="3027018" y="5953256"/>
            <a:ext cx="25987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high </a:t>
            </a:r>
            <a:r>
              <a:rPr lang="en-US" altLang="zh-CN" sz="3200" dirty="0" err="1">
                <a:solidFill>
                  <a:srgbClr val="FF0000"/>
                </a:solidFill>
              </a:rPr>
              <a:t>sparsity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endParaRPr lang="zh-CN" altLang="en-US" sz="3200" dirty="0"/>
          </a:p>
        </p:txBody>
      </p:sp>
      <p:cxnSp>
        <p:nvCxnSpPr>
          <p:cNvPr id="55" name="直接连接符 32"/>
          <p:cNvCxnSpPr>
            <a:stCxn id="28" idx="0"/>
          </p:cNvCxnSpPr>
          <p:nvPr/>
        </p:nvCxnSpPr>
        <p:spPr>
          <a:xfrm flipH="1" flipV="1">
            <a:off x="5875386" y="5036612"/>
            <a:ext cx="1081813" cy="333131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6"/>
          <p:cNvSpPr/>
          <p:nvPr/>
        </p:nvSpPr>
        <p:spPr>
          <a:xfrm>
            <a:off x="5446518" y="3933056"/>
            <a:ext cx="191590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cold-start</a:t>
            </a:r>
          </a:p>
          <a:p>
            <a:r>
              <a:rPr lang="en-US" altLang="zh-CN" sz="3200" dirty="0" smtClean="0"/>
              <a:t>new user</a:t>
            </a:r>
            <a:endParaRPr lang="zh-CN" altLang="en-US" sz="3200" dirty="0"/>
          </a:p>
        </p:txBody>
      </p:sp>
      <p:sp>
        <p:nvSpPr>
          <p:cNvPr id="57" name="矩形 6"/>
          <p:cNvSpPr/>
          <p:nvPr/>
        </p:nvSpPr>
        <p:spPr>
          <a:xfrm>
            <a:off x="6201946" y="4896315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?</a:t>
            </a:r>
            <a:endParaRPr lang="zh-CN" altLang="en-US" sz="3200" dirty="0"/>
          </a:p>
        </p:txBody>
      </p:sp>
      <p:sp>
        <p:nvSpPr>
          <p:cNvPr id="58" name="矩形 6"/>
          <p:cNvSpPr/>
          <p:nvPr/>
        </p:nvSpPr>
        <p:spPr>
          <a:xfrm>
            <a:off x="4086776" y="5575371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?</a:t>
            </a:r>
            <a:endParaRPr lang="zh-CN" altLang="en-US" sz="3200" dirty="0"/>
          </a:p>
        </p:txBody>
      </p:sp>
      <p:sp>
        <p:nvSpPr>
          <p:cNvPr id="59" name="矩形 6"/>
          <p:cNvSpPr/>
          <p:nvPr/>
        </p:nvSpPr>
        <p:spPr>
          <a:xfrm>
            <a:off x="2949934" y="3933056"/>
            <a:ext cx="191590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cold-start</a:t>
            </a:r>
          </a:p>
          <a:p>
            <a:r>
              <a:rPr lang="en-US" altLang="zh-CN" sz="3200" dirty="0" smtClean="0"/>
              <a:t>new item</a:t>
            </a:r>
            <a:endParaRPr lang="zh-CN" altLang="en-US" sz="3200" dirty="0"/>
          </a:p>
        </p:txBody>
      </p:sp>
      <p:sp>
        <p:nvSpPr>
          <p:cNvPr id="60" name="矩形 6"/>
          <p:cNvSpPr/>
          <p:nvPr/>
        </p:nvSpPr>
        <p:spPr>
          <a:xfrm>
            <a:off x="3453335" y="4811519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80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4702383"/>
            <a:ext cx="8229600" cy="912515"/>
          </a:xfrm>
          <a:prstGeom prst="rect">
            <a:avLst/>
          </a:prstGeom>
          <a:solidFill>
            <a:srgbClr val="FFFF00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 smtClean="0">
                <a:solidFill>
                  <a:srgbClr val="7030A0"/>
                </a:solidFill>
              </a:rPr>
              <a:t> 4. Experiments</a:t>
            </a:r>
            <a:endParaRPr lang="en-US" sz="4400" b="1" dirty="0">
              <a:solidFill>
                <a:srgbClr val="7030A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5708223"/>
            <a:ext cx="8229600" cy="912515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solidFill>
                  <a:srgbClr val="7030A0"/>
                </a:solidFill>
              </a:rPr>
              <a:t> 5. Insights</a:t>
            </a:r>
            <a:endParaRPr lang="en-US" sz="4400" dirty="0">
              <a:solidFill>
                <a:srgbClr val="7030A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7200" y="1686560"/>
            <a:ext cx="8229600" cy="912515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1. Background</a:t>
            </a:r>
            <a:endParaRPr lang="en-US" sz="4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2690703"/>
            <a:ext cx="8229600" cy="912515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2. </a:t>
            </a:r>
            <a:r>
              <a:rPr lang="en-US" sz="4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Framework</a:t>
            </a:r>
            <a:endParaRPr lang="en-US" sz="4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3696543"/>
            <a:ext cx="8229600" cy="912515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3. HRW Algorithm</a:t>
            </a:r>
            <a:endParaRPr lang="en-US" sz="4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83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 smtClean="0"/>
              <a:t>Tencent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Weibo</a:t>
            </a:r>
            <a:r>
              <a:rPr lang="en-US" altLang="zh-CN" sz="3200" dirty="0" smtClean="0"/>
              <a:t> (January 2011)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7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754049"/>
              </p:ext>
            </p:extLst>
          </p:nvPr>
        </p:nvGraphicFramePr>
        <p:xfrm>
          <a:off x="477888" y="2636912"/>
          <a:ext cx="8208912" cy="198120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052228"/>
                <a:gridCol w="2052228"/>
                <a:gridCol w="2052228"/>
                <a:gridCol w="2052228"/>
              </a:tblGrid>
              <a:tr h="17695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Domain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Size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Cross-domain</a:t>
                      </a:r>
                      <a:r>
                        <a:rPr lang="en-US" altLang="zh-CN" sz="2000" baseline="0" dirty="0" smtClean="0"/>
                        <a:t> links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7695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Accept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Refuse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76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none" dirty="0" smtClean="0"/>
                        <a:t>User</a:t>
                      </a:r>
                      <a:endParaRPr lang="en-US" altLang="zh-CN" sz="2000" b="1" u="none" dirty="0" smtClean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53.4K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—</a:t>
                      </a:r>
                      <a:endParaRPr lang="zh-CN" altLang="en-US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—</a:t>
                      </a:r>
                      <a:endParaRPr lang="zh-CN" altLang="en-US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185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none" dirty="0" smtClean="0"/>
                        <a:t>Web</a:t>
                      </a:r>
                      <a:r>
                        <a:rPr lang="en-US" altLang="zh-CN" sz="2000" u="none" baseline="0" dirty="0" smtClean="0"/>
                        <a:t> post</a:t>
                      </a:r>
                      <a:endParaRPr lang="zh-CN" altLang="en-US" sz="2000" b="1" u="none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142K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1.47M (0.02%)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3.40M (0.04%)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185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u="none" dirty="0" smtClean="0"/>
                        <a:t>User label</a:t>
                      </a:r>
                      <a:endParaRPr lang="zh-CN" altLang="en-US" sz="2000" b="1" u="none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111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330K  (5.57%)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—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85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altLang="zh-CN" dirty="0" smtClean="0">
                <a:latin typeface="+mn-lt"/>
                <a:ea typeface="+mn-ea"/>
              </a:rPr>
              <a:t>Good to Transfer?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altLang="zh-CN" sz="2400" dirty="0"/>
              <a:t>Comparative Algorithms (RWR)</a:t>
            </a:r>
          </a:p>
          <a:p>
            <a:pPr lvl="1"/>
            <a:r>
              <a:rPr lang="en-US" altLang="zh-CN" sz="2000" b="1" i="1" dirty="0"/>
              <a:t>W</a:t>
            </a:r>
            <a:r>
              <a:rPr lang="en-US" altLang="zh-CN" sz="2000" b="1" i="1" baseline="30000" dirty="0"/>
              <a:t>(P)</a:t>
            </a:r>
            <a:r>
              <a:rPr lang="en-US" altLang="zh-CN" sz="2000" b="1" i="1" dirty="0"/>
              <a:t> </a:t>
            </a:r>
            <a:r>
              <a:rPr lang="en-US" altLang="zh-CN" sz="2000" dirty="0"/>
              <a:t>: Use web post similarity?</a:t>
            </a:r>
          </a:p>
          <a:p>
            <a:pPr lvl="1"/>
            <a:r>
              <a:rPr lang="en-US" altLang="zh-CN" sz="2000" b="1" i="1" dirty="0">
                <a:solidFill>
                  <a:schemeClr val="tx1"/>
                </a:solidFill>
              </a:rPr>
              <a:t>W</a:t>
            </a:r>
            <a:r>
              <a:rPr lang="en-US" altLang="zh-CN" sz="2000" b="1" i="1" baseline="30000" dirty="0">
                <a:solidFill>
                  <a:schemeClr val="tx1"/>
                </a:solidFill>
              </a:rPr>
              <a:t>(U)</a:t>
            </a:r>
            <a:r>
              <a:rPr lang="en-US" altLang="zh-CN" sz="2000" dirty="0">
                <a:solidFill>
                  <a:schemeClr val="tx1"/>
                </a:solidFill>
              </a:rPr>
              <a:t> : Use social relation?</a:t>
            </a:r>
          </a:p>
          <a:p>
            <a:pPr lvl="1"/>
            <a:r>
              <a:rPr lang="en-US" altLang="zh-CN" sz="2000" b="1" i="1" dirty="0" smtClean="0"/>
              <a:t>R</a:t>
            </a:r>
            <a:r>
              <a:rPr lang="en-US" altLang="zh-CN" sz="2000" b="1" i="1" baseline="30000" dirty="0" smtClean="0"/>
              <a:t>(U</a:t>
            </a:r>
            <a:r>
              <a:rPr lang="en-US" altLang="zh-CN" sz="2000" b="1" i="1" baseline="30000" dirty="0"/>
              <a:t>)</a:t>
            </a:r>
            <a:r>
              <a:rPr lang="en-US" altLang="zh-CN" sz="2000" b="1" i="1" dirty="0"/>
              <a:t>  </a:t>
            </a:r>
            <a:r>
              <a:rPr lang="en-US" altLang="zh-CN" sz="2000" dirty="0"/>
              <a:t>: Update </a:t>
            </a:r>
            <a:r>
              <a:rPr lang="en-US" altLang="zh-CN" sz="2000" dirty="0">
                <a:solidFill>
                  <a:schemeClr val="tx1"/>
                </a:solidFill>
              </a:rPr>
              <a:t>tie strength?</a:t>
            </a:r>
          </a:p>
          <a:p>
            <a:pPr lvl="1"/>
            <a:r>
              <a:rPr lang="en-US" altLang="zh-CN" sz="2000" b="1" i="1" dirty="0" smtClean="0"/>
              <a:t>W</a:t>
            </a:r>
            <a:r>
              <a:rPr lang="en-US" altLang="zh-CN" sz="2000" b="1" i="1" baseline="30000" dirty="0" smtClean="0"/>
              <a:t>(T</a:t>
            </a:r>
            <a:r>
              <a:rPr lang="en-US" altLang="zh-CN" sz="2000" b="1" i="1" baseline="30000" dirty="0"/>
              <a:t>)</a:t>
            </a:r>
            <a:r>
              <a:rPr lang="en-US" altLang="zh-CN" sz="2000" dirty="0"/>
              <a:t> : </a:t>
            </a:r>
            <a:r>
              <a:rPr lang="en-US" altLang="zh-CN" sz="2000" dirty="0" smtClean="0"/>
              <a:t>Use </a:t>
            </a:r>
            <a:r>
              <a:rPr lang="en-US" altLang="zh-CN" sz="2000" dirty="0"/>
              <a:t>user label similarity?</a:t>
            </a:r>
          </a:p>
          <a:p>
            <a:endParaRPr lang="zh-CN" alt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717032"/>
            <a:ext cx="4419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496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altLang="zh-CN" dirty="0">
                <a:latin typeface="+mn-lt"/>
              </a:rPr>
              <a:t>Good to </a:t>
            </a:r>
            <a:r>
              <a:rPr lang="en-US" altLang="zh-CN" dirty="0" smtClean="0">
                <a:latin typeface="+mn-lt"/>
              </a:rPr>
              <a:t>Transfer!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altLang="zh-CN" sz="2400" dirty="0"/>
              <a:t>Compare with RWR </a:t>
            </a:r>
            <a:r>
              <a:rPr lang="en-US" altLang="zh-CN" sz="2400" dirty="0" smtClean="0"/>
              <a:t>models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Compare with Baselines</a:t>
            </a:r>
          </a:p>
          <a:p>
            <a:endParaRPr lang="zh-CN" altLang="en-US" sz="24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" y="2204864"/>
            <a:ext cx="91440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" y="4452057"/>
            <a:ext cx="9144001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65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" y="5708223"/>
            <a:ext cx="8229600" cy="912515"/>
          </a:xfrm>
          <a:prstGeom prst="rect">
            <a:avLst/>
          </a:prstGeom>
          <a:solidFill>
            <a:srgbClr val="FFFF00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 smtClean="0">
                <a:solidFill>
                  <a:srgbClr val="7030A0"/>
                </a:solidFill>
              </a:rPr>
              <a:t> 5. Insights</a:t>
            </a:r>
            <a:endParaRPr lang="en-US" sz="4400" b="1" dirty="0">
              <a:solidFill>
                <a:srgbClr val="7030A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7200" y="1686560"/>
            <a:ext cx="8229600" cy="912515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1. Background</a:t>
            </a:r>
            <a:endParaRPr lang="en-US" sz="4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2690703"/>
            <a:ext cx="8229600" cy="912515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2. </a:t>
            </a:r>
            <a:r>
              <a:rPr lang="en-US" sz="4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Framework</a:t>
            </a:r>
            <a:endParaRPr lang="en-US" sz="4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3696543"/>
            <a:ext cx="8229600" cy="912515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3. HRW Algorithm</a:t>
            </a:r>
            <a:endParaRPr lang="en-US" sz="4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4706655"/>
            <a:ext cx="8229600" cy="912515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4. </a:t>
            </a:r>
            <a:r>
              <a:rPr lang="en-US" altLang="zh-CN" sz="4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Experiments</a:t>
            </a:r>
            <a:endParaRPr lang="en-US" sz="4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57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altLang="zh-CN" dirty="0" smtClean="0">
                <a:latin typeface="+mn-lt"/>
              </a:rPr>
              <a:t>Insights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altLang="zh-CN" sz="2400" dirty="0" smtClean="0"/>
              <a:t>If we do transfer (from user-label domain), we need only ~30% to reach the same performance.</a:t>
            </a:r>
          </a:p>
          <a:p>
            <a:r>
              <a:rPr lang="en-US" altLang="zh-CN" sz="2400" dirty="0" smtClean="0"/>
              <a:t>Advice: build more apps for new users to give more info.</a:t>
            </a:r>
            <a:endParaRPr lang="zh-CN" altLang="en-US" sz="24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212976"/>
            <a:ext cx="3896544" cy="2972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4"/>
          <p:cNvSpPr/>
          <p:nvPr/>
        </p:nvSpPr>
        <p:spPr>
          <a:xfrm>
            <a:off x="4946725" y="3738414"/>
            <a:ext cx="1668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35% user-post</a:t>
            </a:r>
            <a:endParaRPr lang="en-US" altLang="zh-CN" dirty="0">
              <a:solidFill>
                <a:srgbClr val="0070C0"/>
              </a:solidFill>
            </a:endParaRPr>
          </a:p>
        </p:txBody>
      </p:sp>
      <p:cxnSp>
        <p:nvCxnSpPr>
          <p:cNvPr id="11" name="直接箭头连接符 5"/>
          <p:cNvCxnSpPr>
            <a:stCxn id="10" idx="2"/>
          </p:cNvCxnSpPr>
          <p:nvPr/>
        </p:nvCxnSpPr>
        <p:spPr>
          <a:xfrm flipH="1">
            <a:off x="5193690" y="4107746"/>
            <a:ext cx="587078" cy="47889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矩形 6"/>
          <p:cNvSpPr/>
          <p:nvPr/>
        </p:nvSpPr>
        <p:spPr>
          <a:xfrm>
            <a:off x="6156176" y="4217304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60% user-post</a:t>
            </a:r>
            <a:endParaRPr lang="en-US" altLang="zh-CN" dirty="0">
              <a:solidFill>
                <a:srgbClr val="0070C0"/>
              </a:solidFill>
            </a:endParaRPr>
          </a:p>
        </p:txBody>
      </p:sp>
      <p:cxnSp>
        <p:nvCxnSpPr>
          <p:cNvPr id="13" name="直接箭头连接符 7"/>
          <p:cNvCxnSpPr>
            <a:stCxn id="12" idx="2"/>
          </p:cNvCxnSpPr>
          <p:nvPr/>
        </p:nvCxnSpPr>
        <p:spPr>
          <a:xfrm flipH="1">
            <a:off x="6403142" y="4586636"/>
            <a:ext cx="589161" cy="47889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矩形 8"/>
          <p:cNvSpPr/>
          <p:nvPr/>
        </p:nvSpPr>
        <p:spPr>
          <a:xfrm>
            <a:off x="971600" y="3661442"/>
            <a:ext cx="18517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 user-post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100% user-label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9"/>
          <p:cNvCxnSpPr>
            <a:stCxn id="14" idx="2"/>
          </p:cNvCxnSpPr>
          <p:nvPr/>
        </p:nvCxnSpPr>
        <p:spPr>
          <a:xfrm>
            <a:off x="1897495" y="4307773"/>
            <a:ext cx="1162337" cy="2788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70593" y="4699023"/>
            <a:ext cx="18517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18% user-post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100% user-label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</p:cNvCxnSpPr>
          <p:nvPr/>
        </p:nvCxnSpPr>
        <p:spPr>
          <a:xfrm>
            <a:off x="2822382" y="5022189"/>
            <a:ext cx="957530" cy="675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55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65" y="-743831"/>
            <a:ext cx="7772400" cy="2200275"/>
          </a:xfrm>
        </p:spPr>
        <p:txBody>
          <a:bodyPr/>
          <a:lstStyle/>
          <a:p>
            <a:r>
              <a:rPr lang="en-US" cap="none" dirty="0" smtClean="0"/>
              <a:t>Questions?</a:t>
            </a:r>
            <a:endParaRPr lang="en-US" cap="none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79282" y="2199570"/>
            <a:ext cx="8229600" cy="2647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latin typeface="+mn-lt"/>
              </a:rPr>
              <a:t>Meng Jiang</a:t>
            </a:r>
            <a:endParaRPr lang="en-US" sz="3200" dirty="0" smtClean="0">
              <a:latin typeface="+mn-lt"/>
            </a:endParaRPr>
          </a:p>
          <a:p>
            <a:r>
              <a:rPr lang="en-US" sz="3200" dirty="0" smtClean="0">
                <a:latin typeface="+mn-lt"/>
              </a:rPr>
              <a:t>mjiang89@gmail.com</a:t>
            </a:r>
          </a:p>
          <a:p>
            <a:r>
              <a:rPr lang="en-US" sz="3200" spc="0" dirty="0"/>
              <a:t>http://</a:t>
            </a:r>
            <a:r>
              <a:rPr lang="en-US" sz="3200" spc="0" dirty="0" smtClean="0"/>
              <a:t>www.meng-jiang.com</a:t>
            </a:r>
          </a:p>
          <a:p>
            <a:endParaRPr lang="en-US" sz="3200" spc="0" dirty="0" smtClean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0" y="4597433"/>
            <a:ext cx="9144000" cy="0"/>
          </a:xfrm>
          <a:prstGeom prst="line">
            <a:avLst/>
          </a:prstGeom>
          <a:ln>
            <a:solidFill>
              <a:srgbClr val="F0F0D7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121" y="1716806"/>
            <a:ext cx="1080000" cy="1080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712" y="1716806"/>
            <a:ext cx="1080000" cy="1080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182" y="531184"/>
            <a:ext cx="1080000" cy="1080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633" y="534863"/>
            <a:ext cx="1106733" cy="1080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3" name="Picture 4" descr="http://upload.wikimedia.org/wikipedia/commons/thumb/b/bb/Qiang_Yang.jpg/250px-Qiang_Yang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795" y="532192"/>
            <a:ext cx="824917" cy="107899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4607" y="4819199"/>
            <a:ext cx="2441630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0929" y="4819199"/>
            <a:ext cx="2426305" cy="1828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3209" y="4819199"/>
            <a:ext cx="243034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6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1684863"/>
            <a:ext cx="8229600" cy="912515"/>
          </a:xfrm>
          <a:prstGeom prst="rect">
            <a:avLst/>
          </a:prstGeom>
          <a:solidFill>
            <a:srgbClr val="FFFF0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 smtClean="0">
                <a:solidFill>
                  <a:srgbClr val="7030A0"/>
                </a:solidFill>
              </a:rPr>
              <a:t> 1. Background</a:t>
            </a:r>
            <a:endParaRPr lang="en-US" sz="4400" b="1" dirty="0">
              <a:solidFill>
                <a:srgbClr val="7030A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2692400"/>
            <a:ext cx="8229600" cy="912515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solidFill>
                  <a:srgbClr val="7030A0"/>
                </a:solidFill>
              </a:rPr>
              <a:t> 2. The Framework</a:t>
            </a:r>
            <a:endParaRPr lang="en-US" sz="4400" dirty="0">
              <a:solidFill>
                <a:srgbClr val="7030A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3696543"/>
            <a:ext cx="8229600" cy="912515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solidFill>
                  <a:srgbClr val="7030A0"/>
                </a:solidFill>
              </a:rPr>
              <a:t> 3. HRW Algorithm</a:t>
            </a:r>
            <a:endParaRPr lang="en-US" sz="4400" dirty="0">
              <a:solidFill>
                <a:srgbClr val="7030A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4702383"/>
            <a:ext cx="8229600" cy="912515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solidFill>
                  <a:srgbClr val="7030A0"/>
                </a:solidFill>
              </a:rPr>
              <a:t> 4. Experiments</a:t>
            </a:r>
            <a:endParaRPr lang="en-US" sz="4400" dirty="0">
              <a:solidFill>
                <a:srgbClr val="7030A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5708223"/>
            <a:ext cx="8229600" cy="912515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solidFill>
                  <a:srgbClr val="7030A0"/>
                </a:solidFill>
              </a:rPr>
              <a:t> 5. Insights</a:t>
            </a:r>
            <a:endParaRPr lang="en-US" sz="4400" dirty="0">
              <a:solidFill>
                <a:srgbClr val="7030A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9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altLang="zh-CN" dirty="0" smtClean="0">
                <a:latin typeface="+mn-lt"/>
                <a:ea typeface="+mn-ea"/>
              </a:rPr>
              <a:t>Multiple Domains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User label domain</a:t>
            </a:r>
            <a:endParaRPr lang="zh-CN" altLang="en-US" sz="32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98" y="2852936"/>
            <a:ext cx="83200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98" y="4133676"/>
            <a:ext cx="832001" cy="989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835696" y="2852936"/>
            <a:ext cx="2142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7030A0"/>
                </a:solidFill>
                <a:cs typeface="Times New Roman" pitchFamily="18" charset="0"/>
              </a:rPr>
              <a:t>Peng</a:t>
            </a:r>
            <a:r>
              <a:rPr lang="en-US" altLang="zh-CN" dirty="0" smtClean="0">
                <a:solidFill>
                  <a:srgbClr val="7030A0"/>
                </a:solidFill>
                <a:cs typeface="Times New Roman" pitchFamily="18" charset="0"/>
              </a:rPr>
              <a:t> Cui</a:t>
            </a:r>
          </a:p>
          <a:p>
            <a:r>
              <a:rPr lang="en-US" altLang="zh-CN" dirty="0" err="1" smtClean="0">
                <a:cs typeface="Times New Roman" pitchFamily="18" charset="0"/>
              </a:rPr>
              <a:t>Haidian</a:t>
            </a:r>
            <a:r>
              <a:rPr lang="en-US" altLang="zh-CN" dirty="0" smtClean="0">
                <a:cs typeface="Times New Roman" pitchFamily="18" charset="0"/>
              </a:rPr>
              <a:t>, Beijing</a:t>
            </a:r>
          </a:p>
          <a:p>
            <a:r>
              <a:rPr lang="en-US" altLang="zh-CN" dirty="0" smtClean="0">
                <a:cs typeface="Times New Roman" pitchFamily="18" charset="0"/>
              </a:rPr>
              <a:t>Company: Tsinghua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35696" y="4133676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7030A0"/>
                </a:solidFill>
                <a:cs typeface="Times New Roman" pitchFamily="18" charset="0"/>
              </a:rPr>
              <a:t>Meng</a:t>
            </a:r>
            <a:r>
              <a:rPr lang="en-US" altLang="zh-CN" dirty="0" smtClean="0">
                <a:solidFill>
                  <a:srgbClr val="7030A0"/>
                </a:solidFill>
                <a:cs typeface="Times New Roman" pitchFamily="18" charset="0"/>
              </a:rPr>
              <a:t> Jiang</a:t>
            </a:r>
          </a:p>
          <a:p>
            <a:r>
              <a:rPr lang="en-US" altLang="zh-CN" dirty="0" err="1" smtClean="0">
                <a:cs typeface="Times New Roman" pitchFamily="18" charset="0"/>
              </a:rPr>
              <a:t>Haidian</a:t>
            </a:r>
            <a:r>
              <a:rPr lang="en-US" altLang="zh-CN" dirty="0" smtClean="0">
                <a:cs typeface="Times New Roman" pitchFamily="18" charset="0"/>
              </a:rPr>
              <a:t>, Beijing</a:t>
            </a:r>
          </a:p>
          <a:p>
            <a:r>
              <a:rPr lang="en-US" altLang="zh-CN" dirty="0" smtClean="0">
                <a:cs typeface="Times New Roman" pitchFamily="18" charset="0"/>
              </a:rPr>
              <a:t>University: Tsinghua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67944" y="2852936"/>
            <a:ext cx="45370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  <a:cs typeface="Times New Roman" pitchFamily="18" charset="0"/>
              </a:rPr>
              <a:t>User labels (5)</a:t>
            </a:r>
          </a:p>
          <a:p>
            <a:r>
              <a:rPr lang="en-US" altLang="zh-CN" sz="2000" dirty="0" smtClean="0">
                <a:cs typeface="Times New Roman" pitchFamily="18" charset="0"/>
              </a:rPr>
              <a:t>Tsinghua, Ph.D., </a:t>
            </a:r>
            <a:r>
              <a:rPr lang="en-US" altLang="zh-CN" sz="2000" dirty="0" smtClean="0">
                <a:solidFill>
                  <a:srgbClr val="FF0000"/>
                </a:solidFill>
                <a:cs typeface="Times New Roman" pitchFamily="18" charset="0"/>
              </a:rPr>
              <a:t>World Wide Web</a:t>
            </a:r>
            <a:r>
              <a:rPr lang="en-US" altLang="zh-CN" sz="2000" dirty="0" smtClean="0">
                <a:cs typeface="Times New Roman" pitchFamily="18" charset="0"/>
              </a:rPr>
              <a:t>,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cs typeface="Times New Roman" pitchFamily="18" charset="0"/>
              </a:rPr>
              <a:t>Social Network</a:t>
            </a:r>
            <a:r>
              <a:rPr lang="en-US" altLang="zh-CN" sz="2000" dirty="0" smtClean="0">
                <a:cs typeface="Times New Roman" pitchFamily="18" charset="0"/>
              </a:rPr>
              <a:t>, Social Media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97536" y="4107188"/>
            <a:ext cx="45370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7030A0"/>
                </a:solidFill>
                <a:cs typeface="Times New Roman" pitchFamily="18" charset="0"/>
              </a:rPr>
              <a:t>User labels (9)</a:t>
            </a:r>
          </a:p>
          <a:p>
            <a:r>
              <a:rPr lang="en-US" altLang="zh-CN" sz="2000" dirty="0" smtClean="0">
                <a:cs typeface="Times New Roman" pitchFamily="18" charset="0"/>
              </a:rPr>
              <a:t>Chinese food, </a:t>
            </a:r>
            <a:r>
              <a:rPr lang="en-US" altLang="zh-CN" sz="2000" dirty="0" smtClean="0">
                <a:solidFill>
                  <a:srgbClr val="FF0000"/>
                </a:solidFill>
                <a:cs typeface="Times New Roman" pitchFamily="18" charset="0"/>
              </a:rPr>
              <a:t>World Wide Web</a:t>
            </a:r>
            <a:r>
              <a:rPr lang="en-US" altLang="zh-CN" sz="2000" dirty="0" smtClean="0">
                <a:cs typeface="Times New Roman" pitchFamily="18" charset="0"/>
              </a:rPr>
              <a:t>,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cs typeface="Times New Roman" pitchFamily="18" charset="0"/>
              </a:rPr>
              <a:t>Social Network</a:t>
            </a:r>
            <a:r>
              <a:rPr lang="en-US" altLang="zh-CN" sz="2000" dirty="0" smtClean="0">
                <a:cs typeface="Times New Roman" pitchFamily="18" charset="0"/>
              </a:rPr>
              <a:t>, Data Mining, Liverpool Football Club, NBA, Humors, Sports, Ph.D. Candidates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70429" y="2420888"/>
            <a:ext cx="493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Choose &lt; 10 from 200+ labels like ‘iPhone fan’</a:t>
            </a:r>
          </a:p>
        </p:txBody>
      </p:sp>
    </p:spTree>
    <p:extLst>
      <p:ext uri="{BB962C8B-B14F-4D97-AF65-F5344CB8AC3E}">
        <p14:creationId xmlns:p14="http://schemas.microsoft.com/office/powerpoint/2010/main" val="235763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altLang="zh-CN" dirty="0"/>
              <a:t>Multiple Domains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Interest group domain</a:t>
            </a:r>
            <a:endParaRPr lang="zh-CN" altLang="en-US" sz="32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53" y="3693220"/>
            <a:ext cx="12096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486" y="3678298"/>
            <a:ext cx="12001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03953" y="4902895"/>
            <a:ext cx="120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cs typeface="Times New Roman" pitchFamily="18" charset="0"/>
              </a:rPr>
              <a:t>Tsinghua University</a:t>
            </a:r>
            <a:endParaRPr lang="zh-CN" altLang="en-US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0723" y="4961002"/>
            <a:ext cx="120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cs typeface="Times New Roman" pitchFamily="18" charset="0"/>
              </a:rPr>
              <a:t>I love sing!</a:t>
            </a:r>
            <a:endParaRPr lang="zh-CN" altLang="en-US" dirty="0">
              <a:cs typeface="Times New Roman" pitchFamily="18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85" y="2526065"/>
            <a:ext cx="832001" cy="989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801189" y="2526065"/>
            <a:ext cx="276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7030A0"/>
                </a:solidFill>
                <a:cs typeface="Times New Roman" pitchFamily="18" charset="0"/>
              </a:rPr>
              <a:t>Interest Groups (2)</a:t>
            </a:r>
            <a:endParaRPr lang="zh-CN" altLang="en-US" sz="2400" dirty="0">
              <a:solidFill>
                <a:srgbClr val="7030A0"/>
              </a:solidFill>
              <a:cs typeface="Times New Roman" pitchFamily="18" charset="0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717032"/>
            <a:ext cx="12096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860032" y="4926707"/>
            <a:ext cx="120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cs typeface="Times New Roman" pitchFamily="18" charset="0"/>
              </a:rPr>
              <a:t>Tsinghua University</a:t>
            </a:r>
            <a:endParaRPr lang="zh-CN" altLang="en-US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57268" y="2493799"/>
            <a:ext cx="276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7030A0"/>
                </a:solidFill>
                <a:cs typeface="Times New Roman" pitchFamily="18" charset="0"/>
              </a:rPr>
              <a:t>Interest Groups (3)</a:t>
            </a:r>
            <a:endParaRPr lang="zh-CN" altLang="en-US" sz="2400" dirty="0">
              <a:solidFill>
                <a:srgbClr val="7030A0"/>
              </a:solidFill>
              <a:cs typeface="Times New Roman" pitchFamily="18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321" y="2526064"/>
            <a:ext cx="1059947" cy="1100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707" y="3590993"/>
            <a:ext cx="1350418" cy="133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069708" y="4954210"/>
            <a:ext cx="1350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cs typeface="Times New Roman" pitchFamily="18" charset="0"/>
              </a:rPr>
              <a:t>Social Media &amp; Reputation</a:t>
            </a:r>
            <a:endParaRPr lang="zh-CN" altLang="en-US" dirty="0">
              <a:cs typeface="Times New Roman" pitchFamily="18" charset="0"/>
            </a:endParaRPr>
          </a:p>
        </p:txBody>
      </p:sp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429" y="3717032"/>
            <a:ext cx="11715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370439" y="4954908"/>
            <a:ext cx="1350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cs typeface="Times New Roman" pitchFamily="18" charset="0"/>
              </a:rPr>
              <a:t>World Wide Web Team</a:t>
            </a:r>
            <a:endParaRPr lang="zh-CN" alt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99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Given: Links on social networks</a:t>
            </a:r>
          </a:p>
          <a:p>
            <a:r>
              <a:rPr lang="en-US" sz="2800" dirty="0" smtClean="0"/>
              <a:t>Find: A framework that use auxiliary knowledge in multiple domains to </a:t>
            </a:r>
            <a:r>
              <a:rPr lang="en-US" sz="2800" dirty="0" smtClean="0">
                <a:solidFill>
                  <a:srgbClr val="7030A0"/>
                </a:solidFill>
              </a:rPr>
              <a:t>best</a:t>
            </a:r>
            <a:r>
              <a:rPr lang="en-US" sz="2800" dirty="0" smtClean="0"/>
              <a:t> predict “user-item” (target) links when the training set is too small.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Goals:</a:t>
            </a:r>
          </a:p>
          <a:p>
            <a:pPr lvl="1"/>
            <a:r>
              <a:rPr lang="en-US" sz="2400" dirty="0" smtClean="0"/>
              <a:t>G1. Understand link formations on social networks</a:t>
            </a:r>
          </a:p>
          <a:p>
            <a:pPr lvl="1"/>
            <a:r>
              <a:rPr lang="en-US" sz="2400" dirty="0" smtClean="0"/>
              <a:t>G2. A s</a:t>
            </a:r>
            <a:r>
              <a:rPr lang="en-US" altLang="zh-CN" sz="2400" dirty="0" smtClean="0"/>
              <a:t>ocial network framework with multiple domains</a:t>
            </a:r>
          </a:p>
          <a:p>
            <a:pPr lvl="1"/>
            <a:r>
              <a:rPr lang="en-US" sz="2400" dirty="0" smtClean="0"/>
              <a:t>G3. Solve the cold-start problem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9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Challenges: Multiple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Relational</a:t>
            </a:r>
          </a:p>
          <a:p>
            <a:pPr lvl="1"/>
            <a:r>
              <a:rPr lang="en-US" sz="2800" dirty="0" smtClean="0"/>
              <a:t>Within-domain links and cross-domain links</a:t>
            </a:r>
          </a:p>
          <a:p>
            <a:r>
              <a:rPr lang="en-US" sz="3200" dirty="0" smtClean="0"/>
              <a:t>Heterogeneous</a:t>
            </a:r>
          </a:p>
          <a:p>
            <a:pPr lvl="1"/>
            <a:r>
              <a:rPr lang="en-US" sz="2800" dirty="0" smtClean="0"/>
              <a:t>Different types of item domains</a:t>
            </a:r>
          </a:p>
          <a:p>
            <a:r>
              <a:rPr lang="en-US" sz="3200" dirty="0" smtClean="0"/>
              <a:t>Sparse</a:t>
            </a:r>
          </a:p>
          <a:p>
            <a:pPr lvl="1"/>
            <a:r>
              <a:rPr lang="en-US" sz="2800" dirty="0" smtClean="0"/>
              <a:t>Different </a:t>
            </a:r>
            <a:r>
              <a:rPr lang="en-US" sz="2800" dirty="0" err="1" smtClean="0"/>
              <a:t>sparsity</a:t>
            </a:r>
            <a:r>
              <a:rPr lang="en-US" sz="2800" dirty="0" smtClean="0"/>
              <a:t> levels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2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2692400"/>
            <a:ext cx="8229600" cy="912515"/>
          </a:xfrm>
          <a:prstGeom prst="rect">
            <a:avLst/>
          </a:prstGeom>
          <a:solidFill>
            <a:srgbClr val="FFFF00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 smtClean="0">
                <a:solidFill>
                  <a:srgbClr val="7030A0"/>
                </a:solidFill>
              </a:rPr>
              <a:t> 2. The Framework</a:t>
            </a:r>
            <a:endParaRPr lang="en-US" sz="4400" b="1" dirty="0">
              <a:solidFill>
                <a:srgbClr val="7030A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3696543"/>
            <a:ext cx="8229600" cy="912515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solidFill>
                  <a:srgbClr val="7030A0"/>
                </a:solidFill>
              </a:rPr>
              <a:t> 3. HRW Algorithm</a:t>
            </a:r>
            <a:endParaRPr lang="en-US" sz="4400" dirty="0">
              <a:solidFill>
                <a:srgbClr val="7030A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4702383"/>
            <a:ext cx="8229600" cy="912515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solidFill>
                  <a:srgbClr val="7030A0"/>
                </a:solidFill>
              </a:rPr>
              <a:t> 4</a:t>
            </a:r>
            <a:r>
              <a:rPr lang="en-US" sz="4400" dirty="0">
                <a:solidFill>
                  <a:srgbClr val="7030A0"/>
                </a:solidFill>
              </a:rPr>
              <a:t>. </a:t>
            </a:r>
            <a:r>
              <a:rPr lang="en-US" sz="4400" dirty="0" smtClean="0">
                <a:solidFill>
                  <a:srgbClr val="7030A0"/>
                </a:solidFill>
              </a:rPr>
              <a:t>Experiments</a:t>
            </a:r>
            <a:endParaRPr lang="en-US" sz="4400" dirty="0">
              <a:solidFill>
                <a:srgbClr val="7030A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5708223"/>
            <a:ext cx="8229600" cy="912515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solidFill>
                  <a:srgbClr val="7030A0"/>
                </a:solidFill>
              </a:rPr>
              <a:t> 5. Insights</a:t>
            </a:r>
            <a:endParaRPr lang="en-US" sz="4400" dirty="0">
              <a:solidFill>
                <a:srgbClr val="7030A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7200" y="1686560"/>
            <a:ext cx="8229600" cy="912515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1. Background</a:t>
            </a:r>
            <a:endParaRPr lang="en-US" sz="4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70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Reframe Social Networks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 have user-user, post-post and label-label links (social relation + item similarity).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7" name="组合 42"/>
          <p:cNvGrpSpPr/>
          <p:nvPr/>
        </p:nvGrpSpPr>
        <p:grpSpPr>
          <a:xfrm>
            <a:off x="4625865" y="3873487"/>
            <a:ext cx="2448562" cy="1207521"/>
            <a:chOff x="2583214" y="2514600"/>
            <a:chExt cx="3896462" cy="1905000"/>
          </a:xfrm>
          <a:solidFill>
            <a:srgbClr val="00B050">
              <a:alpha val="21000"/>
            </a:srgbClr>
          </a:solidFill>
        </p:grpSpPr>
        <p:sp>
          <p:nvSpPr>
            <p:cNvPr id="8" name="椭圆 43"/>
            <p:cNvSpPr/>
            <p:nvPr/>
          </p:nvSpPr>
          <p:spPr>
            <a:xfrm>
              <a:off x="2583214" y="2514600"/>
              <a:ext cx="3896462" cy="1905000"/>
            </a:xfrm>
            <a:prstGeom prst="ellipse">
              <a:avLst/>
            </a:prstGeom>
            <a:grpFill/>
            <a:ln>
              <a:noFill/>
            </a:ln>
            <a:effectLst>
              <a:glow rad="63500">
                <a:schemeClr val="accent1">
                  <a:lumMod val="20000"/>
                  <a:lumOff val="8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Picture 3" descr="C:\Users\OMD\Desktop\relational_graph\user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962" y="3003874"/>
              <a:ext cx="342341" cy="432001"/>
            </a:xfrm>
            <a:prstGeom prst="rect">
              <a:avLst/>
            </a:prstGeom>
            <a:grpFill/>
            <a:extLst/>
          </p:spPr>
        </p:pic>
        <p:pic>
          <p:nvPicPr>
            <p:cNvPr id="10" name="Picture 3" descr="C:\Users\OMD\Desktop\relational_graph\user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5096" y="2811491"/>
              <a:ext cx="342341" cy="432001"/>
            </a:xfrm>
            <a:prstGeom prst="rect">
              <a:avLst/>
            </a:prstGeom>
            <a:grpFill/>
            <a:extLst/>
          </p:spPr>
        </p:pic>
        <p:pic>
          <p:nvPicPr>
            <p:cNvPr id="11" name="Picture 3" descr="C:\Users\OMD\Desktop\relational_graph\user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1014" y="3812222"/>
              <a:ext cx="342341" cy="432001"/>
            </a:xfrm>
            <a:prstGeom prst="rect">
              <a:avLst/>
            </a:prstGeom>
            <a:grpFill/>
            <a:extLst/>
          </p:spPr>
        </p:pic>
        <p:pic>
          <p:nvPicPr>
            <p:cNvPr id="12" name="Picture 3" descr="C:\Users\OMD\Desktop\relational_graph\user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8450" y="3616679"/>
              <a:ext cx="342341" cy="432001"/>
            </a:xfrm>
            <a:prstGeom prst="rect">
              <a:avLst/>
            </a:prstGeom>
            <a:grpFill/>
            <a:extLst/>
          </p:spPr>
        </p:pic>
        <p:cxnSp>
          <p:nvCxnSpPr>
            <p:cNvPr id="13" name="直接连接符 48"/>
            <p:cNvCxnSpPr>
              <a:stCxn id="11" idx="3"/>
              <a:endCxn id="12" idx="1"/>
            </p:cNvCxnSpPr>
            <p:nvPr/>
          </p:nvCxnSpPr>
          <p:spPr>
            <a:xfrm flipV="1">
              <a:off x="4373355" y="3832679"/>
              <a:ext cx="1095095" cy="195543"/>
            </a:xfrm>
            <a:prstGeom prst="line">
              <a:avLst/>
            </a:prstGeom>
            <a:grpFill/>
            <a:ln w="38100">
              <a:solidFill>
                <a:srgbClr val="92D05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49"/>
            <p:cNvCxnSpPr>
              <a:stCxn id="9" idx="3"/>
              <a:endCxn id="10" idx="1"/>
            </p:cNvCxnSpPr>
            <p:nvPr/>
          </p:nvCxnSpPr>
          <p:spPr>
            <a:xfrm flipV="1">
              <a:off x="3718303" y="3027491"/>
              <a:ext cx="1416793" cy="192384"/>
            </a:xfrm>
            <a:prstGeom prst="line">
              <a:avLst/>
            </a:prstGeom>
            <a:grpFill/>
            <a:ln w="38100">
              <a:solidFill>
                <a:srgbClr val="92D05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椭圆 50"/>
          <p:cNvSpPr/>
          <p:nvPr/>
        </p:nvSpPr>
        <p:spPr>
          <a:xfrm>
            <a:off x="2647249" y="3518206"/>
            <a:ext cx="1763013" cy="1018301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  <a:effectLst>
            <a:glow rad="63500">
              <a:schemeClr val="accent1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2" descr="C:\Users\OMD\Desktop\relational_graph\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717" y="3922178"/>
            <a:ext cx="203660" cy="235607"/>
          </a:xfrm>
          <a:prstGeom prst="rect">
            <a:avLst/>
          </a:prstGeom>
          <a:solidFill>
            <a:srgbClr val="0070C0">
              <a:alpha val="20000"/>
            </a:srgbClr>
          </a:solidFill>
          <a:extLst/>
        </p:spPr>
      </p:pic>
      <p:pic>
        <p:nvPicPr>
          <p:cNvPr id="17" name="Picture 2" descr="C:\Users\OMD\Desktop\relational_graph\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567" y="4157785"/>
            <a:ext cx="203660" cy="235607"/>
          </a:xfrm>
          <a:prstGeom prst="rect">
            <a:avLst/>
          </a:prstGeom>
          <a:solidFill>
            <a:srgbClr val="0070C0">
              <a:alpha val="20000"/>
            </a:srgbClr>
          </a:solidFill>
          <a:extLst/>
        </p:spPr>
      </p:pic>
      <p:pic>
        <p:nvPicPr>
          <p:cNvPr id="18" name="Picture 2" descr="C:\Users\OMD\Desktop\relational_graph\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586" y="3653962"/>
            <a:ext cx="203660" cy="235607"/>
          </a:xfrm>
          <a:prstGeom prst="rect">
            <a:avLst/>
          </a:prstGeom>
          <a:solidFill>
            <a:srgbClr val="0070C0">
              <a:alpha val="20000"/>
            </a:srgbClr>
          </a:solidFill>
          <a:extLst/>
        </p:spPr>
      </p:pic>
      <p:cxnSp>
        <p:nvCxnSpPr>
          <p:cNvPr id="19" name="直接连接符 54"/>
          <p:cNvCxnSpPr/>
          <p:nvPr/>
        </p:nvCxnSpPr>
        <p:spPr>
          <a:xfrm flipV="1">
            <a:off x="3048619" y="3771766"/>
            <a:ext cx="672511" cy="1848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55"/>
          <p:cNvCxnSpPr/>
          <p:nvPr/>
        </p:nvCxnSpPr>
        <p:spPr>
          <a:xfrm>
            <a:off x="3024668" y="4157785"/>
            <a:ext cx="404572" cy="11780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56"/>
          <p:cNvCxnSpPr/>
          <p:nvPr/>
        </p:nvCxnSpPr>
        <p:spPr>
          <a:xfrm flipV="1">
            <a:off x="3721130" y="3956660"/>
            <a:ext cx="129616" cy="26266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83768" y="3068960"/>
            <a:ext cx="2089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cs typeface="Times New Roman" pitchFamily="18" charset="0"/>
              </a:rPr>
              <a:t>web posts</a:t>
            </a:r>
            <a:endParaRPr lang="zh-CN" altLang="en-US" sz="2400" dirty="0"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02074" y="341182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B050"/>
                </a:solidFill>
                <a:cs typeface="Times New Roman" pitchFamily="18" charset="0"/>
              </a:rPr>
              <a:t>users</a:t>
            </a:r>
            <a:endParaRPr lang="zh-CN" altLang="en-US" sz="3200" dirty="0">
              <a:solidFill>
                <a:srgbClr val="00B050"/>
              </a:solidFill>
              <a:cs typeface="Times New Roman" pitchFamily="18" charset="0"/>
            </a:endParaRPr>
          </a:p>
        </p:txBody>
      </p:sp>
      <p:cxnSp>
        <p:nvCxnSpPr>
          <p:cNvPr id="26" name="直接连接符 61"/>
          <p:cNvCxnSpPr>
            <a:stCxn id="9" idx="2"/>
            <a:endCxn id="11" idx="1"/>
          </p:cNvCxnSpPr>
          <p:nvPr/>
        </p:nvCxnSpPr>
        <p:spPr>
          <a:xfrm>
            <a:off x="5231598" y="4457455"/>
            <a:ext cx="304074" cy="375471"/>
          </a:xfrm>
          <a:prstGeom prst="line">
            <a:avLst/>
          </a:prstGeom>
          <a:ln w="38100">
            <a:solidFill>
              <a:srgbClr val="92D050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62"/>
          <p:cNvSpPr/>
          <p:nvPr/>
        </p:nvSpPr>
        <p:spPr>
          <a:xfrm>
            <a:off x="2659463" y="4724054"/>
            <a:ext cx="1817868" cy="895495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noFill/>
          </a:ln>
          <a:effectLst>
            <a:glow rad="63500">
              <a:schemeClr val="accent1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12" descr="C:\Users\OMD\Desktop\relational_graph\btag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052" y="5020895"/>
            <a:ext cx="225727" cy="18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C:\Users\OMD\Desktop\relational_graph\btag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227" y="4895479"/>
            <a:ext cx="225727" cy="18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C:\Users\OMD\Desktop\relational_graph\btag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943" y="5256228"/>
            <a:ext cx="225727" cy="18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直接连接符 66"/>
          <p:cNvCxnSpPr/>
          <p:nvPr/>
        </p:nvCxnSpPr>
        <p:spPr>
          <a:xfrm>
            <a:off x="3047160" y="5147264"/>
            <a:ext cx="929794" cy="2017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67"/>
          <p:cNvCxnSpPr/>
          <p:nvPr/>
        </p:nvCxnSpPr>
        <p:spPr>
          <a:xfrm flipV="1">
            <a:off x="3107253" y="4988243"/>
            <a:ext cx="643974" cy="573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56750" y="5506217"/>
            <a:ext cx="2043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cs typeface="Times New Roman" pitchFamily="18" charset="0"/>
              </a:rPr>
              <a:t>user labels</a:t>
            </a:r>
            <a:endParaRPr lang="zh-CN" altLang="en-US" sz="2400" dirty="0">
              <a:solidFill>
                <a:srgbClr val="FF0000"/>
              </a:solidFill>
              <a:cs typeface="Times New Roman" pitchFamily="18" charset="0"/>
            </a:endParaRPr>
          </a:p>
        </p:txBody>
      </p:sp>
      <p:cxnSp>
        <p:nvCxnSpPr>
          <p:cNvPr id="36" name="直接连接符 71"/>
          <p:cNvCxnSpPr/>
          <p:nvPr/>
        </p:nvCxnSpPr>
        <p:spPr>
          <a:xfrm>
            <a:off x="3912876" y="5035096"/>
            <a:ext cx="162732" cy="3138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62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ng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meng</Template>
  <TotalTime>557</TotalTime>
  <Words>694</Words>
  <Application>Microsoft Office PowerPoint</Application>
  <PresentationFormat>全屏显示(4:3)</PresentationFormat>
  <Paragraphs>209</Paragraphs>
  <Slides>26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meng</vt:lpstr>
      <vt:lpstr>Social recommendation across multiple relational domains</vt:lpstr>
      <vt:lpstr>Recommender Systems</vt:lpstr>
      <vt:lpstr>Outline</vt:lpstr>
      <vt:lpstr>Multiple Domains</vt:lpstr>
      <vt:lpstr>Multiple Domains</vt:lpstr>
      <vt:lpstr>Our Goals</vt:lpstr>
      <vt:lpstr>Challenges: Multiple Domains</vt:lpstr>
      <vt:lpstr>Outline</vt:lpstr>
      <vt:lpstr>Reframe Social Networks</vt:lpstr>
      <vt:lpstr>Reframe Social Networks</vt:lpstr>
      <vt:lpstr>Reframe Social Networks</vt:lpstr>
      <vt:lpstr>Reframe Social Networks</vt:lpstr>
      <vt:lpstr>Reframe Social Networks</vt:lpstr>
      <vt:lpstr>Star-structured Graph</vt:lpstr>
      <vt:lpstr>Outline</vt:lpstr>
      <vt:lpstr>Star-structured Graph</vt:lpstr>
      <vt:lpstr>Hybrid Random Walk</vt:lpstr>
      <vt:lpstr>Hybrid Random Walk</vt:lpstr>
      <vt:lpstr>Hybrid Random Walk</vt:lpstr>
      <vt:lpstr>Outline</vt:lpstr>
      <vt:lpstr>Data Set</vt:lpstr>
      <vt:lpstr>Good to Transfer?</vt:lpstr>
      <vt:lpstr>Good to Transfer!</vt:lpstr>
      <vt:lpstr>Outline</vt:lpstr>
      <vt:lpstr>Insights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</dc:creator>
  <cp:lastModifiedBy>meng</cp:lastModifiedBy>
  <cp:revision>310</cp:revision>
  <dcterms:created xsi:type="dcterms:W3CDTF">2014-07-30T13:24:23Z</dcterms:created>
  <dcterms:modified xsi:type="dcterms:W3CDTF">2014-08-01T12:48:26Z</dcterms:modified>
</cp:coreProperties>
</file>