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0" r:id="rId15"/>
    <p:sldId id="273" r:id="rId16"/>
    <p:sldId id="274" r:id="rId17"/>
    <p:sldId id="279" r:id="rId18"/>
    <p:sldId id="275" r:id="rId19"/>
    <p:sldId id="281" r:id="rId20"/>
    <p:sldId id="306" r:id="rId21"/>
    <p:sldId id="311" r:id="rId22"/>
    <p:sldId id="307" r:id="rId23"/>
    <p:sldId id="312" r:id="rId24"/>
    <p:sldId id="313" r:id="rId25"/>
    <p:sldId id="314" r:id="rId26"/>
    <p:sldId id="318" r:id="rId27"/>
    <p:sldId id="319" r:id="rId28"/>
    <p:sldId id="315" r:id="rId29"/>
    <p:sldId id="320" r:id="rId30"/>
    <p:sldId id="308" r:id="rId31"/>
    <p:sldId id="309" r:id="rId32"/>
    <p:sldId id="310" r:id="rId33"/>
    <p:sldId id="292" r:id="rId34"/>
    <p:sldId id="322" r:id="rId35"/>
    <p:sldId id="326" r:id="rId36"/>
    <p:sldId id="329" r:id="rId37"/>
    <p:sldId id="323" r:id="rId38"/>
    <p:sldId id="327" r:id="rId39"/>
    <p:sldId id="328" r:id="rId40"/>
    <p:sldId id="324" r:id="rId41"/>
    <p:sldId id="294" r:id="rId42"/>
    <p:sldId id="330" r:id="rId43"/>
    <p:sldId id="333" r:id="rId44"/>
    <p:sldId id="321" r:id="rId45"/>
    <p:sldId id="33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24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0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3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1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2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41BF7-2CF9-E04E-AA65-4206CB6E6ACA}" type="datetimeFigureOut">
              <a:rPr lang="en-US" smtClean="0"/>
              <a:t>3/17/2015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E1EA-78D5-BE47-9D6A-F3A76A726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2.png"/><Relationship Id="rId7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Inferring Strange Behavior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Connectivity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Pattern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in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Social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Networks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Meng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Jiang, </a:t>
            </a:r>
            <a:r>
              <a:rPr lang="en-US" altLang="zh-CN" sz="2800" dirty="0" err="1" smtClean="0"/>
              <a:t>Peng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Cui, </a:t>
            </a:r>
            <a:r>
              <a:rPr lang="en-US" altLang="zh-CN" sz="2800" dirty="0" err="1" smtClean="0"/>
              <a:t>Shiqiang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Yang</a:t>
            </a:r>
          </a:p>
          <a:p>
            <a:r>
              <a:rPr lang="en-US" altLang="zh-CN" sz="2800" dirty="0" smtClean="0"/>
              <a:t>(Tsinghua, Beijing)</a:t>
            </a:r>
          </a:p>
          <a:p>
            <a:r>
              <a:rPr lang="en-US" altLang="zh-CN" sz="2800" dirty="0" smtClean="0"/>
              <a:t>Alex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Beutel</a:t>
            </a:r>
            <a:r>
              <a:rPr lang="en-US" altLang="zh-CN" sz="2800" dirty="0" smtClean="0"/>
              <a:t>,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Christos</a:t>
            </a:r>
            <a:r>
              <a:rPr lang="zh-CN" altLang="en-US" sz="2800" dirty="0" smtClean="0"/>
              <a:t> </a:t>
            </a:r>
            <a:r>
              <a:rPr lang="en-US" altLang="zh-CN" sz="2800" dirty="0" err="1" smtClean="0"/>
              <a:t>Faloutsos</a:t>
            </a:r>
            <a:r>
              <a:rPr lang="en-US" altLang="zh-CN" sz="2800" dirty="0" smtClean="0"/>
              <a:t> (CMU)</a:t>
            </a:r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469" y="5638800"/>
            <a:ext cx="110773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93" y="5638800"/>
            <a:ext cx="143965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58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866" y="2328036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02922" y="2396631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261" y="2329018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098759" y="2396631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06586" y="1687104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9"/>
          <p:cNvCxnSpPr>
            <a:stCxn id="15" idx="3"/>
            <a:endCxn id="11" idx="1"/>
          </p:cNvCxnSpPr>
          <p:nvPr/>
        </p:nvCxnSpPr>
        <p:spPr>
          <a:xfrm flipV="1">
            <a:off x="5535371" y="2688036"/>
            <a:ext cx="1658495" cy="98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19014" y="2101221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02922" y="3212481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1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31"/>
          <p:cNvCxnSpPr>
            <a:stCxn id="23" idx="3"/>
            <a:endCxn id="11" idx="1"/>
          </p:cNvCxnSpPr>
          <p:nvPr/>
        </p:nvCxnSpPr>
        <p:spPr>
          <a:xfrm flipV="1">
            <a:off x="5535371" y="2688036"/>
            <a:ext cx="1658495" cy="8331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248" y="3161156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812" y="3997243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098759" y="3228767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>
                <a:cs typeface="Times New Roman" panose="02020603050405020304" pitchFamily="18" charset="0"/>
                <a:sym typeface="Symbol"/>
              </a:rPr>
              <a:t>5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35" y="3161156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535" y="3987989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602921" y="4017289"/>
            <a:ext cx="8895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….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98759" y="4104463"/>
            <a:ext cx="8895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….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50"/>
          <p:cNvCxnSpPr/>
          <p:nvPr/>
        </p:nvCxnSpPr>
        <p:spPr>
          <a:xfrm>
            <a:off x="5535371" y="4309209"/>
            <a:ext cx="152965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52"/>
          <p:cNvCxnSpPr>
            <a:stCxn id="23" idx="3"/>
          </p:cNvCxnSpPr>
          <p:nvPr/>
        </p:nvCxnSpPr>
        <p:spPr>
          <a:xfrm>
            <a:off x="5535371" y="3521155"/>
            <a:ext cx="1587348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55"/>
          <p:cNvCxnSpPr>
            <a:endCxn id="11" idx="1"/>
          </p:cNvCxnSpPr>
          <p:nvPr/>
        </p:nvCxnSpPr>
        <p:spPr>
          <a:xfrm flipV="1">
            <a:off x="5535371" y="2688036"/>
            <a:ext cx="1658495" cy="162117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3928" y="4706067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More groups of customers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More groups of botnets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More companies….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2307740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86" y="235700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06586" y="1687104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01750" y="2406130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84" y="2689018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86" y="307700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3077009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56" y="2700127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箭头连接符 52"/>
          <p:cNvCxnSpPr/>
          <p:nvPr/>
        </p:nvCxnSpPr>
        <p:spPr>
          <a:xfrm>
            <a:off x="5535371" y="2990905"/>
            <a:ext cx="1587348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484207" y="3848587"/>
            <a:ext cx="51960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Detect</a:t>
            </a: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d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ense </a:t>
            </a:r>
            <a:r>
              <a:rPr lang="en-US" altLang="zh-CN" sz="3200" dirty="0" err="1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biparitite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 cores!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How can we evade detection?</a:t>
            </a:r>
          </a:p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Some other activity!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2307740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86" y="235700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06586" y="1687104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84" y="2689018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86" y="307700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3077009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56" y="2700127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箭头连接符 52"/>
          <p:cNvCxnSpPr/>
          <p:nvPr/>
        </p:nvCxnSpPr>
        <p:spPr>
          <a:xfrm>
            <a:off x="5535371" y="2990905"/>
            <a:ext cx="1587348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Barack Obam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424876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ttp://img.wdjimg.com/mms/icon/v1/7/17/f3919722c83301afc1143bbb41e4e177_256_256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535746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6"/>
          <p:cNvCxnSpPr/>
          <p:nvPr/>
        </p:nvCxnSpPr>
        <p:spPr>
          <a:xfrm>
            <a:off x="5535371" y="2990906"/>
            <a:ext cx="1587348" cy="159939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9"/>
          <p:cNvCxnSpPr/>
          <p:nvPr/>
        </p:nvCxnSpPr>
        <p:spPr>
          <a:xfrm>
            <a:off x="5535371" y="2990906"/>
            <a:ext cx="1700925" cy="2816555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60849" y="3843631"/>
            <a:ext cx="28019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“</a:t>
            </a:r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Camouflage”: </a:t>
            </a:r>
            <a:endParaRPr lang="en-US" altLang="zh-CN" sz="3200" dirty="0" smtClean="0">
              <a:solidFill>
                <a:srgbClr val="FF0000"/>
              </a:solidFill>
              <a:cs typeface="Times New Roman" panose="02020603050405020304" pitchFamily="18" charset="0"/>
              <a:sym typeface="Symbol"/>
            </a:endParaRP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may connect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to popular idols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to </a:t>
            </a:r>
            <a:r>
              <a:rPr lang="en-US" altLang="zh-CN" sz="3200" dirty="0">
                <a:cs typeface="Times New Roman" panose="02020603050405020304" pitchFamily="18" charset="0"/>
                <a:sym typeface="Symbol"/>
              </a:rPr>
              <a:t>look normal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1750" y="2406130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2307740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86" y="235700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006586" y="1687104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084" y="2689018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586" y="307700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742" y="3077009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156" y="2700127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箭头连接符 52"/>
          <p:cNvCxnSpPr/>
          <p:nvPr/>
        </p:nvCxnSpPr>
        <p:spPr>
          <a:xfrm>
            <a:off x="5535371" y="2990905"/>
            <a:ext cx="1587348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10" descr="http://img4.duitang.com/uploads/item/201306/17/20130617135353_Wyftv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880" y="4217919"/>
            <a:ext cx="75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ttp://chinesedora.myweb.hinet.net/images/nobim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932" y="5117919"/>
            <a:ext cx="75789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直接箭头连接符 29"/>
          <p:cNvCxnSpPr/>
          <p:nvPr/>
        </p:nvCxnSpPr>
        <p:spPr>
          <a:xfrm flipV="1">
            <a:off x="5535371" y="3027740"/>
            <a:ext cx="1587348" cy="16401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35"/>
          <p:cNvCxnSpPr/>
          <p:nvPr/>
        </p:nvCxnSpPr>
        <p:spPr>
          <a:xfrm flipV="1">
            <a:off x="5535371" y="3077009"/>
            <a:ext cx="1628917" cy="2440223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47498" y="3848587"/>
            <a:ext cx="23393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“Fame”: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may have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a </a:t>
            </a:r>
            <a:r>
              <a:rPr lang="en-US" altLang="zh-CN" sz="3200" dirty="0">
                <a:cs typeface="Times New Roman" panose="02020603050405020304" pitchFamily="18" charset="0"/>
                <a:sym typeface="Symbol"/>
              </a:rPr>
              <a:t>few </a:t>
            </a:r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honest</a:t>
            </a:r>
          </a:p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followers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01750" y="2406130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Reminder</a:t>
            </a:r>
            <a:endParaRPr lang="en-US" dirty="0"/>
          </a:p>
        </p:txBody>
      </p:sp>
      <p:sp>
        <p:nvSpPr>
          <p:cNvPr id="4" name="矩形 6"/>
          <p:cNvSpPr/>
          <p:nvPr/>
        </p:nvSpPr>
        <p:spPr>
          <a:xfrm>
            <a:off x="5579145" y="2551353"/>
            <a:ext cx="2536799" cy="25945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矩形 7"/>
          <p:cNvSpPr/>
          <p:nvPr/>
        </p:nvSpPr>
        <p:spPr>
          <a:xfrm>
            <a:off x="7027246" y="3461637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" name="矩形 8"/>
          <p:cNvSpPr/>
          <p:nvPr/>
        </p:nvSpPr>
        <p:spPr>
          <a:xfrm>
            <a:off x="5835054" y="4041347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" name="矩形 9"/>
          <p:cNvSpPr/>
          <p:nvPr/>
        </p:nvSpPr>
        <p:spPr>
          <a:xfrm>
            <a:off x="7027246" y="4695165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矩形 10"/>
          <p:cNvSpPr/>
          <p:nvPr/>
        </p:nvSpPr>
        <p:spPr>
          <a:xfrm>
            <a:off x="7716556" y="3461637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" name="矩形 11"/>
          <p:cNvSpPr/>
          <p:nvPr/>
        </p:nvSpPr>
        <p:spPr>
          <a:xfrm>
            <a:off x="7716556" y="2772286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笑脸 19"/>
          <p:cNvSpPr>
            <a:spLocks noChangeAspect="1"/>
          </p:cNvSpPr>
          <p:nvPr/>
        </p:nvSpPr>
        <p:spPr>
          <a:xfrm>
            <a:off x="4936690" y="2605796"/>
            <a:ext cx="557624" cy="557624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9" name="TextBox 28"/>
          <p:cNvSpPr txBox="1"/>
          <p:nvPr/>
        </p:nvSpPr>
        <p:spPr>
          <a:xfrm>
            <a:off x="1130514" y="5335230"/>
            <a:ext cx="28656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Graph Structure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34798" y="5348726"/>
            <a:ext cx="30828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4729" y="1306903"/>
            <a:ext cx="16762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err="1" smtClean="0">
                <a:cs typeface="Times New Roman" panose="02020603050405020304" pitchFamily="18" charset="0"/>
              </a:rPr>
              <a:t>followe</a:t>
            </a:r>
            <a:r>
              <a:rPr lang="en-US" altLang="zh-CN" sz="3200" b="1" dirty="0" err="1">
                <a:cs typeface="Times New Roman" panose="02020603050405020304" pitchFamily="18" charset="0"/>
              </a:rPr>
              <a:t>e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3597922" y="3545793"/>
            <a:ext cx="16155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cs typeface="Times New Roman" panose="02020603050405020304" pitchFamily="18" charset="0"/>
              </a:rPr>
              <a:t>follower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33" name="矩形 37"/>
          <p:cNvSpPr/>
          <p:nvPr/>
        </p:nvSpPr>
        <p:spPr>
          <a:xfrm>
            <a:off x="6453772" y="4041347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4" name="矩形 38"/>
          <p:cNvSpPr/>
          <p:nvPr/>
        </p:nvSpPr>
        <p:spPr>
          <a:xfrm>
            <a:off x="7027246" y="2772286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矩形 40"/>
          <p:cNvSpPr/>
          <p:nvPr/>
        </p:nvSpPr>
        <p:spPr>
          <a:xfrm>
            <a:off x="7608556" y="4645954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6" name="矩形 41"/>
          <p:cNvSpPr/>
          <p:nvPr/>
        </p:nvSpPr>
        <p:spPr>
          <a:xfrm>
            <a:off x="6925202" y="3982982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7" name="矩形 42"/>
          <p:cNvSpPr/>
          <p:nvPr/>
        </p:nvSpPr>
        <p:spPr>
          <a:xfrm>
            <a:off x="5724742" y="2772286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矩形 43"/>
          <p:cNvSpPr/>
          <p:nvPr/>
        </p:nvSpPr>
        <p:spPr>
          <a:xfrm>
            <a:off x="6385438" y="3353637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9" name="笑脸 19"/>
          <p:cNvSpPr>
            <a:spLocks noChangeAspect="1"/>
          </p:cNvSpPr>
          <p:nvPr/>
        </p:nvSpPr>
        <p:spPr>
          <a:xfrm>
            <a:off x="1464644" y="2997774"/>
            <a:ext cx="557624" cy="557624"/>
          </a:xfrm>
          <a:prstGeom prst="smileyF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0" name="笑脸 19"/>
          <p:cNvSpPr>
            <a:spLocks noChangeAspect="1"/>
          </p:cNvSpPr>
          <p:nvPr/>
        </p:nvSpPr>
        <p:spPr>
          <a:xfrm>
            <a:off x="6925202" y="1928492"/>
            <a:ext cx="557624" cy="557624"/>
          </a:xfrm>
          <a:prstGeom prst="smileyFac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笑脸 19"/>
          <p:cNvSpPr>
            <a:spLocks noChangeAspect="1"/>
          </p:cNvSpPr>
          <p:nvPr/>
        </p:nvSpPr>
        <p:spPr>
          <a:xfrm>
            <a:off x="4936690" y="4462917"/>
            <a:ext cx="557624" cy="557624"/>
          </a:xfrm>
          <a:prstGeom prst="smileyFac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2" name="笑脸 19"/>
          <p:cNvSpPr>
            <a:spLocks noChangeAspect="1"/>
          </p:cNvSpPr>
          <p:nvPr/>
        </p:nvSpPr>
        <p:spPr>
          <a:xfrm>
            <a:off x="5579145" y="1928492"/>
            <a:ext cx="557624" cy="557624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3" name="笑脸 19"/>
          <p:cNvSpPr>
            <a:spLocks noChangeAspect="1"/>
          </p:cNvSpPr>
          <p:nvPr/>
        </p:nvSpPr>
        <p:spPr>
          <a:xfrm>
            <a:off x="6225235" y="1928492"/>
            <a:ext cx="557624" cy="557624"/>
          </a:xfrm>
          <a:prstGeom prst="smileyF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4" name="笑脸 19"/>
          <p:cNvSpPr>
            <a:spLocks noChangeAspect="1"/>
          </p:cNvSpPr>
          <p:nvPr/>
        </p:nvSpPr>
        <p:spPr>
          <a:xfrm>
            <a:off x="3218240" y="3000590"/>
            <a:ext cx="557624" cy="557624"/>
          </a:xfrm>
          <a:prstGeom prst="smileyFac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5" name="笑脸 19"/>
          <p:cNvSpPr>
            <a:spLocks noChangeAspect="1"/>
          </p:cNvSpPr>
          <p:nvPr/>
        </p:nvSpPr>
        <p:spPr>
          <a:xfrm>
            <a:off x="7530468" y="1928492"/>
            <a:ext cx="557624" cy="557624"/>
          </a:xfrm>
          <a:prstGeom prst="smileyFac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72" name="直接箭头连接符 26"/>
          <p:cNvCxnSpPr/>
          <p:nvPr/>
        </p:nvCxnSpPr>
        <p:spPr>
          <a:xfrm flipV="1">
            <a:off x="1476892" y="3442748"/>
            <a:ext cx="1642570" cy="10052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28"/>
          <p:cNvCxnSpPr/>
          <p:nvPr/>
        </p:nvCxnSpPr>
        <p:spPr>
          <a:xfrm>
            <a:off x="1049435" y="2720133"/>
            <a:ext cx="0" cy="132722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笑脸 19"/>
          <p:cNvSpPr>
            <a:spLocks noChangeAspect="1"/>
          </p:cNvSpPr>
          <p:nvPr/>
        </p:nvSpPr>
        <p:spPr>
          <a:xfrm>
            <a:off x="835782" y="2073768"/>
            <a:ext cx="557624" cy="557624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78" name="笑脸 19"/>
          <p:cNvSpPr>
            <a:spLocks noChangeAspect="1"/>
          </p:cNvSpPr>
          <p:nvPr/>
        </p:nvSpPr>
        <p:spPr>
          <a:xfrm>
            <a:off x="4936690" y="3182825"/>
            <a:ext cx="557624" cy="557624"/>
          </a:xfrm>
          <a:prstGeom prst="smileyF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1" name="笑脸 19"/>
          <p:cNvSpPr>
            <a:spLocks noChangeAspect="1"/>
          </p:cNvSpPr>
          <p:nvPr/>
        </p:nvSpPr>
        <p:spPr>
          <a:xfrm>
            <a:off x="835782" y="4182405"/>
            <a:ext cx="557624" cy="557624"/>
          </a:xfrm>
          <a:prstGeom prst="smileyFac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82" name="直接箭头连接符 25"/>
          <p:cNvCxnSpPr/>
          <p:nvPr/>
        </p:nvCxnSpPr>
        <p:spPr>
          <a:xfrm>
            <a:off x="2197210" y="3271992"/>
            <a:ext cx="92225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24"/>
          <p:cNvCxnSpPr/>
          <p:nvPr/>
        </p:nvCxnSpPr>
        <p:spPr>
          <a:xfrm>
            <a:off x="1476892" y="2288321"/>
            <a:ext cx="1642570" cy="79071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27"/>
          <p:cNvCxnSpPr/>
          <p:nvPr/>
        </p:nvCxnSpPr>
        <p:spPr>
          <a:xfrm flipH="1">
            <a:off x="1336572" y="3652540"/>
            <a:ext cx="256144" cy="444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笑脸 19"/>
          <p:cNvSpPr>
            <a:spLocks noChangeAspect="1"/>
          </p:cNvSpPr>
          <p:nvPr/>
        </p:nvSpPr>
        <p:spPr>
          <a:xfrm>
            <a:off x="4936690" y="3817754"/>
            <a:ext cx="557624" cy="557624"/>
          </a:xfrm>
          <a:prstGeom prst="smileyFac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pic>
        <p:nvPicPr>
          <p:cNvPr id="89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40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Strange        Lockstep Behavior</a:t>
            </a:r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2971662" y="901201"/>
            <a:ext cx="73739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Groups</a:t>
            </a:r>
          </a:p>
          <a:p>
            <a:r>
              <a:rPr lang="en-US" dirty="0" smtClean="0"/>
              <a:t>Acting together</a:t>
            </a:r>
          </a:p>
          <a:p>
            <a:r>
              <a:rPr lang="en-US" dirty="0" smtClean="0"/>
              <a:t>Little other activity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76" y="2122446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70953" y="1482857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171715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54820" y="1501810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8" y="2503724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0" y="2891715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976" y="2891715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390" y="2514833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直接箭头连接符 52"/>
          <p:cNvCxnSpPr/>
          <p:nvPr/>
        </p:nvCxnSpPr>
        <p:spPr>
          <a:xfrm>
            <a:off x="1683605" y="2805611"/>
            <a:ext cx="1587348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49984" y="2220836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465897" y="3335162"/>
            <a:ext cx="4548435" cy="27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7246948" y="3752663"/>
            <a:ext cx="1519128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/>
              <a:t>camouflage</a:t>
            </a:r>
            <a:endParaRPr lang="en-US" sz="2200" dirty="0"/>
          </a:p>
        </p:txBody>
      </p:sp>
      <p:sp>
        <p:nvSpPr>
          <p:cNvPr id="35" name="TextBox 34"/>
          <p:cNvSpPr txBox="1"/>
          <p:nvPr/>
        </p:nvSpPr>
        <p:spPr>
          <a:xfrm>
            <a:off x="5034176" y="4288989"/>
            <a:ext cx="210604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fame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5034176" y="3076157"/>
            <a:ext cx="3855824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7" name="TextBox 36"/>
          <p:cNvSpPr txBox="1"/>
          <p:nvPr/>
        </p:nvSpPr>
        <p:spPr>
          <a:xfrm>
            <a:off x="4465897" y="3653935"/>
            <a:ext cx="41654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pic>
        <p:nvPicPr>
          <p:cNvPr id="3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7946" y="3568989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87" y="2891715"/>
            <a:ext cx="372414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0" descr="http://img4.duitang.com/uploads/item/201306/17/20130617135353_Wyftv.jpe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45" y="4667919"/>
            <a:ext cx="75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Barack Obam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70" y="26689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eBay reviews</a:t>
            </a:r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454294" y="2778948"/>
            <a:ext cx="4548435" cy="27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35345" y="3196449"/>
            <a:ext cx="37022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  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2573" y="3732775"/>
            <a:ext cx="210604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22573" y="2519943"/>
            <a:ext cx="3855824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54294" y="3097721"/>
            <a:ext cx="41654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43" y="3012775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 descr="http://img4.duitang.com/uploads/item/201306/17/20130617135353_Wyftv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2" y="4111705"/>
            <a:ext cx="75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5555" y="2112775"/>
            <a:ext cx="900000" cy="900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3923" y="2014890"/>
            <a:ext cx="956609" cy="95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Facebook “Likes”</a:t>
            </a:r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2454294" y="2778948"/>
            <a:ext cx="4548435" cy="279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235345" y="3196449"/>
            <a:ext cx="37022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  </a:t>
            </a:r>
            <a:endParaRPr lang="en-US" sz="2200" dirty="0"/>
          </a:p>
        </p:txBody>
      </p:sp>
      <p:sp>
        <p:nvSpPr>
          <p:cNvPr id="15" name="TextBox 14"/>
          <p:cNvSpPr txBox="1"/>
          <p:nvPr/>
        </p:nvSpPr>
        <p:spPr>
          <a:xfrm>
            <a:off x="3022573" y="3732775"/>
            <a:ext cx="2106046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022573" y="2519943"/>
            <a:ext cx="3855824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54294" y="3097721"/>
            <a:ext cx="41654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43" y="3012775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 descr="http://img4.duitang.com/uploads/item/201306/17/20130617135353_Wyftv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42" y="4111705"/>
            <a:ext cx="75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345" y="2078894"/>
            <a:ext cx="2595025" cy="1004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890" y="2030078"/>
            <a:ext cx="979729" cy="97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</a:t>
            </a:r>
            <a:r>
              <a:rPr lang="zh-CN" altLang="en-US" dirty="0" smtClean="0"/>
              <a:t> </a:t>
            </a:r>
            <a:r>
              <a:rPr lang="en-US" altLang="zh-CN" dirty="0" smtClean="0"/>
              <a:t>adjacency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matrix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“Lockstep”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Content Placeholder 11"/>
          <p:cNvPicPr>
            <a:picLocks noChangeAspect="1"/>
          </p:cNvPicPr>
          <p:nvPr/>
        </p:nvPicPr>
        <p:blipFill rotWithShape="1">
          <a:blip r:embed="rId4"/>
          <a:srcRect t="315" b="-279"/>
          <a:stretch/>
        </p:blipFill>
        <p:spPr>
          <a:xfrm>
            <a:off x="1635596" y="2397515"/>
            <a:ext cx="1228089" cy="1227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3348582" y="2397515"/>
            <a:ext cx="195718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reordering</a:t>
            </a:r>
          </a:p>
        </p:txBody>
      </p:sp>
      <p:sp>
        <p:nvSpPr>
          <p:cNvPr id="19" name="Equal 18"/>
          <p:cNvSpPr/>
          <p:nvPr/>
        </p:nvSpPr>
        <p:spPr>
          <a:xfrm>
            <a:off x="6833059" y="2215314"/>
            <a:ext cx="885046" cy="303086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416631" y="2020855"/>
            <a:ext cx="3270169" cy="192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416128" y="2685497"/>
            <a:ext cx="17916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   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0756" y="2685497"/>
            <a:ext cx="1346772" cy="3716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6289563" y="1646655"/>
            <a:ext cx="1866023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460698" y="2375840"/>
            <a:ext cx="317918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400187" y="2266710"/>
            <a:ext cx="31791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348582" y="3057099"/>
            <a:ext cx="195718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3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SVD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Reminder</a:t>
            </a:r>
          </a:p>
          <a:p>
            <a:pPr lvl="1"/>
            <a:r>
              <a:rPr lang="en-US" dirty="0" smtClean="0"/>
              <a:t>“Spectral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Plot”</a:t>
            </a:r>
          </a:p>
          <a:p>
            <a:pPr lvl="1"/>
            <a:r>
              <a:rPr lang="en-US" dirty="0" smtClean="0"/>
              <a:t>BP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6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1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“Who-follows-whom” network with </a:t>
            </a:r>
            <a:r>
              <a:rPr lang="en-US" b="1" dirty="0" smtClean="0"/>
              <a:t>billions</a:t>
            </a:r>
            <a:r>
              <a:rPr lang="en-US" dirty="0" smtClean="0"/>
              <a:t> of edges: Twitter, </a:t>
            </a:r>
            <a:r>
              <a:rPr lang="en-US" dirty="0" err="1" smtClean="0"/>
              <a:t>Weibo</a:t>
            </a:r>
            <a:r>
              <a:rPr lang="en-US" dirty="0" smtClean="0"/>
              <a:t>, etc.</a:t>
            </a:r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4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SVD Reminder</a:t>
            </a:r>
            <a:endParaRPr lang="en-US" dirty="0">
              <a:latin typeface="+mn-lt"/>
            </a:endParaRPr>
          </a:p>
        </p:txBody>
      </p:sp>
      <p:sp>
        <p:nvSpPr>
          <p:cNvPr id="114" name="矩形 6"/>
          <p:cNvSpPr/>
          <p:nvPr/>
        </p:nvSpPr>
        <p:spPr>
          <a:xfrm>
            <a:off x="5649263" y="1886365"/>
            <a:ext cx="1440000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7"/>
          <p:cNvSpPr/>
          <p:nvPr/>
        </p:nvSpPr>
        <p:spPr>
          <a:xfrm>
            <a:off x="6428786" y="2300498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8"/>
          <p:cNvSpPr/>
          <p:nvPr/>
        </p:nvSpPr>
        <p:spPr>
          <a:xfrm>
            <a:off x="6428786" y="1951328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9"/>
          <p:cNvSpPr/>
          <p:nvPr/>
        </p:nvSpPr>
        <p:spPr>
          <a:xfrm>
            <a:off x="6754761" y="2300498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0"/>
          <p:cNvSpPr/>
          <p:nvPr/>
        </p:nvSpPr>
        <p:spPr>
          <a:xfrm>
            <a:off x="6754761" y="1947402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"/>
          <p:cNvSpPr/>
          <p:nvPr/>
        </p:nvSpPr>
        <p:spPr>
          <a:xfrm>
            <a:off x="6099631" y="2633110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笑脸 12"/>
          <p:cNvSpPr/>
          <p:nvPr/>
        </p:nvSpPr>
        <p:spPr>
          <a:xfrm>
            <a:off x="5721443" y="1517715"/>
            <a:ext cx="216000" cy="216000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笑脸 13"/>
          <p:cNvSpPr/>
          <p:nvPr/>
        </p:nvSpPr>
        <p:spPr>
          <a:xfrm>
            <a:off x="6081655" y="1517715"/>
            <a:ext cx="216000" cy="216000"/>
          </a:xfrm>
          <a:prstGeom prst="smileyF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笑脸 14"/>
          <p:cNvSpPr/>
          <p:nvPr/>
        </p:nvSpPr>
        <p:spPr>
          <a:xfrm>
            <a:off x="6428786" y="1517715"/>
            <a:ext cx="216000" cy="216000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笑脸 15"/>
          <p:cNvSpPr/>
          <p:nvPr/>
        </p:nvSpPr>
        <p:spPr>
          <a:xfrm>
            <a:off x="6761868" y="1517715"/>
            <a:ext cx="216000" cy="216000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笑脸 16"/>
          <p:cNvSpPr/>
          <p:nvPr/>
        </p:nvSpPr>
        <p:spPr>
          <a:xfrm>
            <a:off x="5361231" y="1972564"/>
            <a:ext cx="216000" cy="216000"/>
          </a:xfrm>
          <a:prstGeom prst="smileyFac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笑脸 17"/>
          <p:cNvSpPr/>
          <p:nvPr/>
        </p:nvSpPr>
        <p:spPr>
          <a:xfrm>
            <a:off x="5361231" y="2321471"/>
            <a:ext cx="216000" cy="216000"/>
          </a:xfrm>
          <a:prstGeom prst="smileyF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笑脸 18"/>
          <p:cNvSpPr/>
          <p:nvPr/>
        </p:nvSpPr>
        <p:spPr>
          <a:xfrm>
            <a:off x="5361231" y="2659729"/>
            <a:ext cx="216000" cy="216000"/>
          </a:xfrm>
          <a:prstGeom prst="smileyFac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笑脸 19"/>
          <p:cNvSpPr/>
          <p:nvPr/>
        </p:nvSpPr>
        <p:spPr>
          <a:xfrm>
            <a:off x="5361231" y="2983728"/>
            <a:ext cx="216000" cy="216000"/>
          </a:xfrm>
          <a:prstGeom prst="smileyFace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笑脸 20"/>
          <p:cNvSpPr/>
          <p:nvPr/>
        </p:nvSpPr>
        <p:spPr>
          <a:xfrm>
            <a:off x="2315726" y="1281048"/>
            <a:ext cx="216000" cy="216000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笑脸 21"/>
          <p:cNvSpPr/>
          <p:nvPr/>
        </p:nvSpPr>
        <p:spPr>
          <a:xfrm>
            <a:off x="2571870" y="1910415"/>
            <a:ext cx="216000" cy="216000"/>
          </a:xfrm>
          <a:prstGeom prst="smileyFac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笑脸 22"/>
          <p:cNvSpPr/>
          <p:nvPr/>
        </p:nvSpPr>
        <p:spPr>
          <a:xfrm>
            <a:off x="3465267" y="1910415"/>
            <a:ext cx="216000" cy="216000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笑脸 23"/>
          <p:cNvSpPr/>
          <p:nvPr/>
        </p:nvSpPr>
        <p:spPr>
          <a:xfrm>
            <a:off x="2315726" y="2570441"/>
            <a:ext cx="216000" cy="216000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2" name="直接箭头连接符 24"/>
          <p:cNvCxnSpPr>
            <a:stCxn id="128" idx="6"/>
            <a:endCxn id="130" idx="1"/>
          </p:cNvCxnSpPr>
          <p:nvPr/>
        </p:nvCxnSpPr>
        <p:spPr>
          <a:xfrm>
            <a:off x="2531726" y="1389048"/>
            <a:ext cx="965173" cy="552999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25"/>
          <p:cNvCxnSpPr>
            <a:stCxn id="129" idx="6"/>
            <a:endCxn id="130" idx="2"/>
          </p:cNvCxnSpPr>
          <p:nvPr/>
        </p:nvCxnSpPr>
        <p:spPr>
          <a:xfrm>
            <a:off x="2787870" y="2018415"/>
            <a:ext cx="67739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26"/>
          <p:cNvCxnSpPr>
            <a:stCxn id="131" idx="6"/>
            <a:endCxn id="130" idx="3"/>
          </p:cNvCxnSpPr>
          <p:nvPr/>
        </p:nvCxnSpPr>
        <p:spPr>
          <a:xfrm flipV="1">
            <a:off x="2531726" y="2094783"/>
            <a:ext cx="965173" cy="5836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27"/>
          <p:cNvCxnSpPr>
            <a:stCxn id="129" idx="4"/>
            <a:endCxn id="131" idx="0"/>
          </p:cNvCxnSpPr>
          <p:nvPr/>
        </p:nvCxnSpPr>
        <p:spPr>
          <a:xfrm flipH="1">
            <a:off x="2423726" y="2126415"/>
            <a:ext cx="256144" cy="4440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28"/>
          <p:cNvCxnSpPr>
            <a:stCxn id="128" idx="4"/>
            <a:endCxn id="131" idx="0"/>
          </p:cNvCxnSpPr>
          <p:nvPr/>
        </p:nvCxnSpPr>
        <p:spPr>
          <a:xfrm>
            <a:off x="2423726" y="1497048"/>
            <a:ext cx="0" cy="107339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29"/>
          <p:cNvCxnSpPr/>
          <p:nvPr/>
        </p:nvCxnSpPr>
        <p:spPr>
          <a:xfrm>
            <a:off x="3098408" y="2894442"/>
            <a:ext cx="7969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3098408" y="2525110"/>
            <a:ext cx="864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cs typeface="Times New Roman" panose="02020603050405020304" pitchFamily="18" charset="0"/>
              </a:rPr>
              <a:t>follow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935330" y="3305306"/>
            <a:ext cx="2195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Graph Structure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5162843" y="3305308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888413" y="1117605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cs typeface="Times New Roman" panose="02020603050405020304" pitchFamily="18" charset="0"/>
              </a:rPr>
              <a:t>followee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 rot="16200000">
            <a:off x="4593478" y="2400259"/>
            <a:ext cx="10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cs typeface="Times New Roman" panose="02020603050405020304" pitchFamily="18" charset="0"/>
              </a:rPr>
              <a:t>follower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43" name="矩形 37"/>
          <p:cNvSpPr/>
          <p:nvPr/>
        </p:nvSpPr>
        <p:spPr>
          <a:xfrm>
            <a:off x="5721443" y="2633110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38"/>
          <p:cNvSpPr/>
          <p:nvPr/>
        </p:nvSpPr>
        <p:spPr>
          <a:xfrm>
            <a:off x="6428786" y="2943852"/>
            <a:ext cx="216000" cy="21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40"/>
          <p:cNvSpPr/>
          <p:nvPr/>
        </p:nvSpPr>
        <p:spPr>
          <a:xfrm>
            <a:off x="5672413" y="1942047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" name="矩形 41"/>
          <p:cNvSpPr/>
          <p:nvPr/>
        </p:nvSpPr>
        <p:spPr>
          <a:xfrm>
            <a:off x="5996754" y="2213471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42"/>
          <p:cNvSpPr/>
          <p:nvPr/>
        </p:nvSpPr>
        <p:spPr>
          <a:xfrm>
            <a:off x="6344759" y="2525110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8" name="矩形 43"/>
          <p:cNvSpPr/>
          <p:nvPr/>
        </p:nvSpPr>
        <p:spPr>
          <a:xfrm>
            <a:off x="6754761" y="2894442"/>
            <a:ext cx="216000" cy="2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sym typeface="Symbol"/>
              </a:rPr>
              <a:t>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9" name="矩形 22"/>
          <p:cNvSpPr/>
          <p:nvPr/>
        </p:nvSpPr>
        <p:spPr>
          <a:xfrm>
            <a:off x="5626815" y="5019099"/>
            <a:ext cx="50405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23"/>
          <p:cNvSpPr/>
          <p:nvPr/>
        </p:nvSpPr>
        <p:spPr>
          <a:xfrm>
            <a:off x="6224901" y="5021358"/>
            <a:ext cx="504056" cy="50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24"/>
          <p:cNvSpPr/>
          <p:nvPr/>
        </p:nvSpPr>
        <p:spPr>
          <a:xfrm rot="16200000">
            <a:off x="7273871" y="4581607"/>
            <a:ext cx="504056" cy="1368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笑脸 25"/>
          <p:cNvSpPr/>
          <p:nvPr/>
        </p:nvSpPr>
        <p:spPr>
          <a:xfrm>
            <a:off x="5329655" y="5111789"/>
            <a:ext cx="216000" cy="216000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笑脸 26"/>
          <p:cNvSpPr/>
          <p:nvPr/>
        </p:nvSpPr>
        <p:spPr>
          <a:xfrm>
            <a:off x="5329655" y="5460696"/>
            <a:ext cx="216000" cy="216000"/>
          </a:xfrm>
          <a:prstGeom prst="smileyFac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笑脸 27"/>
          <p:cNvSpPr/>
          <p:nvPr/>
        </p:nvSpPr>
        <p:spPr>
          <a:xfrm>
            <a:off x="5329655" y="5798954"/>
            <a:ext cx="216000" cy="216000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笑脸 28"/>
          <p:cNvSpPr/>
          <p:nvPr/>
        </p:nvSpPr>
        <p:spPr>
          <a:xfrm>
            <a:off x="5329655" y="6122953"/>
            <a:ext cx="216000" cy="216000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笑脸 29"/>
          <p:cNvSpPr/>
          <p:nvPr/>
        </p:nvSpPr>
        <p:spPr>
          <a:xfrm>
            <a:off x="6852768" y="4729409"/>
            <a:ext cx="216000" cy="216000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笑脸 30"/>
          <p:cNvSpPr/>
          <p:nvPr/>
        </p:nvSpPr>
        <p:spPr>
          <a:xfrm>
            <a:off x="7212980" y="4729409"/>
            <a:ext cx="216000" cy="216000"/>
          </a:xfrm>
          <a:prstGeom prst="smileyFac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笑脸 31"/>
          <p:cNvSpPr/>
          <p:nvPr/>
        </p:nvSpPr>
        <p:spPr>
          <a:xfrm>
            <a:off x="7560111" y="4729409"/>
            <a:ext cx="216000" cy="216000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笑脸 32"/>
          <p:cNvSpPr/>
          <p:nvPr/>
        </p:nvSpPr>
        <p:spPr>
          <a:xfrm>
            <a:off x="7893193" y="4729409"/>
            <a:ext cx="216000" cy="216000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TextBox 159"/>
          <p:cNvSpPr txBox="1"/>
          <p:nvPr/>
        </p:nvSpPr>
        <p:spPr>
          <a:xfrm>
            <a:off x="6985526" y="4329299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 smtClean="0">
                <a:cs typeface="Times New Roman" panose="02020603050405020304" pitchFamily="18" charset="0"/>
              </a:rPr>
              <a:t>followee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 rot="16200000">
            <a:off x="4555556" y="5516087"/>
            <a:ext cx="1080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cs typeface="Times New Roman" panose="02020603050405020304" pitchFamily="18" charset="0"/>
              </a:rPr>
              <a:t>follower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62" name="矩形 38"/>
          <p:cNvSpPr/>
          <p:nvPr/>
        </p:nvSpPr>
        <p:spPr>
          <a:xfrm>
            <a:off x="5675840" y="5111789"/>
            <a:ext cx="177477" cy="216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39"/>
          <p:cNvSpPr/>
          <p:nvPr/>
        </p:nvSpPr>
        <p:spPr>
          <a:xfrm>
            <a:off x="5675840" y="5444324"/>
            <a:ext cx="177477" cy="216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40"/>
          <p:cNvSpPr/>
          <p:nvPr/>
        </p:nvSpPr>
        <p:spPr>
          <a:xfrm>
            <a:off x="5666483" y="5781901"/>
            <a:ext cx="186834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41"/>
          <p:cNvSpPr/>
          <p:nvPr/>
        </p:nvSpPr>
        <p:spPr>
          <a:xfrm>
            <a:off x="5666483" y="6097518"/>
            <a:ext cx="186834" cy="2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42"/>
          <p:cNvSpPr/>
          <p:nvPr/>
        </p:nvSpPr>
        <p:spPr>
          <a:xfrm rot="16200000">
            <a:off x="7583616" y="5046762"/>
            <a:ext cx="168990" cy="216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43"/>
          <p:cNvSpPr/>
          <p:nvPr/>
        </p:nvSpPr>
        <p:spPr>
          <a:xfrm rot="16200000">
            <a:off x="7916892" y="5046957"/>
            <a:ext cx="168601" cy="216000"/>
          </a:xfrm>
          <a:prstGeom prst="rect">
            <a:avLst/>
          </a:prstGeom>
          <a:pattFill prst="wdUpDiag">
            <a:fgClr>
              <a:srgbClr val="7030A0"/>
            </a:fgClr>
            <a:bgClr>
              <a:schemeClr val="bg1"/>
            </a:bgClr>
          </a:pattFill>
          <a:ln>
            <a:solidFill>
              <a:srgbClr val="7030A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44"/>
          <p:cNvSpPr/>
          <p:nvPr/>
        </p:nvSpPr>
        <p:spPr>
          <a:xfrm rot="16200000">
            <a:off x="6911451" y="5047618"/>
            <a:ext cx="186833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45"/>
          <p:cNvSpPr/>
          <p:nvPr/>
        </p:nvSpPr>
        <p:spPr>
          <a:xfrm rot="16200000">
            <a:off x="7246679" y="5043588"/>
            <a:ext cx="175339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TextBox 169"/>
          <p:cNvSpPr txBox="1"/>
          <p:nvPr/>
        </p:nvSpPr>
        <p:spPr>
          <a:xfrm rot="2308066">
            <a:off x="6361108" y="5039202"/>
            <a:ext cx="36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sp>
        <p:nvSpPr>
          <p:cNvPr id="171" name="矩形 51"/>
          <p:cNvSpPr/>
          <p:nvPr/>
        </p:nvSpPr>
        <p:spPr>
          <a:xfrm rot="16200000">
            <a:off x="5878717" y="5794951"/>
            <a:ext cx="246025" cy="207231"/>
          </a:xfrm>
          <a:prstGeom prst="rect">
            <a:avLst/>
          </a:prstGeom>
          <a:pattFill prst="dkHorz">
            <a:fgClr>
              <a:srgbClr val="FF6600"/>
            </a:fgClr>
            <a:bgClr>
              <a:prstClr val="white"/>
            </a:bgClr>
          </a:patt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52"/>
          <p:cNvSpPr/>
          <p:nvPr/>
        </p:nvSpPr>
        <p:spPr>
          <a:xfrm>
            <a:off x="5908312" y="6093504"/>
            <a:ext cx="186834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53"/>
          <p:cNvSpPr/>
          <p:nvPr/>
        </p:nvSpPr>
        <p:spPr>
          <a:xfrm>
            <a:off x="5908312" y="5449128"/>
            <a:ext cx="186834" cy="2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54"/>
          <p:cNvSpPr/>
          <p:nvPr/>
        </p:nvSpPr>
        <p:spPr>
          <a:xfrm>
            <a:off x="5908312" y="5111789"/>
            <a:ext cx="186834" cy="216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55"/>
          <p:cNvSpPr/>
          <p:nvPr/>
        </p:nvSpPr>
        <p:spPr>
          <a:xfrm rot="16200000">
            <a:off x="6920373" y="5283938"/>
            <a:ext cx="168990" cy="216000"/>
          </a:xfrm>
          <a:prstGeom prst="rect">
            <a:avLst/>
          </a:prstGeom>
          <a:pattFill prst="dkHorz">
            <a:fgClr>
              <a:srgbClr val="FF6600"/>
            </a:fgClr>
            <a:bgClr>
              <a:prstClr val="white"/>
            </a:bgClr>
          </a:patt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56"/>
          <p:cNvSpPr/>
          <p:nvPr/>
        </p:nvSpPr>
        <p:spPr>
          <a:xfrm rot="16200000">
            <a:off x="7252489" y="5283938"/>
            <a:ext cx="168990" cy="216000"/>
          </a:xfrm>
          <a:prstGeom prst="rect">
            <a:avLst/>
          </a:prstGeom>
          <a:pattFill prst="dkHorz">
            <a:fgClr>
              <a:srgbClr val="FF6600"/>
            </a:fgClr>
            <a:bgClr>
              <a:prstClr val="white"/>
            </a:bgClr>
          </a:patt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57"/>
          <p:cNvSpPr/>
          <p:nvPr/>
        </p:nvSpPr>
        <p:spPr>
          <a:xfrm>
            <a:off x="7560111" y="5310021"/>
            <a:ext cx="216000" cy="16641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58"/>
          <p:cNvSpPr/>
          <p:nvPr/>
        </p:nvSpPr>
        <p:spPr>
          <a:xfrm>
            <a:off x="7893192" y="5310021"/>
            <a:ext cx="216000" cy="16641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TextBox 178"/>
          <p:cNvSpPr txBox="1"/>
          <p:nvPr/>
        </p:nvSpPr>
        <p:spPr>
          <a:xfrm>
            <a:off x="5525070" y="4653172"/>
            <a:ext cx="72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1600" b="1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6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1600" b="1" baseline="-25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  <a:endParaRPr lang="zh-CN" altLang="en-US" sz="1600" b="1" baseline="-25000" dirty="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 rot="5400000">
            <a:off x="8021816" y="5111645"/>
            <a:ext cx="72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6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600" b="1" baseline="-25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  <a:endParaRPr lang="zh-CN" altLang="en-US" sz="1600" b="1" baseline="-25000" dirty="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1" name="直接箭头连接符 60"/>
          <p:cNvCxnSpPr/>
          <p:nvPr/>
        </p:nvCxnSpPr>
        <p:spPr>
          <a:xfrm flipV="1">
            <a:off x="1430314" y="4601164"/>
            <a:ext cx="0" cy="108000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61"/>
          <p:cNvCxnSpPr/>
          <p:nvPr/>
        </p:nvCxnSpPr>
        <p:spPr>
          <a:xfrm>
            <a:off x="1430314" y="5689209"/>
            <a:ext cx="1080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441321" y="5489154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993895" y="4450961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000" b="1" baseline="-25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5" name="直接箭头连接符 64"/>
          <p:cNvCxnSpPr/>
          <p:nvPr/>
        </p:nvCxnSpPr>
        <p:spPr>
          <a:xfrm flipV="1">
            <a:off x="2960795" y="4601164"/>
            <a:ext cx="0" cy="1080000"/>
          </a:xfrm>
          <a:prstGeom prst="straightConnector1">
            <a:avLst/>
          </a:prstGeom>
          <a:ln w="254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65"/>
          <p:cNvCxnSpPr/>
          <p:nvPr/>
        </p:nvCxnSpPr>
        <p:spPr>
          <a:xfrm>
            <a:off x="2960795" y="5689209"/>
            <a:ext cx="1080000" cy="0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971802" y="5489154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endParaRPr lang="zh-CN" altLang="en-US" sz="2000" b="1" baseline="-25000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2524376" y="4450961"/>
            <a:ext cx="42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000" b="1" baseline="-25000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  <a:endParaRPr lang="zh-CN" altLang="en-US" sz="2000" b="1" baseline="-25000" dirty="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  <p:sp>
        <p:nvSpPr>
          <p:cNvPr id="189" name="笑脸 68"/>
          <p:cNvSpPr/>
          <p:nvPr/>
        </p:nvSpPr>
        <p:spPr>
          <a:xfrm>
            <a:off x="2260956" y="5381154"/>
            <a:ext cx="216000" cy="216000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笑脸 69"/>
          <p:cNvSpPr/>
          <p:nvPr/>
        </p:nvSpPr>
        <p:spPr>
          <a:xfrm>
            <a:off x="1957541" y="5381154"/>
            <a:ext cx="216000" cy="216000"/>
          </a:xfrm>
          <a:prstGeom prst="smileyFac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笑脸 70"/>
          <p:cNvSpPr/>
          <p:nvPr/>
        </p:nvSpPr>
        <p:spPr>
          <a:xfrm>
            <a:off x="1482082" y="5381154"/>
            <a:ext cx="216000" cy="216000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笑脸 71"/>
          <p:cNvSpPr/>
          <p:nvPr/>
        </p:nvSpPr>
        <p:spPr>
          <a:xfrm>
            <a:off x="1482082" y="4605928"/>
            <a:ext cx="216000" cy="216000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笑脸 72"/>
          <p:cNvSpPr/>
          <p:nvPr/>
        </p:nvSpPr>
        <p:spPr>
          <a:xfrm>
            <a:off x="3770005" y="5430795"/>
            <a:ext cx="216000" cy="216000"/>
          </a:xfrm>
          <a:prstGeom prst="smileyFac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笑脸 73"/>
          <p:cNvSpPr/>
          <p:nvPr/>
        </p:nvSpPr>
        <p:spPr>
          <a:xfrm>
            <a:off x="3281413" y="5425554"/>
            <a:ext cx="216000" cy="216000"/>
          </a:xfrm>
          <a:prstGeom prst="smileyFac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笑脸 74"/>
          <p:cNvSpPr/>
          <p:nvPr/>
        </p:nvSpPr>
        <p:spPr>
          <a:xfrm>
            <a:off x="3020642" y="4605928"/>
            <a:ext cx="216000" cy="216000"/>
          </a:xfrm>
          <a:prstGeom prst="smileyFac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笑脸 75"/>
          <p:cNvSpPr/>
          <p:nvPr/>
        </p:nvSpPr>
        <p:spPr>
          <a:xfrm>
            <a:off x="3020631" y="4883702"/>
            <a:ext cx="216000" cy="216000"/>
          </a:xfrm>
          <a:prstGeom prst="smileyFac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267030" y="6082685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“Spectral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Plot”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93368" y="3989296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Pairs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of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singular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vectors: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32676" y="3985148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SVD: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A=USV</a:t>
            </a:r>
            <a:r>
              <a:rPr lang="en-US" altLang="zh-CN" sz="2400" baseline="30000" dirty="0" smtClean="0"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00" name="矩形 76"/>
          <p:cNvSpPr/>
          <p:nvPr/>
        </p:nvSpPr>
        <p:spPr>
          <a:xfrm>
            <a:off x="6288636" y="1901827"/>
            <a:ext cx="851383" cy="83928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7073653" y="1628702"/>
            <a:ext cx="31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202" name="矩形 77"/>
          <p:cNvSpPr/>
          <p:nvPr/>
        </p:nvSpPr>
        <p:spPr>
          <a:xfrm>
            <a:off x="5656306" y="2525110"/>
            <a:ext cx="772480" cy="41874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TextBox 202"/>
          <p:cNvSpPr txBox="1"/>
          <p:nvPr/>
        </p:nvSpPr>
        <p:spPr>
          <a:xfrm>
            <a:off x="5783219" y="2846579"/>
            <a:ext cx="314659" cy="400110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6600"/>
                </a:solidFill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solidFill>
                <a:srgbClr val="FF66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/>
      <p:bldP spid="161" grpId="0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/>
      <p:bldP spid="180" grpId="0"/>
      <p:bldP spid="183" grpId="0"/>
      <p:bldP spid="184" grpId="0"/>
      <p:bldP spid="187" grpId="0"/>
      <p:bldP spid="188" grpId="0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/>
      <p:bldP spid="198" grpId="0"/>
      <p:bldP spid="1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“Spectral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Subspace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Plot”</a:t>
            </a:r>
          </a:p>
          <a:p>
            <a:pPr lvl="1"/>
            <a:r>
              <a:rPr lang="en-US" dirty="0" smtClean="0"/>
              <a:t>BP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5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#0: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random</a:t>
            </a:r>
            <a:r>
              <a:rPr lang="zh-CN" altLang="en-US" dirty="0" smtClean="0"/>
              <a:t> </a:t>
            </a:r>
            <a:r>
              <a:rPr lang="en-US" altLang="zh-CN" dirty="0" smtClean="0"/>
              <a:t>power</a:t>
            </a:r>
            <a:r>
              <a:rPr lang="zh-CN" altLang="en-US" dirty="0" smtClean="0"/>
              <a:t> </a:t>
            </a:r>
            <a:r>
              <a:rPr lang="en-US" altLang="zh-CN" dirty="0" smtClean="0"/>
              <a:t>law</a:t>
            </a:r>
            <a:r>
              <a:rPr lang="zh-CN" altLang="en-US" dirty="0" smtClean="0"/>
              <a:t> </a:t>
            </a:r>
            <a:r>
              <a:rPr lang="en-US" altLang="zh-CN" dirty="0" smtClean="0"/>
              <a:t>graph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1M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nodes,</a:t>
            </a:r>
            <a:r>
              <a:rPr lang="zh-CN" altLang="en-US" dirty="0" smtClean="0"/>
              <a:t> </a:t>
            </a:r>
            <a:r>
              <a:rPr lang="en-US" altLang="zh-CN" dirty="0" smtClean="0"/>
              <a:t>3M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</a:p>
          <a:p>
            <a:r>
              <a:rPr lang="en-US" altLang="zh-CN" dirty="0" smtClean="0"/>
              <a:t>Random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“Scatter”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96" y="3960507"/>
            <a:ext cx="28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97" y="3861729"/>
            <a:ext cx="28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7345" y="3400064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6454" y="3400064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8" name="直接箭头连接符 24"/>
          <p:cNvCxnSpPr/>
          <p:nvPr/>
        </p:nvCxnSpPr>
        <p:spPr>
          <a:xfrm>
            <a:off x="2367454" y="2949222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#1: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non-overlapping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</a:p>
          <a:p>
            <a:r>
              <a:rPr lang="en-US" altLang="zh-CN" dirty="0" smtClean="0"/>
              <a:t>“Blocks”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“Rays”</a:t>
            </a:r>
            <a:endParaRPr lang="en-US" dirty="0"/>
          </a:p>
        </p:txBody>
      </p:sp>
      <p:cxnSp>
        <p:nvCxnSpPr>
          <p:cNvPr id="8" name="直接箭头连接符 24"/>
          <p:cNvCxnSpPr/>
          <p:nvPr/>
        </p:nvCxnSpPr>
        <p:spPr>
          <a:xfrm>
            <a:off x="2339232" y="2539999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00" y="3606502"/>
            <a:ext cx="8640000" cy="267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95234" y="2913116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4343" y="2913116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18416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#2: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non-overlapping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</a:p>
          <a:p>
            <a:r>
              <a:rPr lang="en-US" altLang="zh-CN" dirty="0" smtClean="0"/>
              <a:t>“Blocks;</a:t>
            </a:r>
            <a:r>
              <a:rPr lang="zh-CN" altLang="en-US" dirty="0" smtClean="0"/>
              <a:t> </a:t>
            </a:r>
            <a:r>
              <a:rPr lang="en-US" altLang="zh-CN" dirty="0" smtClean="0"/>
              <a:t>low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density”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Elongation</a:t>
            </a:r>
            <a:endParaRPr lang="en-US" dirty="0"/>
          </a:p>
        </p:txBody>
      </p:sp>
      <p:cxnSp>
        <p:nvCxnSpPr>
          <p:cNvPr id="8" name="直接箭头连接符 24"/>
          <p:cNvCxnSpPr/>
          <p:nvPr/>
        </p:nvCxnSpPr>
        <p:spPr>
          <a:xfrm>
            <a:off x="4470010" y="2568220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5234" y="2927227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4343" y="2927227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73015"/>
            <a:ext cx="8255398" cy="267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0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#3: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non-overlapping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</a:p>
          <a:p>
            <a:r>
              <a:rPr lang="en-US" altLang="zh-CN" dirty="0" smtClean="0"/>
              <a:t>“</a:t>
            </a:r>
            <a:r>
              <a:rPr lang="en-US" altLang="zh-CN" b="1" dirty="0" smtClean="0"/>
              <a:t>Camouflage</a:t>
            </a:r>
            <a:r>
              <a:rPr lang="en-US" altLang="zh-CN" dirty="0" smtClean="0"/>
              <a:t>” (or “Fame”)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Tilting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“Rays”</a:t>
            </a:r>
            <a:endParaRPr lang="en-US" dirty="0"/>
          </a:p>
        </p:txBody>
      </p:sp>
      <p:cxnSp>
        <p:nvCxnSpPr>
          <p:cNvPr id="8" name="直接箭头连接符 24"/>
          <p:cNvCxnSpPr/>
          <p:nvPr/>
        </p:nvCxnSpPr>
        <p:spPr>
          <a:xfrm>
            <a:off x="5330788" y="2539999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5234" y="2913116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4343" y="2913116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592" y="3616305"/>
            <a:ext cx="7297345" cy="267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0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#3: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non-overlapping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</a:p>
          <a:p>
            <a:r>
              <a:rPr lang="en-US" altLang="zh-CN" dirty="0" smtClean="0"/>
              <a:t>“Camouflage” (or “</a:t>
            </a:r>
            <a:r>
              <a:rPr lang="en-US" altLang="zh-CN" b="1" dirty="0" smtClean="0"/>
              <a:t>Fame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            </a:t>
            </a:r>
            <a:r>
              <a:rPr lang="en-US" altLang="zh-CN" dirty="0" smtClean="0"/>
              <a:t>Tilting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“Rays”</a:t>
            </a:r>
            <a:endParaRPr lang="en-US" dirty="0"/>
          </a:p>
        </p:txBody>
      </p:sp>
      <p:cxnSp>
        <p:nvCxnSpPr>
          <p:cNvPr id="8" name="直接箭头连接符 24"/>
          <p:cNvCxnSpPr/>
          <p:nvPr/>
        </p:nvCxnSpPr>
        <p:spPr>
          <a:xfrm>
            <a:off x="5330788" y="2539999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5234" y="2913116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4343" y="2913116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234" y="3569187"/>
            <a:ext cx="7249253" cy="2679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3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#4:</a:t>
            </a:r>
            <a:r>
              <a:rPr lang="zh-CN" altLang="en-US" dirty="0" smtClean="0"/>
              <a:t>        </a:t>
            </a:r>
            <a:r>
              <a:rPr lang="en-US" altLang="zh-CN" dirty="0" smtClean="0"/>
              <a:t>?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lockstep</a:t>
            </a:r>
          </a:p>
          <a:p>
            <a:r>
              <a:rPr lang="en-US" altLang="zh-CN" dirty="0" smtClean="0"/>
              <a:t>“?”</a:t>
            </a:r>
            <a:r>
              <a:rPr lang="zh-CN" altLang="en-US" dirty="0" smtClean="0"/>
              <a:t>                           </a:t>
            </a:r>
            <a:r>
              <a:rPr lang="en-US" altLang="zh-CN" dirty="0" smtClean="0"/>
              <a:t>“Pearls”</a:t>
            </a:r>
            <a:endParaRPr lang="en-US" dirty="0"/>
          </a:p>
        </p:txBody>
      </p:sp>
      <p:cxnSp>
        <p:nvCxnSpPr>
          <p:cNvPr id="8" name="直接箭头连接符 24"/>
          <p:cNvCxnSpPr/>
          <p:nvPr/>
        </p:nvCxnSpPr>
        <p:spPr>
          <a:xfrm>
            <a:off x="2842861" y="2539999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5234" y="2913116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4343" y="2913116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4781"/>
            <a:ext cx="9144000" cy="32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374780"/>
            <a:ext cx="3076222" cy="2875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 smtClean="0">
                <a:solidFill>
                  <a:srgbClr val="FF0000"/>
                </a:solidFill>
              </a:rPr>
              <a:t>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838" y="6250096"/>
            <a:ext cx="8863717" cy="50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Lockstep</a:t>
            </a:r>
            <a:r>
              <a:rPr lang="en-US" dirty="0" smtClean="0"/>
              <a:t> and </a:t>
            </a:r>
            <a:r>
              <a:rPr lang="en-US" i="1" dirty="0" smtClean="0"/>
              <a:t>Spectral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Subspace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Plot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#4: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overlapping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</a:p>
          <a:p>
            <a:r>
              <a:rPr lang="en-US" altLang="zh-CN" dirty="0" smtClean="0"/>
              <a:t>“</a:t>
            </a:r>
            <a:r>
              <a:rPr lang="en-US" altLang="zh-CN" b="1" dirty="0" smtClean="0"/>
              <a:t>Staircase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            </a:t>
            </a:r>
            <a:r>
              <a:rPr lang="en-US" altLang="zh-CN" dirty="0" smtClean="0"/>
              <a:t>“Pearls”</a:t>
            </a:r>
            <a:endParaRPr lang="en-US" dirty="0"/>
          </a:p>
        </p:txBody>
      </p:sp>
      <p:cxnSp>
        <p:nvCxnSpPr>
          <p:cNvPr id="8" name="直接箭头连接符 24"/>
          <p:cNvCxnSpPr/>
          <p:nvPr/>
        </p:nvCxnSpPr>
        <p:spPr>
          <a:xfrm>
            <a:off x="2842861" y="2539999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95234" y="2913116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Adjacency Matrix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4343" y="2913116"/>
            <a:ext cx="416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cs typeface="Times New Roman" panose="02020603050405020304" pitchFamily="18" charset="0"/>
              </a:rPr>
              <a:t>Spectral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Plot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74781"/>
            <a:ext cx="9144000" cy="327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04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Reminder</a:t>
            </a:r>
          </a:p>
          <a:p>
            <a:pPr lvl="1"/>
            <a:r>
              <a:rPr lang="en-US" dirty="0" smtClean="0"/>
              <a:t>“Spectral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BP</a:t>
            </a:r>
            <a:r>
              <a:rPr lang="en-US" altLang="zh-CN" dirty="0" smtClean="0">
                <a:solidFill>
                  <a:srgbClr val="FF0000"/>
                </a:solidFill>
              </a:rPr>
              <a:t>-based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Sell followers: “Become a Twitter </a:t>
            </a:r>
            <a:r>
              <a:rPr lang="en-US" dirty="0" err="1" smtClean="0"/>
              <a:t>Rockstar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97" y="2648394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51697" y="263013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19595" y="302252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1886" y="36724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93" y="2581910"/>
            <a:ext cx="6556055" cy="218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20379" y="4970012"/>
            <a:ext cx="31800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r>
              <a:rPr lang="en-US" sz="3200" dirty="0" smtClean="0"/>
              <a:t>.9 TWD per edge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334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1: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</a:p>
          <a:p>
            <a:pPr lvl="1"/>
            <a:r>
              <a:rPr lang="en-US" altLang="zh-CN" dirty="0" smtClean="0"/>
              <a:t>Spot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“Rays”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“Pearls”</a:t>
            </a:r>
          </a:p>
          <a:p>
            <a:pPr lvl="1"/>
            <a:r>
              <a:rPr lang="en-US" altLang="zh-CN" dirty="0" smtClean="0"/>
              <a:t>Catch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seed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followers</a:t>
            </a:r>
          </a:p>
          <a:p>
            <a:r>
              <a:rPr lang="en-US" dirty="0" smtClean="0"/>
              <a:t>Step</a:t>
            </a:r>
            <a:r>
              <a:rPr lang="zh-CN" altLang="zh-CN" dirty="0"/>
              <a:t> </a:t>
            </a:r>
            <a:r>
              <a:rPr lang="en-US" altLang="zh-CN" dirty="0" smtClean="0"/>
              <a:t>2: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Propagation</a:t>
            </a:r>
            <a:endParaRPr lang="en-US" altLang="zh-CN" dirty="0"/>
          </a:p>
          <a:p>
            <a:pPr lvl="1"/>
            <a:r>
              <a:rPr lang="en-US" dirty="0" smtClean="0"/>
              <a:t>Blame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followees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followers</a:t>
            </a:r>
          </a:p>
          <a:p>
            <a:pPr lvl="1"/>
            <a:r>
              <a:rPr lang="en-US" dirty="0" smtClean="0"/>
              <a:t>Blame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strange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followees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Automatically</a:t>
            </a:r>
            <a:r>
              <a:rPr lang="zh-CN" altLang="en-US" sz="3600" dirty="0" smtClean="0"/>
              <a:t> </a:t>
            </a:r>
            <a:r>
              <a:rPr lang="en-US" sz="3600" dirty="0" smtClean="0"/>
              <a:t>Spot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“Rays”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and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“Pearls”</a:t>
            </a:r>
            <a:endParaRPr lang="en-US" sz="3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2" y="1842098"/>
            <a:ext cx="8480778" cy="488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7038" y="1149600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cs typeface="Times New Roman" panose="02020603050405020304" pitchFamily="18" charset="0"/>
              </a:rPr>
              <a:t>Spectral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cs typeface="Times New Roman" panose="02020603050405020304" pitchFamily="18" charset="0"/>
              </a:rPr>
              <a:t>Subspace</a:t>
            </a:r>
            <a:r>
              <a:rPr lang="zh-CN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Plot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1500" y="1149600"/>
            <a:ext cx="2343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cs typeface="Times New Roman" panose="02020603050405020304" pitchFamily="18" charset="0"/>
              </a:rPr>
              <a:t>Polar</a:t>
            </a:r>
            <a:r>
              <a:rPr lang="zh-CN" altLang="en-US" sz="2400" b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Coordinate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b="1" dirty="0" smtClean="0">
                <a:cs typeface="Times New Roman" panose="02020603050405020304" pitchFamily="18" charset="0"/>
              </a:rPr>
              <a:t>Transform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0372" y="1149600"/>
            <a:ext cx="162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>
                <a:cs typeface="Times New Roman" panose="02020603050405020304" pitchFamily="18" charset="0"/>
              </a:rPr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246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Blame </a:t>
            </a:r>
            <a:r>
              <a:rPr lang="en-US" dirty="0" err="1"/>
              <a:t>followees</a:t>
            </a:r>
            <a:r>
              <a:rPr lang="en-US" dirty="0"/>
              <a:t> with strange followers</a:t>
            </a:r>
          </a:p>
          <a:p>
            <a:r>
              <a:rPr lang="en-US" dirty="0"/>
              <a:t>Blame followers with strange </a:t>
            </a:r>
            <a:r>
              <a:rPr lang="en-US" dirty="0" err="1"/>
              <a:t>followees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11" y="3181223"/>
            <a:ext cx="7965252" cy="294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Reminder</a:t>
            </a:r>
          </a:p>
          <a:p>
            <a:pPr lvl="1"/>
            <a:r>
              <a:rPr lang="en-US" dirty="0" smtClean="0"/>
              <a:t>“Spectral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Plot”</a:t>
            </a:r>
          </a:p>
          <a:p>
            <a:pPr lvl="1"/>
            <a:r>
              <a:rPr lang="en-US" dirty="0" smtClean="0"/>
              <a:t>BP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Dataset</a:t>
            </a:r>
          </a:p>
          <a:p>
            <a:pPr lvl="1"/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Tencent</a:t>
            </a:r>
            <a:r>
              <a:rPr lang="en-US" dirty="0" smtClean="0"/>
              <a:t> </a:t>
            </a:r>
            <a:r>
              <a:rPr lang="en-US" dirty="0" err="1" smtClean="0"/>
              <a:t>Weibo</a:t>
            </a:r>
            <a:endParaRPr lang="en-US" dirty="0" smtClean="0"/>
          </a:p>
          <a:p>
            <a:r>
              <a:rPr lang="en-US" dirty="0" smtClean="0"/>
              <a:t>117 million nodes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(users)</a:t>
            </a:r>
          </a:p>
          <a:p>
            <a:r>
              <a:rPr lang="en-US" altLang="zh-CN" dirty="0" smtClean="0"/>
              <a:t>3.33</a:t>
            </a:r>
            <a:r>
              <a:rPr lang="zh-CN" altLang="en-US" dirty="0" smtClean="0"/>
              <a:t> </a:t>
            </a:r>
            <a:r>
              <a:rPr lang="en-US" altLang="zh-CN" dirty="0" smtClean="0"/>
              <a:t>billion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directed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edges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1600200"/>
            <a:ext cx="614362" cy="614362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978" y="3533875"/>
            <a:ext cx="308220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80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Reminder</a:t>
            </a:r>
          </a:p>
          <a:p>
            <a:pPr lvl="1"/>
            <a:r>
              <a:rPr lang="en-US" dirty="0" smtClean="0"/>
              <a:t>“Spectral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Plot”</a:t>
            </a:r>
          </a:p>
          <a:p>
            <a:pPr lvl="1"/>
            <a:r>
              <a:rPr lang="en-US" dirty="0" smtClean="0"/>
              <a:t>BP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Real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</a:p>
          <a:p>
            <a:pPr lvl="1"/>
            <a:r>
              <a:rPr lang="en-US" altLang="zh-CN" dirty="0" smtClean="0"/>
              <a:t>Synthetic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3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8" y="1600200"/>
            <a:ext cx="3306703" cy="198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20" y="1600199"/>
            <a:ext cx="3157879" cy="189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" y="3950345"/>
            <a:ext cx="3306703" cy="198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20" y="4031274"/>
            <a:ext cx="3157879" cy="19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箭头连接符 24"/>
          <p:cNvCxnSpPr/>
          <p:nvPr/>
        </p:nvCxnSpPr>
        <p:spPr>
          <a:xfrm>
            <a:off x="4253972" y="2539999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24"/>
          <p:cNvCxnSpPr/>
          <p:nvPr/>
        </p:nvCxnSpPr>
        <p:spPr>
          <a:xfrm>
            <a:off x="4253972" y="4938888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71575" y="3569609"/>
            <a:ext cx="157967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cs typeface="Times New Roman" panose="02020603050405020304" pitchFamily="18" charset="0"/>
              </a:rPr>
              <a:t>“Pearls”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90266" y="3578163"/>
            <a:ext cx="20718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cs typeface="Times New Roman" panose="02020603050405020304" pitchFamily="18" charset="0"/>
              </a:rPr>
              <a:t>“Staircase”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1575" y="1138535"/>
            <a:ext cx="13334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cs typeface="Times New Roman" panose="02020603050405020304" pitchFamily="18" charset="0"/>
              </a:rPr>
              <a:t>“Rays”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16044" y="1123658"/>
            <a:ext cx="146185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cs typeface="Times New Roman" panose="02020603050405020304" pitchFamily="18" charset="0"/>
              </a:rPr>
              <a:t>“Block”</a:t>
            </a:r>
            <a:endParaRPr lang="zh-CN" altLang="en-US" sz="3200" b="1" dirty="0"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33" y="1614311"/>
            <a:ext cx="14245824" cy="449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7" y="1600200"/>
            <a:ext cx="28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7" y="4398163"/>
            <a:ext cx="28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1861266" y="3328200"/>
            <a:ext cx="0" cy="10699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77"/>
          <p:cNvSpPr/>
          <p:nvPr/>
        </p:nvSpPr>
        <p:spPr>
          <a:xfrm>
            <a:off x="3547533" y="1585309"/>
            <a:ext cx="4975578" cy="4540853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08377" y="1138535"/>
            <a:ext cx="129374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“Rays”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377" y="3936498"/>
            <a:ext cx="14219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“Block”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9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Real Data</a:t>
            </a:r>
            <a:endParaRPr lang="en-US" dirty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75908" y="3584222"/>
            <a:ext cx="0" cy="8139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8377" y="1138535"/>
            <a:ext cx="15386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“Pearls”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8376" y="3936498"/>
            <a:ext cx="2022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“Staircase”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6" y="1600200"/>
            <a:ext cx="3306703" cy="198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8163"/>
            <a:ext cx="3157879" cy="19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88293" y="1395060"/>
            <a:ext cx="1119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3,188</a:t>
            </a:r>
          </a:p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in F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46679" y="4521287"/>
            <a:ext cx="3396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1	</a:t>
            </a:r>
            <a:r>
              <a:rPr lang="zh-CN" altLang="en-US" sz="3200" baseline="-25000" dirty="0" smtClean="0">
                <a:cs typeface="Times New Roman" panose="02020603050405020304" pitchFamily="18" charset="0"/>
              </a:rPr>
              <a:t>     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2</a:t>
            </a:r>
            <a:r>
              <a:rPr lang="zh-CN" altLang="en-US" sz="3200" baseline="-25000" dirty="0" smtClean="0">
                <a:cs typeface="Times New Roman" panose="02020603050405020304" pitchFamily="18" charset="0"/>
              </a:rPr>
              <a:t>       </a:t>
            </a:r>
            <a:r>
              <a:rPr lang="en-US" altLang="zh-CN" sz="3200" dirty="0"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3</a:t>
            </a:r>
            <a:r>
              <a:rPr lang="zh-CN" altLang="en-US" sz="3200" baseline="-25000" dirty="0" smtClean="0"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cs typeface="Times New Roman" panose="02020603050405020304" pitchFamily="18" charset="0"/>
              </a:rPr>
              <a:t>	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E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4</a:t>
            </a:r>
            <a:endParaRPr lang="en-US" altLang="zh-CN" sz="3200" baseline="-25000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96404" y="1395060"/>
            <a:ext cx="1119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7,210</a:t>
            </a:r>
          </a:p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in F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364556" y="1395060"/>
            <a:ext cx="11190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2,457</a:t>
            </a:r>
          </a:p>
          <a:p>
            <a:pPr marL="0" lvl="1"/>
            <a:r>
              <a:rPr lang="en-US" altLang="zh-CN" sz="3200" dirty="0" smtClean="0">
                <a:cs typeface="Times New Roman" panose="02020603050405020304" pitchFamily="18" charset="0"/>
              </a:rPr>
              <a:t>in F</a:t>
            </a:r>
            <a:r>
              <a:rPr lang="en-US" altLang="zh-CN" sz="3200" baseline="-25000" dirty="0" smtClean="0"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cxnSp>
        <p:nvCxnSpPr>
          <p:cNvPr id="20" name="直接箭头连接符 12"/>
          <p:cNvCxnSpPr>
            <a:stCxn id="16" idx="2"/>
          </p:cNvCxnSpPr>
          <p:nvPr/>
        </p:nvCxnSpPr>
        <p:spPr>
          <a:xfrm>
            <a:off x="5247801" y="2472278"/>
            <a:ext cx="748603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17"/>
          <p:cNvCxnSpPr>
            <a:stCxn id="16" idx="2"/>
          </p:cNvCxnSpPr>
          <p:nvPr/>
        </p:nvCxnSpPr>
        <p:spPr>
          <a:xfrm>
            <a:off x="5247801" y="2472278"/>
            <a:ext cx="1612699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0"/>
          <p:cNvCxnSpPr>
            <a:stCxn id="16" idx="2"/>
          </p:cNvCxnSpPr>
          <p:nvPr/>
        </p:nvCxnSpPr>
        <p:spPr>
          <a:xfrm>
            <a:off x="5247801" y="2472278"/>
            <a:ext cx="2476795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3"/>
          <p:cNvCxnSpPr>
            <a:stCxn id="18" idx="2"/>
          </p:cNvCxnSpPr>
          <p:nvPr/>
        </p:nvCxnSpPr>
        <p:spPr>
          <a:xfrm flipH="1">
            <a:off x="5996404" y="2472278"/>
            <a:ext cx="559508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6"/>
          <p:cNvCxnSpPr>
            <a:stCxn id="18" idx="2"/>
          </p:cNvCxnSpPr>
          <p:nvPr/>
        </p:nvCxnSpPr>
        <p:spPr>
          <a:xfrm>
            <a:off x="6555912" y="2472278"/>
            <a:ext cx="304588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30"/>
          <p:cNvCxnSpPr>
            <a:stCxn id="19" idx="2"/>
          </p:cNvCxnSpPr>
          <p:nvPr/>
        </p:nvCxnSpPr>
        <p:spPr>
          <a:xfrm flipH="1">
            <a:off x="5242292" y="2472278"/>
            <a:ext cx="2681772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34"/>
          <p:cNvCxnSpPr>
            <a:stCxn id="19" idx="2"/>
          </p:cNvCxnSpPr>
          <p:nvPr/>
        </p:nvCxnSpPr>
        <p:spPr>
          <a:xfrm flipH="1">
            <a:off x="5996404" y="2472278"/>
            <a:ext cx="1927660" cy="2049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56115"/>
              </p:ext>
            </p:extLst>
          </p:nvPr>
        </p:nvGraphicFramePr>
        <p:xfrm>
          <a:off x="3433810" y="5420267"/>
          <a:ext cx="5560192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48"/>
                <a:gridCol w="1390048"/>
                <a:gridCol w="1390048"/>
                <a:gridCol w="139004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lt"/>
                          <a:cs typeface="Times New Roman" panose="02020603050405020304" pitchFamily="18" charset="0"/>
                        </a:rPr>
                        <a:t>“F-E”</a:t>
                      </a:r>
                      <a:endParaRPr lang="zh-CN" altLang="en-US" sz="28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+mn-lt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320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3200" baseline="0" dirty="0" smtClean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+mn-lt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320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3200" baseline="0" dirty="0" smtClean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3200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dirty="0" smtClean="0">
                          <a:latin typeface="+mn-lt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sz="3200" baseline="-25000" dirty="0" smtClean="0">
                          <a:latin typeface="+mn-lt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3200" baseline="0" dirty="0" smtClean="0"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zh-CN" sz="2800" baseline="0" dirty="0" smtClean="0">
                          <a:latin typeface="+mn-lt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 smtClean="0">
                          <a:latin typeface="+mn-lt"/>
                          <a:cs typeface="Times New Roman" panose="02020603050405020304" pitchFamily="18" charset="0"/>
                        </a:rPr>
                        <a:t>Density</a:t>
                      </a:r>
                      <a:endParaRPr lang="zh-CN" altLang="en-US" sz="2800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latin typeface="+mn-lt"/>
                          <a:cs typeface="Times New Roman" panose="02020603050405020304" pitchFamily="18" charset="0"/>
                        </a:rPr>
                        <a:t>91.3%</a:t>
                      </a:r>
                      <a:endParaRPr lang="zh-CN" altLang="en-US" sz="2800" u="none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latin typeface="+mn-lt"/>
                          <a:cs typeface="Times New Roman" panose="02020603050405020304" pitchFamily="18" charset="0"/>
                        </a:rPr>
                        <a:t>92.6%</a:t>
                      </a:r>
                      <a:endParaRPr lang="zh-CN" altLang="en-US" sz="2800" u="none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u="none" dirty="0" smtClean="0">
                          <a:latin typeface="+mn-lt"/>
                          <a:cs typeface="Times New Roman" panose="02020603050405020304" pitchFamily="18" charset="0"/>
                        </a:rPr>
                        <a:t>89.1%</a:t>
                      </a:r>
                      <a:endParaRPr lang="zh-CN" altLang="en-US" sz="2800" u="none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87" y="2341171"/>
            <a:ext cx="8107124" cy="255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69130" y="3584222"/>
            <a:ext cx="0" cy="8139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8377" y="3936498"/>
            <a:ext cx="1563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“Staircase”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2146564"/>
            <a:ext cx="3615079" cy="47114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rgbClr val="FF0000"/>
              </a:solidFill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6" y="1600200"/>
            <a:ext cx="3306703" cy="198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98163"/>
            <a:ext cx="3157879" cy="19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矩形 77"/>
          <p:cNvSpPr/>
          <p:nvPr/>
        </p:nvSpPr>
        <p:spPr>
          <a:xfrm>
            <a:off x="7607301" y="3216832"/>
            <a:ext cx="1234722" cy="466168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08376" y="3936498"/>
            <a:ext cx="20227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“Staircase”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8377" y="1138535"/>
            <a:ext cx="15386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</a:rPr>
              <a:t>“Pearls”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675908" y="3584222"/>
            <a:ext cx="0" cy="81394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  <p:sp>
        <p:nvSpPr>
          <p:cNvPr id="36" name="矩形 77"/>
          <p:cNvSpPr/>
          <p:nvPr/>
        </p:nvSpPr>
        <p:spPr>
          <a:xfrm>
            <a:off x="3836811" y="4165079"/>
            <a:ext cx="5005211" cy="466168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8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30" y="2351409"/>
            <a:ext cx="65172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687933" y="26582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4" y="235094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322305" y="268855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74292" y="1698463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9"/>
          <p:cNvCxnSpPr>
            <a:stCxn id="15" idx="3"/>
            <a:endCxn id="11" idx="1"/>
          </p:cNvCxnSpPr>
          <p:nvPr/>
        </p:nvCxnSpPr>
        <p:spPr>
          <a:xfrm>
            <a:off x="5758917" y="2980942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01750" y="2427409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out-degree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32" y="2689952"/>
            <a:ext cx="5323968" cy="31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7" y="2493163"/>
            <a:ext cx="2880000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78" y="4398163"/>
            <a:ext cx="2880000" cy="1735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8763" y="3188718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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1891" y="4869007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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904" y="524173"/>
            <a:ext cx="614362" cy="6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6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SVD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Reminder</a:t>
            </a:r>
          </a:p>
          <a:p>
            <a:pPr lvl="1"/>
            <a:r>
              <a:rPr lang="en-US" dirty="0" smtClean="0"/>
              <a:t>“Spectral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Subspace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Plot”</a:t>
            </a:r>
          </a:p>
          <a:p>
            <a:pPr lvl="1"/>
            <a:r>
              <a:rPr lang="en-US" dirty="0" smtClean="0"/>
              <a:t>BP</a:t>
            </a:r>
            <a:r>
              <a:rPr lang="en-US" altLang="zh-CN" dirty="0" smtClean="0"/>
              <a:t>-based</a:t>
            </a:r>
            <a:r>
              <a:rPr lang="zh-CN" altLang="en-US" dirty="0" smtClean="0"/>
              <a:t>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Experiments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altLang="zh-CN" dirty="0" smtClean="0"/>
              <a:t>Real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Synthetic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</a:t>
            </a:r>
            <a:r>
              <a:rPr lang="en-US" altLang="zh-CN" b="1" dirty="0" smtClean="0"/>
              <a:t>camouflage</a:t>
            </a:r>
            <a:r>
              <a:rPr lang="en-US" altLang="zh-CN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24" y="2374053"/>
            <a:ext cx="5921022" cy="355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7522" y="3339868"/>
            <a:ext cx="13879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perfect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28889" y="2737556"/>
            <a:ext cx="1157111" cy="602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51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Inject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overlapping </a:t>
            </a:r>
            <a:r>
              <a:rPr lang="en-US" altLang="zh-CN" dirty="0" smtClean="0"/>
              <a:t>lockstep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7522" y="3339868"/>
            <a:ext cx="13879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perfect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42" y="2345111"/>
            <a:ext cx="5969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1128889" y="2737556"/>
            <a:ext cx="1157111" cy="6023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0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Different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types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lockstep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</a:p>
          <a:p>
            <a:r>
              <a:rPr lang="en-US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handbook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(rules)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infer</a:t>
            </a:r>
            <a:r>
              <a:rPr lang="zh-CN" altLang="en-US" dirty="0"/>
              <a:t> </a:t>
            </a:r>
            <a:r>
              <a:rPr lang="en-US" altLang="zh-CN" dirty="0" smtClean="0"/>
              <a:t>lockstep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patterns</a:t>
            </a:r>
          </a:p>
          <a:p>
            <a:r>
              <a:rPr lang="en-US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catch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suspicious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nodes</a:t>
            </a:r>
          </a:p>
          <a:p>
            <a:r>
              <a:rPr lang="en-US" dirty="0" smtClean="0"/>
              <a:t>Remove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spikes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out-degree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distribution</a:t>
            </a:r>
            <a:endParaRPr lang="en-US" dirty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0174"/>
            <a:ext cx="7772400" cy="1470025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8" y="2841977"/>
            <a:ext cx="3306703" cy="198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20" y="2841976"/>
            <a:ext cx="3157879" cy="1894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99" y="4718088"/>
            <a:ext cx="3306703" cy="198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20" y="4799017"/>
            <a:ext cx="3157879" cy="190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24"/>
          <p:cNvCxnSpPr/>
          <p:nvPr/>
        </p:nvCxnSpPr>
        <p:spPr>
          <a:xfrm>
            <a:off x="4253972" y="3781776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24"/>
          <p:cNvCxnSpPr/>
          <p:nvPr/>
        </p:nvCxnSpPr>
        <p:spPr>
          <a:xfrm>
            <a:off x="4253972" y="5706631"/>
            <a:ext cx="934546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43" y="1244786"/>
            <a:ext cx="5323968" cy="319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wamp\www\backup\get-the-scoop\mycmu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18" y="94478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308" y="94478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76" y="2350941"/>
            <a:ext cx="109728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687933" y="26582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4" y="235094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322305" y="268855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4292" y="1698463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9"/>
          <p:cNvCxnSpPr>
            <a:stCxn id="23" idx="3"/>
          </p:cNvCxnSpPr>
          <p:nvPr/>
        </p:nvCxnSpPr>
        <p:spPr>
          <a:xfrm>
            <a:off x="5758917" y="2980942"/>
            <a:ext cx="1203258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1169" y="3552319"/>
            <a:ext cx="337243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#follower</a:t>
            </a:r>
            <a:r>
              <a:rPr lang="zh-CN" altLang="en-US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↑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+1,000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01750" y="2427409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30" y="2351409"/>
            <a:ext cx="65172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687933" y="26582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4" y="235094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322305" y="268855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4292" y="1698463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9"/>
          <p:cNvCxnSpPr>
            <a:stCxn id="23" idx="3"/>
            <a:endCxn id="19" idx="1"/>
          </p:cNvCxnSpPr>
          <p:nvPr/>
        </p:nvCxnSpPr>
        <p:spPr>
          <a:xfrm>
            <a:off x="5758917" y="2980942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04208" y="4026521"/>
            <a:ext cx="3269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ore customers…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60" y="4547461"/>
            <a:ext cx="65172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675763" y="4854294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1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33"/>
          <p:cNvCxnSpPr>
            <a:stCxn id="23" idx="3"/>
            <a:endCxn id="28" idx="1"/>
          </p:cNvCxnSpPr>
          <p:nvPr/>
        </p:nvCxnSpPr>
        <p:spPr>
          <a:xfrm>
            <a:off x="5758917" y="2980942"/>
            <a:ext cx="1293943" cy="219651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04208" y="3103109"/>
            <a:ext cx="606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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63941" y="3414758"/>
            <a:ext cx="1840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Unsafe!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01750" y="2427409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30" y="2351409"/>
            <a:ext cx="65172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687933" y="26582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4" y="235094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322305" y="268855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74292" y="1698463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9"/>
          <p:cNvCxnSpPr>
            <a:stCxn id="23" idx="3"/>
            <a:endCxn id="19" idx="1"/>
          </p:cNvCxnSpPr>
          <p:nvPr/>
        </p:nvCxnSpPr>
        <p:spPr>
          <a:xfrm>
            <a:off x="5758917" y="2980942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60" y="4547461"/>
            <a:ext cx="65172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7675763" y="4854294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1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3" y="454746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322304" y="488507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5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29"/>
          <p:cNvCxnSpPr/>
          <p:nvPr/>
        </p:nvCxnSpPr>
        <p:spPr>
          <a:xfrm>
            <a:off x="5758917" y="5207774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01750" y="2427409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01750" y="4592686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04208" y="4026521"/>
            <a:ext cx="3269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M</a:t>
            </a:r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ore customers…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77" y="4547461"/>
            <a:ext cx="109728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30" y="2351409"/>
            <a:ext cx="651724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687933" y="26582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4" y="235094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22305" y="268855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74292" y="1698463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9"/>
          <p:cNvCxnSpPr>
            <a:stCxn id="24" idx="3"/>
            <a:endCxn id="20" idx="1"/>
          </p:cNvCxnSpPr>
          <p:nvPr/>
        </p:nvCxnSpPr>
        <p:spPr>
          <a:xfrm>
            <a:off x="5758917" y="2980942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5763" y="4854294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1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pic>
        <p:nvPicPr>
          <p:cNvPr id="30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3" y="454746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322304" y="488507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5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29"/>
          <p:cNvCxnSpPr/>
          <p:nvPr/>
        </p:nvCxnSpPr>
        <p:spPr>
          <a:xfrm>
            <a:off x="5758917" y="5207774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858835" y="3602112"/>
            <a:ext cx="41316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cs typeface="Times New Roman" panose="02020603050405020304" pitchFamily="18" charset="0"/>
                <a:sym typeface="Symbol"/>
              </a:rPr>
              <a:t>I want more followers…</a:t>
            </a:r>
            <a:endParaRPr lang="zh-CN" alt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01750" y="2427409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01750" y="4592686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Strange 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4" name="Picture 2" descr="C:\wamp\www\backup\get-the-scoop\my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170" y="6257860"/>
            <a:ext cx="923325" cy="6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wamp\www\backup\get-the-scoop\mytsinghu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60" y="6257860"/>
            <a:ext cx="1229606" cy="61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05257"/>
            <a:ext cx="1487239" cy="204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717236" y="2087001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134" y="247938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17425" y="3129348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5" y="4077500"/>
            <a:ext cx="324624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85" y="4516681"/>
            <a:ext cx="109728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86" y="2320629"/>
            <a:ext cx="1097285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687933" y="265824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22719" y="1668151"/>
            <a:ext cx="176322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customer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4" y="235094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322305" y="268855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1,000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74292" y="1698463"/>
            <a:ext cx="131137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botnet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9"/>
          <p:cNvCxnSpPr>
            <a:stCxn id="16" idx="3"/>
          </p:cNvCxnSpPr>
          <p:nvPr/>
        </p:nvCxnSpPr>
        <p:spPr>
          <a:xfrm>
            <a:off x="5758917" y="2980942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5763" y="4854294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1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933" y="4547461"/>
            <a:ext cx="935371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322304" y="4885074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cs typeface="Times New Roman" panose="02020603050405020304" pitchFamily="18" charset="0"/>
                <a:sym typeface="Symbol"/>
              </a:rPr>
              <a:t> 5</a:t>
            </a:r>
            <a:r>
              <a:rPr lang="en-US" altLang="zh-CN" sz="3200" dirty="0" smtClean="0">
                <a:cs typeface="Times New Roman" panose="02020603050405020304" pitchFamily="18" charset="0"/>
              </a:rPr>
              <a:t>,000</a:t>
            </a:r>
            <a:endParaRPr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9"/>
          <p:cNvCxnSpPr/>
          <p:nvPr/>
        </p:nvCxnSpPr>
        <p:spPr>
          <a:xfrm>
            <a:off x="5758917" y="5207774"/>
            <a:ext cx="1306113" cy="46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31"/>
          <p:cNvCxnSpPr/>
          <p:nvPr/>
        </p:nvCxnSpPr>
        <p:spPr>
          <a:xfrm flipV="1">
            <a:off x="5652120" y="3060127"/>
            <a:ext cx="1357802" cy="185572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27187" y="3610941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01750" y="2427409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01750" y="4592686"/>
            <a:ext cx="15209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Symbol"/>
              </a:rPr>
              <a:t>connect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4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873</Words>
  <Application>Microsoft Office PowerPoint</Application>
  <PresentationFormat>全屏显示(4:3)</PresentationFormat>
  <Paragraphs>360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Theme</vt:lpstr>
      <vt:lpstr>Inferring Strange Behavior from Connectivity Pattern in Social Networks 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What is Strange Behavior?</vt:lpstr>
      <vt:lpstr>Adjacency Matrix Reminder</vt:lpstr>
      <vt:lpstr>Strange        Lockstep Behavior</vt:lpstr>
      <vt:lpstr>More Applications</vt:lpstr>
      <vt:lpstr>More Applications</vt:lpstr>
      <vt:lpstr>Problem Definition</vt:lpstr>
      <vt:lpstr>Outline</vt:lpstr>
      <vt:lpstr>SVD Reminder</vt:lpstr>
      <vt:lpstr>Outline</vt:lpstr>
      <vt:lpstr>Lockstep and Spectral Subspace Plot</vt:lpstr>
      <vt:lpstr>Lockstep and Spectral Subspace Plot</vt:lpstr>
      <vt:lpstr>Lockstep and Spectral Subspace Plot</vt:lpstr>
      <vt:lpstr>Lockstep and Spectral Subspace Plot</vt:lpstr>
      <vt:lpstr>Lockstep and Spectral Subspace Plot</vt:lpstr>
      <vt:lpstr>Lockstep and Spectral Subspace Plot</vt:lpstr>
      <vt:lpstr>Lockstep and Spectral Subspace Plot</vt:lpstr>
      <vt:lpstr>Outline</vt:lpstr>
      <vt:lpstr>Algorithm</vt:lpstr>
      <vt:lpstr>Automatically Spot “Rays” and “Pearls”</vt:lpstr>
      <vt:lpstr>BP-based Algorithm</vt:lpstr>
      <vt:lpstr>Outline</vt:lpstr>
      <vt:lpstr>Dataset</vt:lpstr>
      <vt:lpstr>Outline</vt:lpstr>
      <vt:lpstr>Real Data</vt:lpstr>
      <vt:lpstr>Real Data</vt:lpstr>
      <vt:lpstr>Real Data</vt:lpstr>
      <vt:lpstr>Real Data</vt:lpstr>
      <vt:lpstr>Real Data</vt:lpstr>
      <vt:lpstr>Outline</vt:lpstr>
      <vt:lpstr>Synthetic Data</vt:lpstr>
      <vt:lpstr>Synthetic Data</vt:lpstr>
      <vt:lpstr>Contributions</vt:lpstr>
      <vt:lpstr>Thank you!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Inferring Strange Behavior from Connectivity Pattern in Social Networks </dc:title>
  <dc:creator>Meng Jiang</dc:creator>
  <cp:lastModifiedBy>meng</cp:lastModifiedBy>
  <cp:revision>204</cp:revision>
  <dcterms:created xsi:type="dcterms:W3CDTF">2014-05-14T20:17:30Z</dcterms:created>
  <dcterms:modified xsi:type="dcterms:W3CDTF">2015-03-17T21:01:25Z</dcterms:modified>
</cp:coreProperties>
</file>