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343" r:id="rId3"/>
    <p:sldId id="285" r:id="rId4"/>
    <p:sldId id="314" r:id="rId5"/>
    <p:sldId id="315" r:id="rId6"/>
    <p:sldId id="316" r:id="rId7"/>
    <p:sldId id="317" r:id="rId8"/>
    <p:sldId id="352" r:id="rId9"/>
    <p:sldId id="353" r:id="rId10"/>
    <p:sldId id="355" r:id="rId11"/>
    <p:sldId id="354" r:id="rId12"/>
    <p:sldId id="356" r:id="rId13"/>
    <p:sldId id="358" r:id="rId14"/>
    <p:sldId id="359" r:id="rId15"/>
    <p:sldId id="320" r:id="rId16"/>
    <p:sldId id="321" r:id="rId17"/>
    <p:sldId id="336" r:id="rId18"/>
    <p:sldId id="33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3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66679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66390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8.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Classification: Naïve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Bayes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20634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|H):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dirty="0" smtClean="0"/>
              <a:t>Compute </a:t>
            </a:r>
            <a:r>
              <a:rPr lang="en-US" altLang="en-US" dirty="0"/>
              <a:t>P(</a:t>
            </a:r>
            <a:r>
              <a:rPr lang="en-US" altLang="en-US" dirty="0" err="1"/>
              <a:t>X|C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each </a:t>
            </a:r>
            <a:r>
              <a:rPr lang="en-US" altLang="en-US" dirty="0" smtClean="0"/>
              <a:t>class</a:t>
            </a:r>
          </a:p>
          <a:p>
            <a:pPr>
              <a:spcBef>
                <a:spcPts val="0"/>
              </a:spcBef>
              <a:buNone/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P(Outlook = Rainy | Play? = </a:t>
            </a:r>
            <a:r>
              <a:rPr lang="en-US" altLang="en-US" dirty="0"/>
              <a:t>“yes”) = </a:t>
            </a:r>
            <a:r>
              <a:rPr lang="en-US" altLang="en-US" dirty="0" smtClean="0"/>
              <a:t>3/9 </a:t>
            </a:r>
            <a:r>
              <a:rPr lang="en-US" altLang="en-US" dirty="0"/>
              <a:t>= </a:t>
            </a:r>
            <a:r>
              <a:rPr lang="en-US" altLang="en-US" dirty="0" smtClean="0"/>
              <a:t>0.333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P(Outlook </a:t>
            </a:r>
            <a:r>
              <a:rPr lang="en-US" altLang="en-US" dirty="0"/>
              <a:t>= </a:t>
            </a:r>
            <a:r>
              <a:rPr lang="en-US" altLang="en-US" dirty="0" smtClean="0"/>
              <a:t>Rainy | </a:t>
            </a:r>
            <a:r>
              <a:rPr lang="en-US" altLang="en-US" dirty="0"/>
              <a:t>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</a:t>
            </a:r>
            <a:r>
              <a:rPr lang="en-US" altLang="en-US" dirty="0" smtClean="0"/>
              <a:t>2/5 </a:t>
            </a:r>
            <a:r>
              <a:rPr lang="en-US" altLang="en-US" dirty="0"/>
              <a:t>= </a:t>
            </a:r>
            <a:r>
              <a:rPr lang="en-US" altLang="en-US" dirty="0" smtClean="0"/>
              <a:t>0.4</a:t>
            </a:r>
          </a:p>
          <a:p>
            <a:pPr>
              <a:spcBef>
                <a:spcPts val="0"/>
              </a:spcBef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P(Temperature </a:t>
            </a:r>
            <a:r>
              <a:rPr lang="en-US" altLang="en-US" dirty="0"/>
              <a:t>= </a:t>
            </a:r>
            <a:r>
              <a:rPr lang="en-US" altLang="en-US" dirty="0" smtClean="0"/>
              <a:t>Hot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“yes) = </a:t>
            </a:r>
            <a:r>
              <a:rPr lang="en-US" altLang="en-US" dirty="0" smtClean="0"/>
              <a:t>2/9 </a:t>
            </a:r>
            <a:r>
              <a:rPr lang="en-US" altLang="en-US" dirty="0"/>
              <a:t>= </a:t>
            </a:r>
            <a:r>
              <a:rPr lang="en-US" altLang="en-US" dirty="0" smtClean="0"/>
              <a:t>0.222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P(Temperature = Hot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</a:t>
            </a:r>
            <a:r>
              <a:rPr lang="en-US" altLang="en-US" dirty="0" smtClean="0"/>
              <a:t>2/5 </a:t>
            </a:r>
            <a:r>
              <a:rPr lang="en-US" altLang="en-US" dirty="0"/>
              <a:t>= </a:t>
            </a:r>
            <a:r>
              <a:rPr lang="en-US" altLang="en-US" dirty="0" smtClean="0"/>
              <a:t>0.4</a:t>
            </a:r>
          </a:p>
          <a:p>
            <a:pPr>
              <a:spcBef>
                <a:spcPts val="0"/>
              </a:spcBef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P(Humidity = High </a:t>
            </a:r>
            <a:r>
              <a:rPr lang="en-US" altLang="en-US" dirty="0"/>
              <a:t>| Play? = “yes”) = 3</a:t>
            </a:r>
            <a:r>
              <a:rPr lang="en-US" altLang="en-US" dirty="0" smtClean="0"/>
              <a:t>/9 </a:t>
            </a:r>
            <a:r>
              <a:rPr lang="en-US" altLang="en-US" dirty="0"/>
              <a:t>= </a:t>
            </a:r>
            <a:r>
              <a:rPr lang="en-US" altLang="en-US" dirty="0" smtClean="0"/>
              <a:t>0.333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P(Humidity = High | </a:t>
            </a:r>
            <a:r>
              <a:rPr lang="en-US" altLang="en-US" dirty="0"/>
              <a:t>Play? = “no”) = </a:t>
            </a:r>
            <a:r>
              <a:rPr lang="en-US" altLang="en-US" dirty="0" smtClean="0"/>
              <a:t>4/5 </a:t>
            </a:r>
            <a:r>
              <a:rPr lang="en-US" altLang="en-US" dirty="0"/>
              <a:t>= </a:t>
            </a:r>
            <a:r>
              <a:rPr lang="en-US" altLang="en-US" dirty="0" smtClean="0"/>
              <a:t>0.8</a:t>
            </a:r>
            <a:endParaRPr lang="en-US" altLang="en-US" dirty="0"/>
          </a:p>
          <a:p>
            <a:pPr>
              <a:spcBef>
                <a:spcPts val="0"/>
              </a:spcBef>
            </a:pP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P(Windy = “False”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“yes”) = 6/9 = 0.667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</a:t>
            </a:r>
            <a:r>
              <a:rPr lang="en-US" altLang="en-US" dirty="0" smtClean="0"/>
              <a:t>(Windy= “False”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2/5 = 0.4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P(H|</a:t>
            </a: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): Posteriori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z="3500" b="1" dirty="0"/>
              <a:t>X</a:t>
            </a:r>
            <a:r>
              <a:rPr lang="en-US" altLang="en-US" sz="3500" dirty="0"/>
              <a:t> = </a:t>
            </a:r>
            <a:r>
              <a:rPr lang="en-US" altLang="en-US" sz="3500" dirty="0" smtClean="0"/>
              <a:t>(Outlook=Rainy, Temperature=Hot, Humidity=High, Windy=“False”)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3500" dirty="0" smtClean="0"/>
              <a:t>P(</a:t>
            </a:r>
            <a:r>
              <a:rPr lang="en-US" altLang="en-US" sz="3500" b="1" dirty="0" smtClean="0"/>
              <a:t>X</a:t>
            </a:r>
            <a:r>
              <a:rPr lang="en-US" altLang="en-US" sz="3500" dirty="0" smtClean="0"/>
              <a:t>) = (5/14) x (4/14) x (7/14) x (8/14) = 0.02915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z="3500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err="1" smtClean="0"/>
              <a:t>X</a:t>
            </a:r>
            <a:r>
              <a:rPr lang="en-US" altLang="en-US" dirty="0" err="1" smtClean="0"/>
              <a:t>|C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| Play? </a:t>
            </a:r>
            <a:r>
              <a:rPr lang="en-US" altLang="en-US" dirty="0"/>
              <a:t>= “yes”) = </a:t>
            </a:r>
            <a:r>
              <a:rPr lang="en-US" altLang="en-US" dirty="0" smtClean="0"/>
              <a:t>0.333 </a:t>
            </a:r>
            <a:r>
              <a:rPr lang="en-US" altLang="en-US" dirty="0"/>
              <a:t>x </a:t>
            </a:r>
            <a:r>
              <a:rPr lang="en-US" altLang="en-US" dirty="0" smtClean="0"/>
              <a:t>0.222 </a:t>
            </a:r>
            <a:r>
              <a:rPr lang="en-US" altLang="en-US" dirty="0"/>
              <a:t>x </a:t>
            </a:r>
            <a:r>
              <a:rPr lang="en-US" altLang="en-US" dirty="0" smtClean="0"/>
              <a:t>0.333 </a:t>
            </a:r>
            <a:r>
              <a:rPr lang="en-US" altLang="en-US" dirty="0"/>
              <a:t>x 0.667 = </a:t>
            </a:r>
            <a:r>
              <a:rPr lang="en-US" altLang="en-US" dirty="0" smtClean="0"/>
              <a:t>0.01642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| Play? = </a:t>
            </a:r>
            <a:r>
              <a:rPr lang="en-US" altLang="en-US" dirty="0"/>
              <a:t>“no”) = </a:t>
            </a:r>
            <a:r>
              <a:rPr lang="en-US" altLang="en-US" dirty="0" smtClean="0"/>
              <a:t>0.4 </a:t>
            </a:r>
            <a:r>
              <a:rPr lang="en-US" altLang="en-US" dirty="0"/>
              <a:t>x </a:t>
            </a:r>
            <a:r>
              <a:rPr lang="en-US" altLang="en-US" dirty="0" smtClean="0"/>
              <a:t>0.4 </a:t>
            </a:r>
            <a:r>
              <a:rPr lang="en-US" altLang="en-US" dirty="0"/>
              <a:t>x </a:t>
            </a:r>
            <a:r>
              <a:rPr lang="en-US" altLang="en-US" dirty="0" smtClean="0"/>
              <a:t>0.8 </a:t>
            </a:r>
            <a:r>
              <a:rPr lang="en-US" altLang="en-US" dirty="0"/>
              <a:t>x 0.4 = </a:t>
            </a:r>
            <a:r>
              <a:rPr lang="en-US" altLang="en-US" dirty="0" smtClean="0"/>
              <a:t>0.0512</a:t>
            </a:r>
          </a:p>
          <a:p>
            <a:pPr>
              <a:spcBef>
                <a:spcPts val="300"/>
              </a:spcBef>
              <a:buNone/>
            </a:pP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 smtClean="0"/>
              <a:t>|</a:t>
            </a:r>
            <a:r>
              <a:rPr lang="en-US" altLang="en-US" b="1" dirty="0" err="1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 err="1" smtClean="0"/>
              <a:t>X</a:t>
            </a:r>
            <a:r>
              <a:rPr lang="en-US" altLang="en-US" dirty="0" err="1" smtClean="0"/>
              <a:t>|C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)*P(C</a:t>
            </a:r>
            <a:r>
              <a:rPr lang="en-US" altLang="en-US" baseline="-25000" dirty="0"/>
              <a:t>i</a:t>
            </a:r>
            <a:r>
              <a:rPr lang="en-US" altLang="en-US" dirty="0" smtClean="0"/>
              <a:t>)/P(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dirty="0"/>
              <a:t>Play? = “yes</a:t>
            </a:r>
            <a:r>
              <a:rPr lang="en-US" altLang="en-US" dirty="0" smtClean="0"/>
              <a:t>” |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  <a:r>
              <a:rPr lang="en-US" altLang="en-US" dirty="0" smtClean="0"/>
              <a:t>| Play</a:t>
            </a:r>
            <a:r>
              <a:rPr lang="en-US" altLang="en-US" dirty="0"/>
              <a:t>? = “yes</a:t>
            </a:r>
            <a:r>
              <a:rPr lang="en-US" altLang="en-US" dirty="0" smtClean="0"/>
              <a:t>”) * P(Play</a:t>
            </a:r>
            <a:r>
              <a:rPr lang="en-US" altLang="en-US" dirty="0"/>
              <a:t>? = “yes</a:t>
            </a:r>
            <a:r>
              <a:rPr lang="en-US" altLang="en-US" dirty="0" smtClean="0"/>
              <a:t>”) /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= 0.01642 </a:t>
            </a:r>
            <a:r>
              <a:rPr lang="en-US" altLang="en-US" dirty="0"/>
              <a:t>x </a:t>
            </a:r>
            <a:r>
              <a:rPr lang="en-US" altLang="en-US" dirty="0" smtClean="0"/>
              <a:t>0.643 / 0.02915 = 0.36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/>
              <a:t>P(Play? = </a:t>
            </a:r>
            <a:r>
              <a:rPr lang="en-US" altLang="en-US" dirty="0" smtClean="0"/>
              <a:t>“no” </a:t>
            </a:r>
            <a:r>
              <a:rPr lang="en-US" altLang="en-US" dirty="0"/>
              <a:t>| </a:t>
            </a:r>
            <a:r>
              <a:rPr lang="en-US" altLang="en-US" b="1" dirty="0"/>
              <a:t>X</a:t>
            </a:r>
            <a:r>
              <a:rPr lang="en-US" altLang="en-US" dirty="0"/>
              <a:t>) = P(</a:t>
            </a:r>
            <a:r>
              <a:rPr lang="en-US" altLang="en-US" b="1" dirty="0"/>
              <a:t>X</a:t>
            </a:r>
            <a:r>
              <a:rPr lang="en-US" altLang="en-US" dirty="0"/>
              <a:t> | Play? = </a:t>
            </a:r>
            <a:r>
              <a:rPr lang="en-US" altLang="en-US" dirty="0" smtClean="0"/>
              <a:t>“no”) </a:t>
            </a:r>
            <a:r>
              <a:rPr lang="en-US" altLang="en-US" dirty="0"/>
              <a:t>* P(Play? = </a:t>
            </a:r>
            <a:r>
              <a:rPr lang="en-US" altLang="en-US" dirty="0" smtClean="0"/>
              <a:t>“no”) </a:t>
            </a:r>
            <a:r>
              <a:rPr lang="en-US" altLang="en-US" dirty="0"/>
              <a:t>/ P(</a:t>
            </a:r>
            <a:r>
              <a:rPr lang="en-US" altLang="en-US" b="1" dirty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= 0.0512 x 0.357 / 0.02915 =  0.63</a:t>
            </a:r>
          </a:p>
          <a:p>
            <a:pPr>
              <a:spcBef>
                <a:spcPts val="300"/>
              </a:spcBef>
              <a:buNone/>
            </a:pP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So, the conclusion is </a:t>
            </a:r>
            <a:r>
              <a:rPr lang="en-US" altLang="en-US" i="1" dirty="0" smtClean="0"/>
              <a:t>Play? = “no”.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 Back: Decision Tree-Prediction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04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7" y="2087562"/>
            <a:ext cx="5962544" cy="4198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09434" y="6242319"/>
            <a:ext cx="866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“Yes”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01588" y="6059758"/>
            <a:ext cx="614596" cy="2262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09843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Avoiding the Zero-Probability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</a:t>
            </a:r>
            <a:r>
              <a:rPr lang="en-US" altLang="en-US" dirty="0" smtClean="0"/>
              <a:t>Otherwise</a:t>
            </a:r>
            <a:r>
              <a:rPr lang="en-US" altLang="en-US" dirty="0"/>
              <a:t>, the predicted prob. will be zero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b="1" dirty="0"/>
              <a:t>	</a:t>
            </a:r>
          </a:p>
          <a:p>
            <a:r>
              <a:rPr lang="en-US" altLang="en-US" dirty="0"/>
              <a:t>Ex. Suppose a dataset with 1000 tuples, income=low (0), income= medium (990), and income = high (10)</a:t>
            </a:r>
          </a:p>
          <a:p>
            <a:r>
              <a:rPr lang="en-US" altLang="en-US" dirty="0"/>
              <a:t>Use </a:t>
            </a:r>
            <a:r>
              <a:rPr lang="en-US" altLang="en-US" b="1" dirty="0" err="1"/>
              <a:t>Laplacian</a:t>
            </a:r>
            <a:r>
              <a:rPr lang="en-US" altLang="en-US" b="1" dirty="0"/>
              <a:t> correction</a:t>
            </a:r>
            <a:r>
              <a:rPr lang="en-US" altLang="en-US" dirty="0"/>
              <a:t> (or </a:t>
            </a:r>
            <a:r>
              <a:rPr lang="en-US" altLang="en-US" dirty="0" err="1"/>
              <a:t>Laplacian</a:t>
            </a:r>
            <a:r>
              <a:rPr lang="en-US" altLang="en-US" dirty="0"/>
              <a:t> estimator)</a:t>
            </a:r>
          </a:p>
          <a:p>
            <a:pPr lvl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high) = 11/1003</a:t>
            </a:r>
          </a:p>
          <a:p>
            <a:pPr lvl="1"/>
            <a:r>
              <a:rPr lang="en-US" altLang="en-US" dirty="0"/>
              <a:t>The “corrected” prob. estimates are close to their “uncorrected”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0027"/>
              </p:ext>
            </p:extLst>
          </p:nvPr>
        </p:nvGraphicFramePr>
        <p:xfrm>
          <a:off x="3103588" y="2445895"/>
          <a:ext cx="29368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8" y="2445895"/>
                        <a:ext cx="293682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</a:t>
            </a:r>
            <a:r>
              <a:rPr lang="en-US" altLang="en-US" dirty="0" smtClean="0"/>
              <a:t>., Hospital-patient data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P</a:t>
            </a:r>
            <a:r>
              <a:rPr lang="en-US" altLang="en-US" dirty="0" smtClean="0"/>
              <a:t>atient profile</a:t>
            </a:r>
            <a:r>
              <a:rPr lang="en-US" altLang="en-US" dirty="0"/>
              <a:t>: age, family history, </a:t>
            </a:r>
            <a:r>
              <a:rPr lang="en-US" altLang="en-US" dirty="0" smtClean="0"/>
              <a:t>etc.</a:t>
            </a:r>
            <a:endParaRPr lang="zh-CN" altLang="en-US" dirty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Symptoms</a:t>
            </a:r>
            <a:r>
              <a:rPr lang="en-US" altLang="en-US" dirty="0"/>
              <a:t>: fever, </a:t>
            </a:r>
            <a:r>
              <a:rPr lang="en-US" altLang="en-US" dirty="0" smtClean="0"/>
              <a:t>cough, </a:t>
            </a:r>
            <a:r>
              <a:rPr lang="en-US" altLang="en-US" dirty="0" smtClean="0"/>
              <a:t>etc.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Disease</a:t>
            </a:r>
            <a:r>
              <a:rPr lang="en-US" altLang="en-US" dirty="0"/>
              <a:t>: lung cancer, diabetes, etc.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Dependencies among these cannot be modeled by Naïve Bayes </a:t>
            </a:r>
            <a:r>
              <a:rPr lang="en-US" altLang="en-US" dirty="0" smtClean="0"/>
              <a:t>Classifier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/>
              <a:t>C. </a:t>
            </a:r>
            <a:r>
              <a:rPr lang="en-US" altLang="en-US" sz="1600" dirty="0" err="1" smtClean="0"/>
              <a:t>Apte</a:t>
            </a:r>
            <a:r>
              <a:rPr lang="en-US" altLang="en-US" sz="1600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sz="1600" dirty="0" smtClean="0"/>
              <a:t>P. K. Chan and S. J. </a:t>
            </a:r>
            <a:r>
              <a:rPr lang="en-US" altLang="en-US" sz="1600" dirty="0" err="1" smtClean="0"/>
              <a:t>Stolfo</a:t>
            </a:r>
            <a:r>
              <a:rPr lang="en-US" altLang="en-US" sz="1600" dirty="0" smtClean="0"/>
              <a:t>. Learning arbiter and combiner trees from partitioned data for scaling machine learning. KDD'95</a:t>
            </a:r>
          </a:p>
          <a:p>
            <a:r>
              <a:rPr lang="en-US" altLang="en-US" sz="1600" dirty="0" smtClean="0"/>
              <a:t>A. J. Dobson.  An Introduction to Generalized Linear Models.  Chapman &amp; Hall, 1990.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U. M. Fayyad. Branching on attribute values in decision tree generation. AAAI’94.</a:t>
            </a:r>
          </a:p>
          <a:p>
            <a:r>
              <a:rPr lang="en-US" altLang="en-US" sz="1600" dirty="0" smtClean="0"/>
              <a:t>Y. Freund and R. E. </a:t>
            </a:r>
            <a:r>
              <a:rPr lang="en-US" altLang="en-US" sz="1600" dirty="0" err="1" smtClean="0"/>
              <a:t>Schapire</a:t>
            </a:r>
            <a:r>
              <a:rPr lang="en-US" altLang="en-US" sz="1600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V. </a:t>
            </a:r>
            <a:r>
              <a:rPr lang="en-US" altLang="en-US" sz="1600" dirty="0" err="1" smtClean="0"/>
              <a:t>Ganti</a:t>
            </a:r>
            <a:r>
              <a:rPr lang="en-US" altLang="en-US" sz="1600" dirty="0" smtClean="0"/>
              <a:t>. Rainforest: A framework for fast decision tree construction of large datasets. VLDB’98.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V. Gant,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BOAT -- Optimistic Decision Tree Construction. SIGMOD'99.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2001.</a:t>
            </a:r>
          </a:p>
          <a:p>
            <a:r>
              <a:rPr lang="en-US" altLang="en-US" sz="1600" dirty="0" smtClean="0"/>
              <a:t>T.-S. Lim,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and Y.-S. Shih. A comparison of prediction accuracy, complexity, and training time of  thirty-three old and new classification algorithms.  Machine Learning, 2000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400" dirty="0" smtClean="0"/>
              <a:t>J. </a:t>
            </a:r>
            <a:r>
              <a:rPr lang="en-US" altLang="en-US" sz="1400" dirty="0" err="1" smtClean="0"/>
              <a:t>Magidson</a:t>
            </a:r>
            <a:r>
              <a:rPr lang="en-US" altLang="en-US" sz="1400" dirty="0" smtClean="0"/>
              <a:t>.  The </a:t>
            </a:r>
            <a:r>
              <a:rPr lang="en-US" altLang="en-US" sz="1400" dirty="0" err="1" smtClean="0"/>
              <a:t>Chaid</a:t>
            </a:r>
            <a:r>
              <a:rPr lang="en-US" altLang="en-US" sz="1400" dirty="0" smtClean="0"/>
              <a:t> approach to segmentation modeling:  Chi-squared automatic interaction detection. In R. P. </a:t>
            </a:r>
            <a:r>
              <a:rPr lang="en-US" altLang="en-US" sz="1400" dirty="0" err="1" smtClean="0"/>
              <a:t>Bagozzi</a:t>
            </a:r>
            <a:r>
              <a:rPr lang="en-US" altLang="en-US" sz="1400" dirty="0" smtClean="0"/>
              <a:t>, editor, Advanced Methods of Marketing Research, Blackwell Business, 1994</a:t>
            </a:r>
          </a:p>
          <a:p>
            <a:r>
              <a:rPr lang="en-US" altLang="en-US" sz="1400" dirty="0" smtClean="0"/>
              <a:t>M. Mehta, R. Agrawal, and J. </a:t>
            </a:r>
            <a:r>
              <a:rPr lang="en-US" altLang="en-US" sz="1400" dirty="0" err="1" smtClean="0"/>
              <a:t>Rissanen</a:t>
            </a:r>
            <a:r>
              <a:rPr lang="en-US" altLang="en-US" sz="1400" dirty="0" smtClean="0"/>
              <a:t>. SLIQ : A fast scalable classifier for data mining. EDBT'96</a:t>
            </a:r>
          </a:p>
          <a:p>
            <a:r>
              <a:rPr lang="en-US" altLang="en-US" sz="1400" dirty="0" smtClean="0"/>
              <a:t>T. M. Mitchell. Machine Learning. McGraw Hill, 1997</a:t>
            </a:r>
          </a:p>
          <a:p>
            <a:r>
              <a:rPr lang="en-US" altLang="en-US" sz="1400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sz="1400" dirty="0" smtClean="0"/>
              <a:t>J. R. Quinlan. Induction of decision trees. Machine Learning, 1:81-106, 1986. </a:t>
            </a:r>
          </a:p>
          <a:p>
            <a:r>
              <a:rPr lang="en-US" altLang="en-US" sz="1400" dirty="0" smtClean="0"/>
              <a:t>J. R. Quinlan. C4.5: Programs for Machine Learning. Morgan Kaufmann, 1993.</a:t>
            </a:r>
          </a:p>
          <a:p>
            <a:r>
              <a:rPr lang="en-US" altLang="en-US" sz="1400" dirty="0" smtClean="0"/>
              <a:t>J. R. Quinlan.  Bagging, boosting, and c4.5. AAAI‘96.</a:t>
            </a:r>
            <a:endParaRPr lang="zh-CN" altLang="en-US" sz="1400" dirty="0" smtClean="0"/>
          </a:p>
          <a:p>
            <a:r>
              <a:rPr lang="en-US" altLang="en-US" sz="1400" dirty="0" smtClean="0"/>
              <a:t>R. </a:t>
            </a:r>
            <a:r>
              <a:rPr lang="en-US" altLang="en-US" sz="1400" dirty="0" err="1" smtClean="0"/>
              <a:t>Rastogi</a:t>
            </a:r>
            <a:r>
              <a:rPr lang="en-US" altLang="en-US" sz="1400" dirty="0" smtClean="0"/>
              <a:t> and K. Shim. Public: A decision tree classifier that integrates building and pruning. VLDB’98</a:t>
            </a:r>
          </a:p>
          <a:p>
            <a:r>
              <a:rPr lang="en-US" altLang="en-US" sz="1400" dirty="0" smtClean="0"/>
              <a:t>J. Shafer, R. Agrawal, and M. Mehta. SPRINT : A scalable parallel classifier for data mining. VLDB’96</a:t>
            </a:r>
          </a:p>
          <a:p>
            <a:r>
              <a:rPr lang="en-US" altLang="en-US" sz="1400" dirty="0" smtClean="0"/>
              <a:t>J. W. </a:t>
            </a:r>
            <a:r>
              <a:rPr lang="en-US" altLang="en-US" sz="1400" dirty="0" err="1" smtClean="0"/>
              <a:t>Shavlik</a:t>
            </a:r>
            <a:r>
              <a:rPr lang="en-US" altLang="en-US" sz="1400" dirty="0" smtClean="0"/>
              <a:t> and T. G. </a:t>
            </a:r>
            <a:r>
              <a:rPr lang="en-US" altLang="en-US" sz="1400" dirty="0" err="1" smtClean="0"/>
              <a:t>Dietterich</a:t>
            </a:r>
            <a:r>
              <a:rPr lang="en-US" altLang="en-US" sz="1400" dirty="0" smtClean="0"/>
              <a:t>. Readings in Machine Learning. Morgan Kaufmann, 1990</a:t>
            </a:r>
          </a:p>
          <a:p>
            <a:r>
              <a:rPr lang="en-US" altLang="en-US" sz="1400" dirty="0" smtClean="0"/>
              <a:t>P. Tan, M. Steinbach, and V. Kumar. Introduction to Data Mining. Addison Wesley, 2005</a:t>
            </a:r>
          </a:p>
          <a:p>
            <a:r>
              <a:rPr lang="en-US" altLang="en-US" sz="1400" dirty="0" smtClean="0"/>
              <a:t>S. M. Weiss and C. A. </a:t>
            </a:r>
            <a:r>
              <a:rPr lang="en-US" altLang="en-US" sz="1400" dirty="0" err="1" smtClean="0"/>
              <a:t>Kulikowski</a:t>
            </a:r>
            <a:r>
              <a:rPr lang="en-US" altLang="en-US" sz="1400" dirty="0" smtClean="0"/>
              <a:t>.  Computer Systems that Learn:  Classification and Prediction Methods from Statistics, Neural Nets, Machine Learning, and Expert Systems.  Morgan Kaufman, 1991</a:t>
            </a:r>
          </a:p>
          <a:p>
            <a:r>
              <a:rPr lang="en-US" altLang="en-US" sz="1400" dirty="0" smtClean="0"/>
              <a:t>S. M. Weiss and N. </a:t>
            </a:r>
            <a:r>
              <a:rPr lang="en-US" altLang="en-US" sz="1400" dirty="0" err="1" smtClean="0"/>
              <a:t>Indurkhya</a:t>
            </a:r>
            <a:r>
              <a:rPr lang="en-US" altLang="en-US" sz="1400" dirty="0" smtClean="0"/>
              <a:t>. Predictive Data Mining. Morgan Kaufmann, 1997</a:t>
            </a:r>
          </a:p>
          <a:p>
            <a:r>
              <a:rPr lang="en-US" altLang="en-US" sz="1400" dirty="0" smtClean="0"/>
              <a:t>I. H. Witten and E. Frank. Data Mining: Practical Machine Learning Tools and Techniques,  2ed.  Morgan Kaufmann, 2005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0" y="1600200"/>
            <a:ext cx="615425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707" y="5306518"/>
            <a:ext cx="2158583" cy="52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Classification: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A statistical classifier: </a:t>
            </a:r>
            <a:r>
              <a:rPr lang="en-US" altLang="en-US" sz="2400" dirty="0" smtClean="0"/>
              <a:t>performs probabilistic prediction, i.e., predicts class membership probabilities</a:t>
            </a:r>
          </a:p>
          <a:p>
            <a:r>
              <a:rPr lang="en-US" altLang="en-US" sz="2400" b="1" dirty="0" smtClean="0"/>
              <a:t>Foundation: </a:t>
            </a:r>
            <a:r>
              <a:rPr lang="en-US" altLang="en-US" sz="2400" dirty="0" smtClean="0"/>
              <a:t>Based on Bayes’ Theorem. </a:t>
            </a:r>
          </a:p>
          <a:p>
            <a:r>
              <a:rPr lang="en-US" altLang="en-US" sz="2400" b="1" dirty="0" smtClean="0"/>
              <a:t>Performance: </a:t>
            </a:r>
            <a:r>
              <a:rPr lang="en-US" altLang="en-US" sz="2400" dirty="0" smtClean="0"/>
              <a:t>A simple Bayesian classifier, naïve Bayesian classifier, has comparable performance with decision tree and selected neural network classifiers</a:t>
            </a:r>
          </a:p>
          <a:p>
            <a:r>
              <a:rPr lang="en-US" altLang="en-US" sz="2400" b="1" dirty="0" smtClean="0"/>
              <a:t>Incremental: </a:t>
            </a:r>
            <a:r>
              <a:rPr lang="en-US" altLang="en-US" sz="2400" dirty="0" smtClean="0"/>
              <a:t>Each training example can incrementally increase/decrease the probability that a hypothesis is correct — prior knowledge can be combined with observed data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Bayes’ Theorem: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 a data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sample: class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label is unknown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H be a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hypothesis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belongs to class C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Classification is to determine P(H|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), (i.e.,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posteriori probability):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prior probability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initial probability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(</a:t>
            </a:r>
            <a:r>
              <a:rPr lang="en-US" altLang="en-US" sz="2400" i="1" dirty="0" smtClean="0">
                <a:latin typeface="Corbel" charset="0"/>
                <a:ea typeface="Corbel" charset="0"/>
                <a:cs typeface="Corbel" charset="0"/>
              </a:rPr>
              <a:t>evidence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probability that sample data is observed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|H)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likelihood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probability of observing the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given that the hypothesis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holds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75529"/>
              </p:ext>
            </p:extLst>
          </p:nvPr>
        </p:nvGraphicFramePr>
        <p:xfrm>
          <a:off x="2119076" y="5884291"/>
          <a:ext cx="4905847" cy="57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76" y="5884291"/>
                        <a:ext cx="4905847" cy="57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Based on Bayes’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>
              <a:spcAft>
                <a:spcPts val="600"/>
              </a:spcAft>
              <a:buNone/>
            </a:pPr>
            <a:r>
              <a:rPr lang="en-US" altLang="en-US" sz="2400" dirty="0"/>
              <a:t>			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en-US" sz="2400" dirty="0"/>
              <a:t>		posteriori = likelihood x prior/evidence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</a:t>
            </a:r>
            <a:r>
              <a:rPr lang="en-US" altLang="en-US" sz="2400" dirty="0" smtClean="0"/>
              <a:t>cost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78973"/>
              </p:ext>
            </p:extLst>
          </p:nvPr>
        </p:nvGraphicFramePr>
        <p:xfrm>
          <a:off x="2128604" y="2499980"/>
          <a:ext cx="5366478" cy="63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604" y="2499980"/>
                        <a:ext cx="5366478" cy="632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to Derive the Maximum Posteriori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Since P(</a:t>
            </a:r>
            <a:r>
              <a:rPr lang="en-US" altLang="en-US" b="1" dirty="0"/>
              <a:t>X</a:t>
            </a:r>
            <a:r>
              <a:rPr lang="en-US" altLang="en-US" dirty="0"/>
              <a:t>) is constant for all classes, only                                        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needs to be </a:t>
            </a:r>
            <a:r>
              <a:rPr lang="en-US" altLang="en-US" dirty="0" smtClean="0"/>
              <a:t>maximized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9216"/>
              </p:ext>
            </p:extLst>
          </p:nvPr>
        </p:nvGraphicFramePr>
        <p:xfrm>
          <a:off x="3053777" y="4382386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8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7" y="4382386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37833"/>
              </p:ext>
            </p:extLst>
          </p:nvPr>
        </p:nvGraphicFramePr>
        <p:xfrm>
          <a:off x="2977577" y="568369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9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77" y="568369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3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dirty="0" smtClean="0"/>
              <a:t>data </a:t>
            </a:r>
            <a:r>
              <a:rPr lang="en-US" altLang="en-US" dirty="0" smtClean="0"/>
              <a:t>D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smtClean="0"/>
              <a:t>continuous-valued</a:t>
            </a:r>
            <a:r>
              <a:rPr lang="en-US" altLang="en-US" dirty="0"/>
              <a:t>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 smtClean="0"/>
              <a:t>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51770"/>
              </p:ext>
            </p:extLst>
          </p:nvPr>
        </p:nvGraphicFramePr>
        <p:xfrm>
          <a:off x="2418987" y="2285649"/>
          <a:ext cx="6057950" cy="7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3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987" y="2285649"/>
                        <a:ext cx="6057950" cy="78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993145"/>
              </p:ext>
            </p:extLst>
          </p:nvPr>
        </p:nvGraphicFramePr>
        <p:xfrm>
          <a:off x="4074904" y="5331033"/>
          <a:ext cx="2287015" cy="66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4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904" y="5331033"/>
                        <a:ext cx="2287015" cy="66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87"/>
              </p:ext>
            </p:extLst>
          </p:nvPr>
        </p:nvGraphicFramePr>
        <p:xfrm>
          <a:off x="2647170" y="6181994"/>
          <a:ext cx="2320664" cy="34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5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6181994"/>
                        <a:ext cx="2320664" cy="34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52370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P(H): 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dirty="0" smtClean="0"/>
              <a:t>P(C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P(Play? </a:t>
            </a:r>
            <a:r>
              <a:rPr lang="en-US" altLang="en-US" dirty="0"/>
              <a:t>= “yes”)  = 9/14 = </a:t>
            </a:r>
            <a:r>
              <a:rPr lang="en-US" altLang="en-US" dirty="0" smtClean="0"/>
              <a:t>0.643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P(Play? </a:t>
            </a:r>
            <a:r>
              <a:rPr lang="en-US" altLang="en-US" dirty="0"/>
              <a:t>= “no”) = 5/14= 0.357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50101</TotalTime>
  <Words>1849</Words>
  <Application>Microsoft Macintosh PowerPoint</Application>
  <PresentationFormat>On-screen Show (4:3)</PresentationFormat>
  <Paragraphs>442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Wingdings</vt:lpstr>
      <vt:lpstr>华文楷体</vt:lpstr>
      <vt:lpstr>Arial</vt:lpstr>
      <vt:lpstr>Office Theme</vt:lpstr>
      <vt:lpstr>Equation</vt:lpstr>
      <vt:lpstr>Chapter 8. Classification: Naïve Bayes</vt:lpstr>
      <vt:lpstr>Bayes’ Theorem: Basics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Quinlan’s Example (1986): Playing Tennis</vt:lpstr>
      <vt:lpstr>P(H): Prior Probability</vt:lpstr>
      <vt:lpstr>Quinlan’s Example (1986): Playing Tennis</vt:lpstr>
      <vt:lpstr>P(X|H): Likelihood</vt:lpstr>
      <vt:lpstr>P(H|X): Posteriori Probability</vt:lpstr>
      <vt:lpstr>Call Back: Decision Tree-Prediction</vt:lpstr>
      <vt:lpstr>Quinlan’s Example (1986): Playing Tennis</vt:lpstr>
      <vt:lpstr>Avoiding the Zero-Probability Problem</vt:lpstr>
      <vt:lpstr>Naïve Bayes Classifier: Comments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2158</cp:revision>
  <cp:lastPrinted>2017-01-15T22:23:57Z</cp:lastPrinted>
  <dcterms:created xsi:type="dcterms:W3CDTF">2015-05-16T14:51:23Z</dcterms:created>
  <dcterms:modified xsi:type="dcterms:W3CDTF">2017-10-10T16:14:43Z</dcterms:modified>
</cp:coreProperties>
</file>