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1" r:id="rId2"/>
    <p:sldId id="313" r:id="rId3"/>
    <p:sldId id="282" r:id="rId4"/>
    <p:sldId id="289" r:id="rId5"/>
    <p:sldId id="314" r:id="rId6"/>
    <p:sldId id="290" r:id="rId7"/>
    <p:sldId id="315" r:id="rId8"/>
    <p:sldId id="316" r:id="rId9"/>
    <p:sldId id="320" r:id="rId10"/>
    <p:sldId id="317" r:id="rId11"/>
    <p:sldId id="321" r:id="rId12"/>
    <p:sldId id="291" r:id="rId13"/>
    <p:sldId id="322" r:id="rId14"/>
    <p:sldId id="323" r:id="rId15"/>
    <p:sldId id="292" r:id="rId16"/>
    <p:sldId id="283" r:id="rId17"/>
    <p:sldId id="293" r:id="rId18"/>
    <p:sldId id="294" r:id="rId19"/>
    <p:sldId id="296" r:id="rId20"/>
    <p:sldId id="297" r:id="rId21"/>
    <p:sldId id="295" r:id="rId22"/>
    <p:sldId id="303" r:id="rId23"/>
    <p:sldId id="299" r:id="rId24"/>
    <p:sldId id="300" r:id="rId25"/>
    <p:sldId id="301" r:id="rId26"/>
    <p:sldId id="302" r:id="rId27"/>
    <p:sldId id="304" r:id="rId28"/>
    <p:sldId id="305" r:id="rId29"/>
    <p:sldId id="285" r:id="rId30"/>
    <p:sldId id="286" r:id="rId31"/>
    <p:sldId id="287" r:id="rId32"/>
    <p:sldId id="288" r:id="rId33"/>
    <p:sldId id="318" r:id="rId34"/>
    <p:sldId id="310" r:id="rId35"/>
    <p:sldId id="311" r:id="rId36"/>
    <p:sldId id="31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79220"/>
  </p:normalViewPr>
  <p:slideViewPr>
    <p:cSldViewPr snapToGrid="0" snapToObjects="1">
      <p:cViewPr>
        <p:scale>
          <a:sx n="83" d="100"/>
          <a:sy n="83" d="100"/>
        </p:scale>
        <p:origin x="19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nj.cs.illinois.edu/pdf/vldb04_hdolap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29" cy="61960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916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5.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 Cube 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(2</a:t>
            </a:r>
            <a:r>
              <a:rPr lang="en-US" altLang="en-US" sz="32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3200" dirty="0">
                <a:solidFill>
                  <a:srgbClr val="FF0000"/>
                </a:solidFill>
              </a:rPr>
              <a:t> ─ 2) ─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</a:t>
            </a:r>
            <a:r>
              <a:rPr lang="en-US" altLang="en-US" sz="3800" dirty="0" smtClean="0">
                <a:solidFill>
                  <a:srgbClr val="FF0000"/>
                </a:solidFill>
              </a:rPr>
              <a:t>”)?</a:t>
            </a:r>
            <a:endParaRPr lang="en-US" altLang="en-US" sz="3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These 4 cells are: 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*,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</a:t>
            </a:r>
            <a:r>
              <a:rPr lang="en-US" altLang="en-US" sz="2400" dirty="0" smtClean="0">
                <a:solidFill>
                  <a:srgbClr val="FF0000"/>
                </a:solidFill>
              </a:rPr>
              <a:t>iceberg cells </a:t>
            </a:r>
            <a:r>
              <a:rPr lang="en-US" altLang="en-US" sz="2400" dirty="0">
                <a:solidFill>
                  <a:srgbClr val="FF0000"/>
                </a:solidFill>
              </a:rPr>
              <a:t>if “having count &gt;= </a:t>
            </a:r>
            <a:r>
              <a:rPr lang="en-US" altLang="en-US" sz="2400" dirty="0" smtClean="0">
                <a:solidFill>
                  <a:srgbClr val="FF0000"/>
                </a:solidFill>
              </a:rPr>
              <a:t>2”?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(2</a:t>
            </a:r>
            <a:r>
              <a:rPr lang="en-US" altLang="en-US" sz="32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3200" dirty="0">
                <a:solidFill>
                  <a:srgbClr val="FF0000"/>
                </a:solidFill>
              </a:rPr>
              <a:t> ─ 2) ─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2”)?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Let cube P have only 2 base cells:  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):10}</a:t>
            </a:r>
          </a:p>
          <a:p>
            <a:pPr lvl="1"/>
            <a:r>
              <a:rPr lang="en-US" altLang="en-US" sz="2400" dirty="0"/>
              <a:t>How many cells will the iceberg cube contain if “having count(*) ≥ 10”?</a:t>
            </a:r>
          </a:p>
          <a:p>
            <a:pPr lvl="3"/>
            <a:r>
              <a:rPr lang="en-US" altLang="en-US" sz="2400" dirty="0"/>
              <a:t>Answer: 2</a:t>
            </a:r>
            <a:r>
              <a:rPr lang="en-US" altLang="en-US" sz="2400" baseline="30000" dirty="0"/>
              <a:t>101</a:t>
            </a:r>
            <a:r>
              <a:rPr lang="en-US" altLang="en-US" sz="2400" dirty="0"/>
              <a:t> ─ 4  (still too big!)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Let cube P have only 2 base cells:  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How many cells will the iceberg cube contain if “having count(*) ≥ 10”?</a:t>
            </a:r>
          </a:p>
          <a:p>
            <a:pPr lvl="3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Answer: 2</a:t>
            </a:r>
            <a:r>
              <a:rPr lang="en-US" altLang="en-US" sz="2400" baseline="300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─ 4  (still too big!)</a:t>
            </a:r>
          </a:p>
          <a:p>
            <a:r>
              <a:rPr lang="en-US" altLang="en-US" sz="2400" b="1" dirty="0"/>
              <a:t>Close cube:</a:t>
            </a:r>
          </a:p>
          <a:p>
            <a:pPr lvl="1"/>
            <a:r>
              <a:rPr lang="en-US" altLang="en-US" sz="2400" dirty="0"/>
              <a:t>A cell c is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if there exists no cell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such that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descendant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has the same measure value as </a:t>
            </a:r>
            <a:r>
              <a:rPr lang="en-US" altLang="en-US" sz="2400" i="1" dirty="0"/>
              <a:t>c</a:t>
            </a:r>
          </a:p>
          <a:p>
            <a:pPr lvl="2"/>
            <a:r>
              <a:rPr lang="en-US" altLang="en-US" dirty="0"/>
              <a:t>Ex. The same cube P has only 3 closed cells: </a:t>
            </a:r>
          </a:p>
          <a:p>
            <a:pPr marL="1012808" lvl="3" indent="-342900"/>
            <a:r>
              <a:rPr lang="en-US" altLang="en-US" sz="2400" dirty="0"/>
              <a:t>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*, …, *): 20,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10}</a:t>
            </a:r>
          </a:p>
          <a:p>
            <a:pPr lvl="1"/>
            <a:r>
              <a:rPr lang="en-US" altLang="en-US" sz="2400" dirty="0"/>
              <a:t>A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cube</a:t>
            </a:r>
            <a:r>
              <a:rPr lang="en-US" altLang="en-US" sz="2400" dirty="0"/>
              <a:t> is a cube consisting of only closed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Let cube P have only 2 base cells:  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How many cells will the iceberg cube contain if “having count(*) ≥ 10”?</a:t>
            </a:r>
          </a:p>
          <a:p>
            <a:pPr lvl="3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Answer: 2</a:t>
            </a:r>
            <a:r>
              <a:rPr lang="en-US" altLang="en-US" sz="2400" baseline="300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─ 4  (still too big!)</a:t>
            </a:r>
          </a:p>
          <a:p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</a:rPr>
              <a:t>Close cube: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 cell c is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closed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if there exists no cell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such that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is a descendant of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has the same measure value as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pPr lvl="2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Ex. The same cube P has only 3 closed cells: </a:t>
            </a:r>
          </a:p>
          <a:p>
            <a:pPr marL="1012808" lvl="3" indent="-342900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*, …, *): 20,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 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 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closed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cube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is a cube consisting of only closed cells</a:t>
            </a:r>
          </a:p>
          <a:p>
            <a:r>
              <a:rPr lang="en-US" altLang="en-US" sz="2400" b="1" dirty="0" smtClean="0"/>
              <a:t>Cube Shell: </a:t>
            </a:r>
            <a:r>
              <a:rPr lang="en-US" altLang="en-US" sz="2400" dirty="0" smtClean="0"/>
              <a:t>The </a:t>
            </a:r>
            <a:r>
              <a:rPr lang="en-US" altLang="en-US" sz="2400" b="1" i="1" dirty="0" smtClean="0"/>
              <a:t>cuboids</a:t>
            </a:r>
            <a:r>
              <a:rPr lang="en-US" altLang="en-US" sz="2400" dirty="0" smtClean="0"/>
              <a:t> involving only a </a:t>
            </a:r>
            <a:r>
              <a:rPr lang="en-US" altLang="en-US" sz="2400" b="1" i="1" dirty="0" smtClean="0"/>
              <a:t>small # of dimensions</a:t>
            </a:r>
            <a:r>
              <a:rPr lang="en-US" altLang="en-US" sz="2400" dirty="0" smtClean="0"/>
              <a:t>, e.g., 2</a:t>
            </a:r>
          </a:p>
          <a:p>
            <a:pPr lvl="1"/>
            <a:r>
              <a:rPr lang="en-US" altLang="en-US" sz="2400" dirty="0" smtClean="0"/>
              <a:t>Idea: Only compute cube shells, other dimension combinations can be computed on the 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Cube Computation: Basic Concepts</a:t>
            </a:r>
          </a:p>
          <a:p>
            <a:r>
              <a:rPr lang="en-US" b="1" dirty="0"/>
              <a:t>Data Cube </a:t>
            </a:r>
            <a:r>
              <a:rPr lang="en-US" b="1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Roadmap for Efficient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General computation heuristics </a:t>
            </a:r>
            <a:r>
              <a:rPr lang="en-US" altLang="zh-CN" sz="2400" dirty="0">
                <a:ea typeface="SimSun" pitchFamily="2" charset="-122"/>
              </a:rPr>
              <a:t>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array aggregation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BUC </a:t>
            </a:r>
            <a:r>
              <a:rPr lang="en-US" altLang="zh-CN" dirty="0">
                <a:ea typeface="SimSun" pitchFamily="2" charset="-122"/>
              </a:rPr>
              <a:t>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Star-cubing algorithm </a:t>
            </a:r>
            <a:r>
              <a:rPr lang="en-US" altLang="zh-CN" dirty="0">
                <a:ea typeface="SimSun" pitchFamily="2" charset="-122"/>
              </a:rPr>
              <a:t>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Efficient Data Cube Computation: General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Sorting, hashing, and grouping operations are applied to the dimension attributes in order to reorder and cluster related tuples</a:t>
            </a:r>
          </a:p>
          <a:p>
            <a:r>
              <a:rPr lang="en-US" altLang="zh-CN" dirty="0" smtClean="0"/>
              <a:t>Aggregates may be computed from previously computed aggregates, rather than from the base fact table</a:t>
            </a:r>
          </a:p>
          <a:p>
            <a:pPr lvl="1"/>
            <a:r>
              <a:rPr lang="en-US" altLang="zh-CN" dirty="0" smtClean="0"/>
              <a:t>Smallest-child: computing a cuboid </a:t>
            </a:r>
            <a:r>
              <a:rPr lang="en-US" altLang="zh-CN" b="1" dirty="0" smtClean="0"/>
              <a:t>from the smallest</a:t>
            </a:r>
            <a:r>
              <a:rPr lang="en-US" altLang="zh-CN" dirty="0" smtClean="0"/>
              <a:t>, previously computed cuboid</a:t>
            </a:r>
          </a:p>
          <a:p>
            <a:pPr lvl="1"/>
            <a:r>
              <a:rPr lang="en-US" altLang="zh-CN" dirty="0" smtClean="0"/>
              <a:t>Cache-results:  caching results of a cuboid from which other cuboids are computed to </a:t>
            </a:r>
            <a:r>
              <a:rPr lang="en-US" altLang="zh-CN" b="1" dirty="0" smtClean="0"/>
              <a:t>reduce disk I/</a:t>
            </a:r>
            <a:r>
              <a:rPr lang="en-US" altLang="zh-CN" b="1" dirty="0" err="1" smtClean="0"/>
              <a:t>Os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Amortize-scans: computing </a:t>
            </a:r>
            <a:r>
              <a:rPr lang="en-US" altLang="zh-CN" b="1" dirty="0" smtClean="0"/>
              <a:t>as many as possible </a:t>
            </a:r>
            <a:r>
              <a:rPr lang="en-US" altLang="zh-CN" dirty="0" smtClean="0"/>
              <a:t>cuboids at the same time to </a:t>
            </a:r>
            <a:r>
              <a:rPr lang="en-US" altLang="zh-CN" b="1" dirty="0" smtClean="0"/>
              <a:t>amortize disk reads</a:t>
            </a:r>
          </a:p>
          <a:p>
            <a:pPr lvl="1"/>
            <a:r>
              <a:rPr lang="en-US" altLang="zh-CN" dirty="0" smtClean="0"/>
              <a:t>Share-sorts:  </a:t>
            </a:r>
            <a:r>
              <a:rPr lang="en-US" altLang="zh-CN" b="1" dirty="0" smtClean="0"/>
              <a:t>sharing sorting costs </a:t>
            </a:r>
            <a:r>
              <a:rPr lang="en-US" altLang="zh-CN" dirty="0" smtClean="0"/>
              <a:t>cross multiple cuboids when </a:t>
            </a:r>
            <a:r>
              <a:rPr lang="en-US" altLang="zh-CN" b="1" dirty="0" smtClean="0"/>
              <a:t>sort-based method</a:t>
            </a:r>
            <a:r>
              <a:rPr lang="en-US" altLang="zh-CN" dirty="0" smtClean="0"/>
              <a:t> is used</a:t>
            </a:r>
          </a:p>
          <a:p>
            <a:pPr lvl="1"/>
            <a:r>
              <a:rPr lang="en-US" altLang="zh-CN" dirty="0" smtClean="0"/>
              <a:t>Share-partitions: </a:t>
            </a:r>
            <a:r>
              <a:rPr lang="en-US" altLang="zh-CN" b="1" dirty="0" smtClean="0"/>
              <a:t>sharing the partitioning cost</a:t>
            </a:r>
            <a:r>
              <a:rPr lang="en-US" altLang="zh-CN" dirty="0" smtClean="0"/>
              <a:t> across multiple cuboids when </a:t>
            </a:r>
            <a:r>
              <a:rPr lang="en-US" altLang="zh-CN" b="1" dirty="0" smtClean="0"/>
              <a:t>hash-based algorithms </a:t>
            </a:r>
            <a:r>
              <a:rPr lang="en-US" altLang="zh-CN" dirty="0" smtClean="0"/>
              <a:t>are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797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i="1" dirty="0">
                <a:ea typeface="SimSun" pitchFamily="2" charset="-122"/>
              </a:rPr>
              <a:t>S. Agarwal, R. Agrawal, P. M. Deshpande, A. Gupta, J. F. </a:t>
            </a:r>
            <a:r>
              <a:rPr lang="en-US" altLang="zh-CN" i="1" dirty="0" err="1">
                <a:ea typeface="SimSun" pitchFamily="2" charset="-122"/>
              </a:rPr>
              <a:t>Naughton</a:t>
            </a:r>
            <a:r>
              <a:rPr lang="en-US" altLang="zh-CN" i="1" dirty="0">
                <a:ea typeface="SimSun" pitchFamily="2" charset="-122"/>
              </a:rPr>
              <a:t>, R. </a:t>
            </a:r>
            <a:r>
              <a:rPr lang="en-US" altLang="zh-CN" i="1" dirty="0" err="1">
                <a:ea typeface="SimSun" pitchFamily="2" charset="-122"/>
              </a:rPr>
              <a:t>Ramakrishnan</a:t>
            </a:r>
            <a:r>
              <a:rPr lang="en-US" altLang="zh-CN" i="1" dirty="0">
                <a:ea typeface="SimSun" pitchFamily="2" charset="-122"/>
              </a:rPr>
              <a:t>, S. </a:t>
            </a:r>
            <a:r>
              <a:rPr lang="en-US" altLang="zh-CN" i="1" dirty="0" err="1">
                <a:ea typeface="SimSun" pitchFamily="2" charset="-122"/>
              </a:rPr>
              <a:t>Sarawagi</a:t>
            </a:r>
            <a:r>
              <a:rPr lang="en-US" altLang="zh-CN" i="1" dirty="0">
                <a:ea typeface="SimSun" pitchFamily="2" charset="-122"/>
              </a:rPr>
              <a:t>.  On the computation of multidimensional aggregates. VLDB’96</a:t>
            </a:r>
          </a:p>
        </p:txBody>
      </p:sp>
    </p:spTree>
    <p:extLst>
      <p:ext uri="{BB962C8B-B14F-4D97-AF65-F5344CB8AC3E}">
        <p14:creationId xmlns:p14="http://schemas.microsoft.com/office/powerpoint/2010/main" val="129000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Multi-Way Array Aggregation (MOLAP</a:t>
            </a:r>
            <a:r>
              <a:rPr lang="en-US" altLang="zh-CN" sz="3600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(department)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6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0488" y="5629275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What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the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hell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is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that?!!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86038" y="2593181"/>
            <a:ext cx="1685925" cy="3036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4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One </a:t>
            </a:r>
            <a:r>
              <a:rPr lang="en-US" b="1" smtClean="0"/>
              <a:t>chunk</a:t>
            </a:r>
            <a:r>
              <a:rPr lang="en-US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(department)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1960863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156,000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mr-IN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64,000,000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8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84918"/>
              </p:ext>
            </p:extLst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50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Intermediate aggregate values are re-used for computing ancestor cuboids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Cannot do </a:t>
            </a:r>
            <a:r>
              <a:rPr lang="en-US" altLang="zh-CN" sz="2000" i="1" dirty="0" err="1" smtClean="0">
                <a:ea typeface="SimSun" pitchFamily="2" charset="-122"/>
              </a:rPr>
              <a:t>Apriori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pruning</a:t>
            </a:r>
            <a:r>
              <a:rPr lang="en-US" altLang="zh-CN" sz="2000" dirty="0"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“top-down” computation and iceberg cube computation methods (e.g., BUC) should 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574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Aggregates 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99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Computing in Reverse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pruned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</a:t>
            </a:r>
            <a:r>
              <a:rPr lang="en-US" altLang="zh-CN" sz="2400" i="1" dirty="0" err="1" smtClean="0">
                <a:ea typeface="SimSun" pitchFamily="2" charset="-122"/>
              </a:rPr>
              <a:t>min_sup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= 1 </a:t>
            </a:r>
            <a:r>
              <a:rPr lang="en-US" altLang="zh-CN" sz="2400" dirty="0" err="1">
                <a:ea typeface="SimSun" pitchFamily="2" charset="-122"/>
              </a:rPr>
              <a:t>Þ</a:t>
            </a:r>
            <a:r>
              <a:rPr lang="en-US" altLang="zh-CN" sz="2400" dirty="0">
                <a:ea typeface="SimSun" pitchFamily="2" charset="-122"/>
              </a:rPr>
              <a:t> compute full </a:t>
            </a:r>
            <a:r>
              <a:rPr lang="en-US" altLang="zh-CN" sz="2400" dirty="0" smtClean="0">
                <a:ea typeface="SimSun" pitchFamily="2" charset="-122"/>
              </a:rPr>
              <a:t>CUBE!</a:t>
            </a:r>
            <a:endParaRPr lang="en-US" altLang="zh-CN" sz="2400" dirty="0">
              <a:ea typeface="SimSun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No simultaneous aggregation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99827"/>
              </p:ext>
            </p:extLst>
          </p:nvPr>
        </p:nvGraphicFramePr>
        <p:xfrm>
          <a:off x="5613179" y="4141787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179" y="4141787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46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891044"/>
            <a:ext cx="3028950" cy="218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BUC: Partitioning and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Usually, entire data set cannot fit in main memory</a:t>
            </a:r>
          </a:p>
          <a:p>
            <a:r>
              <a:rPr lang="en-US" altLang="zh-CN" sz="2400" dirty="0">
                <a:ea typeface="SimSun" pitchFamily="2" charset="-122"/>
              </a:rPr>
              <a:t>Sort </a:t>
            </a:r>
            <a:r>
              <a:rPr lang="en-US" altLang="zh-CN" sz="2400" i="1" dirty="0">
                <a:ea typeface="SimSun" pitchFamily="2" charset="-122"/>
              </a:rPr>
              <a:t>distinct</a:t>
            </a:r>
            <a:r>
              <a:rPr lang="en-US" altLang="zh-CN" sz="2400" dirty="0">
                <a:ea typeface="SimSun" pitchFamily="2" charset="-122"/>
              </a:rPr>
              <a:t> values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into blocks that fit</a:t>
            </a:r>
          </a:p>
          <a:p>
            <a:r>
              <a:rPr lang="en-US" altLang="zh-CN" sz="2400" dirty="0">
                <a:ea typeface="SimSun" pitchFamily="2" charset="-122"/>
              </a:rPr>
              <a:t>Continue processing</a:t>
            </a:r>
          </a:p>
          <a:p>
            <a:r>
              <a:rPr lang="en-US" altLang="zh-CN" sz="2400" dirty="0">
                <a:ea typeface="SimSun" pitchFamily="2" charset="-122"/>
              </a:rPr>
              <a:t>Optimizations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External Sorting, Hashing, Counting Sort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Ordering dimensions to encourage pruning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Cardinality, Skew, Correlation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Collapsing duplicates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Cannot do holistic aggregates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5" y="4525962"/>
            <a:ext cx="322671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High-Dimensional OLAP</a:t>
            </a:r>
            <a:r>
              <a:rPr lang="en-US" altLang="zh-CN" dirty="0" smtClean="0">
                <a:ea typeface="SimSun" pitchFamily="2" charset="-122"/>
              </a:rPr>
              <a:t>?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— The </a:t>
            </a:r>
            <a:r>
              <a:rPr lang="en-US" altLang="zh-CN" dirty="0">
                <a:ea typeface="SimSun" pitchFamily="2" charset="-122"/>
              </a:rPr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ea typeface="SimSun" pitchFamily="2" charset="-122"/>
              </a:rPr>
              <a:t>High-D OLAP: Needed in many applications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Science and engineering analysis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Bio-data analysis: thousands of genes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Statistical surveys: hundreds of variables</a:t>
            </a:r>
          </a:p>
          <a:p>
            <a:r>
              <a:rPr lang="en-US" altLang="zh-CN" sz="1800" dirty="0">
                <a:ea typeface="SimSun" pitchFamily="2" charset="-122"/>
              </a:rPr>
              <a:t>None of the previous cubing method can handle high dimensionality!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Iceberg cube and compressed cubes: only delay the inevitable explosion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Full materialization: still significant overhead in accessing results on disk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SimSun" pitchFamily="2" charset="-122"/>
              </a:rPr>
              <a:t>A shell-fragment approach:  </a:t>
            </a:r>
            <a:r>
              <a:rPr lang="en-US" altLang="zh-CN" sz="1800" dirty="0">
                <a:ea typeface="SimSun" pitchFamily="2" charset="-122"/>
              </a:rPr>
              <a:t>X. Li, J. Han, and H. Gonzalez, High-Dimensional OLAP: A Minimal Cubing Approach, </a:t>
            </a:r>
            <a:r>
              <a:rPr lang="en-US" altLang="zh-CN" sz="1800" dirty="0" smtClean="0">
                <a:ea typeface="SimSun" pitchFamily="2" charset="-122"/>
              </a:rPr>
              <a:t>VLDB'04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51105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A curse of dimensionality:  A database of </a:t>
            </a:r>
            <a:r>
              <a:rPr lang="en-US" altLang="zh-CN" sz="2000" dirty="0" smtClean="0">
                <a:solidFill>
                  <a:srgbClr val="FF0000"/>
                </a:solidFill>
                <a:ea typeface="SimSun" pitchFamily="2" charset="-122"/>
              </a:rPr>
              <a:t>600,000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tuples.  Each dimension has cardinality of 100 and </a:t>
            </a:r>
            <a:r>
              <a:rPr lang="en-US" altLang="zh-CN" sz="2000" i="1" dirty="0" err="1">
                <a:solidFill>
                  <a:srgbClr val="FF0000"/>
                </a:solidFill>
                <a:ea typeface="SimSun" pitchFamily="2" charset="-122"/>
              </a:rPr>
              <a:t>zipf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 of 2.</a:t>
            </a:r>
          </a:p>
        </p:txBody>
      </p:sp>
    </p:spTree>
    <p:extLst>
      <p:ext uri="{BB962C8B-B14F-4D97-AF65-F5344CB8AC3E}">
        <p14:creationId xmlns:p14="http://schemas.microsoft.com/office/powerpoint/2010/main" val="206070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Fast </a:t>
            </a:r>
            <a:r>
              <a:rPr lang="en-US" altLang="zh-CN" dirty="0" smtClean="0">
                <a:ea typeface="SimSun" pitchFamily="2" charset="-122"/>
              </a:rPr>
              <a:t>High-Dimensional </a:t>
            </a:r>
            <a:r>
              <a:rPr lang="en-US" altLang="zh-CN" dirty="0">
                <a:ea typeface="SimSun" pitchFamily="2" charset="-122"/>
              </a:rPr>
              <a:t>OLAP with Minimal Cubing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Observation: OLAP occurs only on a small subset of dimensions at a time</a:t>
            </a:r>
          </a:p>
          <a:p>
            <a:r>
              <a:rPr lang="en-US" altLang="zh-CN" sz="2400" dirty="0">
                <a:ea typeface="SimSun" pitchFamily="2" charset="-122"/>
              </a:rPr>
              <a:t>Semi-Online Computational Model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the set of dimensions into </a:t>
            </a:r>
            <a:r>
              <a:rPr lang="en-US" altLang="zh-CN" sz="2400" b="1" dirty="0">
                <a:ea typeface="SimSun" pitchFamily="2" charset="-122"/>
              </a:rPr>
              <a:t>shell fragments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Compute data cubes for each shell fragment while retaining </a:t>
            </a:r>
            <a:r>
              <a:rPr lang="en-US" altLang="zh-CN" sz="2400" b="1" dirty="0">
                <a:ea typeface="SimSun" pitchFamily="2" charset="-122"/>
              </a:rPr>
              <a:t>inverted indices</a:t>
            </a:r>
            <a:r>
              <a:rPr lang="en-US" altLang="zh-CN" sz="2400" dirty="0">
                <a:ea typeface="SimSun" pitchFamily="2" charset="-122"/>
              </a:rPr>
              <a:t> or </a:t>
            </a:r>
            <a:r>
              <a:rPr lang="en-US" altLang="zh-CN" sz="2400" b="1" dirty="0">
                <a:ea typeface="SimSun" pitchFamily="2" charset="-122"/>
              </a:rPr>
              <a:t>value-list indices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Given the pre-computed </a:t>
            </a:r>
            <a:r>
              <a:rPr lang="en-US" altLang="zh-CN" sz="2400" b="1" dirty="0">
                <a:ea typeface="SimSun" pitchFamily="2" charset="-122"/>
              </a:rPr>
              <a:t>fragment cubes</a:t>
            </a:r>
            <a:r>
              <a:rPr lang="en-US" altLang="zh-CN" sz="2400" dirty="0">
                <a:ea typeface="SimSun" pitchFamily="2" charset="-122"/>
              </a:rPr>
              <a:t>, dynamically compute cube cells of the high-dimensional data cube </a:t>
            </a:r>
            <a:r>
              <a:rPr lang="en-US" altLang="zh-CN" sz="2400" i="1" dirty="0">
                <a:ea typeface="SimSun" pitchFamily="2" charset="-122"/>
              </a:rPr>
              <a:t>online</a:t>
            </a:r>
          </a:p>
          <a:p>
            <a:pPr marL="533400" indent="-533400"/>
            <a:r>
              <a:rPr lang="en-US" altLang="zh-CN" sz="2400" dirty="0">
                <a:ea typeface="SimSun" pitchFamily="2" charset="-122"/>
              </a:rPr>
              <a:t>Major idea:  Tradeoff between the amount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pre-computation </a:t>
            </a:r>
            <a:r>
              <a:rPr lang="en-US" altLang="zh-CN" sz="2400" dirty="0">
                <a:ea typeface="SimSun" pitchFamily="2" charset="-122"/>
              </a:rPr>
              <a:t>and the speed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online computation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Reducing computing high-dimensional cube into </a:t>
            </a:r>
            <a:r>
              <a:rPr lang="en-US" altLang="zh-CN" sz="2400" b="1" dirty="0" smtClean="0">
                <a:ea typeface="SimSun" pitchFamily="2" charset="-122"/>
              </a:rPr>
              <a:t>pre-computing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a set of </a:t>
            </a:r>
            <a:r>
              <a:rPr lang="en-US" altLang="zh-CN" sz="2400" b="1" dirty="0">
                <a:ea typeface="SimSun" pitchFamily="2" charset="-122"/>
              </a:rPr>
              <a:t>lower dimensional </a:t>
            </a:r>
            <a:r>
              <a:rPr lang="en-US" altLang="zh-CN" sz="2400" dirty="0">
                <a:ea typeface="SimSun" pitchFamily="2" charset="-122"/>
              </a:rPr>
              <a:t>cubes</a:t>
            </a:r>
          </a:p>
          <a:p>
            <a:pPr marL="809619" lvl="1" indent="-533400"/>
            <a:r>
              <a:rPr lang="en-US" altLang="zh-CN" sz="2400" b="1" dirty="0">
                <a:ea typeface="SimSun" pitchFamily="2" charset="-122"/>
              </a:rPr>
              <a:t>Online re-construction </a:t>
            </a:r>
            <a:r>
              <a:rPr lang="en-US" altLang="zh-CN" sz="2400" dirty="0">
                <a:ea typeface="SimSun" pitchFamily="2" charset="-122"/>
              </a:rPr>
              <a:t>of original high-dimensional space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Lossless </a:t>
            </a:r>
            <a:r>
              <a:rPr lang="en-US" altLang="zh-CN" sz="2400" dirty="0" smtClean="0">
                <a:ea typeface="SimSun" pitchFamily="2" charset="-122"/>
              </a:rPr>
              <a:t>reduction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62344"/>
              </p:ext>
            </p:extLst>
          </p:nvPr>
        </p:nvGraphicFramePr>
        <p:xfrm>
          <a:off x="5372100" y="2149548"/>
          <a:ext cx="3538537" cy="4236544"/>
        </p:xfrm>
        <a:graphic>
          <a:graphicData uri="http://schemas.openxmlformats.org/drawingml/2006/table">
            <a:tbl>
              <a:tblPr/>
              <a:tblGrid>
                <a:gridCol w="1352970"/>
                <a:gridCol w="1457046"/>
                <a:gridCol w="728521"/>
              </a:tblGrid>
              <a:tr h="427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Computing a 5-D Cube with 2-Shell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Example: Let the cube aggregation function be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count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Divide the 5-D table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into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shell fragments: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(A, B, C) and (D, 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Build traditional invert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index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(TID)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	or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RID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list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3707"/>
              </p:ext>
            </p:extLst>
          </p:nvPr>
        </p:nvGraphicFramePr>
        <p:xfrm>
          <a:off x="457200" y="2149548"/>
          <a:ext cx="4772026" cy="2194560"/>
        </p:xfrm>
        <a:graphic>
          <a:graphicData uri="http://schemas.openxmlformats.org/drawingml/2006/table">
            <a:tbl>
              <a:tblPr/>
              <a:tblGrid>
                <a:gridCol w="682766"/>
                <a:gridCol w="825956"/>
                <a:gridCol w="825956"/>
                <a:gridCol w="785436"/>
                <a:gridCol w="825956"/>
                <a:gridCol w="825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35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Shell Fragment Cubes: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Generalize the 1-D inverted indices to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multi-dimensional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inverted</a:t>
            </a:r>
            <a:r>
              <a:rPr lang="zh-CN" altLang="en-US" sz="2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in the data cube sense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all cuboids for data cubes ABC and DE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while retaining the inverted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04834"/>
              </p:ext>
            </p:extLst>
          </p:nvPr>
        </p:nvGraphicFramePr>
        <p:xfrm>
          <a:off x="114298" y="3214142"/>
          <a:ext cx="3019425" cy="3322144"/>
        </p:xfrm>
        <a:graphic>
          <a:graphicData uri="http://schemas.openxmlformats.org/drawingml/2006/table">
            <a:tbl>
              <a:tblPr/>
              <a:tblGrid>
                <a:gridCol w="1225847"/>
                <a:gridCol w="885825"/>
                <a:gridCol w="907753"/>
              </a:tblGrid>
              <a:tr h="192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7604"/>
              </p:ext>
            </p:extLst>
          </p:nvPr>
        </p:nvGraphicFramePr>
        <p:xfrm>
          <a:off x="3348035" y="3214142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TID List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a1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b1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1 4 5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1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4 5 ∩ 1 4 5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  4 5 ∩ 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 smtClean="0"/>
                        <a:t>φ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1977"/>
              </p:ext>
            </p:extLst>
          </p:nvPr>
        </p:nvGraphicFramePr>
        <p:xfrm>
          <a:off x="3348035" y="4875214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TID List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b="0" dirty="0" smtClean="0">
                          <a:latin typeface="+mn-lt"/>
                          <a:ea typeface="+mn-ea"/>
                        </a:rPr>
                        <a:t>d1</a:t>
                      </a:r>
                      <a:r>
                        <a:rPr lang="zh-CN" altLang="en-US" sz="14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400" b="0" baseline="0" dirty="0" smtClean="0">
                          <a:latin typeface="+mn-lt"/>
                          <a:ea typeface="+mn-ea"/>
                        </a:rPr>
                        <a:t>e1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95635" y="6460124"/>
            <a:ext cx="5176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Answer:</a:t>
            </a:r>
            <a:r>
              <a:rPr lang="zh-CN" altLang="en-US" sz="1600" dirty="0" smtClean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hanj.cs.illinois.edu/pdf/vldb04_hdolap.pdf</a:t>
            </a:r>
            <a:endParaRPr lang="zh-CN" altLang="en-US" sz="1600" dirty="0" smtClean="0"/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509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Shell Fragment </a:t>
            </a:r>
            <a:r>
              <a:rPr lang="en-US" altLang="zh-CN" sz="3600" dirty="0" smtClean="0">
                <a:ea typeface="SimSun" pitchFamily="2" charset="-122"/>
              </a:rPr>
              <a:t>Cubes: Size </a:t>
            </a:r>
            <a:r>
              <a:rPr lang="en-US" altLang="zh-CN" sz="3600" dirty="0">
                <a:ea typeface="SimSun" pitchFamily="2" charset="-122"/>
              </a:rPr>
              <a:t>and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Given a database of T tuples, </a:t>
            </a:r>
            <a:r>
              <a:rPr lang="en-US" altLang="zh-CN" sz="2400" b="1" dirty="0">
                <a:ea typeface="SimSun" pitchFamily="2" charset="-122"/>
              </a:rPr>
              <a:t>D dimensions</a:t>
            </a:r>
            <a:r>
              <a:rPr lang="en-US" altLang="zh-CN" sz="2400" dirty="0">
                <a:ea typeface="SimSun" pitchFamily="2" charset="-122"/>
              </a:rPr>
              <a:t>, and F shell fragment size, the fragment cubes’ space requirement is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b="1" dirty="0">
                <a:ea typeface="SimSun" pitchFamily="2" charset="-122"/>
              </a:rPr>
              <a:t>F &lt; 5</a:t>
            </a:r>
            <a:r>
              <a:rPr lang="en-US" altLang="zh-CN" sz="2400" dirty="0">
                <a:ea typeface="SimSun" pitchFamily="2" charset="-122"/>
              </a:rPr>
              <a:t>, the growth is sub-linear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fragments do not have to be disjoint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Fragment groupings can be arbitrary to allow for maximum online performance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Known common combinations (e.g.,&lt;city, state&gt;) should be grouped together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 sizes can be adjusted for optimal balance between offline and online </a:t>
            </a:r>
            <a:r>
              <a:rPr lang="en-US" altLang="zh-CN" sz="2400" dirty="0" smtClean="0">
                <a:ea typeface="SimSun" pitchFamily="2" charset="-122"/>
              </a:rPr>
              <a:t>computation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3132"/>
              </p:ext>
            </p:extLst>
          </p:nvPr>
        </p:nvGraphicFramePr>
        <p:xfrm>
          <a:off x="6553200" y="2445588"/>
          <a:ext cx="1473133" cy="63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45588"/>
                        <a:ext cx="1473133" cy="632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41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Cube Computation: Basic Concepts</a:t>
            </a:r>
          </a:p>
          <a:p>
            <a:r>
              <a:rPr lang="en-US" sz="2800" dirty="0"/>
              <a:t>Data Cube </a:t>
            </a:r>
            <a:r>
              <a:rPr lang="en-US" sz="2800" dirty="0" smtClean="0"/>
              <a:t>Computation Methods</a:t>
            </a:r>
          </a:p>
          <a:p>
            <a:r>
              <a:rPr lang="en-US" altLang="zh-CN" sz="2800" b="1" dirty="0" smtClean="0">
                <a:ea typeface="SimSun" pitchFamily="2" charset="-122"/>
              </a:rPr>
              <a:t>Multidimensional </a:t>
            </a:r>
            <a:r>
              <a:rPr lang="en-US" altLang="zh-CN" sz="2800" b="1" dirty="0">
                <a:ea typeface="SimSun" pitchFamily="2" charset="-122"/>
              </a:rPr>
              <a:t>Data Analysis in Cube </a:t>
            </a:r>
            <a:r>
              <a:rPr lang="en-US" altLang="zh-CN" sz="2800" b="1" dirty="0" smtClean="0">
                <a:ea typeface="SimSun" pitchFamily="2" charset="-122"/>
              </a:rPr>
              <a:t>Space</a:t>
            </a:r>
            <a:endParaRPr lang="en-US" altLang="zh-CN" sz="2800" b="1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Cube Computation: Basic Concepts</a:t>
            </a:r>
          </a:p>
          <a:p>
            <a:r>
              <a:rPr lang="en-US" dirty="0"/>
              <a:t>Data Cube </a:t>
            </a:r>
            <a:r>
              <a:rPr lang="en-US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in Cube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greatly increases the analysis bandwidth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Four ways to </a:t>
            </a:r>
            <a:r>
              <a:rPr lang="en-US" altLang="en-US" sz="2400" b="1" dirty="0"/>
              <a:t>interact OLAP-styled analysis and data mining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cube space to define </a:t>
            </a:r>
            <a:r>
              <a:rPr lang="en-US" altLang="en-US" sz="2400" b="1" dirty="0"/>
              <a:t>data space </a:t>
            </a:r>
            <a:r>
              <a:rPr lang="en-US" altLang="en-US" sz="2400" dirty="0"/>
              <a:t>for mining 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OLAP queries to generate </a:t>
            </a:r>
            <a:r>
              <a:rPr lang="en-US" altLang="en-US" sz="2400" b="1" dirty="0"/>
              <a:t>features and targets</a:t>
            </a:r>
            <a:r>
              <a:rPr lang="en-US" altLang="en-US" sz="2400" dirty="0"/>
              <a:t> for mining, e.g., multi-feature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data-mining models as </a:t>
            </a:r>
            <a:r>
              <a:rPr lang="en-US" altLang="en-US" sz="2400" b="1" dirty="0"/>
              <a:t>building blocks </a:t>
            </a:r>
            <a:r>
              <a:rPr lang="en-US" altLang="en-US" sz="2400" dirty="0"/>
              <a:t>in a multi-step mining process, e.g., prediction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data-cube computation techniques to </a:t>
            </a:r>
            <a:r>
              <a:rPr lang="en-US" altLang="en-US" sz="2400" b="1" dirty="0"/>
              <a:t>speed up</a:t>
            </a:r>
            <a:r>
              <a:rPr lang="en-US" altLang="en-US" sz="2400" dirty="0"/>
              <a:t> repeated model construction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Cube-space data mining may require building a model for each candidate data space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Sharing computation across model-construction for different candidates may lead to efficient </a:t>
            </a:r>
            <a:r>
              <a:rPr lang="en-US" altLang="en-US" dirty="0" smtClean="0"/>
              <a:t>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Complex Aggregation at Multiple Granularities: Multi-Feature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Multi-feature cubes (Ross, et al. 1998): Compute complex queries involving multiple dependent aggregates at multiple granularities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Ex. Grouping by all subsets of {item, region, month}, find the </a:t>
            </a:r>
            <a:r>
              <a:rPr lang="en-US" altLang="zh-CN" b="1" dirty="0">
                <a:ea typeface="SimSun" pitchFamily="2" charset="-122"/>
              </a:rPr>
              <a:t>maximum price</a:t>
            </a:r>
            <a:r>
              <a:rPr lang="en-US" altLang="zh-CN" dirty="0">
                <a:ea typeface="SimSun" pitchFamily="2" charset="-122"/>
              </a:rPr>
              <a:t> in 2010 for each group, and the </a:t>
            </a:r>
            <a:r>
              <a:rPr lang="en-US" altLang="zh-CN" b="1" dirty="0">
                <a:ea typeface="SimSun" pitchFamily="2" charset="-122"/>
              </a:rPr>
              <a:t>total sales</a:t>
            </a:r>
            <a:r>
              <a:rPr lang="en-US" altLang="zh-CN" dirty="0">
                <a:ea typeface="SimSun" pitchFamily="2" charset="-122"/>
              </a:rPr>
              <a:t> among all maximum price tuples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select</a:t>
            </a:r>
            <a:r>
              <a:rPr lang="en-US" altLang="zh-CN" sz="2900" dirty="0">
                <a:ea typeface="SimSun" pitchFamily="2" charset="-122"/>
              </a:rPr>
              <a:t> item, region, month, </a:t>
            </a:r>
            <a:r>
              <a:rPr lang="en-US" altLang="zh-CN" sz="2900" b="1" dirty="0">
                <a:ea typeface="SimSun" pitchFamily="2" charset="-122"/>
              </a:rPr>
              <a:t>max(price)</a:t>
            </a:r>
            <a:r>
              <a:rPr lang="en-US" altLang="zh-CN" sz="2900" dirty="0">
                <a:ea typeface="SimSun" pitchFamily="2" charset="-122"/>
              </a:rPr>
              <a:t>, </a:t>
            </a:r>
            <a:r>
              <a:rPr lang="en-US" altLang="zh-CN" sz="2900" b="1" dirty="0">
                <a:ea typeface="SimSun" pitchFamily="2" charset="-122"/>
              </a:rPr>
              <a:t>sum(</a:t>
            </a:r>
            <a:r>
              <a:rPr lang="en-US" altLang="zh-CN" sz="2900" b="1" dirty="0" err="1">
                <a:ea typeface="SimSun" pitchFamily="2" charset="-122"/>
              </a:rPr>
              <a:t>R.sales</a:t>
            </a:r>
            <a:r>
              <a:rPr lang="en-US" altLang="zh-CN" sz="2900" b="1" dirty="0">
                <a:ea typeface="SimSun" pitchFamily="2" charset="-122"/>
              </a:rPr>
              <a:t>)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from</a:t>
            </a:r>
            <a:r>
              <a:rPr lang="en-US" altLang="zh-CN" sz="2900" dirty="0">
                <a:solidFill>
                  <a:schemeClr val="hlink"/>
                </a:solidFill>
                <a:ea typeface="SimSun" pitchFamily="2" charset="-122"/>
              </a:rPr>
              <a:t> </a:t>
            </a:r>
            <a:r>
              <a:rPr lang="en-US" altLang="zh-CN" sz="2900" dirty="0">
                <a:ea typeface="SimSun" pitchFamily="2" charset="-122"/>
              </a:rPr>
              <a:t>purchases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where</a:t>
            </a:r>
            <a:r>
              <a:rPr lang="en-US" altLang="zh-CN" sz="2900" dirty="0">
                <a:ea typeface="SimSun" pitchFamily="2" charset="-122"/>
              </a:rPr>
              <a:t> year = 2010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cube by </a:t>
            </a:r>
            <a:r>
              <a:rPr lang="en-US" altLang="zh-CN" sz="2900" dirty="0">
                <a:ea typeface="SimSun" pitchFamily="2" charset="-122"/>
              </a:rPr>
              <a:t>item, region, month: R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such that </a:t>
            </a:r>
            <a:r>
              <a:rPr lang="en-US" altLang="zh-CN" sz="2900" dirty="0" err="1">
                <a:ea typeface="SimSun" pitchFamily="2" charset="-122"/>
              </a:rPr>
              <a:t>R.price</a:t>
            </a:r>
            <a:r>
              <a:rPr lang="en-US" altLang="zh-CN" sz="2900" dirty="0">
                <a:ea typeface="SimSun" pitchFamily="2" charset="-122"/>
              </a:rPr>
              <a:t> = max(price)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Continuing the last example, </a:t>
            </a:r>
            <a:r>
              <a:rPr lang="en-US" altLang="zh-CN" b="1" dirty="0">
                <a:ea typeface="SimSun" pitchFamily="2" charset="-122"/>
              </a:rPr>
              <a:t>among the max price tuples</a:t>
            </a:r>
            <a:r>
              <a:rPr lang="en-US" altLang="zh-CN" dirty="0">
                <a:ea typeface="SimSun" pitchFamily="2" charset="-122"/>
              </a:rPr>
              <a:t>, find the </a:t>
            </a:r>
            <a:r>
              <a:rPr lang="en-US" altLang="zh-CN" b="1" dirty="0" smtClean="0">
                <a:ea typeface="SimSun" pitchFamily="2" charset="-122"/>
              </a:rPr>
              <a:t>min </a:t>
            </a:r>
            <a:r>
              <a:rPr lang="en-US" altLang="zh-CN" b="1" dirty="0">
                <a:ea typeface="SimSun" pitchFamily="2" charset="-122"/>
              </a:rPr>
              <a:t>and max shelf </a:t>
            </a:r>
            <a:r>
              <a:rPr lang="en-US" altLang="zh-CN" b="1" dirty="0" smtClean="0">
                <a:ea typeface="SimSun" pitchFamily="2" charset="-122"/>
              </a:rPr>
              <a:t>life</a:t>
            </a:r>
            <a:r>
              <a:rPr lang="en-US" altLang="zh-CN" dirty="0">
                <a:ea typeface="SimSun" pitchFamily="2" charset="-122"/>
              </a:rPr>
              <a:t>, and find the fraction of the total sales due to tuple that have </a:t>
            </a:r>
            <a:r>
              <a:rPr lang="en-US" altLang="zh-CN" b="1" dirty="0">
                <a:ea typeface="SimSun" pitchFamily="2" charset="-122"/>
              </a:rPr>
              <a:t>min shelf life</a:t>
            </a:r>
            <a:r>
              <a:rPr lang="en-US" altLang="zh-CN" dirty="0">
                <a:ea typeface="SimSun" pitchFamily="2" charset="-122"/>
              </a:rPr>
              <a:t> within the set of all max price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Discovery-Driven </a:t>
            </a:r>
            <a:r>
              <a:rPr lang="en-US" altLang="zh-CN" dirty="0" smtClean="0">
                <a:ea typeface="SimSun" pitchFamily="2" charset="-122"/>
              </a:rPr>
              <a:t>Exploration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of </a:t>
            </a:r>
            <a:r>
              <a:rPr lang="en-US" altLang="zh-CN" dirty="0">
                <a:ea typeface="SimSun" pitchFamily="2" charset="-122"/>
              </a:rPr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Discovery-driven exploration of huge cube space (</a:t>
            </a:r>
            <a:r>
              <a:rPr lang="en-US" altLang="zh-CN" dirty="0" err="1" smtClean="0"/>
              <a:t>Sarawagi</a:t>
            </a:r>
            <a:r>
              <a:rPr lang="en-US" altLang="zh-CN" dirty="0" smtClean="0"/>
              <a:t>, et al.’98)</a:t>
            </a:r>
          </a:p>
          <a:p>
            <a:pPr lvl="1"/>
            <a:r>
              <a:rPr lang="en-US" altLang="zh-CN" dirty="0" smtClean="0"/>
              <a:t>Effective navigation of large OLAP data cubes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re-compute measures indicating exceptions, guide user in the data analysis, at all levels of aggregation</a:t>
            </a:r>
          </a:p>
          <a:p>
            <a:pPr lvl="1"/>
            <a:r>
              <a:rPr lang="en-US" altLang="zh-CN" dirty="0" smtClean="0"/>
              <a:t>Exception: significantly different from the value anticipated, based on a statistical model</a:t>
            </a:r>
          </a:p>
          <a:p>
            <a:pPr lvl="1"/>
            <a:r>
              <a:rPr lang="en-US" altLang="zh-CN" dirty="0" smtClean="0"/>
              <a:t>Visual cues such as background color are used to reflect the degree of exception of each cell</a:t>
            </a:r>
          </a:p>
          <a:p>
            <a:r>
              <a:rPr lang="en-US" altLang="zh-CN" dirty="0" smtClean="0"/>
              <a:t>Kinds of exceptions</a:t>
            </a:r>
          </a:p>
          <a:p>
            <a:pPr lvl="1"/>
            <a:r>
              <a:rPr lang="en-US" altLang="zh-CN" b="1" dirty="0" err="1" smtClean="0"/>
              <a:t>SelfExp</a:t>
            </a:r>
            <a:r>
              <a:rPr lang="en-US" altLang="zh-CN" b="1" dirty="0" smtClean="0"/>
              <a:t>: 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value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 relative to other cells at same level of aggregation</a:t>
            </a:r>
          </a:p>
          <a:p>
            <a:pPr lvl="1"/>
            <a:r>
              <a:rPr lang="en-US" altLang="zh-CN" b="1" dirty="0" err="1" smtClean="0"/>
              <a:t>InExp</a:t>
            </a:r>
            <a:r>
              <a:rPr lang="en-US" altLang="zh-CN" b="1" dirty="0" smtClean="0"/>
              <a:t>: 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somewhere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beneath this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drill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down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</a:p>
          <a:p>
            <a:pPr lvl="1"/>
            <a:r>
              <a:rPr lang="en-US" altLang="zh-CN" b="1" dirty="0" err="1" smtClean="0"/>
              <a:t>PathExp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surprise for each drill-down path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4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Exceptions: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SelfExp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PathExp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096"/>
            <a:ext cx="4514850" cy="101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184"/>
            <a:ext cx="4514850" cy="2619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01096"/>
            <a:ext cx="4629150" cy="1239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389454"/>
            <a:ext cx="4629150" cy="145453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257425" y="2715201"/>
            <a:ext cx="0" cy="50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10843" y="281399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InExp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0562" y="182930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SelfExp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4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 Cube Computation: Preliminary Concepts </a:t>
            </a:r>
          </a:p>
          <a:p>
            <a:r>
              <a:rPr lang="en-US" altLang="zh-CN" sz="2800" dirty="0" smtClean="0"/>
              <a:t>Data Cube Computation Methods</a:t>
            </a:r>
          </a:p>
          <a:p>
            <a:pPr lvl="1"/>
            <a:r>
              <a:rPr lang="en-US" altLang="zh-CN" sz="2400" dirty="0" smtClean="0"/>
              <a:t>Multi-Way Array Aggregation</a:t>
            </a:r>
          </a:p>
          <a:p>
            <a:pPr lvl="1"/>
            <a:r>
              <a:rPr lang="en-US" altLang="zh-CN" sz="2400" dirty="0" smtClean="0"/>
              <a:t>BUC</a:t>
            </a:r>
          </a:p>
          <a:p>
            <a:pPr lvl="1"/>
            <a:r>
              <a:rPr lang="en-US" altLang="zh-CN" sz="2400" dirty="0" smtClean="0"/>
              <a:t>High-Dimensional OLAP with Shell-Fragments</a:t>
            </a:r>
          </a:p>
          <a:p>
            <a:r>
              <a:rPr lang="en-US" altLang="zh-CN" sz="2800" dirty="0" smtClean="0"/>
              <a:t>Multidimensional Data Analysis in Cube Space</a:t>
            </a:r>
          </a:p>
          <a:p>
            <a:pPr lvl="1"/>
            <a:r>
              <a:rPr lang="en-US" altLang="zh-CN" sz="2400" dirty="0" smtClean="0"/>
              <a:t>Multi-feature Cubes </a:t>
            </a:r>
          </a:p>
          <a:p>
            <a:pPr lvl="1"/>
            <a:r>
              <a:rPr lang="en-US" altLang="zh-CN" sz="2400" dirty="0" smtClean="0"/>
              <a:t>Discovery-Driven Exploration of Data Cubes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3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Cuboids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249332"/>
            <a:ext cx="7315528" cy="5123693"/>
            <a:chOff x="0" y="1249332"/>
            <a:chExt cx="7315528" cy="5123693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420222"/>
              <a:ext cx="7315528" cy="4952803"/>
              <a:chOff x="0" y="886"/>
              <a:chExt cx="5219" cy="1815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>
                <a:off x="3920" y="886"/>
                <a:ext cx="129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0-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D(apex) cuboid</a:t>
                </a:r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3920" y="1271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1-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3920" y="1719"/>
                <a:ext cx="9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2-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>
                <a:off x="3920" y="2104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3-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5" name="Text Box 72"/>
              <p:cNvSpPr txBox="1">
                <a:spLocks noChangeArrowheads="1"/>
              </p:cNvSpPr>
              <p:nvPr/>
            </p:nvSpPr>
            <p:spPr bwMode="auto">
              <a:xfrm>
                <a:off x="3920" y="2476"/>
                <a:ext cx="12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4-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D(base) cuboid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4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Cells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Cuboids: </a:t>
            </a:r>
            <a:r>
              <a:rPr lang="en-US" altLang="zh-CN" dirty="0" err="1" smtClean="0">
                <a:ea typeface="SimSun" pitchFamily="2" charset="-122"/>
              </a:rPr>
              <a:t>Sparsity</a:t>
            </a:r>
            <a:r>
              <a:rPr lang="en-US" altLang="zh-CN" dirty="0" smtClean="0">
                <a:ea typeface="SimSun" pitchFamily="2" charset="-122"/>
              </a:rPr>
              <a:t>? Small Count?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063780"/>
            <a:ext cx="6281066" cy="5123692"/>
            <a:chOff x="0" y="1249332"/>
            <a:chExt cx="6281066" cy="5123692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649442"/>
              <a:ext cx="6281066" cy="4723582"/>
              <a:chOff x="0" y="970"/>
              <a:chExt cx="4481" cy="173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305475" y="991197"/>
            <a:ext cx="403258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Base vs. aggregate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*, 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*)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KRAFT) 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4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Parent vs. child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Illinois, *)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</a:t>
            </a:r>
            <a:r>
              <a:rPr lang="en-US" altLang="en-US" sz="2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dairy_food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Ancestor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vs. descendant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dairy_food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U.S.A.,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U.S.A.,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Cube </a:t>
            </a:r>
            <a:r>
              <a:rPr lang="en-US" altLang="en-US" dirty="0" smtClean="0"/>
              <a:t>Materialization:</a:t>
            </a:r>
            <a:br>
              <a:rPr lang="en-US" altLang="en-US" dirty="0" smtClean="0"/>
            </a:br>
            <a:r>
              <a:rPr lang="en-US" altLang="en-US" dirty="0" smtClean="0"/>
              <a:t>Full </a:t>
            </a:r>
            <a:r>
              <a:rPr lang="en-US" altLang="en-US" dirty="0"/>
              <a:t>Cube vs. Iceberg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41061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Full cube vs. iceberg cube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compute cube sales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iceberg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 as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date, product, city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department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count(*)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000" dirty="0" err="1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salesInfo</a:t>
            </a:r>
            <a:endParaRPr lang="en-US" altLang="en-US" sz="2000" dirty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cube by 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date, product, city </a:t>
            </a:r>
            <a:endParaRPr lang="en-US" altLang="en-US" sz="2000" dirty="0" smtClean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having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count(*) &gt;= min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support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only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whose measure satisfies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iceberg condition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Only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small portion of cells may be “above the water’’ in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sparse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cube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Ex.:  Show only those cells whose count is no less than 100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1028" descr="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61" y="1600200"/>
            <a:ext cx="2735934" cy="2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89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Answer: (2</a:t>
            </a:r>
            <a:r>
              <a:rPr lang="en-US" altLang="en-US" baseline="30000" dirty="0">
                <a:solidFill>
                  <a:srgbClr val="FF0000"/>
                </a:solidFill>
              </a:rPr>
              <a:t>101</a:t>
            </a:r>
            <a:r>
              <a:rPr lang="en-US" altLang="en-US" dirty="0">
                <a:solidFill>
                  <a:srgbClr val="FF0000"/>
                </a:solidFill>
              </a:rPr>
              <a:t> ─ 2) ─ </a:t>
            </a:r>
            <a:r>
              <a:rPr lang="en-US" altLang="en-US" dirty="0" smtClean="0">
                <a:solidFill>
                  <a:srgbClr val="FF0000"/>
                </a:solidFill>
              </a:rPr>
              <a:t>4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/>
              <a:t>These 4 cells are: </a:t>
            </a:r>
          </a:p>
          <a:p>
            <a:r>
              <a:rPr lang="en-US" altLang="en-US" sz="2200" dirty="0"/>
              <a:t>(a1, a2, *, ..., *): 2</a:t>
            </a:r>
          </a:p>
          <a:p>
            <a:r>
              <a:rPr lang="en-US" altLang="en-US" sz="2200" dirty="0"/>
              <a:t>(a1, *, *, ..., *): 2</a:t>
            </a:r>
          </a:p>
          <a:p>
            <a:r>
              <a:rPr lang="en-US" altLang="en-US" sz="2200" dirty="0"/>
              <a:t>(*, a2, *, ..., *): 2</a:t>
            </a:r>
          </a:p>
          <a:p>
            <a:r>
              <a:rPr lang="en-US" altLang="en-US" sz="2200" dirty="0"/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>
                <a:solidFill>
                  <a:srgbClr val="FF0000"/>
                </a:solidFill>
              </a:rPr>
              <a:t>How many aggregate cells if “having count &gt;= 1”?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7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50770</TotalTime>
  <Words>4052</Words>
  <Application>Microsoft Macintosh PowerPoint</Application>
  <PresentationFormat>On-screen Show (4:3)</PresentationFormat>
  <Paragraphs>637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Corbel</vt:lpstr>
      <vt:lpstr>Mangal</vt:lpstr>
      <vt:lpstr>SimSun</vt:lpstr>
      <vt:lpstr>Wingdings</vt:lpstr>
      <vt:lpstr>华文楷体</vt:lpstr>
      <vt:lpstr>Arial</vt:lpstr>
      <vt:lpstr>Office Theme</vt:lpstr>
      <vt:lpstr>SmartDraw</vt:lpstr>
      <vt:lpstr>Equation</vt:lpstr>
      <vt:lpstr>Chapter 5. Data Cube Technology</vt:lpstr>
      <vt:lpstr>PowerPoint Presentation</vt:lpstr>
      <vt:lpstr>Data Cube Technology</vt:lpstr>
      <vt:lpstr>Cuboids in Data Cube</vt:lpstr>
      <vt:lpstr>Cells in Cuboids: Sparsity? Small Count?</vt:lpstr>
      <vt:lpstr>Cube Materialization: Full Cube vs. Iceberg Cube</vt:lpstr>
      <vt:lpstr>Why Iceberg Cube?</vt:lpstr>
      <vt:lpstr>Why Iceberg Cube?</vt:lpstr>
      <vt:lpstr>Suppose it contains only 2 base cells: {(a1, a2, a3, …., a100), (a1, a2, b3, …, b100)}  </vt:lpstr>
      <vt:lpstr>Why Iceberg Cube?</vt:lpstr>
      <vt:lpstr>Suppose it contains only 2 base cells: {(a1, a2, a3, …., a100), (a1, a2, b3, …, b100)}  </vt:lpstr>
      <vt:lpstr>Why Iceberg Cube?</vt:lpstr>
      <vt:lpstr>Is Iceberg Cube Good Enough? Closed Cube &amp; Cube Shell</vt:lpstr>
      <vt:lpstr>Is Iceberg Cube Good Enough? Closed Cube &amp; Cube Shell</vt:lpstr>
      <vt:lpstr>Is Iceberg Cube Good Enough? Closed Cube &amp; Cube Shell</vt:lpstr>
      <vt:lpstr>Data Cube Technology</vt:lpstr>
      <vt:lpstr>Roadmap for Efficient Computation</vt:lpstr>
      <vt:lpstr>Efficient Data Cube Computation: General Heuristics</vt:lpstr>
      <vt:lpstr>Cube Computation: Multi-Way Array Aggregation (MOLAP)</vt:lpstr>
      <vt:lpstr>Multi-way Array Aggregation (3-D to 2-D)</vt:lpstr>
      <vt:lpstr>Multi-Way Array Aggregation</vt:lpstr>
      <vt:lpstr>Cube Computation: Computing in Reverse Order</vt:lpstr>
      <vt:lpstr>BUC: Partitioning and Aggregating</vt:lpstr>
      <vt:lpstr>High-Dimensional OLAP? — The Curse of Dimensionality</vt:lpstr>
      <vt:lpstr>Fast High-Dimensional OLAP with Minimal Cubing</vt:lpstr>
      <vt:lpstr>Computing a 5-D Cube with 2-Shell Fragments</vt:lpstr>
      <vt:lpstr>Shell Fragment Cubes: Ideas</vt:lpstr>
      <vt:lpstr>Shell Fragment Cubes: Size and Design</vt:lpstr>
      <vt:lpstr>Data Cube Technology</vt:lpstr>
      <vt:lpstr>Data Mining in Cube Space</vt:lpstr>
      <vt:lpstr>Complex Aggregation at Multiple Granularities: Multi-Feature Cubes</vt:lpstr>
      <vt:lpstr>Discovery-Driven Exploration of Data Cubes</vt:lpstr>
      <vt:lpstr>Exceptions: SelfExp, InExp, PathExp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2038</cp:revision>
  <cp:lastPrinted>2017-01-15T22:23:57Z</cp:lastPrinted>
  <dcterms:created xsi:type="dcterms:W3CDTF">2015-05-16T14:51:23Z</dcterms:created>
  <dcterms:modified xsi:type="dcterms:W3CDTF">2017-06-15T03:55:15Z</dcterms:modified>
</cp:coreProperties>
</file>