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81" r:id="rId2"/>
    <p:sldId id="282" r:id="rId3"/>
    <p:sldId id="283" r:id="rId4"/>
    <p:sldId id="297" r:id="rId5"/>
    <p:sldId id="298" r:id="rId6"/>
    <p:sldId id="299" r:id="rId7"/>
    <p:sldId id="300" r:id="rId8"/>
    <p:sldId id="286" r:id="rId9"/>
    <p:sldId id="284" r:id="rId10"/>
    <p:sldId id="338" r:id="rId11"/>
    <p:sldId id="301" r:id="rId12"/>
    <p:sldId id="302" r:id="rId13"/>
    <p:sldId id="303" r:id="rId14"/>
    <p:sldId id="339" r:id="rId15"/>
    <p:sldId id="304" r:id="rId16"/>
    <p:sldId id="307" r:id="rId17"/>
    <p:sldId id="341" r:id="rId18"/>
    <p:sldId id="340" r:id="rId19"/>
    <p:sldId id="308" r:id="rId20"/>
    <p:sldId id="309" r:id="rId21"/>
    <p:sldId id="342" r:id="rId22"/>
    <p:sldId id="310" r:id="rId23"/>
    <p:sldId id="311" r:id="rId24"/>
    <p:sldId id="312" r:id="rId25"/>
    <p:sldId id="305" r:id="rId26"/>
    <p:sldId id="306" r:id="rId27"/>
    <p:sldId id="313" r:id="rId28"/>
    <p:sldId id="287" r:id="rId29"/>
    <p:sldId id="285" r:id="rId30"/>
    <p:sldId id="34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288" r:id="rId40"/>
    <p:sldId id="289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290" r:id="rId50"/>
    <p:sldId id="291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7" autoAdjust="0"/>
    <p:restoredTop sz="80414"/>
  </p:normalViewPr>
  <p:slideViewPr>
    <p:cSldViewPr snapToGrid="0" snapToObjects="1">
      <p:cViewPr>
        <p:scale>
          <a:sx n="85" d="100"/>
          <a:sy n="85" d="100"/>
        </p:scale>
        <p:origin x="2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esProps" Target="presProps.xml"/><Relationship Id="rId64" Type="http://schemas.openxmlformats.org/officeDocument/2006/relationships/viewProps" Target="viewProps.xml"/><Relationship Id="rId65" Type="http://schemas.openxmlformats.org/officeDocument/2006/relationships/theme" Target="theme/theme1.xml"/><Relationship Id="rId66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commentAuthors" Target="commentAuthor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Relationship Id="rId3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27.wmf"/><Relationship Id="rId5" Type="http://schemas.openxmlformats.org/officeDocument/2006/relationships/image" Target="../media/image28.wmf"/><Relationship Id="rId6" Type="http://schemas.openxmlformats.org/officeDocument/2006/relationships/image" Target="../media/image29.wmf"/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Relationship Id="rId2" Type="http://schemas.openxmlformats.org/officeDocument/2006/relationships/image" Target="../media/image3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Relationship Id="rId2" Type="http://schemas.openxmlformats.org/officeDocument/2006/relationships/image" Target="../media/image39.wmf"/><Relationship Id="rId3" Type="http://schemas.openxmlformats.org/officeDocument/2006/relationships/image" Target="../media/image4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Relationship Id="rId2" Type="http://schemas.openxmlformats.org/officeDocument/2006/relationships/image" Target="../media/image5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Relationship Id="rId3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4" Type="http://schemas.openxmlformats.org/officeDocument/2006/relationships/image" Target="../media/image21.wmf"/><Relationship Id="rId5" Type="http://schemas.openxmlformats.org/officeDocument/2006/relationships/image" Target="../media/image22.wmf"/><Relationship Id="rId6" Type="http://schemas.openxmlformats.org/officeDocument/2006/relationships/image" Target="../media/image23.wmf"/><Relationship Id="rId7" Type="http://schemas.openxmlformats.org/officeDocument/2006/relationships/image" Target="../media/image24.wmf"/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4" Type="http://schemas.openxmlformats.org/officeDocument/2006/relationships/image" Target="../media/image23.wmf"/><Relationship Id="rId5" Type="http://schemas.openxmlformats.org/officeDocument/2006/relationships/image" Target="../media/image24.wmf"/><Relationship Id="rId1" Type="http://schemas.openxmlformats.org/officeDocument/2006/relationships/image" Target="../media/image25.wmf"/><Relationship Id="rId2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4" Type="http://schemas.openxmlformats.org/officeDocument/2006/relationships/image" Target="../media/image24.wmf"/><Relationship Id="rId5" Type="http://schemas.openxmlformats.org/officeDocument/2006/relationships/image" Target="../media/image21.wmf"/><Relationship Id="rId1" Type="http://schemas.openxmlformats.org/officeDocument/2006/relationships/image" Target="../media/image25.wmf"/><Relationship Id="rId2" Type="http://schemas.openxmlformats.org/officeDocument/2006/relationships/image" Target="../media/image1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7/7/17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7/7/17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4.xls"/><Relationship Id="rId4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6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7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.bin"/><Relationship Id="rId12" Type="http://schemas.openxmlformats.org/officeDocument/2006/relationships/image" Target="../media/image22.w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23.wmf"/><Relationship Id="rId15" Type="http://schemas.openxmlformats.org/officeDocument/2006/relationships/oleObject" Target="../embeddings/oleObject8.bin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Microsoft_Excel_97_-_2004_Worksheet5.xls"/><Relationship Id="rId4" Type="http://schemas.openxmlformats.org/officeDocument/2006/relationships/image" Target="../media/image18.emf"/><Relationship Id="rId5" Type="http://schemas.openxmlformats.org/officeDocument/2006/relationships/oleObject" Target="../embeddings/Microsoft_Excel_97_-_2004_Worksheet6.xls"/><Relationship Id="rId6" Type="http://schemas.openxmlformats.org/officeDocument/2006/relationships/image" Target="../media/image19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20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2.bin"/><Relationship Id="rId12" Type="http://schemas.openxmlformats.org/officeDocument/2006/relationships/image" Target="../media/image24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9.bin"/><Relationship Id="rId4" Type="http://schemas.openxmlformats.org/officeDocument/2006/relationships/image" Target="../media/image25.wmf"/><Relationship Id="rId5" Type="http://schemas.openxmlformats.org/officeDocument/2006/relationships/oleObject" Target="../embeddings/Microsoft_Excel_97_-_2004_Worksheet7.xls"/><Relationship Id="rId6" Type="http://schemas.openxmlformats.org/officeDocument/2006/relationships/image" Target="../media/image19.emf"/><Relationship Id="rId7" Type="http://schemas.openxmlformats.org/officeDocument/2006/relationships/oleObject" Target="../embeddings/oleObject10.bin"/><Relationship Id="rId8" Type="http://schemas.openxmlformats.org/officeDocument/2006/relationships/image" Target="../media/image21.w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23.wmf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6.bin"/><Relationship Id="rId12" Type="http://schemas.openxmlformats.org/officeDocument/2006/relationships/image" Target="../media/image21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25.wmf"/><Relationship Id="rId5" Type="http://schemas.openxmlformats.org/officeDocument/2006/relationships/oleObject" Target="../embeddings/Microsoft_Excel_97_-_2004_Worksheet8.xls"/><Relationship Id="rId6" Type="http://schemas.openxmlformats.org/officeDocument/2006/relationships/image" Target="../media/image19.e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23.w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4" Type="http://schemas.openxmlformats.org/officeDocument/2006/relationships/oleObject" Target="../embeddings/oleObject17.bin"/><Relationship Id="rId5" Type="http://schemas.openxmlformats.org/officeDocument/2006/relationships/image" Target="../media/image25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4" Type="http://schemas.openxmlformats.org/officeDocument/2006/relationships/image" Target="../media/image27.wmf"/><Relationship Id="rId5" Type="http://schemas.openxmlformats.org/officeDocument/2006/relationships/oleObject" Target="../embeddings/oleObject19.bin"/><Relationship Id="rId6" Type="http://schemas.openxmlformats.org/officeDocument/2006/relationships/image" Target="../media/image28.wmf"/><Relationship Id="rId7" Type="http://schemas.openxmlformats.org/officeDocument/2006/relationships/oleObject" Target="../embeddings/oleObject20.bin"/><Relationship Id="rId8" Type="http://schemas.openxmlformats.org/officeDocument/2006/relationships/image" Target="../media/image29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25.bin"/><Relationship Id="rId12" Type="http://schemas.openxmlformats.org/officeDocument/2006/relationships/image" Target="../media/image28.wmf"/><Relationship Id="rId13" Type="http://schemas.openxmlformats.org/officeDocument/2006/relationships/oleObject" Target="../embeddings/oleObject26.bin"/><Relationship Id="rId14" Type="http://schemas.openxmlformats.org/officeDocument/2006/relationships/image" Target="../media/image29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1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22.bin"/><Relationship Id="rId6" Type="http://schemas.openxmlformats.org/officeDocument/2006/relationships/image" Target="../media/image16.wmf"/><Relationship Id="rId7" Type="http://schemas.openxmlformats.org/officeDocument/2006/relationships/oleObject" Target="../embeddings/oleObject23.bin"/><Relationship Id="rId8" Type="http://schemas.openxmlformats.org/officeDocument/2006/relationships/image" Target="../media/image17.wmf"/><Relationship Id="rId9" Type="http://schemas.openxmlformats.org/officeDocument/2006/relationships/oleObject" Target="../embeddings/oleObject24.bin"/><Relationship Id="rId10" Type="http://schemas.openxmlformats.org/officeDocument/2006/relationships/image" Target="../media/image27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4" Type="http://schemas.openxmlformats.org/officeDocument/2006/relationships/image" Target="../media/image30.wmf"/><Relationship Id="rId5" Type="http://schemas.openxmlformats.org/officeDocument/2006/relationships/oleObject" Target="../embeddings/oleObject28.bin"/><Relationship Id="rId6" Type="http://schemas.openxmlformats.org/officeDocument/2006/relationships/image" Target="../media/image31.wmf"/><Relationship Id="rId7" Type="http://schemas.openxmlformats.org/officeDocument/2006/relationships/image" Target="../media/image32.jpeg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9.xls"/><Relationship Id="rId4" Type="http://schemas.openxmlformats.org/officeDocument/2006/relationships/image" Target="../media/image33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4" Type="http://schemas.openxmlformats.org/officeDocument/2006/relationships/image" Target="../media/image35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4" Type="http://schemas.openxmlformats.org/officeDocument/2006/relationships/image" Target="../media/image35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4" Type="http://schemas.openxmlformats.org/officeDocument/2006/relationships/image" Target="../media/image36.wmf"/><Relationship Id="rId5" Type="http://schemas.openxmlformats.org/officeDocument/2006/relationships/oleObject" Target="../embeddings/oleObject32.bin"/><Relationship Id="rId6" Type="http://schemas.openxmlformats.org/officeDocument/2006/relationships/image" Target="../media/image37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4" Type="http://schemas.openxmlformats.org/officeDocument/2006/relationships/image" Target="../media/image38.wmf"/><Relationship Id="rId5" Type="http://schemas.openxmlformats.org/officeDocument/2006/relationships/oleObject" Target="../embeddings/oleObject34.bin"/><Relationship Id="rId6" Type="http://schemas.openxmlformats.org/officeDocument/2006/relationships/image" Target="../media/image39.wmf"/><Relationship Id="rId7" Type="http://schemas.openxmlformats.org/officeDocument/2006/relationships/oleObject" Target="../embeddings/oleObject35.bin"/><Relationship Id="rId8" Type="http://schemas.openxmlformats.org/officeDocument/2006/relationships/image" Target="../media/image40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0.xls"/><Relationship Id="rId4" Type="http://schemas.openxmlformats.org/officeDocument/2006/relationships/image" Target="../media/image41.emf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11.xls"/><Relationship Id="rId4" Type="http://schemas.openxmlformats.org/officeDocument/2006/relationships/image" Target="../media/image41.emf"/><Relationship Id="rId1" Type="http://schemas.openxmlformats.org/officeDocument/2006/relationships/vmlDrawing" Target="../drawings/vmlDrawing19.vml"/><Relationship Id="rId2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4" Type="http://schemas.openxmlformats.org/officeDocument/2006/relationships/image" Target="../media/image42.wmf"/><Relationship Id="rId1" Type="http://schemas.openxmlformats.org/officeDocument/2006/relationships/vmlDrawing" Target="../drawings/vmlDrawing20.vml"/><Relationship Id="rId2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4" Type="http://schemas.openxmlformats.org/officeDocument/2006/relationships/image" Target="../media/image45.jpeg"/><Relationship Id="rId5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4" Type="http://schemas.openxmlformats.org/officeDocument/2006/relationships/image" Target="../media/image50.wmf"/><Relationship Id="rId5" Type="http://schemas.openxmlformats.org/officeDocument/2006/relationships/oleObject" Target="../embeddings/oleObject38.bin"/><Relationship Id="rId6" Type="http://schemas.openxmlformats.org/officeDocument/2006/relationships/image" Target="../media/image51.wmf"/><Relationship Id="rId1" Type="http://schemas.openxmlformats.org/officeDocument/2006/relationships/vmlDrawing" Target="../drawings/vmlDrawing21.vml"/><Relationship Id="rId2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2.emf"/><Relationship Id="rId6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oleObject" Target="../embeddings/Microsoft_Excel_97_-_2004_Worksheet2.xls"/><Relationship Id="rId6" Type="http://schemas.openxmlformats.org/officeDocument/2006/relationships/image" Target="../media/image5.emf"/><Relationship Id="rId7" Type="http://schemas.openxmlformats.org/officeDocument/2006/relationships/image" Target="../media/image8.wmf"/><Relationship Id="rId8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3.xls"/><Relationship Id="rId4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0047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7933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smtClean="0">
                <a:solidFill>
                  <a:srgbClr val="000000"/>
                </a:solidFill>
              </a:rPr>
              <a:t>Meng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Jiang</a:t>
            </a:r>
          </a:p>
          <a:p>
            <a:pPr algn="l"/>
            <a:r>
              <a:rPr lang="en-US" altLang="zh-CN" smtClean="0"/>
              <a:t>CS412 Summer 2017:</a:t>
            </a:r>
          </a:p>
          <a:p>
            <a:pPr algn="l"/>
            <a:r>
              <a:rPr lang="en-US" altLang="zh-CN" smtClean="0"/>
              <a:t>Introduction to Data Mining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136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Chapter 8.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dirty="0" smtClean="0"/>
              <a:t>Classification: Basic Concepts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Quinlan’s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Playing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Tennis?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0104612"/>
              </p:ext>
            </p:extLst>
          </p:nvPr>
        </p:nvGraphicFramePr>
        <p:xfrm>
          <a:off x="121805" y="1188467"/>
          <a:ext cx="4644426" cy="3898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22" name="Worksheet" r:id="rId3" imgW="6565900" imgH="5473700" progId="Excel.Sheet.8">
                  <p:embed/>
                </p:oleObj>
              </mc:Choice>
              <mc:Fallback>
                <p:oleObj name="Worksheet" r:id="rId3" imgW="6565900" imgH="54737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805" y="1188467"/>
                        <a:ext cx="4644426" cy="3898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572000" y="3568179"/>
            <a:ext cx="4377050" cy="2788171"/>
            <a:chOff x="786" y="768"/>
            <a:chExt cx="3951" cy="2690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234" y="768"/>
              <a:ext cx="774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en-US" dirty="0">
                  <a:latin typeface="Comic Sans MS" charset="0"/>
                </a:rPr>
                <a:t>outlook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176" y="1382"/>
              <a:ext cx="8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en-US">
                  <a:latin typeface="Comic Sans MS" charset="0"/>
                </a:rPr>
                <a:t>overcast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159" y="1958"/>
              <a:ext cx="895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en-US">
                  <a:latin typeface="Comic Sans MS" charset="0"/>
                </a:rPr>
                <a:t>humidity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685" y="1958"/>
              <a:ext cx="623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en-US">
                  <a:latin typeface="Comic Sans MS" charset="0"/>
                </a:rPr>
                <a:t>windy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817" y="2567"/>
              <a:ext cx="4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en-US">
                  <a:latin typeface="Comic Sans MS" charset="0"/>
                </a:rPr>
                <a:t>high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1726" y="2567"/>
              <a:ext cx="7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en-US">
                  <a:latin typeface="Comic Sans MS" charset="0"/>
                </a:rPr>
                <a:t>normal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174" y="2576"/>
              <a:ext cx="5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en-US">
                  <a:latin typeface="Comic Sans MS" charset="0"/>
                </a:rPr>
                <a:t>false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386" y="2585"/>
              <a:ext cx="5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en-US">
                  <a:latin typeface="Comic Sans MS" charset="0"/>
                </a:rPr>
                <a:t>true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616" y="1078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>
              <a:off x="2619" y="1107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3038" y="1126"/>
              <a:ext cx="938" cy="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1392" y="1250"/>
              <a:ext cx="619" cy="29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en-US">
                  <a:latin typeface="Comic Sans MS" charset="0"/>
                </a:rPr>
                <a:t>sunny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451" y="1298"/>
              <a:ext cx="4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en-US">
                  <a:latin typeface="Comic Sans MS" charset="0"/>
                </a:rPr>
                <a:t>rain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H="1">
              <a:off x="1094" y="2307"/>
              <a:ext cx="311" cy="3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1805" y="2336"/>
              <a:ext cx="265" cy="2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3598" y="2336"/>
              <a:ext cx="217" cy="2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4215" y="2345"/>
              <a:ext cx="207" cy="2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1063" y="2864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4455" y="2835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3570" y="2834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2080" y="2845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2620" y="1645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929" y="3119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en-US">
                  <a:latin typeface="Comic Sans MS" charset="0"/>
                </a:rPr>
                <a:t>N</a:t>
              </a: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3502" y="3119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en-US">
                  <a:latin typeface="Comic Sans MS" charset="0"/>
                </a:rPr>
                <a:t>N</a:t>
              </a: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1970" y="311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en-US">
                  <a:latin typeface="Comic Sans MS" charset="0"/>
                </a:rPr>
                <a:t>P</a:t>
              </a: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346" y="311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en-US">
                  <a:latin typeface="Comic Sans MS" charset="0"/>
                </a:rPr>
                <a:t>P</a:t>
              </a: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2511" y="1960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en-US">
                  <a:latin typeface="Comic Sans MS" charset="0"/>
                </a:rPr>
                <a:t>P</a:t>
              </a:r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2322" y="1922"/>
              <a:ext cx="576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1794" y="3122"/>
              <a:ext cx="576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786" y="3122"/>
              <a:ext cx="576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3330" y="3122"/>
              <a:ext cx="576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4146" y="3122"/>
              <a:ext cx="576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44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Algorithm for Decision Tree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sz="2400" dirty="0"/>
              <a:t>Basic algorithm (a greedy algorithm)</a:t>
            </a:r>
          </a:p>
          <a:p>
            <a:pPr lvl="1"/>
            <a:r>
              <a:rPr lang="en-US" altLang="en-US" sz="2400" dirty="0"/>
              <a:t>Tree is constructed in a </a:t>
            </a:r>
            <a:r>
              <a:rPr lang="en-US" altLang="en-US" sz="2400" b="1" dirty="0"/>
              <a:t>top-down recursive divide-and-conquer manner</a:t>
            </a:r>
          </a:p>
          <a:p>
            <a:pPr lvl="1"/>
            <a:r>
              <a:rPr lang="en-US" altLang="en-US" sz="2400" dirty="0"/>
              <a:t>At start, all the training examples are at the root</a:t>
            </a:r>
          </a:p>
          <a:p>
            <a:pPr lvl="1"/>
            <a:r>
              <a:rPr lang="en-US" altLang="en-US" sz="2400" dirty="0"/>
              <a:t>Attributes are categorical (if continuous-valued, they are discretized in advance)</a:t>
            </a:r>
          </a:p>
          <a:p>
            <a:pPr lvl="1"/>
            <a:r>
              <a:rPr lang="en-US" altLang="en-US" sz="2400" dirty="0"/>
              <a:t>Examples are partitioned recursively based on </a:t>
            </a:r>
            <a:r>
              <a:rPr lang="en-US" altLang="en-US" sz="2400" b="1" dirty="0"/>
              <a:t>selected attributes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Test attributes are selected on the basis of a heuristic or statistical measure (e.g., </a:t>
            </a:r>
            <a:r>
              <a:rPr lang="en-US" altLang="en-US" sz="2400" b="1" dirty="0">
                <a:solidFill>
                  <a:srgbClr val="FF0000"/>
                </a:solidFill>
              </a:rPr>
              <a:t>information gain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en-US" sz="2400" dirty="0"/>
              <a:t>Conditions for stopping partitioning</a:t>
            </a:r>
          </a:p>
          <a:p>
            <a:pPr lvl="1"/>
            <a:r>
              <a:rPr lang="en-US" altLang="en-US" sz="2400" dirty="0"/>
              <a:t>All samples for a given node belong to the same class</a:t>
            </a:r>
          </a:p>
          <a:p>
            <a:pPr lvl="1"/>
            <a:r>
              <a:rPr lang="en-US" altLang="en-US" sz="2400" dirty="0"/>
              <a:t>There are no remaining attributes for further partitioning—</a:t>
            </a:r>
            <a:r>
              <a:rPr lang="en-US" altLang="en-US" sz="2400" b="1" dirty="0"/>
              <a:t>majority voting </a:t>
            </a:r>
            <a:r>
              <a:rPr lang="en-US" altLang="en-US" sz="2400" dirty="0"/>
              <a:t>is employed for classifying the leaf</a:t>
            </a:r>
          </a:p>
          <a:p>
            <a:pPr lvl="1"/>
            <a:r>
              <a:rPr lang="en-US" altLang="en-US" sz="2400" dirty="0"/>
              <a:t>There are no samples </a:t>
            </a:r>
            <a:r>
              <a:rPr lang="en-US" altLang="en-US" sz="2400" dirty="0" smtClean="0"/>
              <a:t>left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0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Brief Review of 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Entropy (Information Theory)</a:t>
            </a:r>
          </a:p>
          <a:p>
            <a:pPr lvl="1"/>
            <a:r>
              <a:rPr lang="en-US" sz="2400" dirty="0"/>
              <a:t>A measure of uncertainty associated with a random number</a:t>
            </a:r>
          </a:p>
          <a:p>
            <a:pPr lvl="1"/>
            <a:r>
              <a:rPr lang="en-US" sz="2400" dirty="0"/>
              <a:t>Calculation:  For a discrete random variable Y taking m distinct values {y</a:t>
            </a:r>
            <a:r>
              <a:rPr lang="en-US" sz="2400" baseline="-25000" dirty="0"/>
              <a:t>1</a:t>
            </a:r>
            <a:r>
              <a:rPr lang="en-US" sz="2400" dirty="0"/>
              <a:t>, y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y</a:t>
            </a:r>
            <a:r>
              <a:rPr lang="en-US" sz="2400" baseline="-25000" dirty="0" err="1"/>
              <a:t>m</a:t>
            </a:r>
            <a:r>
              <a:rPr lang="en-US" sz="2400" dirty="0"/>
              <a:t>}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Interpretation</a:t>
            </a:r>
          </a:p>
          <a:p>
            <a:pPr lvl="2"/>
            <a:r>
              <a:rPr lang="en-US" dirty="0"/>
              <a:t>Higher entropy </a:t>
            </a:r>
            <a:r>
              <a:rPr lang="en-US" dirty="0">
                <a:latin typeface="Calibri" panose="020F0502020204030204" pitchFamily="34" charset="0"/>
              </a:rPr>
              <a:t>→ higher uncertainty</a:t>
            </a:r>
          </a:p>
          <a:p>
            <a:pPr lvl="2"/>
            <a:r>
              <a:rPr lang="en-US" dirty="0"/>
              <a:t>Lower entropy </a:t>
            </a:r>
            <a:r>
              <a:rPr lang="en-US" dirty="0">
                <a:latin typeface="Calibri" panose="020F0502020204030204" pitchFamily="34" charset="0"/>
              </a:rPr>
              <a:t>→ lower uncertainty</a:t>
            </a:r>
            <a:endParaRPr lang="en-US" dirty="0"/>
          </a:p>
          <a:p>
            <a:r>
              <a:rPr lang="en-US" sz="2400" dirty="0"/>
              <a:t>Conditional entropy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78" y="3533665"/>
            <a:ext cx="4650568" cy="6590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78" y="6023118"/>
            <a:ext cx="3149197" cy="515794"/>
          </a:xfrm>
          <a:prstGeom prst="rect">
            <a:avLst/>
          </a:prstGeom>
        </p:spPr>
      </p:pic>
      <p:pic>
        <p:nvPicPr>
          <p:cNvPr id="7" name="Picture 2" descr="Image result for entr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130" y="3533666"/>
            <a:ext cx="2574919" cy="239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7376855" y="5996396"/>
            <a:ext cx="809468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m = 2</a:t>
            </a:r>
          </a:p>
        </p:txBody>
      </p:sp>
    </p:spTree>
    <p:extLst>
      <p:ext uri="{BB962C8B-B14F-4D97-AF65-F5344CB8AC3E}">
        <p14:creationId xmlns:p14="http://schemas.microsoft.com/office/powerpoint/2010/main" val="757062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Attribute Selection Measure: Information Gain (ID3/C4.5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)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Select the attribute with the highest information gain</a:t>
            </a:r>
          </a:p>
          <a:p>
            <a:r>
              <a:rPr lang="en-US" altLang="en-US" dirty="0" smtClean="0"/>
              <a:t>Let p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be the probability that an arbitrary tuple in D belongs to class C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, estimated by |C</a:t>
            </a:r>
            <a:r>
              <a:rPr lang="en-US" altLang="en-US" baseline="-25000" dirty="0" smtClean="0"/>
              <a:t>i, D</a:t>
            </a:r>
            <a:r>
              <a:rPr lang="en-US" altLang="en-US" dirty="0" smtClean="0"/>
              <a:t>|/|D|</a:t>
            </a:r>
          </a:p>
          <a:p>
            <a:r>
              <a:rPr lang="en-US" altLang="en-US" dirty="0" smtClean="0"/>
              <a:t>Expected information (entropy) needed to classify a tuple in D:</a:t>
            </a:r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Information needed (after using A to split D into v partitions) to classify D: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Information gained by branching on attribute A</a:t>
            </a:r>
          </a:p>
          <a:p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468988"/>
              </p:ext>
            </p:extLst>
          </p:nvPr>
        </p:nvGraphicFramePr>
        <p:xfrm>
          <a:off x="2384426" y="2993009"/>
          <a:ext cx="3626820" cy="93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2"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6" y="2993009"/>
                        <a:ext cx="3626820" cy="930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569626"/>
              </p:ext>
            </p:extLst>
          </p:nvPr>
        </p:nvGraphicFramePr>
        <p:xfrm>
          <a:off x="2384426" y="4492783"/>
          <a:ext cx="400862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3" name="Equation" r:id="rId5" imgW="1892300" imgH="457200" progId="Equation.3">
                  <p:embed/>
                </p:oleObj>
              </mc:Choice>
              <mc:Fallback>
                <p:oleObj name="Equation" r:id="rId5" imgW="1892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6" y="4492783"/>
                        <a:ext cx="400862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9545"/>
              </p:ext>
            </p:extLst>
          </p:nvPr>
        </p:nvGraphicFramePr>
        <p:xfrm>
          <a:off x="2347550" y="5891830"/>
          <a:ext cx="4008620" cy="468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094" name="Equation" r:id="rId7" imgW="1790700" imgH="215900" progId="Equation.3">
                  <p:embed/>
                </p:oleObj>
              </mc:Choice>
              <mc:Fallback>
                <p:oleObj name="Equation" r:id="rId7" imgW="1790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550" y="5891830"/>
                        <a:ext cx="4008620" cy="468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26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Attribute Selection: Information 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1393382" y="2096464"/>
            <a:ext cx="6226618" cy="3581060"/>
            <a:chOff x="743" y="1152"/>
            <a:chExt cx="4019" cy="2403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364" y="1152"/>
              <a:ext cx="520" cy="291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age?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200" y="2342"/>
              <a:ext cx="820" cy="291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student?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421" y="2342"/>
              <a:ext cx="1163" cy="291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credit rating?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1535" y="1809"/>
              <a:ext cx="493" cy="26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Corbel" charset="0"/>
                  <a:ea typeface="Corbel" charset="0"/>
                  <a:cs typeface="Corbel" charset="0"/>
                </a:rPr>
                <a:t>&lt;=30</a:t>
              </a:r>
              <a:endParaRPr lang="en-US" alt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3365" y="1804"/>
              <a:ext cx="415" cy="2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 dirty="0">
                  <a:latin typeface="Corbel" charset="0"/>
                  <a:ea typeface="Corbel" charset="0"/>
                  <a:cs typeface="Corbel" charset="0"/>
                </a:rPr>
                <a:t>&gt;40</a:t>
              </a:r>
              <a:endParaRPr lang="en-US" altLang="en-US" sz="1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2619" y="1440"/>
              <a:ext cx="0" cy="9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Rectangle 25"/>
            <p:cNvSpPr>
              <a:spLocks noChangeArrowheads="1"/>
            </p:cNvSpPr>
            <p:nvPr/>
          </p:nvSpPr>
          <p:spPr bwMode="auto">
            <a:xfrm>
              <a:off x="743" y="3264"/>
              <a:ext cx="358" cy="29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no</a:t>
              </a:r>
            </a:p>
          </p:txBody>
        </p:sp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2006" y="3264"/>
              <a:ext cx="41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yes</a:t>
              </a:r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4346" y="3216"/>
              <a:ext cx="41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yes</a:t>
              </a:r>
            </a:p>
          </p:txBody>
        </p:sp>
        <p:sp>
          <p:nvSpPr>
            <p:cNvPr id="22" name="Rectangle 29"/>
            <p:cNvSpPr>
              <a:spLocks noChangeArrowheads="1"/>
            </p:cNvSpPr>
            <p:nvPr/>
          </p:nvSpPr>
          <p:spPr bwMode="auto">
            <a:xfrm>
              <a:off x="2415" y="2344"/>
              <a:ext cx="41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yes</a:t>
              </a:r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2288" y="1804"/>
              <a:ext cx="672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Corbel" charset="0"/>
                  <a:ea typeface="Corbel" charset="0"/>
                  <a:cs typeface="Corbel" charset="0"/>
                </a:rPr>
                <a:t>31..40</a:t>
              </a:r>
              <a:endParaRPr lang="en-US" alt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Rectangle 62"/>
            <p:cNvSpPr>
              <a:spLocks noChangeArrowheads="1"/>
            </p:cNvSpPr>
            <p:nvPr/>
          </p:nvSpPr>
          <p:spPr bwMode="auto">
            <a:xfrm rot="21456844">
              <a:off x="3143" y="3214"/>
              <a:ext cx="358" cy="29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no</a:t>
              </a: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4160" y="2784"/>
              <a:ext cx="416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fair</a:t>
              </a:r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3054" y="2784"/>
              <a:ext cx="843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excellent</a:t>
              </a: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1850" y="2832"/>
              <a:ext cx="416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yes</a:t>
              </a: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no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4778592" y="1883794"/>
            <a:ext cx="3337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Gain(age), Gain(income),</a:t>
            </a:r>
          </a:p>
          <a:p>
            <a:r>
              <a:rPr lang="en-US" dirty="0" smtClean="0"/>
              <a:t>Gain(student), Gain(credit rating)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9854" y="3522660"/>
            <a:ext cx="19243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Gain(income),</a:t>
            </a:r>
          </a:p>
          <a:p>
            <a:r>
              <a:rPr lang="en-US" dirty="0" smtClean="0"/>
              <a:t>Gain(student),</a:t>
            </a:r>
          </a:p>
          <a:p>
            <a:r>
              <a:rPr lang="en-US" dirty="0" smtClean="0"/>
              <a:t>Gain(credit rating)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061882" y="2958493"/>
            <a:ext cx="19243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Gain(income),</a:t>
            </a:r>
          </a:p>
          <a:p>
            <a:r>
              <a:rPr lang="en-US" dirty="0" smtClean="0"/>
              <a:t>Gain(student),</a:t>
            </a:r>
          </a:p>
          <a:p>
            <a:r>
              <a:rPr lang="en-US" dirty="0" smtClean="0"/>
              <a:t>Gain(credit rating)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303819" y="2724852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5 (2,3)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599175" y="2710444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 (4,0)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538787" y="2724852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5 (3,2)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789438" y="1651130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14 (9,5)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970167" y="1186733"/>
            <a:ext cx="295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#total </a:t>
            </a:r>
            <a:r>
              <a:rPr lang="en-US" dirty="0" smtClean="0"/>
              <a:t>(#positive, #negative)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17458" y="4840379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 (0,3)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744399" y="4874530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 (2,0)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705695" y="4960601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 (0,2)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422939" y="4840379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(3, 0)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54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Attribute Selection: 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21851"/>
            <a:ext cx="40386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SzPct val="80000"/>
            </a:pPr>
            <a:r>
              <a:rPr lang="en-US" altLang="en-US" sz="2000" dirty="0">
                <a:solidFill>
                  <a:srgbClr val="121328"/>
                </a:solidFill>
              </a:rPr>
              <a:t>Class P: </a:t>
            </a:r>
            <a:r>
              <a:rPr lang="en-US" altLang="en-US" sz="2000" dirty="0" err="1">
                <a:solidFill>
                  <a:srgbClr val="121328"/>
                </a:solidFill>
              </a:rPr>
              <a:t>buys_computer</a:t>
            </a:r>
            <a:r>
              <a:rPr lang="en-US" altLang="en-US" sz="2000" dirty="0">
                <a:solidFill>
                  <a:srgbClr val="121328"/>
                </a:solidFill>
              </a:rPr>
              <a:t> = “yes”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80000"/>
            </a:pPr>
            <a:r>
              <a:rPr lang="en-US" altLang="en-US" sz="2000" dirty="0">
                <a:solidFill>
                  <a:srgbClr val="121328"/>
                </a:solidFill>
              </a:rPr>
              <a:t>Class N: </a:t>
            </a:r>
            <a:r>
              <a:rPr lang="en-US" altLang="en-US" sz="2000" dirty="0" err="1">
                <a:solidFill>
                  <a:srgbClr val="121328"/>
                </a:solidFill>
              </a:rPr>
              <a:t>buys_computer</a:t>
            </a:r>
            <a:r>
              <a:rPr lang="en-US" altLang="en-US" sz="2000" dirty="0">
                <a:solidFill>
                  <a:srgbClr val="121328"/>
                </a:solidFill>
              </a:rPr>
              <a:t> = “no”</a:t>
            </a:r>
            <a:endParaRPr lang="en-US" altLang="en-US" sz="2000" dirty="0"/>
          </a:p>
          <a:p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33963" y="1600200"/>
            <a:ext cx="40386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en-US" sz="1600" dirty="0">
                <a:solidFill>
                  <a:srgbClr val="121328"/>
                </a:solidFill>
              </a:rPr>
              <a:t> </a:t>
            </a:r>
            <a:endParaRPr lang="en-US" altLang="en-US" sz="1600" dirty="0" smtClean="0">
              <a:solidFill>
                <a:srgbClr val="121328"/>
              </a:solidFill>
            </a:endParaRPr>
          </a:p>
          <a:p>
            <a:pPr>
              <a:lnSpc>
                <a:spcPct val="130000"/>
              </a:lnSpc>
              <a:buNone/>
            </a:pPr>
            <a:endParaRPr lang="en-US" altLang="en-US" sz="1600" dirty="0">
              <a:solidFill>
                <a:srgbClr val="121328"/>
              </a:solidFill>
            </a:endParaRPr>
          </a:p>
          <a:p>
            <a:pPr>
              <a:lnSpc>
                <a:spcPct val="130000"/>
              </a:lnSpc>
              <a:buNone/>
            </a:pPr>
            <a:endParaRPr lang="en-US" altLang="en-US" sz="1600" dirty="0" smtClean="0">
              <a:solidFill>
                <a:srgbClr val="121328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en-US" sz="1800" dirty="0" smtClean="0">
                <a:solidFill>
                  <a:srgbClr val="121328"/>
                </a:solidFill>
              </a:rPr>
              <a:t>	means </a:t>
            </a:r>
            <a:r>
              <a:rPr lang="en-US" altLang="en-US" sz="1800" dirty="0">
                <a:solidFill>
                  <a:srgbClr val="121328"/>
                </a:solidFill>
              </a:rPr>
              <a:t>“age &lt;=30” has 5 out of 14 samples, with 2 </a:t>
            </a:r>
            <a:r>
              <a:rPr lang="en-US" altLang="en-US" sz="1800" dirty="0" err="1">
                <a:solidFill>
                  <a:srgbClr val="121328"/>
                </a:solidFill>
              </a:rPr>
              <a:t>yes’es</a:t>
            </a:r>
            <a:r>
              <a:rPr lang="en-US" altLang="en-US" sz="1800" dirty="0">
                <a:solidFill>
                  <a:srgbClr val="121328"/>
                </a:solidFill>
              </a:rPr>
              <a:t>  and 3 no’s.   Hence</a:t>
            </a:r>
            <a:endParaRPr lang="en-US" altLang="en-US" sz="1800" dirty="0"/>
          </a:p>
          <a:p>
            <a:pPr>
              <a:lnSpc>
                <a:spcPct val="90000"/>
              </a:lnSpc>
              <a:buClr>
                <a:schemeClr val="accent1"/>
              </a:buClr>
              <a:buNone/>
            </a:pPr>
            <a:endParaRPr lang="en-US" altLang="en-US" sz="1600" dirty="0" smtClean="0">
              <a:solidFill>
                <a:srgbClr val="121328"/>
              </a:solidFill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None/>
            </a:pPr>
            <a:endParaRPr lang="en-US" altLang="en-US" sz="1600" dirty="0">
              <a:solidFill>
                <a:srgbClr val="121328"/>
              </a:solidFill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en-US" sz="1800" dirty="0">
                <a:solidFill>
                  <a:srgbClr val="121328"/>
                </a:solidFill>
              </a:rPr>
              <a:t>Similarly,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867257"/>
              </p:ext>
            </p:extLst>
          </p:nvPr>
        </p:nvGraphicFramePr>
        <p:xfrm>
          <a:off x="693464" y="2655703"/>
          <a:ext cx="3046412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34" name="Worksheet" r:id="rId3" imgW="3835400" imgH="1524000" progId="Excel.Sheet.8">
                  <p:embed/>
                </p:oleObj>
              </mc:Choice>
              <mc:Fallback>
                <p:oleObj name="Worksheet" r:id="rId3" imgW="3835400" imgH="15240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64" y="2655703"/>
                        <a:ext cx="3046412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126922"/>
              </p:ext>
            </p:extLst>
          </p:nvPr>
        </p:nvGraphicFramePr>
        <p:xfrm>
          <a:off x="0" y="3716338"/>
          <a:ext cx="4648200" cy="314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35" name="Worksheet" r:id="rId5" imgW="6985000" imgH="4991100" progId="Excel.Sheet.8">
                  <p:embed/>
                </p:oleObj>
              </mc:Choice>
              <mc:Fallback>
                <p:oleObj name="Worksheet" r:id="rId5" imgW="6985000" imgH="49911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16338"/>
                        <a:ext cx="4648200" cy="314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224057"/>
              </p:ext>
            </p:extLst>
          </p:nvPr>
        </p:nvGraphicFramePr>
        <p:xfrm>
          <a:off x="149149" y="2001009"/>
          <a:ext cx="4884814" cy="533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36" name="Equation" r:id="rId7" imgW="3314700" imgH="393700" progId="Equation.3">
                  <p:embed/>
                </p:oleObj>
              </mc:Choice>
              <mc:Fallback>
                <p:oleObj name="Equation" r:id="rId7" imgW="3314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149" y="2001009"/>
                        <a:ext cx="4884814" cy="533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904645"/>
              </p:ext>
            </p:extLst>
          </p:nvPr>
        </p:nvGraphicFramePr>
        <p:xfrm>
          <a:off x="5115654" y="1528171"/>
          <a:ext cx="3103692" cy="109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37" name="Equation" r:id="rId9" imgW="2044700" imgH="812800" progId="Equation.3">
                  <p:embed/>
                </p:oleObj>
              </mc:Choice>
              <mc:Fallback>
                <p:oleObj name="Equation" r:id="rId9" imgW="2044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5654" y="1528171"/>
                        <a:ext cx="3103692" cy="1097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336521"/>
              </p:ext>
            </p:extLst>
          </p:nvPr>
        </p:nvGraphicFramePr>
        <p:xfrm>
          <a:off x="4374990" y="2625356"/>
          <a:ext cx="1013146" cy="627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38" name="Equation" r:id="rId11" imgW="583947" imgH="393529" progId="Equation.3">
                  <p:embed/>
                </p:oleObj>
              </mc:Choice>
              <mc:Fallback>
                <p:oleObj name="Equation" r:id="rId11" imgW="58394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4990" y="2625356"/>
                        <a:ext cx="1013146" cy="627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449970"/>
              </p:ext>
            </p:extLst>
          </p:nvPr>
        </p:nvGraphicFramePr>
        <p:xfrm>
          <a:off x="5268195" y="4760991"/>
          <a:ext cx="2951151" cy="980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39" name="Equation" r:id="rId13" imgW="3594100" imgH="1193800" progId="Equation.3">
                  <p:embed/>
                </p:oleObj>
              </mc:Choice>
              <mc:Fallback>
                <p:oleObj name="Equation" r:id="rId13" imgW="35941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195" y="4760991"/>
                        <a:ext cx="2951151" cy="980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908877"/>
              </p:ext>
            </p:extLst>
          </p:nvPr>
        </p:nvGraphicFramePr>
        <p:xfrm>
          <a:off x="4800600" y="3889545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40" name="Equation" r:id="rId15" imgW="2552700" imgH="241300" progId="Equation.3">
                  <p:embed/>
                </p:oleObj>
              </mc:Choice>
              <mc:Fallback>
                <p:oleObj name="Equation" r:id="rId15" imgW="255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889545"/>
                        <a:ext cx="42719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278039" y="2625357"/>
            <a:ext cx="4408761" cy="882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61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Computing Information-Gain for Continuous-Valued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 dirty="0"/>
              <a:t>Let attribute A be a continuous-valued attribute</a:t>
            </a:r>
          </a:p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 dirty="0"/>
              <a:t>Must determine the </a:t>
            </a:r>
            <a:r>
              <a:rPr lang="en-US" altLang="en-US" sz="2400" b="1" i="1" dirty="0"/>
              <a:t>best split point</a:t>
            </a:r>
            <a:r>
              <a:rPr lang="en-US" altLang="en-US" sz="2400" b="1" dirty="0"/>
              <a:t> </a:t>
            </a:r>
            <a:r>
              <a:rPr lang="en-US" altLang="en-US" sz="2400" dirty="0"/>
              <a:t>for A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 dirty="0"/>
              <a:t>Sort the value A in increasing order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 dirty="0"/>
              <a:t>Typically, the </a:t>
            </a:r>
            <a:r>
              <a:rPr lang="en-US" altLang="en-US" sz="2400" b="1" dirty="0">
                <a:solidFill>
                  <a:srgbClr val="FF0000"/>
                </a:solidFill>
              </a:rPr>
              <a:t>midpoint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between each pair of adjacent values is considered as a possible </a:t>
            </a:r>
            <a:r>
              <a:rPr lang="en-US" altLang="en-US" sz="2400" i="1" dirty="0"/>
              <a:t>split point</a:t>
            </a:r>
          </a:p>
          <a:p>
            <a:pPr lvl="2">
              <a:lnSpc>
                <a:spcPct val="115000"/>
              </a:lnSpc>
              <a:spcBef>
                <a:spcPct val="25000"/>
              </a:spcBef>
            </a:pPr>
            <a:r>
              <a:rPr lang="en-US" altLang="en-US" dirty="0"/>
              <a:t>(a</a:t>
            </a:r>
            <a:r>
              <a:rPr lang="en-US" altLang="en-US" baseline="-25000" dirty="0"/>
              <a:t>i</a:t>
            </a:r>
            <a:r>
              <a:rPr lang="en-US" altLang="en-US" dirty="0"/>
              <a:t>+a</a:t>
            </a:r>
            <a:r>
              <a:rPr lang="en-US" altLang="en-US" baseline="-25000" dirty="0"/>
              <a:t>i+1</a:t>
            </a:r>
            <a:r>
              <a:rPr lang="en-US" altLang="en-US" dirty="0"/>
              <a:t>)/2 is the midpoint between the values of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i</a:t>
            </a:r>
            <a:r>
              <a:rPr lang="en-US" altLang="en-US" dirty="0"/>
              <a:t> and a</a:t>
            </a:r>
            <a:r>
              <a:rPr lang="en-US" altLang="en-US" baseline="-25000" dirty="0"/>
              <a:t>i+1</a:t>
            </a:r>
          </a:p>
          <a:p>
            <a:pPr lvl="1">
              <a:lnSpc>
                <a:spcPct val="115000"/>
              </a:lnSpc>
              <a:spcBef>
                <a:spcPct val="25000"/>
              </a:spcBef>
            </a:pPr>
            <a:r>
              <a:rPr lang="en-US" altLang="en-US" sz="2400" dirty="0"/>
              <a:t>The point with the </a:t>
            </a:r>
            <a:r>
              <a:rPr lang="en-US" altLang="en-US" sz="2400" i="1" dirty="0">
                <a:solidFill>
                  <a:srgbClr val="FF0000"/>
                </a:solidFill>
              </a:rPr>
              <a:t>minimum expected information requirement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for A is selected as the split-point for A</a:t>
            </a:r>
          </a:p>
          <a:p>
            <a:pPr>
              <a:lnSpc>
                <a:spcPct val="115000"/>
              </a:lnSpc>
            </a:pPr>
            <a:r>
              <a:rPr lang="en-US" altLang="en-US" sz="2400" dirty="0"/>
              <a:t>Split:</a:t>
            </a:r>
          </a:p>
          <a:p>
            <a:pPr lvl="1">
              <a:lnSpc>
                <a:spcPct val="115000"/>
              </a:lnSpc>
            </a:pPr>
            <a:r>
              <a:rPr lang="en-US" altLang="en-US" sz="2400" dirty="0"/>
              <a:t>D1 is the set of tuples in D satisfying A</a:t>
            </a:r>
            <a:r>
              <a:rPr lang="en-US" altLang="en-US" sz="2400" b="1" dirty="0">
                <a:solidFill>
                  <a:srgbClr val="FF0000"/>
                </a:solidFill>
              </a:rPr>
              <a:t> ≤ </a:t>
            </a:r>
            <a:r>
              <a:rPr lang="en-US" altLang="en-US" sz="2400" dirty="0"/>
              <a:t>split-point, and D2 is the set of tuples in D satisfying A </a:t>
            </a:r>
            <a:r>
              <a:rPr lang="en-US" altLang="en-US" sz="2400" b="1" dirty="0">
                <a:solidFill>
                  <a:srgbClr val="FF0000"/>
                </a:solidFill>
              </a:rPr>
              <a:t>&gt; </a:t>
            </a:r>
            <a:r>
              <a:rPr lang="en-US" altLang="en-US" sz="2400" dirty="0"/>
              <a:t>split-point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29040" y="2743200"/>
            <a:ext cx="74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b="1" smtClean="0">
                <a:solidFill>
                  <a:srgbClr val="FF0000"/>
                </a:solidFill>
              </a:rPr>
              <a:t>Why?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148926" y="4518497"/>
            <a:ext cx="25378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i="1" dirty="0" err="1" smtClean="0">
                <a:solidFill>
                  <a:srgbClr val="FF0000"/>
                </a:solidFill>
              </a:rPr>
              <a:t>min</a:t>
            </a:r>
            <a:r>
              <a:rPr lang="en-US" altLang="en-US" sz="2400" b="1" i="1" baseline="-25000" dirty="0" err="1" smtClean="0">
                <a:solidFill>
                  <a:srgbClr val="FF0000"/>
                </a:solidFill>
              </a:rPr>
              <a:t>point</a:t>
            </a:r>
            <a:r>
              <a:rPr lang="en-US" altLang="en-US" sz="2400" b="1" i="1" dirty="0" smtClean="0">
                <a:solidFill>
                  <a:srgbClr val="FF0000"/>
                </a:solidFill>
              </a:rPr>
              <a:t> </a:t>
            </a:r>
            <a:r>
              <a:rPr lang="en-US" altLang="en-US" sz="2400" b="1" i="1" dirty="0" err="1" smtClean="0">
                <a:solidFill>
                  <a:srgbClr val="FF0000"/>
                </a:solidFill>
              </a:rPr>
              <a:t>Info</a:t>
            </a:r>
            <a:r>
              <a:rPr lang="en-US" altLang="en-US" sz="2400" b="1" i="1" baseline="-25000" dirty="0" err="1" smtClean="0">
                <a:solidFill>
                  <a:srgbClr val="FF0000"/>
                </a:solidFill>
              </a:rPr>
              <a:t>point</a:t>
            </a:r>
            <a:r>
              <a:rPr lang="en-US" altLang="en-US" sz="2400" b="1" i="1" dirty="0" smtClean="0">
                <a:solidFill>
                  <a:srgbClr val="FF0000"/>
                </a:solidFill>
              </a:rPr>
              <a:t>(A)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436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Gain Ratio for Attribute Selection (C4.5)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Information gain measure is </a:t>
            </a:r>
            <a:r>
              <a:rPr lang="en-US" altLang="en-US" dirty="0">
                <a:solidFill>
                  <a:srgbClr val="FF0000"/>
                </a:solidFill>
              </a:rPr>
              <a:t>biased</a:t>
            </a:r>
            <a:r>
              <a:rPr lang="en-US" altLang="en-US" dirty="0"/>
              <a:t> towards attributes with </a:t>
            </a:r>
            <a:r>
              <a:rPr lang="en-US" altLang="en-US" dirty="0">
                <a:solidFill>
                  <a:srgbClr val="FF0000"/>
                </a:solidFill>
              </a:rPr>
              <a:t>a large number of values</a:t>
            </a:r>
          </a:p>
          <a:p>
            <a:r>
              <a:rPr lang="en-US" altLang="en-US" dirty="0"/>
              <a:t>C4.5 (a successor of ID3) uses </a:t>
            </a:r>
            <a:r>
              <a:rPr lang="en-US" altLang="en-US" b="1" dirty="0">
                <a:solidFill>
                  <a:srgbClr val="FF0000"/>
                </a:solidFill>
              </a:rPr>
              <a:t>gain ratio </a:t>
            </a:r>
            <a:r>
              <a:rPr lang="en-US" altLang="en-US" dirty="0"/>
              <a:t>to overcome the problem (normalization to information gain)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dirty="0" err="1"/>
              <a:t>GainRatio</a:t>
            </a:r>
            <a:r>
              <a:rPr lang="en-US" altLang="en-US" dirty="0"/>
              <a:t>(A) = Gain(A)/</a:t>
            </a:r>
            <a:r>
              <a:rPr lang="en-US" altLang="en-US" dirty="0" err="1"/>
              <a:t>SplitInfo</a:t>
            </a:r>
            <a:r>
              <a:rPr lang="en-US" altLang="en-US" dirty="0"/>
              <a:t>(A)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Ex.</a:t>
            </a:r>
          </a:p>
          <a:p>
            <a:pPr lvl="1"/>
            <a:endParaRPr lang="en-US" altLang="en-US" dirty="0">
              <a:solidFill>
                <a:schemeClr val="bg1"/>
              </a:solidFill>
            </a:endParaRPr>
          </a:p>
          <a:p>
            <a:pPr lvl="1"/>
            <a:r>
              <a:rPr lang="en-US" altLang="en-US" dirty="0" err="1">
                <a:solidFill>
                  <a:schemeClr val="bg1"/>
                </a:solidFill>
              </a:rPr>
              <a:t>gain_ratio</a:t>
            </a:r>
            <a:r>
              <a:rPr lang="en-US" altLang="en-US" dirty="0">
                <a:solidFill>
                  <a:schemeClr val="bg1"/>
                </a:solidFill>
              </a:rPr>
              <a:t>(income) = 0.029/1.557 = 0.019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The attribute with the maximum gain ratio is selected as the splitting attribute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6" name="Object 2048"/>
          <p:cNvGraphicFramePr>
            <a:graphicFrameLocks noChangeAspect="1"/>
          </p:cNvGraphicFramePr>
          <p:nvPr>
            <p:extLst/>
          </p:nvPr>
        </p:nvGraphicFramePr>
        <p:xfrm>
          <a:off x="2888804" y="2997878"/>
          <a:ext cx="3366392" cy="554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9" name="Equation" r:id="rId3" imgW="2387600" imgH="457200" progId="Equation.3">
                  <p:embed/>
                </p:oleObj>
              </mc:Choice>
              <mc:Fallback>
                <p:oleObj name="Equation" r:id="rId3" imgW="2387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8804" y="2997878"/>
                        <a:ext cx="3366392" cy="554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/>
          </p:cNvGraphicFramePr>
          <p:nvPr>
            <p:extLst/>
          </p:nvPr>
        </p:nvGraphicFramePr>
        <p:xfrm>
          <a:off x="269823" y="4090701"/>
          <a:ext cx="3898692" cy="2675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0" name="Worksheet" r:id="rId5" imgW="6985000" imgH="4991100" progId="Excel.Sheet.8">
                  <p:embed/>
                </p:oleObj>
              </mc:Choice>
              <mc:Fallback>
                <p:oleObj name="Worksheet" r:id="rId5" imgW="6985000" imgH="49911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23" y="4090701"/>
                        <a:ext cx="3898692" cy="2675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452202"/>
              </p:ext>
            </p:extLst>
          </p:nvPr>
        </p:nvGraphicFramePr>
        <p:xfrm>
          <a:off x="5919152" y="3425806"/>
          <a:ext cx="3103692" cy="109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1" name="Equation" r:id="rId7" imgW="2044700" imgH="812800" progId="Equation.3">
                  <p:embed/>
                </p:oleObj>
              </mc:Choice>
              <mc:Fallback>
                <p:oleObj name="Equation" r:id="rId7" imgW="2044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152" y="3425806"/>
                        <a:ext cx="3103692" cy="1097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/>
          </p:nvPr>
        </p:nvGraphicFramePr>
        <p:xfrm>
          <a:off x="4229380" y="4874271"/>
          <a:ext cx="2951151" cy="980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2" name="Equation" r:id="rId9" imgW="3594100" imgH="1193800" progId="Equation.3">
                  <p:embed/>
                </p:oleObj>
              </mc:Choice>
              <mc:Fallback>
                <p:oleObj name="Equation" r:id="rId9" imgW="35941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380" y="4874271"/>
                        <a:ext cx="2951151" cy="980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/>
          </p:nvPr>
        </p:nvGraphicFramePr>
        <p:xfrm>
          <a:off x="4229380" y="4485333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3" name="Equation" r:id="rId11" imgW="2552700" imgH="241300" progId="Equation.3">
                  <p:embed/>
                </p:oleObj>
              </mc:Choice>
              <mc:Fallback>
                <p:oleObj name="Equation" r:id="rId11" imgW="255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380" y="4485333"/>
                        <a:ext cx="42719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eft Arrow 11"/>
          <p:cNvSpPr/>
          <p:nvPr/>
        </p:nvSpPr>
        <p:spPr>
          <a:xfrm>
            <a:off x="6553200" y="4874271"/>
            <a:ext cx="405933" cy="22238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29380" y="5225551"/>
            <a:ext cx="4914620" cy="95410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en-US" sz="2000" b="1" dirty="0" smtClean="0">
                <a:solidFill>
                  <a:srgbClr val="FF0000"/>
                </a:solidFill>
              </a:rPr>
              <a:t>Gain(income) = Info(root) </a:t>
            </a:r>
            <a:r>
              <a:rPr lang="mr-IN" altLang="en-US" sz="2000" b="1" dirty="0" smtClean="0">
                <a:solidFill>
                  <a:srgbClr val="FF0000"/>
                </a:solidFill>
              </a:rPr>
              <a:t>–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en-US" sz="2000" b="1" dirty="0" err="1" smtClean="0">
                <a:solidFill>
                  <a:srgbClr val="FF0000"/>
                </a:solidFill>
              </a:rPr>
              <a:t>Info</a:t>
            </a:r>
            <a:r>
              <a:rPr lang="en-US" altLang="en-US" sz="2000" b="1" baseline="-25000" dirty="0" err="1" smtClean="0">
                <a:solidFill>
                  <a:srgbClr val="FF0000"/>
                </a:solidFill>
              </a:rPr>
              <a:t>income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(root)</a:t>
            </a:r>
          </a:p>
          <a:p>
            <a:r>
              <a:rPr lang="en-US" altLang="en-US" b="1" dirty="0" smtClean="0">
                <a:solidFill>
                  <a:srgbClr val="FF0000"/>
                </a:solidFill>
              </a:rPr>
              <a:t>=  I(9,5) </a:t>
            </a:r>
            <a:r>
              <a:rPr lang="mr-IN" altLang="en-US" b="1" dirty="0" smtClean="0">
                <a:solidFill>
                  <a:srgbClr val="FF0000"/>
                </a:solidFill>
              </a:rPr>
              <a:t>–</a:t>
            </a:r>
            <a:r>
              <a:rPr lang="en-US" altLang="en-US" b="1" dirty="0" smtClean="0">
                <a:solidFill>
                  <a:srgbClr val="FF0000"/>
                </a:solidFill>
              </a:rPr>
              <a:t> { 4/14 I(2,2) + 6/14 I(4, 2) + 4/14 I(3, 1) }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= 0.940 </a:t>
            </a:r>
            <a:r>
              <a:rPr lang="mr-IN" b="1" dirty="0" smtClean="0">
                <a:solidFill>
                  <a:srgbClr val="FF0000"/>
                </a:solidFill>
              </a:rPr>
              <a:t>–</a:t>
            </a:r>
            <a:r>
              <a:rPr lang="en-US" b="1" dirty="0" smtClean="0">
                <a:solidFill>
                  <a:srgbClr val="FF0000"/>
                </a:solidFill>
              </a:rPr>
              <a:t> 0.911 = 0.029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40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Gain Ratio for Attribute Selection (C4.5)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Information gain measure is </a:t>
            </a:r>
            <a:r>
              <a:rPr lang="en-US" altLang="en-US" dirty="0">
                <a:solidFill>
                  <a:srgbClr val="FF0000"/>
                </a:solidFill>
              </a:rPr>
              <a:t>biased</a:t>
            </a:r>
            <a:r>
              <a:rPr lang="en-US" altLang="en-US" dirty="0"/>
              <a:t> towards attributes with </a:t>
            </a:r>
            <a:r>
              <a:rPr lang="en-US" altLang="en-US" dirty="0">
                <a:solidFill>
                  <a:srgbClr val="FF0000"/>
                </a:solidFill>
              </a:rPr>
              <a:t>a large number of values</a:t>
            </a:r>
          </a:p>
          <a:p>
            <a:r>
              <a:rPr lang="en-US" altLang="en-US" dirty="0"/>
              <a:t>C4.5 (a successor of ID3) uses </a:t>
            </a:r>
            <a:r>
              <a:rPr lang="en-US" altLang="en-US" b="1" dirty="0">
                <a:solidFill>
                  <a:srgbClr val="FF0000"/>
                </a:solidFill>
              </a:rPr>
              <a:t>gain ratio </a:t>
            </a:r>
            <a:r>
              <a:rPr lang="en-US" altLang="en-US" dirty="0"/>
              <a:t>to overcome the problem (normalization to information gain)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dirty="0" err="1"/>
              <a:t>GainRatio</a:t>
            </a:r>
            <a:r>
              <a:rPr lang="en-US" altLang="en-US" dirty="0"/>
              <a:t>(A) = Gain(A)/</a:t>
            </a:r>
            <a:r>
              <a:rPr lang="en-US" altLang="en-US" dirty="0" err="1"/>
              <a:t>SplitInfo</a:t>
            </a:r>
            <a:r>
              <a:rPr lang="en-US" altLang="en-US" dirty="0"/>
              <a:t>(A)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Ex.</a:t>
            </a:r>
          </a:p>
          <a:p>
            <a:pPr lvl="1"/>
            <a:endParaRPr lang="en-US" altLang="en-US" dirty="0">
              <a:solidFill>
                <a:schemeClr val="bg1"/>
              </a:solidFill>
            </a:endParaRPr>
          </a:p>
          <a:p>
            <a:pPr lvl="1"/>
            <a:r>
              <a:rPr lang="en-US" altLang="en-US" dirty="0" err="1">
                <a:solidFill>
                  <a:schemeClr val="bg1"/>
                </a:solidFill>
              </a:rPr>
              <a:t>gain_ratio</a:t>
            </a:r>
            <a:r>
              <a:rPr lang="en-US" altLang="en-US" dirty="0">
                <a:solidFill>
                  <a:schemeClr val="bg1"/>
                </a:solidFill>
              </a:rPr>
              <a:t>(income) = 0.029/1.557 = 0.019</a:t>
            </a:r>
          </a:p>
          <a:p>
            <a:r>
              <a:rPr lang="en-US" altLang="en-US" dirty="0">
                <a:solidFill>
                  <a:schemeClr val="bg1"/>
                </a:solidFill>
              </a:rPr>
              <a:t>The attribute with the maximum gain ratio is selected as the splitting attribute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6" name="Object 2048"/>
          <p:cNvGraphicFramePr>
            <a:graphicFrameLocks noChangeAspect="1"/>
          </p:cNvGraphicFramePr>
          <p:nvPr>
            <p:extLst/>
          </p:nvPr>
        </p:nvGraphicFramePr>
        <p:xfrm>
          <a:off x="2888804" y="2997878"/>
          <a:ext cx="3366392" cy="554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0" name="Equation" r:id="rId3" imgW="2387600" imgH="457200" progId="Equation.3">
                  <p:embed/>
                </p:oleObj>
              </mc:Choice>
              <mc:Fallback>
                <p:oleObj name="Equation" r:id="rId3" imgW="2387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8804" y="2997878"/>
                        <a:ext cx="3366392" cy="554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93844363"/>
              </p:ext>
            </p:extLst>
          </p:nvPr>
        </p:nvGraphicFramePr>
        <p:xfrm>
          <a:off x="269823" y="4090701"/>
          <a:ext cx="3898692" cy="2675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1" name="Worksheet" r:id="rId5" imgW="6985000" imgH="4991100" progId="Excel.Sheet.8">
                  <p:embed/>
                </p:oleObj>
              </mc:Choice>
              <mc:Fallback>
                <p:oleObj name="Worksheet" r:id="rId5" imgW="6985000" imgH="49911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23" y="4090701"/>
                        <a:ext cx="3898692" cy="2675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294866"/>
              </p:ext>
            </p:extLst>
          </p:nvPr>
        </p:nvGraphicFramePr>
        <p:xfrm>
          <a:off x="4229380" y="4874271"/>
          <a:ext cx="2951151" cy="980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2" name="Equation" r:id="rId7" imgW="3594100" imgH="1193800" progId="Equation.3">
                  <p:embed/>
                </p:oleObj>
              </mc:Choice>
              <mc:Fallback>
                <p:oleObj name="Equation" r:id="rId7" imgW="35941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380" y="4874271"/>
                        <a:ext cx="2951151" cy="980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749229"/>
              </p:ext>
            </p:extLst>
          </p:nvPr>
        </p:nvGraphicFramePr>
        <p:xfrm>
          <a:off x="4229380" y="4485333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3" name="Equation" r:id="rId9" imgW="2552700" imgH="241300" progId="Equation.3">
                  <p:embed/>
                </p:oleObj>
              </mc:Choice>
              <mc:Fallback>
                <p:oleObj name="Equation" r:id="rId9" imgW="255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380" y="4485333"/>
                        <a:ext cx="42719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5044090" y="5930326"/>
            <a:ext cx="38300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1600" b="1" dirty="0" smtClean="0">
                <a:solidFill>
                  <a:srgbClr val="FF0000"/>
                </a:solidFill>
              </a:rPr>
              <a:t>If we have many income values:</a:t>
            </a:r>
          </a:p>
          <a:p>
            <a:r>
              <a:rPr lang="en-US" sz="1600" b="1" dirty="0" smtClean="0">
                <a:solidFill>
                  <a:srgbClr val="FF0000"/>
                </a:solidFill>
              </a:rPr>
              <a:t>1000-2000, 2000-3000, </a:t>
            </a:r>
            <a:r>
              <a:rPr lang="mr-IN" sz="1600" b="1" dirty="0" smtClean="0">
                <a:solidFill>
                  <a:srgbClr val="FF0000"/>
                </a:solidFill>
              </a:rPr>
              <a:t>…</a:t>
            </a:r>
            <a:r>
              <a:rPr lang="en-US" sz="1600" b="1" dirty="0" smtClean="0">
                <a:solidFill>
                  <a:srgbClr val="FF0000"/>
                </a:solidFill>
              </a:rPr>
              <a:t> 9000-10000, </a:t>
            </a:r>
            <a:r>
              <a:rPr lang="mr-IN" sz="1600" b="1" dirty="0" smtClean="0">
                <a:solidFill>
                  <a:srgbClr val="FF0000"/>
                </a:solidFill>
              </a:rPr>
              <a:t>…</a:t>
            </a:r>
            <a:r>
              <a:rPr lang="en-US" sz="1600" b="1" dirty="0" smtClean="0">
                <a:solidFill>
                  <a:srgbClr val="FF0000"/>
                </a:solidFill>
              </a:rPr>
              <a:t>?</a:t>
            </a:r>
            <a:endParaRPr lang="en-US" sz="1600" dirty="0"/>
          </a:p>
        </p:txBody>
      </p:sp>
      <p:sp>
        <p:nvSpPr>
          <p:cNvPr id="12" name="Left Arrow 11"/>
          <p:cNvSpPr/>
          <p:nvPr/>
        </p:nvSpPr>
        <p:spPr>
          <a:xfrm>
            <a:off x="6553200" y="4874271"/>
            <a:ext cx="405933" cy="222385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182269"/>
              </p:ext>
            </p:extLst>
          </p:nvPr>
        </p:nvGraphicFramePr>
        <p:xfrm>
          <a:off x="5919152" y="3425806"/>
          <a:ext cx="3103692" cy="109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4" name="Equation" r:id="rId11" imgW="2044700" imgH="812800" progId="Equation.3">
                  <p:embed/>
                </p:oleObj>
              </mc:Choice>
              <mc:Fallback>
                <p:oleObj name="Equation" r:id="rId11" imgW="2044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152" y="3425806"/>
                        <a:ext cx="3103692" cy="1097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5593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Gain Ratio for Attribute Selection (C4.5)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Information gain measure is </a:t>
            </a:r>
            <a:r>
              <a:rPr lang="en-US" altLang="en-US" dirty="0">
                <a:solidFill>
                  <a:srgbClr val="FF0000"/>
                </a:solidFill>
              </a:rPr>
              <a:t>biased</a:t>
            </a:r>
            <a:r>
              <a:rPr lang="en-US" altLang="en-US" dirty="0"/>
              <a:t> towards attributes with </a:t>
            </a:r>
            <a:r>
              <a:rPr lang="en-US" altLang="en-US" dirty="0">
                <a:solidFill>
                  <a:srgbClr val="FF0000"/>
                </a:solidFill>
              </a:rPr>
              <a:t>a large number of values</a:t>
            </a:r>
          </a:p>
          <a:p>
            <a:r>
              <a:rPr lang="en-US" altLang="en-US" dirty="0"/>
              <a:t>C4.5 (a successor of ID3) uses </a:t>
            </a:r>
            <a:r>
              <a:rPr lang="en-US" altLang="en-US" b="1" dirty="0">
                <a:solidFill>
                  <a:srgbClr val="FF0000"/>
                </a:solidFill>
              </a:rPr>
              <a:t>gain ratio </a:t>
            </a:r>
            <a:r>
              <a:rPr lang="en-US" altLang="en-US" dirty="0"/>
              <a:t>to overcome the problem (normalization to information gain)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dirty="0" err="1"/>
              <a:t>GainRatio</a:t>
            </a:r>
            <a:r>
              <a:rPr lang="en-US" altLang="en-US" dirty="0"/>
              <a:t>(A) = Gain(A)/</a:t>
            </a:r>
            <a:r>
              <a:rPr lang="en-US" altLang="en-US" dirty="0" err="1"/>
              <a:t>SplitInfo</a:t>
            </a:r>
            <a:r>
              <a:rPr lang="en-US" altLang="en-US" dirty="0"/>
              <a:t>(A)</a:t>
            </a:r>
          </a:p>
          <a:p>
            <a:r>
              <a:rPr lang="en-US" altLang="en-US" dirty="0"/>
              <a:t>Ex.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err="1" smtClean="0"/>
              <a:t>gain_ratio</a:t>
            </a:r>
            <a:r>
              <a:rPr lang="en-US" altLang="en-US" dirty="0" smtClean="0"/>
              <a:t>(income</a:t>
            </a:r>
            <a:r>
              <a:rPr lang="en-US" altLang="en-US" dirty="0"/>
              <a:t>) = 0.029/1.557 = 0.019</a:t>
            </a:r>
          </a:p>
          <a:p>
            <a:r>
              <a:rPr lang="en-US" altLang="en-US" dirty="0"/>
              <a:t>The attribute with the maximum gain ratio is selected as the splitting attribute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10" descr="8splitinf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282" y="4180854"/>
            <a:ext cx="7211518" cy="52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746430"/>
              </p:ext>
            </p:extLst>
          </p:nvPr>
        </p:nvGraphicFramePr>
        <p:xfrm>
          <a:off x="2888804" y="2997878"/>
          <a:ext cx="3366392" cy="554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1" name="Equation" r:id="rId4" imgW="2387600" imgH="457200" progId="Equation.3">
                  <p:embed/>
                </p:oleObj>
              </mc:Choice>
              <mc:Fallback>
                <p:oleObj name="Equation" r:id="rId4" imgW="2387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8804" y="2997878"/>
                        <a:ext cx="3366392" cy="554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504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Classification: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Classification: Basic Concepts</a:t>
            </a:r>
          </a:p>
          <a:p>
            <a:r>
              <a:rPr lang="en-US" altLang="en-US" dirty="0" smtClean="0"/>
              <a:t>Decision Tree Induction</a:t>
            </a:r>
          </a:p>
          <a:p>
            <a:r>
              <a:rPr lang="en-US" altLang="en-US" dirty="0" smtClean="0"/>
              <a:t>Bayes Classification Methods</a:t>
            </a:r>
          </a:p>
          <a:p>
            <a:r>
              <a:rPr lang="en-US" altLang="en-US" dirty="0" smtClean="0"/>
              <a:t>Model Evaluation and Selection</a:t>
            </a:r>
          </a:p>
          <a:p>
            <a:r>
              <a:rPr lang="en-US" altLang="en-US" dirty="0" smtClean="0"/>
              <a:t>Techniques to Improve Classification Accuracy: Ensemble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8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Gini Index (CART, </a:t>
            </a:r>
            <a:r>
              <a:rPr lang="en-US" altLang="en-US" dirty="0" smtClean="0"/>
              <a:t>IBM </a:t>
            </a:r>
            <a:r>
              <a:rPr lang="en-US" altLang="en-US" dirty="0" err="1" smtClean="0"/>
              <a:t>IntelligentMiner</a:t>
            </a:r>
            <a:r>
              <a:rPr lang="en-US" altLang="en-US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Aft>
                <a:spcPts val="200"/>
              </a:spcAft>
            </a:pPr>
            <a:r>
              <a:rPr lang="en-US" altLang="en-US" dirty="0"/>
              <a:t>If a data set </a:t>
            </a:r>
            <a:r>
              <a:rPr lang="en-US" altLang="en-US" i="1" dirty="0"/>
              <a:t>D </a:t>
            </a:r>
            <a:r>
              <a:rPr lang="en-US" altLang="en-US" dirty="0"/>
              <a:t>contains examples from </a:t>
            </a:r>
            <a:r>
              <a:rPr lang="en-US" altLang="en-US" i="1" dirty="0"/>
              <a:t>n</a:t>
            </a:r>
            <a:r>
              <a:rPr lang="en-US" altLang="en-US" dirty="0"/>
              <a:t> classes, </a:t>
            </a:r>
            <a:r>
              <a:rPr lang="en-US" altLang="en-US" dirty="0" err="1"/>
              <a:t>gini</a:t>
            </a:r>
            <a:r>
              <a:rPr lang="en-US" altLang="en-US" dirty="0"/>
              <a:t> index, </a:t>
            </a:r>
            <a:r>
              <a:rPr lang="en-US" altLang="en-US" i="1" dirty="0" err="1"/>
              <a:t>gini</a:t>
            </a:r>
            <a:r>
              <a:rPr lang="en-US" altLang="en-US" dirty="0"/>
              <a:t>(</a:t>
            </a:r>
            <a:r>
              <a:rPr lang="en-US" altLang="en-US" i="1" dirty="0"/>
              <a:t>D</a:t>
            </a:r>
            <a:r>
              <a:rPr lang="en-US" altLang="en-US" dirty="0"/>
              <a:t>) is defined as</a:t>
            </a:r>
          </a:p>
          <a:p>
            <a:pPr>
              <a:spcAft>
                <a:spcPts val="200"/>
              </a:spcAft>
            </a:pPr>
            <a:endParaRPr lang="en-US" altLang="en-US" dirty="0"/>
          </a:p>
          <a:p>
            <a:pPr>
              <a:spcAft>
                <a:spcPts val="200"/>
              </a:spcAft>
              <a:buNone/>
            </a:pPr>
            <a:r>
              <a:rPr lang="en-US" altLang="en-US" dirty="0"/>
              <a:t>    		where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the relative frequency of class </a:t>
            </a:r>
            <a:r>
              <a:rPr lang="en-US" altLang="en-US" i="1" dirty="0"/>
              <a:t>j</a:t>
            </a:r>
            <a:r>
              <a:rPr lang="en-US" altLang="en-US" dirty="0"/>
              <a:t> in </a:t>
            </a:r>
            <a:r>
              <a:rPr lang="en-US" altLang="en-US" i="1" dirty="0"/>
              <a:t>D</a:t>
            </a:r>
          </a:p>
          <a:p>
            <a:pPr>
              <a:spcAft>
                <a:spcPts val="200"/>
              </a:spcAft>
            </a:pPr>
            <a:r>
              <a:rPr lang="en-US" altLang="en-US" dirty="0"/>
              <a:t>If a data set </a:t>
            </a:r>
            <a:r>
              <a:rPr lang="en-US" altLang="en-US" i="1" dirty="0"/>
              <a:t>D</a:t>
            </a:r>
            <a:r>
              <a:rPr lang="en-US" altLang="en-US" dirty="0"/>
              <a:t>  is split on A into two subsets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2</a:t>
            </a:r>
            <a:r>
              <a:rPr lang="en-US" altLang="en-US" dirty="0"/>
              <a:t>, the </a:t>
            </a:r>
            <a:r>
              <a:rPr lang="en-US" altLang="en-US" i="1" dirty="0" err="1"/>
              <a:t>gini</a:t>
            </a:r>
            <a:r>
              <a:rPr lang="en-US" altLang="en-US" dirty="0"/>
              <a:t> index </a:t>
            </a:r>
            <a:r>
              <a:rPr lang="en-US" altLang="en-US" i="1" dirty="0" err="1"/>
              <a:t>gini</a:t>
            </a:r>
            <a:r>
              <a:rPr lang="en-US" altLang="en-US" dirty="0"/>
              <a:t>(</a:t>
            </a:r>
            <a:r>
              <a:rPr lang="en-US" altLang="en-US" i="1" dirty="0"/>
              <a:t>D</a:t>
            </a:r>
            <a:r>
              <a:rPr lang="en-US" altLang="en-US" dirty="0"/>
              <a:t>) is defined as</a:t>
            </a:r>
          </a:p>
          <a:p>
            <a:pPr>
              <a:spcAft>
                <a:spcPts val="200"/>
              </a:spcAft>
            </a:pPr>
            <a:endParaRPr lang="en-US" altLang="en-US" dirty="0"/>
          </a:p>
          <a:p>
            <a:pPr>
              <a:spcAft>
                <a:spcPts val="200"/>
              </a:spcAft>
            </a:pPr>
            <a:r>
              <a:rPr lang="en-US" altLang="en-US" dirty="0"/>
              <a:t>Reduction in Impurity</a:t>
            </a:r>
            <a:r>
              <a:rPr lang="en-US" altLang="en-US" dirty="0" smtClean="0"/>
              <a:t>:</a:t>
            </a:r>
          </a:p>
          <a:p>
            <a:pPr marL="0" indent="0">
              <a:spcAft>
                <a:spcPts val="200"/>
              </a:spcAft>
              <a:buNone/>
            </a:pPr>
            <a:endParaRPr lang="en-US" altLang="en-US" dirty="0" smtClean="0"/>
          </a:p>
          <a:p>
            <a:pPr>
              <a:spcAft>
                <a:spcPts val="200"/>
              </a:spcAft>
            </a:pPr>
            <a:r>
              <a:rPr lang="en-US" altLang="en-US" dirty="0" smtClean="0"/>
              <a:t>The </a:t>
            </a:r>
            <a:r>
              <a:rPr lang="en-US" altLang="en-US" dirty="0"/>
              <a:t>attribute provides the smallest </a:t>
            </a:r>
            <a:r>
              <a:rPr lang="en-US" altLang="en-US" i="1" dirty="0" err="1"/>
              <a:t>gini</a:t>
            </a:r>
            <a:r>
              <a:rPr lang="en-US" altLang="en-US" i="1" baseline="-25000" dirty="0" err="1"/>
              <a:t>split</a:t>
            </a:r>
            <a:r>
              <a:rPr lang="en-US" altLang="en-US" dirty="0"/>
              <a:t>(</a:t>
            </a:r>
            <a:r>
              <a:rPr lang="en-US" altLang="en-US" i="1" dirty="0"/>
              <a:t>D</a:t>
            </a:r>
            <a:r>
              <a:rPr lang="en-US" altLang="en-US" dirty="0"/>
              <a:t>) (or the largest reduction in impurity) is chosen to split the node (</a:t>
            </a:r>
            <a:r>
              <a:rPr lang="en-US" altLang="en-US" i="1" dirty="0">
                <a:solidFill>
                  <a:srgbClr val="CC0000"/>
                </a:solidFill>
              </a:rPr>
              <a:t>need to enumerate all the possible splitting points for each attribute</a:t>
            </a:r>
            <a:r>
              <a:rPr lang="en-US" alt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5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687820"/>
              </p:ext>
            </p:extLst>
          </p:nvPr>
        </p:nvGraphicFramePr>
        <p:xfrm>
          <a:off x="2513194" y="1855521"/>
          <a:ext cx="1835359" cy="752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5" name="Equation" r:id="rId3" imgW="1777229" imgH="761669" progId="Equation.3">
                  <p:embed/>
                </p:oleObj>
              </mc:Choice>
              <mc:Fallback>
                <p:oleObj name="Equation" r:id="rId3" imgW="1777229" imgH="76166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194" y="1855521"/>
                        <a:ext cx="1835359" cy="752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586154"/>
              </p:ext>
            </p:extLst>
          </p:nvPr>
        </p:nvGraphicFramePr>
        <p:xfrm>
          <a:off x="3904156" y="3439407"/>
          <a:ext cx="3715844" cy="556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6" name="Equation" r:id="rId5" imgW="3441700" imgH="596900" progId="Equation.3">
                  <p:embed/>
                </p:oleObj>
              </mc:Choice>
              <mc:Fallback>
                <p:oleObj name="Equation" r:id="rId5" imgW="34417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4156" y="3439407"/>
                        <a:ext cx="3715844" cy="556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511840"/>
              </p:ext>
            </p:extLst>
          </p:nvPr>
        </p:nvGraphicFramePr>
        <p:xfrm>
          <a:off x="3904156" y="4225988"/>
          <a:ext cx="3156211" cy="356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7" name="Equation" r:id="rId7" imgW="2692400" imgH="304800" progId="Equation.3">
                  <p:embed/>
                </p:oleObj>
              </mc:Choice>
              <mc:Fallback>
                <p:oleObj name="Equation" r:id="rId7" imgW="26924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4156" y="4225988"/>
                        <a:ext cx="3156211" cy="356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166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 vs Gini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989630"/>
              </p:ext>
            </p:extLst>
          </p:nvPr>
        </p:nvGraphicFramePr>
        <p:xfrm>
          <a:off x="494076" y="2003659"/>
          <a:ext cx="3626820" cy="93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3"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76" y="2003659"/>
                        <a:ext cx="3626820" cy="930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439478"/>
              </p:ext>
            </p:extLst>
          </p:nvPr>
        </p:nvGraphicFramePr>
        <p:xfrm>
          <a:off x="494076" y="3503433"/>
          <a:ext cx="400862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4" name="Equation" r:id="rId5" imgW="1892300" imgH="457200" progId="Equation.3">
                  <p:embed/>
                </p:oleObj>
              </mc:Choice>
              <mc:Fallback>
                <p:oleObj name="Equation" r:id="rId5" imgW="1892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76" y="3503433"/>
                        <a:ext cx="400862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76214"/>
              </p:ext>
            </p:extLst>
          </p:nvPr>
        </p:nvGraphicFramePr>
        <p:xfrm>
          <a:off x="457200" y="4902480"/>
          <a:ext cx="4008620" cy="468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5" name="Equation" r:id="rId7" imgW="1790700" imgH="215900" progId="Equation.3">
                  <p:embed/>
                </p:oleObj>
              </mc:Choice>
              <mc:Fallback>
                <p:oleObj name="Equation" r:id="rId7" imgW="1790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902480"/>
                        <a:ext cx="4008620" cy="468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01409"/>
              </p:ext>
            </p:extLst>
          </p:nvPr>
        </p:nvGraphicFramePr>
        <p:xfrm>
          <a:off x="4913064" y="1993637"/>
          <a:ext cx="2587443" cy="99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6" name="Equation" r:id="rId9" imgW="1777229" imgH="761669" progId="Equation.3">
                  <p:embed/>
                </p:oleObj>
              </mc:Choice>
              <mc:Fallback>
                <p:oleObj name="Equation" r:id="rId9" imgW="1777229" imgH="76166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064" y="1993637"/>
                        <a:ext cx="2587443" cy="993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46534"/>
              </p:ext>
            </p:extLst>
          </p:nvPr>
        </p:nvGraphicFramePr>
        <p:xfrm>
          <a:off x="4913064" y="3699898"/>
          <a:ext cx="3715844" cy="556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7" name="Equation" r:id="rId11" imgW="3441700" imgH="596900" progId="Equation.3">
                  <p:embed/>
                </p:oleObj>
              </mc:Choice>
              <mc:Fallback>
                <p:oleObj name="Equation" r:id="rId11" imgW="34417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064" y="3699898"/>
                        <a:ext cx="3715844" cy="556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914026"/>
              </p:ext>
            </p:extLst>
          </p:nvPr>
        </p:nvGraphicFramePr>
        <p:xfrm>
          <a:off x="4913064" y="4969168"/>
          <a:ext cx="3811065" cy="43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98" name="Equation" r:id="rId13" imgW="2692400" imgH="304800" progId="Equation.3">
                  <p:embed/>
                </p:oleObj>
              </mc:Choice>
              <mc:Fallback>
                <p:oleObj name="Equation" r:id="rId13" imgW="26924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064" y="4969168"/>
                        <a:ext cx="3811065" cy="431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000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Computation of Gini </a:t>
            </a:r>
            <a:r>
              <a:rPr lang="en-US" alt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Ex.  D has 9 tuples in </a:t>
            </a:r>
            <a:r>
              <a:rPr lang="en-US" altLang="en-US" dirty="0" err="1"/>
              <a:t>buys_computer</a:t>
            </a:r>
            <a:r>
              <a:rPr lang="en-US" altLang="en-US" dirty="0"/>
              <a:t> = “yes” and 5 in “no”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Suppose the attribute income partitions D into 10 in D</a:t>
            </a:r>
            <a:r>
              <a:rPr lang="en-US" altLang="en-US" baseline="-25000" dirty="0"/>
              <a:t>1</a:t>
            </a:r>
            <a:r>
              <a:rPr lang="en-US" altLang="en-US" dirty="0"/>
              <a:t>: {low, medium} and 4 in </a:t>
            </a:r>
            <a:r>
              <a:rPr lang="en-US" altLang="en-US" dirty="0" smtClean="0"/>
              <a:t>D</a:t>
            </a:r>
            <a:r>
              <a:rPr lang="en-US" altLang="en-US" baseline="-25000" dirty="0" smtClean="0"/>
              <a:t>2</a:t>
            </a:r>
            <a:r>
              <a:rPr lang="en-US" altLang="en-US" dirty="0" smtClean="0"/>
              <a:t>: {high} </a:t>
            </a:r>
            <a:endParaRPr lang="en-US" altLang="en-US" baseline="-25000" dirty="0"/>
          </a:p>
          <a:p>
            <a:endParaRPr lang="en-US" altLang="en-US" dirty="0"/>
          </a:p>
          <a:p>
            <a:endParaRPr lang="en-US" altLang="en-US" dirty="0"/>
          </a:p>
          <a:p>
            <a:pPr lvl="1">
              <a:buNone/>
            </a:pPr>
            <a:endParaRPr lang="en-US" altLang="en-US" dirty="0"/>
          </a:p>
          <a:p>
            <a:pPr lvl="1">
              <a:buNone/>
            </a:pPr>
            <a:r>
              <a:rPr lang="en-US" altLang="en-US" dirty="0"/>
              <a:t> Gini</a:t>
            </a:r>
            <a:r>
              <a:rPr lang="en-US" altLang="en-US" baseline="-25000" dirty="0"/>
              <a:t>{</a:t>
            </a:r>
            <a:r>
              <a:rPr lang="en-US" altLang="en-US" baseline="-25000" dirty="0" err="1"/>
              <a:t>low,high</a:t>
            </a:r>
            <a:r>
              <a:rPr lang="en-US" altLang="en-US" baseline="-25000" dirty="0"/>
              <a:t>}</a:t>
            </a:r>
            <a:r>
              <a:rPr lang="en-US" altLang="en-US" dirty="0"/>
              <a:t> is 0.458; Gini</a:t>
            </a:r>
            <a:r>
              <a:rPr lang="en-US" altLang="en-US" baseline="-25000" dirty="0"/>
              <a:t>{</a:t>
            </a:r>
            <a:r>
              <a:rPr lang="en-US" altLang="en-US" baseline="-25000" dirty="0" err="1"/>
              <a:t>medium,high</a:t>
            </a:r>
            <a:r>
              <a:rPr lang="en-US" altLang="en-US" baseline="-25000" dirty="0"/>
              <a:t>}</a:t>
            </a:r>
            <a:r>
              <a:rPr lang="en-US" altLang="en-US" dirty="0"/>
              <a:t> is 0.450. </a:t>
            </a:r>
            <a:r>
              <a:rPr lang="zh-CN" altLang="en-US" dirty="0"/>
              <a:t> </a:t>
            </a:r>
            <a:r>
              <a:rPr lang="en-US" altLang="en-US" dirty="0" smtClean="0"/>
              <a:t>Thus</a:t>
            </a:r>
            <a:r>
              <a:rPr lang="en-US" altLang="en-US" dirty="0"/>
              <a:t>, split on the {</a:t>
            </a:r>
            <a:r>
              <a:rPr lang="en-US" altLang="en-US" dirty="0" err="1"/>
              <a:t>low,medium</a:t>
            </a:r>
            <a:r>
              <a:rPr lang="en-US" altLang="en-US" dirty="0"/>
              <a:t>} (and {high}) since it has the lowest Gini index</a:t>
            </a:r>
          </a:p>
          <a:p>
            <a:r>
              <a:rPr lang="en-US" altLang="en-US" dirty="0"/>
              <a:t>All attributes are assumed continuous-valued</a:t>
            </a:r>
          </a:p>
          <a:p>
            <a:r>
              <a:rPr lang="en-US" altLang="en-US" dirty="0"/>
              <a:t>May need other tools, e.g., clustering, to get the possible split values</a:t>
            </a:r>
          </a:p>
          <a:p>
            <a:r>
              <a:rPr lang="en-US" altLang="en-US" dirty="0"/>
              <a:t>Can be modified for categorical attributes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777140"/>
              </p:ext>
            </p:extLst>
          </p:nvPr>
        </p:nvGraphicFramePr>
        <p:xfrm>
          <a:off x="3071692" y="2030585"/>
          <a:ext cx="3000616" cy="61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1" name="Equation" r:id="rId3" imgW="2222500" imgH="469900" progId="Equation.3">
                  <p:embed/>
                </p:oleObj>
              </mc:Choice>
              <mc:Fallback>
                <p:oleObj name="Equation" r:id="rId3" imgW="2222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92" y="2030585"/>
                        <a:ext cx="3000616" cy="615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951188"/>
              </p:ext>
            </p:extLst>
          </p:nvPr>
        </p:nvGraphicFramePr>
        <p:xfrm>
          <a:off x="457200" y="3452327"/>
          <a:ext cx="3947751" cy="511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2" name="Equation" r:id="rId5" imgW="3340100" imgH="431800" progId="Equation.3">
                  <p:embed/>
                </p:oleObj>
              </mc:Choice>
              <mc:Fallback>
                <p:oleObj name="Equation" r:id="rId5" imgW="3340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452327"/>
                        <a:ext cx="3947751" cy="511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14" descr="8gin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1" y="3452327"/>
            <a:ext cx="4159771" cy="1051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170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Comparing Attribute Selection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The three measures, in general, return good results but</a:t>
            </a:r>
          </a:p>
          <a:p>
            <a:pPr lvl="1">
              <a:lnSpc>
                <a:spcPct val="110000"/>
              </a:lnSpc>
            </a:pPr>
            <a:r>
              <a:rPr lang="en-US" altLang="en-US" sz="2400" b="1" dirty="0"/>
              <a:t>Information gain</a:t>
            </a:r>
            <a:r>
              <a:rPr lang="en-US" altLang="en-US" sz="2400" dirty="0"/>
              <a:t>: 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biased towards multivalued attributes</a:t>
            </a:r>
          </a:p>
          <a:p>
            <a:pPr lvl="1">
              <a:lnSpc>
                <a:spcPct val="110000"/>
              </a:lnSpc>
            </a:pPr>
            <a:r>
              <a:rPr lang="en-US" altLang="en-US" sz="2400" b="1" dirty="0"/>
              <a:t>Gain ratio</a:t>
            </a:r>
            <a:r>
              <a:rPr lang="en-US" altLang="en-US" sz="2400" dirty="0"/>
              <a:t>: 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tends to prefer unbalanced splits in which one partition is much smaller than the others</a:t>
            </a:r>
          </a:p>
          <a:p>
            <a:pPr lvl="1">
              <a:lnSpc>
                <a:spcPct val="110000"/>
              </a:lnSpc>
            </a:pPr>
            <a:r>
              <a:rPr lang="en-US" altLang="en-US" sz="2400" b="1" dirty="0"/>
              <a:t>Gini index</a:t>
            </a:r>
            <a:r>
              <a:rPr lang="en-US" altLang="en-US" sz="2400" dirty="0"/>
              <a:t>: 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biased to multivalued attributes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has difficulty when # of classes is large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tends to favor tests that result in equal-sized partitions and purity in both </a:t>
            </a:r>
            <a:r>
              <a:rPr lang="en-US" altLang="en-US" dirty="0" smtClean="0"/>
              <a:t>partitions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36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Other Attribute Selection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u="sng" dirty="0"/>
              <a:t>CHAID</a:t>
            </a:r>
            <a:r>
              <a:rPr lang="en-US" altLang="en-US" sz="2400" dirty="0"/>
              <a:t>: a popular decision tree algorithm, measure based on </a:t>
            </a:r>
            <a:r>
              <a:rPr lang="el-GR" altLang="en-US" sz="2400" dirty="0"/>
              <a:t>χ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test for independence</a:t>
            </a:r>
          </a:p>
          <a:p>
            <a:pPr>
              <a:spcAft>
                <a:spcPts val="600"/>
              </a:spcAft>
            </a:pPr>
            <a:r>
              <a:rPr lang="en-US" altLang="en-US" sz="2400" u="sng" dirty="0"/>
              <a:t>C-SEP</a:t>
            </a:r>
            <a:r>
              <a:rPr lang="en-US" altLang="en-US" sz="2400" dirty="0"/>
              <a:t>: performs better than info. gain and </a:t>
            </a:r>
            <a:r>
              <a:rPr lang="en-US" altLang="en-US" sz="2400" dirty="0" err="1"/>
              <a:t>gini</a:t>
            </a:r>
            <a:r>
              <a:rPr lang="en-US" altLang="en-US" sz="2400" dirty="0"/>
              <a:t> index in certain cases</a:t>
            </a:r>
          </a:p>
          <a:p>
            <a:pPr>
              <a:spcAft>
                <a:spcPts val="600"/>
              </a:spcAft>
            </a:pPr>
            <a:r>
              <a:rPr lang="en-US" altLang="en-US" sz="2400" u="sng" dirty="0"/>
              <a:t>G-statistic</a:t>
            </a:r>
            <a:r>
              <a:rPr lang="en-US" altLang="en-US" sz="2400" dirty="0"/>
              <a:t>: has a close approximation to </a:t>
            </a:r>
            <a:r>
              <a:rPr lang="el-GR" altLang="en-US" sz="2400" dirty="0"/>
              <a:t>χ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distribution </a:t>
            </a:r>
          </a:p>
          <a:p>
            <a:pPr>
              <a:spcAft>
                <a:spcPts val="600"/>
              </a:spcAft>
            </a:pPr>
            <a:r>
              <a:rPr lang="en-US" altLang="en-US" sz="2400" u="sng" dirty="0"/>
              <a:t>MDL (Minimal Description Length) principle</a:t>
            </a:r>
            <a:r>
              <a:rPr lang="en-US" altLang="en-US" sz="2400" dirty="0"/>
              <a:t> (i.e., the simplest solution is preferred):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The best tree as the one that requires the fewest # of bits to both (1) encode the tree, and (2) encode the exceptions to the tree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Multivariate splits (partition based on multiple variable combinations)</a:t>
            </a:r>
          </a:p>
          <a:p>
            <a:pPr lvl="1">
              <a:spcAft>
                <a:spcPts val="600"/>
              </a:spcAft>
            </a:pPr>
            <a:r>
              <a:rPr lang="en-US" altLang="en-US" sz="2400" u="sng" dirty="0"/>
              <a:t>CART</a:t>
            </a:r>
            <a:r>
              <a:rPr lang="en-US" altLang="en-US" sz="2400" dirty="0"/>
              <a:t>: finds multivariate splits based on a linear comb. of </a:t>
            </a:r>
            <a:r>
              <a:rPr lang="en-US" altLang="en-US" sz="2400" dirty="0" err="1"/>
              <a:t>attrs</a:t>
            </a:r>
            <a:r>
              <a:rPr lang="en-US" altLang="en-US" sz="2400" dirty="0"/>
              <a:t>.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Which attribute selection measure is the best?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 Most give good results, none is significantly superior than others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17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Overfitting</a:t>
            </a:r>
            <a:r>
              <a:rPr lang="en-US" altLang="en-US" dirty="0"/>
              <a:t> and Tree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u="sng" dirty="0" err="1"/>
              <a:t>Overfitting</a:t>
            </a:r>
            <a:r>
              <a:rPr lang="en-US" altLang="en-US" sz="2400" dirty="0"/>
              <a:t>:  An induced tree may </a:t>
            </a:r>
            <a:r>
              <a:rPr lang="en-US" altLang="en-US" sz="2400" dirty="0" err="1"/>
              <a:t>overfit</a:t>
            </a:r>
            <a:r>
              <a:rPr lang="en-US" altLang="en-US" sz="2400" dirty="0"/>
              <a:t> the training data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Too many branches, some may reflect anomalies due to noise or outliers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Poor accuracy for unseen samples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Two approaches to avoid </a:t>
            </a:r>
            <a:r>
              <a:rPr lang="en-US" altLang="en-US" sz="2400" dirty="0" err="1"/>
              <a:t>overfitting</a:t>
            </a:r>
            <a:r>
              <a:rPr lang="en-US" altLang="en-US" sz="2400" dirty="0"/>
              <a:t> </a:t>
            </a:r>
          </a:p>
          <a:p>
            <a:pPr lvl="1">
              <a:spcAft>
                <a:spcPts val="600"/>
              </a:spcAft>
            </a:pPr>
            <a:r>
              <a:rPr lang="en-US" altLang="en-US" sz="2400" u="sng" dirty="0" err="1"/>
              <a:t>Prepruning</a:t>
            </a:r>
            <a:r>
              <a:rPr lang="en-US" altLang="en-US" sz="2400" dirty="0"/>
              <a:t>: </a:t>
            </a:r>
            <a:r>
              <a:rPr lang="en-US" altLang="en-US" sz="2400" i="1" dirty="0"/>
              <a:t>Halt tree construction early</a:t>
            </a:r>
            <a:r>
              <a:rPr lang="en-US" altLang="en-US" sz="2400" dirty="0"/>
              <a:t> </a:t>
            </a:r>
            <a:r>
              <a:rPr lang="en-US" altLang="en-US" sz="2400" dirty="0">
                <a:cs typeface="Tahoma" panose="020B0604030504040204" pitchFamily="34" charset="0"/>
              </a:rPr>
              <a:t>̵</a:t>
            </a:r>
            <a:r>
              <a:rPr lang="en-US" altLang="en-US" sz="2400" dirty="0"/>
              <a:t> do not split a node if this would result in the goodness measure falling below a threshold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Difficult to choose an appropriate threshold</a:t>
            </a:r>
          </a:p>
          <a:p>
            <a:pPr lvl="1">
              <a:spcAft>
                <a:spcPts val="600"/>
              </a:spcAft>
            </a:pPr>
            <a:r>
              <a:rPr lang="en-US" altLang="en-US" sz="2400" u="sng" dirty="0" err="1"/>
              <a:t>Postpruning</a:t>
            </a:r>
            <a:r>
              <a:rPr lang="en-US" altLang="en-US" sz="2400" dirty="0"/>
              <a:t>: </a:t>
            </a:r>
            <a:r>
              <a:rPr lang="en-US" altLang="en-US" sz="2400" i="1" dirty="0"/>
              <a:t>Remove branches</a:t>
            </a:r>
            <a:r>
              <a:rPr lang="en-US" altLang="en-US" sz="2400" dirty="0"/>
              <a:t> from a “fully grown” tree—get a sequence of progressively pruned trees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Use a set of data different from the training data to decide which is the “best pruned tree</a:t>
            </a:r>
            <a:r>
              <a:rPr lang="en-US" altLang="en-US" dirty="0" smtClean="0"/>
              <a:t>”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49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Classification in Large Databases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Classification—a classical problem extensively studied by statisticians and machine learning researchers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Scalability: Classifying data sets with millions of examples and hundreds of attributes with reasonable speed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Why is decision tree induction popular?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relatively faster learning speed (than other classification methods)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convertible to simple and easy to understand classification rules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can use SQL queries for accessing databases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comparable classification accuracy with other methods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 err="1">
                <a:solidFill>
                  <a:schemeClr val="bg1">
                    <a:lumMod val="50000"/>
                  </a:schemeClr>
                </a:solidFill>
              </a:rPr>
              <a:t>RainForest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(VLDB’98 —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Gehrke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Ramakrishnan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&amp;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Ganti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Builds an AVC-list (attribute, value, class label)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26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6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8354"/>
          </a:xfrm>
        </p:spPr>
        <p:txBody>
          <a:bodyPr>
            <a:noAutofit/>
          </a:bodyPr>
          <a:lstStyle/>
          <a:p>
            <a:r>
              <a:rPr lang="en-US" altLang="en-US" sz="3200" dirty="0" err="1">
                <a:solidFill>
                  <a:schemeClr val="bg1">
                    <a:lumMod val="50000"/>
                  </a:schemeClr>
                </a:solidFill>
              </a:rPr>
              <a:t>RainForest</a:t>
            </a: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</a:rPr>
              <a:t>: A Scalable Classification </a:t>
            </a:r>
            <a:r>
              <a:rPr lang="en-US" altLang="en-US" sz="3200" dirty="0" smtClean="0">
                <a:solidFill>
                  <a:schemeClr val="bg1">
                    <a:lumMod val="50000"/>
                  </a:schemeClr>
                </a:solidFill>
              </a:rPr>
              <a:t>Framework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380"/>
            <a:ext cx="8229600" cy="5181783"/>
          </a:xfrm>
        </p:spPr>
        <p:txBody>
          <a:bodyPr>
            <a:normAutofit/>
          </a:bodyPr>
          <a:lstStyle/>
          <a:p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The criteria that determine the quality of the tree can be computed separately </a:t>
            </a:r>
          </a:p>
          <a:p>
            <a:pPr lvl="1"/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</a:rPr>
              <a:t>Builds an AVC-list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  <a:ea typeface="Gulim" panose="020B0600000101010101" pitchFamily="34" charset="-127"/>
              </a:rPr>
              <a:t>: AVC (Attribute, Value, </a:t>
            </a:r>
            <a:r>
              <a:rPr lang="en-US" altLang="ko-KR" sz="1800" b="1" dirty="0" err="1">
                <a:solidFill>
                  <a:schemeClr val="bg1">
                    <a:lumMod val="50000"/>
                  </a:schemeClr>
                </a:solidFill>
                <a:ea typeface="Gulim" panose="020B0600000101010101" pitchFamily="34" charset="-127"/>
              </a:rPr>
              <a:t>Class_label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  <a:ea typeface="Gulim" panose="020B0600000101010101" pitchFamily="34" charset="-127"/>
              </a:rPr>
              <a:t>) </a:t>
            </a:r>
          </a:p>
          <a:p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  <a:ea typeface="Gulim" panose="020B0600000101010101" pitchFamily="34" charset="-127"/>
              </a:rPr>
              <a:t>AVC-set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ea typeface="Gulim" panose="020B0600000101010101" pitchFamily="34" charset="-127"/>
              </a:rPr>
              <a:t>(of an attribute </a:t>
            </a:r>
            <a:r>
              <a:rPr lang="en-US" altLang="ko-KR" sz="1800" i="1" dirty="0">
                <a:solidFill>
                  <a:schemeClr val="bg1">
                    <a:lumMod val="50000"/>
                  </a:schemeClr>
                </a:solidFill>
                <a:ea typeface="Gulim" panose="020B0600000101010101" pitchFamily="34" charset="-127"/>
              </a:rPr>
              <a:t>X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ea typeface="Gulim" panose="020B0600000101010101" pitchFamily="34" charset="-127"/>
              </a:rPr>
              <a:t> )</a:t>
            </a:r>
          </a:p>
          <a:p>
            <a:pPr lvl="1"/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ea typeface="Gulim" panose="020B0600000101010101" pitchFamily="34" charset="-127"/>
              </a:rPr>
              <a:t>Projection of training dataset onto the attribute </a:t>
            </a:r>
            <a:r>
              <a:rPr lang="en-US" altLang="ko-KR" sz="1800" i="1" dirty="0">
                <a:solidFill>
                  <a:schemeClr val="bg1">
                    <a:lumMod val="50000"/>
                  </a:schemeClr>
                </a:solidFill>
                <a:ea typeface="Gulim" panose="020B0600000101010101" pitchFamily="34" charset="-127"/>
              </a:rPr>
              <a:t>X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ea typeface="Gulim" panose="020B0600000101010101" pitchFamily="34" charset="-127"/>
              </a:rPr>
              <a:t> and class label where counts of individual class label are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ea typeface="Gulim" panose="020B0600000101010101" pitchFamily="34" charset="-127"/>
              </a:rPr>
              <a:t>aggregated</a:t>
            </a:r>
            <a:endParaRPr lang="en-US" altLang="ko-KR" sz="1800" b="1" dirty="0">
              <a:solidFill>
                <a:schemeClr val="bg1">
                  <a:lumMod val="50000"/>
                </a:schemeClr>
              </a:solidFill>
              <a:ea typeface="Gulim" panose="020B0600000101010101" pitchFamily="34" charset="-127"/>
            </a:endParaRPr>
          </a:p>
          <a:p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  <a:ea typeface="Gulim" panose="020B0600000101010101" pitchFamily="34" charset="-127"/>
              </a:rPr>
              <a:t>AVC-group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ea typeface="Gulim" panose="020B0600000101010101" pitchFamily="34" charset="-127"/>
              </a:rPr>
              <a:t>(of a node </a:t>
            </a:r>
            <a:r>
              <a:rPr lang="en-US" altLang="ko-KR" sz="1800" i="1" dirty="0">
                <a:solidFill>
                  <a:schemeClr val="bg1">
                    <a:lumMod val="50000"/>
                  </a:schemeClr>
                </a:solidFill>
                <a:ea typeface="Gulim" panose="020B0600000101010101" pitchFamily="34" charset="-127"/>
              </a:rPr>
              <a:t>n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ea typeface="Gulim" panose="020B0600000101010101" pitchFamily="34" charset="-127"/>
              </a:rPr>
              <a:t> )</a:t>
            </a:r>
          </a:p>
          <a:p>
            <a:pPr lvl="1"/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ea typeface="Gulim" panose="020B0600000101010101" pitchFamily="34" charset="-127"/>
              </a:rPr>
              <a:t>Set of AVC-sets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ea typeface="Gulim" panose="020B0600000101010101" pitchFamily="34" charset="-127"/>
              </a:rPr>
              <a:t>of</a:t>
            </a:r>
            <a:r>
              <a:rPr lang="zh-CN" altLang="en-US" sz="1800" dirty="0">
                <a:solidFill>
                  <a:schemeClr val="bg1">
                    <a:lumMod val="50000"/>
                  </a:schemeClr>
                </a:solidFill>
                <a:ea typeface="Gulim" panose="020B0600000101010101" pitchFamily="34" charset="-127"/>
              </a:rPr>
              <a:t>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ea typeface="Gulim" panose="020B0600000101010101" pitchFamily="34" charset="-127"/>
              </a:rPr>
              <a:t>all</a:t>
            </a:r>
            <a:endParaRPr lang="zh-CN" altLang="en-US" sz="1800" dirty="0" smtClean="0">
              <a:solidFill>
                <a:schemeClr val="bg1">
                  <a:lumMod val="50000"/>
                </a:schemeClr>
              </a:solidFill>
              <a:ea typeface="Gulim" panose="020B0600000101010101" pitchFamily="34" charset="-127"/>
            </a:endParaRPr>
          </a:p>
          <a:p>
            <a:pPr marL="457200" lvl="1" indent="0">
              <a:buNone/>
            </a:pP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ea typeface="Gulim" panose="020B0600000101010101" pitchFamily="34" charset="-127"/>
              </a:rPr>
              <a:t>predictor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ea typeface="Gulim" panose="020B0600000101010101" pitchFamily="34" charset="-127"/>
              </a:rPr>
              <a:t>attributes </a:t>
            </a: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ea typeface="Gulim" panose="020B0600000101010101" pitchFamily="34" charset="-127"/>
              </a:rPr>
              <a:t>at</a:t>
            </a:r>
            <a:endParaRPr lang="zh-CN" altLang="en-US" sz="1800" dirty="0" smtClean="0">
              <a:solidFill>
                <a:schemeClr val="bg1">
                  <a:lumMod val="50000"/>
                </a:schemeClr>
              </a:solidFill>
              <a:ea typeface="Gulim" panose="020B0600000101010101" pitchFamily="34" charset="-127"/>
            </a:endParaRPr>
          </a:p>
          <a:p>
            <a:pPr marL="457200" lvl="1" indent="0">
              <a:buNone/>
            </a:pPr>
            <a:r>
              <a:rPr lang="en-US" altLang="ko-KR" sz="1800" dirty="0" smtClean="0">
                <a:solidFill>
                  <a:schemeClr val="bg1">
                    <a:lumMod val="50000"/>
                  </a:schemeClr>
                </a:solidFill>
                <a:ea typeface="Gulim" panose="020B0600000101010101" pitchFamily="34" charset="-127"/>
              </a:rPr>
              <a:t>the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ea typeface="Gulim" panose="020B0600000101010101" pitchFamily="34" charset="-127"/>
              </a:rPr>
              <a:t>node </a:t>
            </a:r>
            <a:r>
              <a:rPr lang="en-US" altLang="ko-KR" sz="1800" i="1" dirty="0" smtClean="0">
                <a:solidFill>
                  <a:schemeClr val="bg1">
                    <a:lumMod val="50000"/>
                  </a:schemeClr>
                </a:solidFill>
                <a:ea typeface="Gulim" panose="020B0600000101010101" pitchFamily="34" charset="-127"/>
              </a:rPr>
              <a:t>n</a:t>
            </a:r>
            <a:endParaRPr lang="en-US" altLang="ko-KR" sz="1800" b="1" dirty="0">
              <a:solidFill>
                <a:schemeClr val="bg1">
                  <a:lumMod val="50000"/>
                </a:schemeClr>
              </a:solidFill>
              <a:ea typeface="Gulim" panose="020B0600000101010101" pitchFamily="34" charset="-12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27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88428" y="6518554"/>
            <a:ext cx="1464708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Its AVC Sets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6" name="Group 1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48350"/>
              </p:ext>
            </p:extLst>
          </p:nvPr>
        </p:nvGraphicFramePr>
        <p:xfrm>
          <a:off x="3842024" y="3391245"/>
          <a:ext cx="1981200" cy="1447800"/>
        </p:xfrm>
        <a:graphic>
          <a:graphicData uri="http://schemas.openxmlformats.org/drawingml/2006/table">
            <a:tbl>
              <a:tblPr/>
              <a:tblGrid>
                <a:gridCol w="657225"/>
                <a:gridCol w="622300"/>
                <a:gridCol w="701675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Age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18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&lt;=30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31..40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4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0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839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&gt;40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Group 1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584928"/>
              </p:ext>
            </p:extLst>
          </p:nvPr>
        </p:nvGraphicFramePr>
        <p:xfrm>
          <a:off x="6204495" y="3391245"/>
          <a:ext cx="2171699" cy="1447800"/>
        </p:xfrm>
        <a:graphic>
          <a:graphicData uri="http://schemas.openxmlformats.org/drawingml/2006/table">
            <a:tbl>
              <a:tblPr/>
              <a:tblGrid>
                <a:gridCol w="848937"/>
                <a:gridCol w="508219"/>
                <a:gridCol w="814543"/>
              </a:tblGrid>
              <a:tr h="26277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income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277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77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high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77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medium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4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2776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low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1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129"/>
          <p:cNvSpPr>
            <a:spLocks noChangeArrowheads="1"/>
          </p:cNvSpPr>
          <p:nvPr/>
        </p:nvSpPr>
        <p:spPr bwMode="auto">
          <a:xfrm>
            <a:off x="4056642" y="2966974"/>
            <a:ext cx="1654748" cy="369332"/>
          </a:xfrm>
          <a:prstGeom prst="rect">
            <a:avLst/>
          </a:prstGeom>
          <a:solidFill>
            <a:srgbClr val="F0CDBC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AVC-set on </a:t>
            </a:r>
            <a:r>
              <a:rPr lang="en-US" altLang="ko-KR" sz="1800" i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Age</a:t>
            </a:r>
            <a:endParaRPr lang="en-US" altLang="en-US" sz="1800" i="1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Rectangle 129"/>
          <p:cNvSpPr>
            <a:spLocks noChangeArrowheads="1"/>
          </p:cNvSpPr>
          <p:nvPr/>
        </p:nvSpPr>
        <p:spPr bwMode="auto">
          <a:xfrm>
            <a:off x="6318347" y="2977568"/>
            <a:ext cx="1970539" cy="369332"/>
          </a:xfrm>
          <a:prstGeom prst="rect">
            <a:avLst/>
          </a:prstGeom>
          <a:solidFill>
            <a:srgbClr val="F0CDBC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AVC-set on </a:t>
            </a:r>
            <a:r>
              <a:rPr lang="en-US" altLang="ko-KR" sz="1800" i="1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Income</a:t>
            </a:r>
            <a:endParaRPr lang="en-US" altLang="en-US" sz="1800" i="1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10" name="Group 1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961269"/>
              </p:ext>
            </p:extLst>
          </p:nvPr>
        </p:nvGraphicFramePr>
        <p:xfrm>
          <a:off x="3729003" y="5356033"/>
          <a:ext cx="2124076" cy="1158240"/>
        </p:xfrm>
        <a:graphic>
          <a:graphicData uri="http://schemas.openxmlformats.org/drawingml/2006/table">
            <a:tbl>
              <a:tblPr/>
              <a:tblGrid>
                <a:gridCol w="837268"/>
                <a:gridCol w="534333"/>
                <a:gridCol w="752475"/>
              </a:tblGrid>
              <a:tr h="20383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student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370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588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6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1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479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4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" name="Rectangle 129"/>
          <p:cNvSpPr>
            <a:spLocks noChangeArrowheads="1"/>
          </p:cNvSpPr>
          <p:nvPr/>
        </p:nvSpPr>
        <p:spPr bwMode="auto">
          <a:xfrm>
            <a:off x="3814450" y="4912873"/>
            <a:ext cx="2036263" cy="369332"/>
          </a:xfrm>
          <a:prstGeom prst="rect">
            <a:avLst/>
          </a:prstGeom>
          <a:solidFill>
            <a:srgbClr val="F0CDBC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AVC-set on </a:t>
            </a:r>
            <a:r>
              <a:rPr lang="en-US" altLang="ko-KR" sz="1800" i="1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Student</a:t>
            </a:r>
            <a:endParaRPr lang="en-US" altLang="en-US" sz="1800" i="1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12" name="Group 17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759017"/>
              </p:ext>
            </p:extLst>
          </p:nvPr>
        </p:nvGraphicFramePr>
        <p:xfrm>
          <a:off x="6204495" y="5344511"/>
          <a:ext cx="2190750" cy="1158240"/>
        </p:xfrm>
        <a:graphic>
          <a:graphicData uri="http://schemas.openxmlformats.org/drawingml/2006/table">
            <a:tbl>
              <a:tblPr/>
              <a:tblGrid>
                <a:gridCol w="857250"/>
                <a:gridCol w="781050"/>
                <a:gridCol w="552450"/>
              </a:tblGrid>
              <a:tr h="18066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Credit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rating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Buy_Computer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05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yes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no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353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fair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6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2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057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excellent</a:t>
                      </a:r>
                      <a:endParaRPr kumimoji="0" lang="en-US" sz="13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0000"/>
                        <a:buFontTx/>
                        <a:buNone/>
                        <a:tabLst/>
                      </a:pPr>
                      <a:r>
                        <a:rPr kumimoji="0" lang="en-US" altLang="ko-KR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Gulim" pitchFamily="34" charset="-127"/>
                          <a:cs typeface="Arial" charset="0"/>
                        </a:rPr>
                        <a:t>3</a:t>
                      </a:r>
                      <a:endParaRPr kumimoji="0" lang="en-US" sz="13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Gulim" pitchFamily="34" charset="-127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Rectangle 129"/>
          <p:cNvSpPr>
            <a:spLocks noChangeArrowheads="1"/>
          </p:cNvSpPr>
          <p:nvPr/>
        </p:nvSpPr>
        <p:spPr bwMode="auto">
          <a:xfrm>
            <a:off x="6027150" y="4919595"/>
            <a:ext cx="2579681" cy="369332"/>
          </a:xfrm>
          <a:prstGeom prst="rect">
            <a:avLst/>
          </a:prstGeom>
          <a:solidFill>
            <a:srgbClr val="F0CDBC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AVC-set on </a:t>
            </a:r>
            <a:r>
              <a:rPr lang="en-US" altLang="ko-KR" sz="1800" i="1" dirty="0" err="1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Credit_Rating</a:t>
            </a:r>
            <a:endParaRPr lang="en-US" altLang="en-US" sz="1800" i="1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14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797803"/>
              </p:ext>
            </p:extLst>
          </p:nvPr>
        </p:nvGraphicFramePr>
        <p:xfrm>
          <a:off x="66138" y="3847684"/>
          <a:ext cx="3571875" cy="267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7" name="Worksheet" r:id="rId3" imgW="5207000" imgH="4610100" progId="Excel.Sheet.8">
                  <p:embed/>
                </p:oleObj>
              </mc:Choice>
              <mc:Fallback>
                <p:oleObj name="Worksheet" r:id="rId3" imgW="5207000" imgH="46101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38" y="3847684"/>
                        <a:ext cx="3571875" cy="267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57200" y="6519446"/>
            <a:ext cx="2216613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1600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The Training Data</a:t>
            </a:r>
            <a:endParaRPr lang="en-US" sz="1600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432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Classification: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Classification: Basic Concepts</a:t>
            </a:r>
          </a:p>
          <a:p>
            <a:r>
              <a:rPr lang="en-US" altLang="en-US" dirty="0" smtClean="0"/>
              <a:t>Decision Tree Induction</a:t>
            </a:r>
          </a:p>
          <a:p>
            <a:r>
              <a:rPr lang="en-US" altLang="en-US" b="1" dirty="0" smtClean="0"/>
              <a:t>Bayes Classification Methods</a:t>
            </a:r>
          </a:p>
          <a:p>
            <a:r>
              <a:rPr lang="en-US" altLang="en-US" dirty="0" smtClean="0"/>
              <a:t>Model Evaluation and Selection</a:t>
            </a:r>
          </a:p>
          <a:p>
            <a:r>
              <a:rPr lang="en-US" altLang="en-US" dirty="0" smtClean="0"/>
              <a:t>Techniques to Improve Classification Accuracy: Ensemble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86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Bayesian Classification: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u="sng" dirty="0"/>
              <a:t>A statistical classifier</a:t>
            </a:r>
            <a:r>
              <a:rPr lang="en-US" altLang="en-US" dirty="0"/>
              <a:t>: performs </a:t>
            </a:r>
            <a:r>
              <a:rPr lang="en-US" altLang="en-US" i="1" dirty="0"/>
              <a:t>probabilistic prediction, i.e.,</a:t>
            </a:r>
            <a:r>
              <a:rPr lang="en-US" altLang="en-US" dirty="0"/>
              <a:t> predicts class membership probabilities</a:t>
            </a:r>
          </a:p>
          <a:p>
            <a:pPr>
              <a:spcAft>
                <a:spcPts val="600"/>
              </a:spcAft>
            </a:pPr>
            <a:r>
              <a:rPr lang="en-US" altLang="en-US" u="sng" dirty="0"/>
              <a:t>Foundation:</a:t>
            </a:r>
            <a:r>
              <a:rPr lang="en-US" altLang="en-US" dirty="0"/>
              <a:t> Based on Bayes’ Theorem. </a:t>
            </a:r>
          </a:p>
          <a:p>
            <a:pPr>
              <a:spcAft>
                <a:spcPts val="600"/>
              </a:spcAft>
            </a:pPr>
            <a:r>
              <a:rPr lang="en-US" altLang="en-US" u="sng" dirty="0"/>
              <a:t>Performance:</a:t>
            </a:r>
            <a:r>
              <a:rPr lang="en-US" altLang="en-US" dirty="0"/>
              <a:t> A simple Bayesian classifier, </a:t>
            </a:r>
            <a:r>
              <a:rPr lang="en-US" altLang="en-US" i="1" dirty="0"/>
              <a:t>naïve Bayesian classifier</a:t>
            </a:r>
            <a:r>
              <a:rPr lang="en-US" altLang="en-US" dirty="0"/>
              <a:t>, has comparable performance with decision tree and selected neural network classifiers</a:t>
            </a:r>
          </a:p>
          <a:p>
            <a:pPr>
              <a:spcAft>
                <a:spcPts val="600"/>
              </a:spcAft>
            </a:pPr>
            <a:r>
              <a:rPr lang="en-US" altLang="en-US" u="sng" dirty="0"/>
              <a:t>Incremental</a:t>
            </a:r>
            <a:r>
              <a:rPr lang="en-US" altLang="en-US" dirty="0"/>
              <a:t>: Each training example can incrementally increase/decrease the probability that a hypothesis is correct — prior knowledge can be combined with observed data</a:t>
            </a:r>
          </a:p>
          <a:p>
            <a:pPr>
              <a:spcAft>
                <a:spcPts val="600"/>
              </a:spcAft>
            </a:pPr>
            <a:r>
              <a:rPr lang="en-US" altLang="en-US" u="sng" dirty="0"/>
              <a:t>Standard</a:t>
            </a:r>
            <a:r>
              <a:rPr lang="en-US" altLang="en-US" dirty="0"/>
              <a:t>: Even when Bayesian methods are computationally intractable, they can provide a standard of optimal decision making against which other methods can be </a:t>
            </a:r>
            <a:r>
              <a:rPr lang="en-US" altLang="en-US" dirty="0" smtClean="0"/>
              <a:t>measured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Supervised vs. 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>
                <a:solidFill>
                  <a:srgbClr val="F83F24"/>
                </a:solidFill>
              </a:rPr>
              <a:t>Supervised learning (classification)</a:t>
            </a:r>
            <a:endParaRPr lang="en-US" altLang="en-US" sz="2400" dirty="0"/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Supervision: The training data (observations, measurements, etc.) are accompanied by </a:t>
            </a:r>
            <a:r>
              <a:rPr lang="en-US" altLang="en-US" sz="2400" b="1" dirty="0"/>
              <a:t>labels</a:t>
            </a:r>
            <a:r>
              <a:rPr lang="en-US" altLang="en-US" sz="2400" dirty="0"/>
              <a:t> indicating the class of the observations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New data is classified based on the training set</a:t>
            </a:r>
          </a:p>
          <a:p>
            <a:pPr>
              <a:lnSpc>
                <a:spcPct val="130000"/>
              </a:lnSpc>
            </a:pPr>
            <a:r>
              <a:rPr lang="en-US" altLang="en-US" sz="2400" dirty="0">
                <a:solidFill>
                  <a:srgbClr val="F83F24"/>
                </a:solidFill>
              </a:rPr>
              <a:t>Unsupervised learning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3300"/>
                </a:solidFill>
              </a:rPr>
              <a:t>(clustering)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The class labels of training data is unknown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Given a set of measurements, observations, etc. with the aim of establishing the existence of classes or clusters in the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52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Bayes’ Theorem: Basics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70" y="1600200"/>
            <a:ext cx="6154259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92707" y="5306518"/>
            <a:ext cx="2158583" cy="524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47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Bayes’ Theorem: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Bayes’ Theorem: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Let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be a data sample (“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evidence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”): class label is unknown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Let H be a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hypothesis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that X belongs to class C 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Classification is to determine P(H|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), (i.e.,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posteriori probability):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the probability that the hypothesis holds given the observed data sample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X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P(H) (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prior probability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): the initial probability</a:t>
            </a:r>
          </a:p>
          <a:p>
            <a:pPr lvl="2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E.g.,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 X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will buy computer, regardless of age, income, …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P(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): probability that sample data is observed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P(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|H) (likelihood): the probability of observing the sample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given that the hypothesis holds</a:t>
            </a:r>
          </a:p>
          <a:p>
            <a:pPr lvl="2"/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E.g.,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Given that</a:t>
            </a:r>
            <a:r>
              <a:rPr lang="en-US" altLang="en-US" b="1" dirty="0">
                <a:latin typeface="Corbel" charset="0"/>
                <a:ea typeface="Corbel" charset="0"/>
                <a:cs typeface="Corbel" charset="0"/>
              </a:rPr>
              <a:t> X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will buy computer, the prob. that X is 31..40, medium income</a:t>
            </a:r>
          </a:p>
          <a:p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758250"/>
              </p:ext>
            </p:extLst>
          </p:nvPr>
        </p:nvGraphicFramePr>
        <p:xfrm>
          <a:off x="3132943" y="1309767"/>
          <a:ext cx="5715317" cy="578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3" name="Equation" r:id="rId3" imgW="4813300" imgH="558800" progId="Equation.3">
                  <p:embed/>
                </p:oleObj>
              </mc:Choice>
              <mc:Fallback>
                <p:oleObj name="Equation" r:id="rId3" imgW="4813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943" y="1309767"/>
                        <a:ext cx="5715317" cy="578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7360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Prediction Based on Bayes’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Given training data</a:t>
            </a:r>
            <a:r>
              <a:rPr lang="en-US" altLang="en-US" sz="2400" i="1" dirty="0"/>
              <a:t> </a:t>
            </a:r>
            <a:r>
              <a:rPr lang="en-US" altLang="en-US" sz="2400" b="1" dirty="0"/>
              <a:t>X</a:t>
            </a:r>
            <a:r>
              <a:rPr lang="en-US" altLang="en-US" sz="2400" i="1" dirty="0"/>
              <a:t>, posteriori probability of a hypothesis </a:t>
            </a:r>
            <a:r>
              <a:rPr lang="en-US" altLang="en-US" sz="2400" dirty="0"/>
              <a:t>H</a:t>
            </a:r>
            <a:r>
              <a:rPr lang="en-US" altLang="en-US" sz="2400" i="1" dirty="0"/>
              <a:t>, </a:t>
            </a:r>
            <a:r>
              <a:rPr lang="en-US" altLang="en-US" sz="2400" dirty="0"/>
              <a:t>P(H|</a:t>
            </a:r>
            <a:r>
              <a:rPr lang="en-US" altLang="en-US" sz="2400" b="1" dirty="0"/>
              <a:t>X</a:t>
            </a:r>
            <a:r>
              <a:rPr lang="en-US" altLang="en-US" sz="2400" dirty="0"/>
              <a:t>)</a:t>
            </a:r>
            <a:r>
              <a:rPr lang="en-US" altLang="en-US" sz="2400" i="1" dirty="0"/>
              <a:t>, </a:t>
            </a:r>
            <a:r>
              <a:rPr lang="en-US" altLang="en-US" sz="2400" dirty="0"/>
              <a:t>follows the Bayes’ theorem</a:t>
            </a:r>
          </a:p>
          <a:p>
            <a:pPr>
              <a:spcAft>
                <a:spcPts val="600"/>
              </a:spcAft>
              <a:buNone/>
            </a:pPr>
            <a:r>
              <a:rPr lang="en-US" altLang="en-US" sz="2400" dirty="0"/>
              <a:t>			</a:t>
            </a:r>
          </a:p>
          <a:p>
            <a:pPr>
              <a:spcAft>
                <a:spcPts val="600"/>
              </a:spcAft>
            </a:pPr>
            <a:endParaRPr lang="en-US" altLang="en-US" sz="2400" dirty="0"/>
          </a:p>
          <a:p>
            <a:pPr>
              <a:spcAft>
                <a:spcPts val="600"/>
              </a:spcAft>
            </a:pPr>
            <a:r>
              <a:rPr lang="en-US" altLang="en-US" sz="2400" dirty="0"/>
              <a:t>Informally, this can be viewed as </a:t>
            </a:r>
          </a:p>
          <a:p>
            <a:pPr lvl="1">
              <a:spcAft>
                <a:spcPts val="600"/>
              </a:spcAft>
              <a:buNone/>
            </a:pPr>
            <a:r>
              <a:rPr lang="en-US" altLang="en-US" sz="2400" dirty="0"/>
              <a:t>		posteriori = likelihood x prior/evidence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Predicts </a:t>
            </a:r>
            <a:r>
              <a:rPr lang="en-US" altLang="en-US" sz="2400" b="1" dirty="0"/>
              <a:t>X</a:t>
            </a:r>
            <a:r>
              <a:rPr lang="en-US" altLang="en-US" sz="2400" dirty="0"/>
              <a:t> belongs to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the probability P(</a:t>
            </a:r>
            <a:r>
              <a:rPr lang="en-US" altLang="en-US" sz="2400" dirty="0" err="1"/>
              <a:t>C</a:t>
            </a:r>
            <a:r>
              <a:rPr lang="en-US" altLang="en-US" sz="2400" baseline="-25000" dirty="0" err="1"/>
              <a:t>i</a:t>
            </a:r>
            <a:r>
              <a:rPr lang="en-US" altLang="en-US" sz="2400" dirty="0" err="1"/>
              <a:t>|</a:t>
            </a:r>
            <a:r>
              <a:rPr lang="en-US" altLang="en-US" sz="2400" b="1" dirty="0" err="1"/>
              <a:t>X</a:t>
            </a:r>
            <a:r>
              <a:rPr lang="en-US" altLang="en-US" sz="2400" dirty="0"/>
              <a:t>) is the highest among all the P(</a:t>
            </a:r>
            <a:r>
              <a:rPr lang="en-US" altLang="en-US" sz="2400" dirty="0" err="1"/>
              <a:t>C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|X</a:t>
            </a:r>
            <a:r>
              <a:rPr lang="en-US" altLang="en-US" sz="2400" dirty="0"/>
              <a:t>) for all the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classes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Practical difficulty:  It requires initial knowledge of many probabilities, involving significant computational </a:t>
            </a:r>
            <a:r>
              <a:rPr lang="en-US" altLang="en-US" sz="2400" dirty="0" smtClean="0"/>
              <a:t>cost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297556"/>
              </p:ext>
            </p:extLst>
          </p:nvPr>
        </p:nvGraphicFramePr>
        <p:xfrm>
          <a:off x="2113636" y="2589921"/>
          <a:ext cx="4916727" cy="498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81" name="Equation" r:id="rId3" imgW="4813300" imgH="558800" progId="Equation.3">
                  <p:embed/>
                </p:oleObj>
              </mc:Choice>
              <mc:Fallback>
                <p:oleObj name="Equation" r:id="rId3" imgW="4813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3636" y="2589921"/>
                        <a:ext cx="4916727" cy="4980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959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Classification </a:t>
            </a:r>
            <a:r>
              <a:rPr lang="en-US" altLang="zh-CN" dirty="0" smtClean="0"/>
              <a:t>i</a:t>
            </a:r>
            <a:r>
              <a:rPr lang="en-US" altLang="en-US" dirty="0" smtClean="0"/>
              <a:t>s </a:t>
            </a:r>
            <a:r>
              <a:rPr lang="en-US" altLang="en-US" dirty="0"/>
              <a:t>to Derive the Maximum Posteriori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dirty="0"/>
              <a:t>Let D be a training set of tuples and their associated class labels, and each tuple is represented by an n-D attribute vector </a:t>
            </a:r>
            <a:r>
              <a:rPr lang="en-US" altLang="en-US" b="1" dirty="0"/>
              <a:t>X</a:t>
            </a:r>
            <a:r>
              <a:rPr lang="en-US" altLang="en-US" dirty="0"/>
              <a:t> = (x</a:t>
            </a:r>
            <a:r>
              <a:rPr lang="en-US" altLang="en-US" baseline="-25000" dirty="0"/>
              <a:t>1</a:t>
            </a:r>
            <a:r>
              <a:rPr lang="en-US" altLang="en-US" dirty="0"/>
              <a:t>, x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n</a:t>
            </a:r>
            <a:r>
              <a:rPr lang="en-US" altLang="en-US" dirty="0"/>
              <a:t>)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Suppose there are </a:t>
            </a:r>
            <a:r>
              <a:rPr lang="en-US" altLang="en-US" i="1" dirty="0"/>
              <a:t>m</a:t>
            </a:r>
            <a:r>
              <a:rPr lang="en-US" altLang="en-US" dirty="0"/>
              <a:t> classes C</a:t>
            </a:r>
            <a:r>
              <a:rPr lang="en-US" altLang="en-US" baseline="-25000" dirty="0"/>
              <a:t>1</a:t>
            </a:r>
            <a:r>
              <a:rPr lang="en-US" altLang="en-US" dirty="0"/>
              <a:t>, C</a:t>
            </a:r>
            <a:r>
              <a:rPr lang="en-US" altLang="en-US" baseline="-25000" dirty="0"/>
              <a:t>2</a:t>
            </a:r>
            <a:r>
              <a:rPr lang="en-US" altLang="en-US" dirty="0"/>
              <a:t>, …, C</a:t>
            </a:r>
            <a:r>
              <a:rPr lang="en-US" altLang="en-US" baseline="-25000" dirty="0"/>
              <a:t>m</a:t>
            </a:r>
            <a:r>
              <a:rPr lang="en-US" altLang="en-US" dirty="0"/>
              <a:t>.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Classification is to derive the maximum posteriori, i.e., the maximal P(</a:t>
            </a:r>
            <a:r>
              <a:rPr lang="en-US" altLang="en-US" dirty="0" err="1"/>
              <a:t>C</a:t>
            </a:r>
            <a:r>
              <a:rPr lang="en-US" altLang="en-US" baseline="-25000" dirty="0" err="1"/>
              <a:t>i</a:t>
            </a:r>
            <a:r>
              <a:rPr lang="en-US" altLang="en-US" dirty="0" err="1"/>
              <a:t>|</a:t>
            </a:r>
            <a:r>
              <a:rPr lang="en-US" altLang="en-US" b="1" dirty="0" err="1"/>
              <a:t>X</a:t>
            </a:r>
            <a:r>
              <a:rPr lang="en-US" altLang="en-US" dirty="0"/>
              <a:t>)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This can be derived from Bayes’ theorem</a:t>
            </a:r>
          </a:p>
          <a:p>
            <a:pPr>
              <a:spcAft>
                <a:spcPts val="600"/>
              </a:spcAft>
            </a:pPr>
            <a:endParaRPr lang="en-US" altLang="en-US" dirty="0"/>
          </a:p>
          <a:p>
            <a:pPr>
              <a:spcAft>
                <a:spcPts val="600"/>
              </a:spcAft>
            </a:pPr>
            <a:endParaRPr lang="en-US" altLang="en-US" dirty="0"/>
          </a:p>
          <a:p>
            <a:pPr>
              <a:spcAft>
                <a:spcPts val="600"/>
              </a:spcAft>
            </a:pPr>
            <a:r>
              <a:rPr lang="en-US" altLang="en-US" dirty="0"/>
              <a:t>Since P(X) is constant for all classes, only                                        </a:t>
            </a:r>
          </a:p>
          <a:p>
            <a:pPr>
              <a:spcAft>
                <a:spcPts val="600"/>
              </a:spcAft>
            </a:pPr>
            <a:endParaRPr lang="en-US" altLang="en-US" dirty="0"/>
          </a:p>
          <a:p>
            <a:pPr lvl="1">
              <a:spcAft>
                <a:spcPts val="600"/>
              </a:spcAft>
              <a:buNone/>
            </a:pPr>
            <a:r>
              <a:rPr lang="en-US" altLang="en-US" dirty="0"/>
              <a:t>needs to be </a:t>
            </a:r>
            <a:r>
              <a:rPr lang="en-US" altLang="en-US" dirty="0" smtClean="0"/>
              <a:t>maximized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29216"/>
              </p:ext>
            </p:extLst>
          </p:nvPr>
        </p:nvGraphicFramePr>
        <p:xfrm>
          <a:off x="3053777" y="4382386"/>
          <a:ext cx="27432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3" name="Equation" r:id="rId3" imgW="2501900" imgH="647700" progId="Equation.3">
                  <p:embed/>
                </p:oleObj>
              </mc:Choice>
              <mc:Fallback>
                <p:oleObj name="Equation" r:id="rId3" imgW="25019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3777" y="4382386"/>
                        <a:ext cx="274320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237833"/>
              </p:ext>
            </p:extLst>
          </p:nvPr>
        </p:nvGraphicFramePr>
        <p:xfrm>
          <a:off x="2977577" y="5683692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74" name="Equation" r:id="rId5" imgW="2476500" imgH="381000" progId="Equation.3">
                  <p:embed/>
                </p:oleObj>
              </mc:Choice>
              <mc:Fallback>
                <p:oleObj name="Equation" r:id="rId5" imgW="24765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7577" y="5683692"/>
                        <a:ext cx="2895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3431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Naïve Bayes Classifier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dirty="0"/>
              <a:t>A simplified assumption: attributes are conditionally independent (i.e., no dependence relation between attributes):</a:t>
            </a:r>
          </a:p>
          <a:p>
            <a:pPr>
              <a:spcAft>
                <a:spcPts val="600"/>
              </a:spcAft>
            </a:pPr>
            <a:endParaRPr lang="en-US" altLang="en-US" dirty="0"/>
          </a:p>
          <a:p>
            <a:pPr>
              <a:spcAft>
                <a:spcPts val="600"/>
              </a:spcAft>
            </a:pPr>
            <a:r>
              <a:rPr lang="en-US" altLang="en-US" dirty="0"/>
              <a:t>This greatly reduces the computation cost: Only counts the class distribution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If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k</a:t>
            </a:r>
            <a:r>
              <a:rPr lang="en-US" altLang="en-US" dirty="0"/>
              <a:t> is categorical, P(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 err="1"/>
              <a:t>|C</a:t>
            </a:r>
            <a:r>
              <a:rPr lang="en-US" altLang="en-US" baseline="-25000" dirty="0" err="1"/>
              <a:t>i</a:t>
            </a:r>
            <a:r>
              <a:rPr lang="en-US" altLang="en-US" dirty="0"/>
              <a:t>) is the # of tuples in C</a:t>
            </a:r>
            <a:r>
              <a:rPr lang="en-US" altLang="en-US" baseline="-25000" dirty="0"/>
              <a:t>i</a:t>
            </a:r>
            <a:r>
              <a:rPr lang="en-US" altLang="en-US" dirty="0"/>
              <a:t> having value 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/>
              <a:t> for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k</a:t>
            </a:r>
            <a:r>
              <a:rPr lang="en-US" altLang="en-US" dirty="0"/>
              <a:t> divided by |C</a:t>
            </a:r>
            <a:r>
              <a:rPr lang="en-US" altLang="en-US" baseline="-25000" dirty="0"/>
              <a:t>i, D</a:t>
            </a:r>
            <a:r>
              <a:rPr lang="en-US" altLang="en-US" dirty="0"/>
              <a:t>| (# of tuples of C</a:t>
            </a:r>
            <a:r>
              <a:rPr lang="en-US" altLang="en-US" baseline="-25000" dirty="0"/>
              <a:t>i</a:t>
            </a:r>
            <a:r>
              <a:rPr lang="en-US" altLang="en-US" dirty="0"/>
              <a:t> in D)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If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k</a:t>
            </a:r>
            <a:r>
              <a:rPr lang="en-US" altLang="en-US" dirty="0"/>
              <a:t> is </a:t>
            </a:r>
            <a:r>
              <a:rPr lang="en-US" altLang="en-US" dirty="0" err="1"/>
              <a:t>continous</a:t>
            </a:r>
            <a:r>
              <a:rPr lang="en-US" altLang="en-US" dirty="0"/>
              <a:t>-valued, P(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 err="1"/>
              <a:t>|C</a:t>
            </a:r>
            <a:r>
              <a:rPr lang="en-US" altLang="en-US" baseline="-25000" dirty="0" err="1"/>
              <a:t>i</a:t>
            </a:r>
            <a:r>
              <a:rPr lang="en-US" altLang="en-US" dirty="0"/>
              <a:t>) is usually computed based on Gaussian distribution with a mean </a:t>
            </a:r>
            <a:r>
              <a:rPr lang="el-GR" altLang="en-US" dirty="0"/>
              <a:t>μ</a:t>
            </a:r>
            <a:r>
              <a:rPr lang="en-US" altLang="en-US" dirty="0"/>
              <a:t> and standard deviation </a:t>
            </a:r>
            <a:r>
              <a:rPr lang="el-GR" altLang="en-US" dirty="0"/>
              <a:t>σ</a:t>
            </a:r>
          </a:p>
          <a:p>
            <a:pPr>
              <a:spcAft>
                <a:spcPts val="600"/>
              </a:spcAft>
            </a:pPr>
            <a:endParaRPr lang="en-US" altLang="en-US" dirty="0"/>
          </a:p>
          <a:p>
            <a:pPr lvl="1">
              <a:spcAft>
                <a:spcPts val="600"/>
              </a:spcAft>
              <a:buNone/>
            </a:pPr>
            <a:r>
              <a:rPr lang="en-US" altLang="en-US" dirty="0"/>
              <a:t>and P(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 err="1"/>
              <a:t>|C</a:t>
            </a:r>
            <a:r>
              <a:rPr lang="en-US" altLang="en-US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dirty="0" smtClean="0"/>
              <a:t>is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598400"/>
              </p:ext>
            </p:extLst>
          </p:nvPr>
        </p:nvGraphicFramePr>
        <p:xfrm>
          <a:off x="2628850" y="2285649"/>
          <a:ext cx="6057950" cy="786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3" name="Equation" r:id="rId3" imgW="4089400" imgH="508000" progId="Equation.3">
                  <p:embed/>
                </p:oleObj>
              </mc:Choice>
              <mc:Fallback>
                <p:oleObj name="Equation" r:id="rId3" imgW="4089400" imgH="508000" progId="Equation.3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850" y="2285649"/>
                        <a:ext cx="6057950" cy="786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17541"/>
              </p:ext>
            </p:extLst>
          </p:nvPr>
        </p:nvGraphicFramePr>
        <p:xfrm>
          <a:off x="2680819" y="5331033"/>
          <a:ext cx="2368446" cy="660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4" name="Equation" r:id="rId5" imgW="1663700" imgH="482600" progId="Equation.3">
                  <p:embed/>
                </p:oleObj>
              </mc:Choice>
              <mc:Fallback>
                <p:oleObj name="Equation" r:id="rId5" imgW="1663700" imgH="482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0819" y="5331033"/>
                        <a:ext cx="2368446" cy="660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70987"/>
              </p:ext>
            </p:extLst>
          </p:nvPr>
        </p:nvGraphicFramePr>
        <p:xfrm>
          <a:off x="2647170" y="6181994"/>
          <a:ext cx="2320664" cy="34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5" name="Equation" r:id="rId7" imgW="1625600" imgH="241300" progId="Equation.3">
                  <p:embed/>
                </p:oleObj>
              </mc:Choice>
              <mc:Fallback>
                <p:oleObj name="Equation" r:id="rId7" imgW="1625600" imgH="241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170" y="6181994"/>
                        <a:ext cx="2320664" cy="34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629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Naïve Bayes Classifier: Training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367" y="1624011"/>
            <a:ext cx="3801750" cy="4525963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Class:</a:t>
            </a:r>
          </a:p>
          <a:p>
            <a:pPr lvl="1"/>
            <a:r>
              <a:rPr lang="en-US" altLang="en-US" sz="2000" dirty="0" smtClean="0"/>
              <a:t>C1</a:t>
            </a:r>
            <a:r>
              <a:rPr lang="en-US" altLang="en-US" sz="2000" dirty="0" smtClean="0"/>
              <a:t>:</a:t>
            </a:r>
            <a:r>
              <a:rPr lang="zh-CN" altLang="en-US" sz="2000" dirty="0" smtClean="0"/>
              <a:t> </a:t>
            </a:r>
            <a:r>
              <a:rPr lang="en-US" altLang="en-US" sz="2000" dirty="0" err="1" smtClean="0"/>
              <a:t>buys_computer</a:t>
            </a:r>
            <a:r>
              <a:rPr lang="en-US" altLang="en-US" sz="2000" dirty="0" smtClean="0"/>
              <a:t> </a:t>
            </a:r>
            <a:r>
              <a:rPr lang="en-US" altLang="en-US" sz="2000" dirty="0" smtClean="0"/>
              <a:t>= ‘yes’</a:t>
            </a:r>
          </a:p>
          <a:p>
            <a:pPr lvl="1"/>
            <a:r>
              <a:rPr lang="en-US" altLang="en-US" sz="2000" dirty="0" smtClean="0"/>
              <a:t>C2</a:t>
            </a:r>
            <a:r>
              <a:rPr lang="en-US" altLang="en-US" sz="2000" dirty="0" smtClean="0"/>
              <a:t>:</a:t>
            </a:r>
            <a:r>
              <a:rPr lang="zh-CN" altLang="en-US" sz="2000" dirty="0" smtClean="0"/>
              <a:t> </a:t>
            </a:r>
            <a:r>
              <a:rPr lang="en-US" altLang="en-US" sz="2000" dirty="0" err="1" smtClean="0"/>
              <a:t>buys_computer</a:t>
            </a:r>
            <a:r>
              <a:rPr lang="en-US" altLang="en-US" sz="2000" dirty="0" smtClean="0"/>
              <a:t> </a:t>
            </a:r>
            <a:r>
              <a:rPr lang="en-US" altLang="en-US" sz="2000" dirty="0" smtClean="0"/>
              <a:t>= ‘no’</a:t>
            </a:r>
          </a:p>
          <a:p>
            <a:endParaRPr lang="en-US" altLang="en-US" sz="2400" dirty="0" smtClean="0"/>
          </a:p>
          <a:p>
            <a:r>
              <a:rPr lang="en-US" altLang="en-US" sz="2400" dirty="0" smtClean="0"/>
              <a:t>Data to be classified: </a:t>
            </a:r>
          </a:p>
          <a:p>
            <a:pPr lvl="1"/>
            <a:r>
              <a:rPr lang="en-US" altLang="en-US" sz="2000" dirty="0" smtClean="0"/>
              <a:t>X = (age &lt;=30, Income = medium,</a:t>
            </a:r>
            <a:r>
              <a:rPr lang="zh-CN" altLang="en-US" sz="2000" dirty="0" smtClean="0"/>
              <a:t> </a:t>
            </a:r>
            <a:r>
              <a:rPr lang="en-US" altLang="en-US" sz="2000" dirty="0" smtClean="0"/>
              <a:t>Student = yes, </a:t>
            </a:r>
            <a:r>
              <a:rPr lang="en-US" altLang="en-US" sz="2000" dirty="0" err="1" smtClean="0"/>
              <a:t>Credit_rating</a:t>
            </a:r>
            <a:r>
              <a:rPr lang="en-US" altLang="en-US" sz="2000" dirty="0" smtClean="0"/>
              <a:t> = Fair)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1987498"/>
              </p:ext>
            </p:extLst>
          </p:nvPr>
        </p:nvGraphicFramePr>
        <p:xfrm>
          <a:off x="4004117" y="1780524"/>
          <a:ext cx="5098165" cy="4212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49" name="Worksheet" r:id="rId3" imgW="5448300" imgH="4610100" progId="Excel.Sheet.8">
                  <p:embed/>
                </p:oleObj>
              </mc:Choice>
              <mc:Fallback>
                <p:oleObj name="Worksheet" r:id="rId3" imgW="5448300" imgH="46101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4117" y="1780524"/>
                        <a:ext cx="5098165" cy="4212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2480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3541252"/>
              </p:ext>
            </p:extLst>
          </p:nvPr>
        </p:nvGraphicFramePr>
        <p:xfrm>
          <a:off x="5674650" y="1244184"/>
          <a:ext cx="3469350" cy="28390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2" name="Worksheet" r:id="rId3" imgW="5448300" imgH="4610100" progId="Excel.Sheet.8">
                  <p:embed/>
                </p:oleObj>
              </mc:Choice>
              <mc:Fallback>
                <p:oleObj name="Worksheet" r:id="rId3" imgW="5448300" imgH="46101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4650" y="1244184"/>
                        <a:ext cx="3469350" cy="28390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Naïve Bayes Classifier: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44590" cy="5257800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altLang="en-US" sz="1800" dirty="0"/>
              <a:t>P(C</a:t>
            </a:r>
            <a:r>
              <a:rPr lang="en-US" altLang="en-US" sz="1800" baseline="-25000" dirty="0"/>
              <a:t>i</a:t>
            </a:r>
            <a:r>
              <a:rPr lang="en-US" altLang="en-US" sz="1800" dirty="0"/>
              <a:t>):    P(</a:t>
            </a:r>
            <a:r>
              <a:rPr lang="en-US" altLang="en-US" sz="1800" dirty="0" err="1"/>
              <a:t>buys_computer</a:t>
            </a:r>
            <a:r>
              <a:rPr lang="en-US" altLang="en-US" sz="1800" dirty="0"/>
              <a:t> = “yes”)  = 9/14 = 0.643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800" dirty="0"/>
              <a:t>                   P(</a:t>
            </a:r>
            <a:r>
              <a:rPr lang="en-US" altLang="en-US" sz="1800" dirty="0" err="1"/>
              <a:t>buys_computer</a:t>
            </a:r>
            <a:r>
              <a:rPr lang="en-US" altLang="en-US" sz="1800" dirty="0"/>
              <a:t> = “no”) = 5/14= 0.357</a:t>
            </a:r>
          </a:p>
          <a:p>
            <a:pPr>
              <a:spcBef>
                <a:spcPts val="300"/>
              </a:spcBef>
            </a:pPr>
            <a:r>
              <a:rPr lang="en-US" altLang="en-US" sz="1800" dirty="0"/>
              <a:t>Compute P(</a:t>
            </a:r>
            <a:r>
              <a:rPr lang="en-US" altLang="en-US" sz="1800" dirty="0" err="1"/>
              <a:t>X|C</a:t>
            </a:r>
            <a:r>
              <a:rPr lang="en-US" altLang="en-US" sz="1800" baseline="-25000" dirty="0" err="1"/>
              <a:t>i</a:t>
            </a:r>
            <a:r>
              <a:rPr lang="en-US" altLang="en-US" sz="1800" dirty="0"/>
              <a:t>) for each class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P(age </a:t>
            </a:r>
            <a:r>
              <a:rPr lang="en-US" altLang="en-US" sz="1800" dirty="0"/>
              <a:t>= “&lt;=30”|buys_computer = “yes”) = 2/9 = 0.222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P(age </a:t>
            </a:r>
            <a:r>
              <a:rPr lang="en-US" altLang="en-US" sz="1800" dirty="0"/>
              <a:t>= “&lt;= 30”|buys_computer = “no”) = 3/5 = 0.6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P(income </a:t>
            </a:r>
            <a:r>
              <a:rPr lang="en-US" altLang="en-US" sz="1800" dirty="0"/>
              <a:t>= “medium” | </a:t>
            </a:r>
            <a:r>
              <a:rPr lang="en-US" altLang="en-US" sz="1800" dirty="0" err="1"/>
              <a:t>buys_computer</a:t>
            </a:r>
            <a:r>
              <a:rPr lang="en-US" altLang="en-US" sz="1800" dirty="0"/>
              <a:t> = “yes”) = 4/9 = 0.444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P(income </a:t>
            </a:r>
            <a:r>
              <a:rPr lang="en-US" altLang="en-US" sz="1800" dirty="0"/>
              <a:t>= “medium” | </a:t>
            </a:r>
            <a:r>
              <a:rPr lang="en-US" altLang="en-US" sz="1800" dirty="0" err="1"/>
              <a:t>buys_computer</a:t>
            </a:r>
            <a:r>
              <a:rPr lang="en-US" altLang="en-US" sz="1800" dirty="0"/>
              <a:t> = “no”) = 2/5 = 0.4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P(student </a:t>
            </a:r>
            <a:r>
              <a:rPr lang="en-US" altLang="en-US" sz="1800" dirty="0"/>
              <a:t>= “yes” | </a:t>
            </a:r>
            <a:r>
              <a:rPr lang="en-US" altLang="en-US" sz="1800" dirty="0" err="1"/>
              <a:t>buys_computer</a:t>
            </a:r>
            <a:r>
              <a:rPr lang="en-US" altLang="en-US" sz="1800" dirty="0"/>
              <a:t> = “yes) = 6/9 = 0.667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P(student </a:t>
            </a:r>
            <a:r>
              <a:rPr lang="en-US" altLang="en-US" sz="1800" dirty="0"/>
              <a:t>= “yes” | </a:t>
            </a:r>
            <a:r>
              <a:rPr lang="en-US" altLang="en-US" sz="1800" dirty="0" err="1"/>
              <a:t>buys_computer</a:t>
            </a:r>
            <a:r>
              <a:rPr lang="en-US" altLang="en-US" sz="1800" dirty="0"/>
              <a:t> = “no”) = 1/5 = 0.2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800" dirty="0"/>
              <a:t> </a:t>
            </a:r>
            <a:r>
              <a:rPr lang="en-US" altLang="en-US" sz="1800" dirty="0" smtClean="0"/>
              <a:t>P(</a:t>
            </a:r>
            <a:r>
              <a:rPr lang="en-US" altLang="en-US" sz="1800" dirty="0" err="1" smtClean="0"/>
              <a:t>credit_rating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= “fair” | </a:t>
            </a:r>
            <a:r>
              <a:rPr lang="en-US" altLang="en-US" sz="1800" dirty="0" err="1"/>
              <a:t>buys_computer</a:t>
            </a:r>
            <a:r>
              <a:rPr lang="en-US" altLang="en-US" sz="1800" dirty="0"/>
              <a:t> = “yes”) = 6/9 = 0.667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800" dirty="0"/>
              <a:t> </a:t>
            </a:r>
            <a:r>
              <a:rPr lang="en-US" altLang="zh-CN" sz="1800" dirty="0" smtClean="0"/>
              <a:t>P</a:t>
            </a:r>
            <a:r>
              <a:rPr lang="en-US" altLang="en-US" sz="1800" dirty="0" smtClean="0"/>
              <a:t>(</a:t>
            </a:r>
            <a:r>
              <a:rPr lang="en-US" altLang="en-US" sz="1800" dirty="0" err="1" smtClean="0"/>
              <a:t>credit_rating</a:t>
            </a:r>
            <a:r>
              <a:rPr lang="en-US" altLang="en-US" sz="1800" dirty="0" smtClean="0"/>
              <a:t> </a:t>
            </a:r>
            <a:r>
              <a:rPr lang="en-US" altLang="en-US" sz="1800" dirty="0"/>
              <a:t>= “fair” | </a:t>
            </a:r>
            <a:r>
              <a:rPr lang="en-US" altLang="en-US" sz="1800" dirty="0" err="1"/>
              <a:t>buys_computer</a:t>
            </a:r>
            <a:r>
              <a:rPr lang="en-US" altLang="en-US" sz="1800" dirty="0"/>
              <a:t> = “no”) = 2/5 = 0.4</a:t>
            </a:r>
          </a:p>
          <a:p>
            <a:pPr>
              <a:spcBef>
                <a:spcPts val="300"/>
              </a:spcBef>
            </a:pPr>
            <a:r>
              <a:rPr lang="en-US" altLang="en-US" sz="1800" b="1" dirty="0"/>
              <a:t> X = (age &lt;= 30 , income = medium, student = yes, </a:t>
            </a:r>
            <a:r>
              <a:rPr lang="en-US" altLang="en-US" sz="1800" b="1" dirty="0" err="1"/>
              <a:t>credit_rating</a:t>
            </a:r>
            <a:r>
              <a:rPr lang="en-US" altLang="en-US" sz="1800" b="1" dirty="0"/>
              <a:t> = fair)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800" dirty="0"/>
              <a:t> </a:t>
            </a:r>
            <a:r>
              <a:rPr lang="en-US" altLang="en-US" sz="1800" b="1" dirty="0"/>
              <a:t>P(</a:t>
            </a:r>
            <a:r>
              <a:rPr lang="en-US" altLang="en-US" sz="1800" b="1" dirty="0" err="1"/>
              <a:t>X|C</a:t>
            </a:r>
            <a:r>
              <a:rPr lang="en-US" altLang="en-US" sz="1800" b="1" baseline="-25000" dirty="0" err="1"/>
              <a:t>i</a:t>
            </a:r>
            <a:r>
              <a:rPr lang="en-US" altLang="en-US" sz="1800" b="1" dirty="0"/>
              <a:t>) :</a:t>
            </a:r>
            <a:r>
              <a:rPr lang="en-US" altLang="en-US" sz="1800" dirty="0"/>
              <a:t> P(</a:t>
            </a:r>
            <a:r>
              <a:rPr lang="en-US" altLang="en-US" sz="1800" dirty="0" err="1"/>
              <a:t>X|buys_computer</a:t>
            </a:r>
            <a:r>
              <a:rPr lang="en-US" altLang="en-US" sz="1800" dirty="0"/>
              <a:t> = “yes”) = 0.222 x 0.444 x 0.667 x 0.667 = 0.044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800" dirty="0"/>
              <a:t>                P(</a:t>
            </a:r>
            <a:r>
              <a:rPr lang="en-US" altLang="en-US" sz="1800" dirty="0" err="1"/>
              <a:t>X|buys_computer</a:t>
            </a:r>
            <a:r>
              <a:rPr lang="en-US" altLang="en-US" sz="1800" dirty="0"/>
              <a:t> = “no”) = 0.6 x 0.4 x 0.2 x 0.4 = 0.019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800" b="1" dirty="0"/>
              <a:t>P(</a:t>
            </a:r>
            <a:r>
              <a:rPr lang="en-US" altLang="en-US" sz="1800" b="1" dirty="0" err="1"/>
              <a:t>X|C</a:t>
            </a:r>
            <a:r>
              <a:rPr lang="en-US" altLang="en-US" sz="1800" b="1" baseline="-25000" dirty="0" err="1"/>
              <a:t>i</a:t>
            </a:r>
            <a:r>
              <a:rPr lang="en-US" altLang="en-US" sz="1800" b="1" dirty="0"/>
              <a:t>)*P(C</a:t>
            </a:r>
            <a:r>
              <a:rPr lang="en-US" altLang="en-US" sz="1800" b="1" baseline="-25000" dirty="0"/>
              <a:t>i</a:t>
            </a:r>
            <a:r>
              <a:rPr lang="en-US" altLang="en-US" sz="1800" b="1" dirty="0"/>
              <a:t>) : </a:t>
            </a:r>
            <a:r>
              <a:rPr lang="en-US" altLang="en-US" sz="1800" dirty="0"/>
              <a:t>P(</a:t>
            </a:r>
            <a:r>
              <a:rPr lang="en-US" altLang="en-US" sz="1800" dirty="0" err="1"/>
              <a:t>X|buys_computer</a:t>
            </a:r>
            <a:r>
              <a:rPr lang="en-US" altLang="en-US" sz="1800" dirty="0"/>
              <a:t> = “yes”) * P(</a:t>
            </a:r>
            <a:r>
              <a:rPr lang="en-US" altLang="en-US" sz="1800" dirty="0" err="1"/>
              <a:t>buys_computer</a:t>
            </a:r>
            <a:r>
              <a:rPr lang="en-US" altLang="en-US" sz="1800" dirty="0"/>
              <a:t> = “yes”) = 0.028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sz="1800" b="1" dirty="0"/>
              <a:t>		             </a:t>
            </a:r>
            <a:r>
              <a:rPr lang="en-US" altLang="en-US" sz="1800" dirty="0"/>
              <a:t>P(</a:t>
            </a:r>
            <a:r>
              <a:rPr lang="en-US" altLang="en-US" sz="1800" dirty="0" err="1"/>
              <a:t>X|buys_computer</a:t>
            </a:r>
            <a:r>
              <a:rPr lang="en-US" altLang="en-US" sz="1800" dirty="0"/>
              <a:t> = “no”) * P(</a:t>
            </a:r>
            <a:r>
              <a:rPr lang="en-US" altLang="en-US" sz="1800" dirty="0" err="1"/>
              <a:t>buys_computer</a:t>
            </a:r>
            <a:r>
              <a:rPr lang="en-US" altLang="en-US" sz="1800" dirty="0"/>
              <a:t> = “no”) = 0.007</a:t>
            </a:r>
            <a:endParaRPr lang="en-US" altLang="en-US" sz="1800" b="1" dirty="0"/>
          </a:p>
          <a:p>
            <a:pPr>
              <a:spcBef>
                <a:spcPts val="300"/>
              </a:spcBef>
              <a:buNone/>
            </a:pPr>
            <a:r>
              <a:rPr lang="en-US" altLang="en-US" sz="1800" b="1" dirty="0"/>
              <a:t>Therefore,  X belongs to class (“</a:t>
            </a:r>
            <a:r>
              <a:rPr lang="en-US" altLang="en-US" sz="1800" b="1" dirty="0" err="1"/>
              <a:t>buys_computer</a:t>
            </a:r>
            <a:r>
              <a:rPr lang="en-US" altLang="en-US" sz="1800" b="1" dirty="0"/>
              <a:t> = yes</a:t>
            </a:r>
            <a:r>
              <a:rPr lang="en-US" altLang="en-US" sz="1800" b="1" dirty="0" smtClean="0"/>
              <a:t>”)</a:t>
            </a:r>
            <a:endParaRPr lang="en-US" altLang="en-US" sz="1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742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Avoiding the Zero-Probability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Naïve Bayesian prediction requires each conditional prob. be </a:t>
            </a:r>
            <a:r>
              <a:rPr lang="en-US" altLang="en-US" b="1" dirty="0"/>
              <a:t>non-zero</a:t>
            </a:r>
            <a:r>
              <a:rPr lang="en-US" altLang="en-US" dirty="0"/>
              <a:t>. </a:t>
            </a:r>
            <a:r>
              <a:rPr lang="en-US" altLang="en-US" dirty="0" smtClean="0"/>
              <a:t>Otherwise</a:t>
            </a:r>
            <a:r>
              <a:rPr lang="en-US" altLang="en-US" dirty="0"/>
              <a:t>, the predicted prob. will be zero</a:t>
            </a:r>
          </a:p>
          <a:p>
            <a:endParaRPr lang="en-US" altLang="en-US" dirty="0"/>
          </a:p>
          <a:p>
            <a:pPr>
              <a:buNone/>
            </a:pPr>
            <a:r>
              <a:rPr lang="en-US" altLang="en-US" b="1" dirty="0"/>
              <a:t>	</a:t>
            </a:r>
          </a:p>
          <a:p>
            <a:r>
              <a:rPr lang="en-US" altLang="en-US" dirty="0"/>
              <a:t>Ex. Suppose a dataset with 1000 tuples, income=low (0), income= medium (990), and income = high (10)</a:t>
            </a:r>
          </a:p>
          <a:p>
            <a:r>
              <a:rPr lang="en-US" altLang="en-US" dirty="0"/>
              <a:t>Use </a:t>
            </a:r>
            <a:r>
              <a:rPr lang="en-US" altLang="en-US" b="1" dirty="0" err="1"/>
              <a:t>Laplacian</a:t>
            </a:r>
            <a:r>
              <a:rPr lang="en-US" altLang="en-US" b="1" dirty="0"/>
              <a:t> correction</a:t>
            </a:r>
            <a:r>
              <a:rPr lang="en-US" altLang="en-US" dirty="0"/>
              <a:t> (or </a:t>
            </a:r>
            <a:r>
              <a:rPr lang="en-US" altLang="en-US" dirty="0" err="1"/>
              <a:t>Laplacian</a:t>
            </a:r>
            <a:r>
              <a:rPr lang="en-US" altLang="en-US" dirty="0"/>
              <a:t> estimator)</a:t>
            </a:r>
          </a:p>
          <a:p>
            <a:pPr lvl="1"/>
            <a:r>
              <a:rPr lang="en-US" altLang="en-US" i="1" dirty="0"/>
              <a:t>Adding 1 to each case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2400" dirty="0" err="1"/>
              <a:t>Prob</a:t>
            </a:r>
            <a:r>
              <a:rPr lang="en-US" altLang="en-US" sz="2400" dirty="0"/>
              <a:t>(income = low) = 1/1003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2400" dirty="0" err="1"/>
              <a:t>Prob</a:t>
            </a:r>
            <a:r>
              <a:rPr lang="en-US" altLang="en-US" sz="2400" dirty="0"/>
              <a:t>(income = medium) = 991/1003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2400" dirty="0" err="1"/>
              <a:t>Prob</a:t>
            </a:r>
            <a:r>
              <a:rPr lang="en-US" altLang="en-US" sz="2400" dirty="0"/>
              <a:t>(income = high) = 11/1003</a:t>
            </a:r>
          </a:p>
          <a:p>
            <a:pPr lvl="1"/>
            <a:r>
              <a:rPr lang="en-US" altLang="en-US" dirty="0"/>
              <a:t>The “corrected” prob. estimates are close to their “uncorrected” counterparts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800027"/>
              </p:ext>
            </p:extLst>
          </p:nvPr>
        </p:nvGraphicFramePr>
        <p:xfrm>
          <a:off x="3103588" y="2445895"/>
          <a:ext cx="293682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6" name="Equation" r:id="rId3" imgW="1765300" imgH="508000" progId="Equation.3">
                  <p:embed/>
                </p:oleObj>
              </mc:Choice>
              <mc:Fallback>
                <p:oleObj name="Equation" r:id="rId3" imgW="1765300" imgH="508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88" y="2445895"/>
                        <a:ext cx="293682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2254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Naïve Bayes Classifier: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Advantages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Easy to implement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Good results obtained in most of the cases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Assumption: class conditional independence, therefore loss of accuracy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Practically, dependencies exist among variables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E.g.,  hospitals: patients: Profile: age, family history, etc. </a:t>
            </a:r>
          </a:p>
          <a:p>
            <a:pPr lvl="3">
              <a:lnSpc>
                <a:spcPct val="90000"/>
              </a:lnSpc>
              <a:buNone/>
            </a:pPr>
            <a:r>
              <a:rPr lang="en-US" altLang="en-US" sz="2400" dirty="0"/>
              <a:t> Symptoms: fever, cough etc., Disease: lung cancer, diabetes, etc.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Dependencies among these cannot be modeled by Naïve Bayes Classifier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How to deal with these dependencies? Bayesian Belief Networks (Chapter 9</a:t>
            </a:r>
            <a:r>
              <a:rPr lang="en-US" altLang="en-US" sz="2400" dirty="0" smtClean="0"/>
              <a:t>)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451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Classification: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Classification: Basic Concepts</a:t>
            </a:r>
          </a:p>
          <a:p>
            <a:r>
              <a:rPr lang="en-US" altLang="en-US" dirty="0" smtClean="0"/>
              <a:t>Decision Tree Induction</a:t>
            </a:r>
          </a:p>
          <a:p>
            <a:r>
              <a:rPr lang="en-US" altLang="en-US" dirty="0" smtClean="0"/>
              <a:t>Bayes Classification Methods</a:t>
            </a:r>
          </a:p>
          <a:p>
            <a:r>
              <a:rPr lang="en-US" altLang="en-US" b="1" dirty="0" smtClean="0"/>
              <a:t>Model Evaluation and Selection</a:t>
            </a:r>
          </a:p>
          <a:p>
            <a:r>
              <a:rPr lang="en-US" altLang="en-US" dirty="0" smtClean="0"/>
              <a:t>Techniques to Improve Classification Accuracy: Ensemble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59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Prediction Problems: Classification vs. Numeric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Classification  </a:t>
            </a:r>
          </a:p>
          <a:p>
            <a:pPr lvl="1"/>
            <a:r>
              <a:rPr lang="en-US" altLang="zh-CN" dirty="0"/>
              <a:t>P</a:t>
            </a:r>
            <a:r>
              <a:rPr lang="en-US" altLang="en-US" dirty="0" smtClean="0"/>
              <a:t>redicts categorical class labels (discrete or nominal)</a:t>
            </a:r>
          </a:p>
          <a:p>
            <a:pPr lvl="1"/>
            <a:r>
              <a:rPr lang="en-US" altLang="zh-CN" dirty="0"/>
              <a:t>C</a:t>
            </a:r>
            <a:r>
              <a:rPr lang="en-US" altLang="en-US" dirty="0" smtClean="0"/>
              <a:t>lassifies data (constructs a model) based on the training set </a:t>
            </a:r>
            <a:r>
              <a:rPr lang="en-US" altLang="zh-CN" dirty="0" smtClean="0"/>
              <a:t>(tuples/samples/objects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their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attributes/features;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measurements,</a:t>
            </a:r>
            <a:r>
              <a:rPr lang="zh-CN" altLang="en-US" dirty="0" smtClean="0"/>
              <a:t> </a:t>
            </a:r>
            <a:r>
              <a:rPr lang="en-US" altLang="zh-CN" dirty="0" smtClean="0"/>
              <a:t>observations,</a:t>
            </a:r>
            <a:r>
              <a:rPr lang="zh-CN" altLang="en-US" dirty="0" smtClean="0"/>
              <a:t> </a:t>
            </a:r>
            <a:r>
              <a:rPr lang="en-US" altLang="zh-CN" dirty="0" smtClean="0"/>
              <a:t>etc.)</a:t>
            </a:r>
            <a:r>
              <a:rPr lang="zh-CN" altLang="en-US" dirty="0" smtClean="0"/>
              <a:t> </a:t>
            </a:r>
            <a:r>
              <a:rPr lang="en-US" altLang="en-US" dirty="0" smtClean="0"/>
              <a:t>and </a:t>
            </a:r>
            <a:r>
              <a:rPr lang="en-US" altLang="en-US" dirty="0" smtClean="0"/>
              <a:t>the </a:t>
            </a:r>
            <a:r>
              <a:rPr lang="en-US" altLang="en-US" dirty="0" smtClean="0"/>
              <a:t>class labels</a:t>
            </a:r>
            <a:endParaRPr lang="en-US" altLang="en-US" dirty="0" smtClean="0"/>
          </a:p>
          <a:p>
            <a:r>
              <a:rPr lang="en-US" altLang="en-US" dirty="0" smtClean="0"/>
              <a:t>Numeric Prediction  </a:t>
            </a:r>
          </a:p>
          <a:p>
            <a:pPr lvl="1"/>
            <a:r>
              <a:rPr lang="en-US" altLang="zh-CN" dirty="0"/>
              <a:t>M</a:t>
            </a:r>
            <a:r>
              <a:rPr lang="en-US" altLang="en-US" dirty="0" smtClean="0"/>
              <a:t>odels continuous-valued functions, i.e., predicts unknown or missing values </a:t>
            </a:r>
          </a:p>
          <a:p>
            <a:r>
              <a:rPr lang="en-US" altLang="en-US" dirty="0" smtClean="0"/>
              <a:t>Typical applications</a:t>
            </a:r>
          </a:p>
          <a:p>
            <a:pPr lvl="1"/>
            <a:r>
              <a:rPr lang="en-US" altLang="en-US" dirty="0" smtClean="0"/>
              <a:t>Credit/loan approval</a:t>
            </a:r>
          </a:p>
          <a:p>
            <a:pPr lvl="1"/>
            <a:r>
              <a:rPr lang="en-US" altLang="en-US" dirty="0" smtClean="0"/>
              <a:t>Medical diagnosis: if a tumor is cancerous or benign</a:t>
            </a:r>
          </a:p>
          <a:p>
            <a:pPr lvl="1"/>
            <a:r>
              <a:rPr lang="en-US" altLang="en-US" dirty="0" smtClean="0"/>
              <a:t>Fraud detection: if a transaction is fraudulent</a:t>
            </a:r>
          </a:p>
          <a:p>
            <a:pPr lvl="1"/>
            <a:r>
              <a:rPr lang="en-US" altLang="en-US" dirty="0" smtClean="0"/>
              <a:t>Web page categorization: which category it 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78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Evaluation and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Evaluation metrics: How can we measure accuracy?  Other metrics to consider?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Use </a:t>
            </a:r>
            <a:r>
              <a:rPr lang="en-US" altLang="en-US" sz="2400" b="1" dirty="0"/>
              <a:t>validation test set</a:t>
            </a:r>
            <a:r>
              <a:rPr lang="en-US" altLang="en-US" sz="2400" dirty="0"/>
              <a:t> of class-labeled tuples instead of training set when assessing accuracy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Methods for estimating a classifier’s accuracy: 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Holdout method, random subsampling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Cross-validation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Bootstrap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Comparing classifiers: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Confidence intervals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Cost-benefit analysis and </a:t>
            </a:r>
            <a:r>
              <a:rPr lang="en-US" altLang="en-US" sz="2400" dirty="0"/>
              <a:t>ROC </a:t>
            </a:r>
            <a:r>
              <a:rPr lang="en-US" altLang="en-US" sz="2400" dirty="0" smtClean="0"/>
              <a:t>Curves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86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Classifier Evaluation Metrics: Confusion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zh-CN" altLang="en-US" sz="2400" dirty="0" smtClean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400" dirty="0" smtClean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400" dirty="0" smtClean="0"/>
          </a:p>
          <a:p>
            <a:pPr>
              <a:lnSpc>
                <a:spcPct val="90000"/>
              </a:lnSpc>
            </a:pPr>
            <a:endParaRPr lang="zh-CN" altLang="en-US" sz="2400" dirty="0" smtClean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endParaRPr lang="zh-CN" altLang="en-US" sz="2400" dirty="0" smtClean="0"/>
          </a:p>
          <a:p>
            <a:pPr>
              <a:lnSpc>
                <a:spcPct val="90000"/>
              </a:lnSpc>
            </a:pPr>
            <a:endParaRPr lang="zh-CN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 smtClean="0"/>
              <a:t>Given</a:t>
            </a:r>
            <a:r>
              <a:rPr lang="en-US" altLang="en-US" sz="2400" i="1" dirty="0" smtClean="0"/>
              <a:t> </a:t>
            </a:r>
            <a:r>
              <a:rPr lang="en-US" altLang="en-US" sz="2400" i="1" dirty="0"/>
              <a:t>m</a:t>
            </a:r>
            <a:r>
              <a:rPr lang="en-US" altLang="en-US" sz="2400" dirty="0"/>
              <a:t> classes, an entry, </a:t>
            </a:r>
            <a:r>
              <a:rPr lang="en-US" altLang="en-US" sz="2400" b="1" i="1" dirty="0" err="1"/>
              <a:t>CM</a:t>
            </a:r>
            <a:r>
              <a:rPr lang="en-US" altLang="en-US" sz="2400" b="1" i="1" baseline="-25000" dirty="0" err="1"/>
              <a:t>i,j</a:t>
            </a:r>
            <a:r>
              <a:rPr lang="en-US" altLang="en-US" sz="2400" b="1" baseline="-25000" dirty="0"/>
              <a:t> </a:t>
            </a:r>
            <a:r>
              <a:rPr lang="en-US" altLang="en-US" sz="2400" dirty="0"/>
              <a:t> in a </a:t>
            </a:r>
            <a:r>
              <a:rPr lang="en-US" altLang="en-US" sz="2400" b="1" dirty="0"/>
              <a:t>confusion matrix</a:t>
            </a:r>
            <a:r>
              <a:rPr lang="en-US" altLang="en-US" sz="2400" dirty="0"/>
              <a:t> indicates # of tuples in class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  that were labeled by the classifier as class </a:t>
            </a:r>
            <a:r>
              <a:rPr lang="en-US" altLang="en-US" sz="2400" i="1" dirty="0"/>
              <a:t>j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May have extra rows/columns to provide </a:t>
            </a:r>
            <a:r>
              <a:rPr lang="en-US" altLang="en-US" sz="2400" dirty="0" smtClean="0"/>
              <a:t>totals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5" name="Group 7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1922668"/>
              </p:ext>
            </p:extLst>
          </p:nvPr>
        </p:nvGraphicFramePr>
        <p:xfrm>
          <a:off x="105400" y="3692208"/>
          <a:ext cx="8887449" cy="1454467"/>
        </p:xfrm>
        <a:graphic>
          <a:graphicData uri="http://schemas.openxmlformats.org/drawingml/2006/table">
            <a:tbl>
              <a:tblPr/>
              <a:tblGrid>
                <a:gridCol w="3187889"/>
                <a:gridCol w="2329088"/>
                <a:gridCol w="2256115"/>
                <a:gridCol w="1114357"/>
              </a:tblGrid>
              <a:tr h="387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Actual class\Predicted class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buy_computer =  yes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buy_computer = no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buy_computer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= yes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6954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buy_computer = no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412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2588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571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Total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7366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2634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66"/>
          <p:cNvSpPr txBox="1">
            <a:spLocks noChangeArrowheads="1"/>
          </p:cNvSpPr>
          <p:nvPr/>
        </p:nvSpPr>
        <p:spPr bwMode="auto">
          <a:xfrm>
            <a:off x="105400" y="1638862"/>
            <a:ext cx="26082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Confusion Matrix:</a:t>
            </a:r>
          </a:p>
        </p:txBody>
      </p:sp>
      <p:graphicFrame>
        <p:nvGraphicFramePr>
          <p:cNvPr id="7" name="Group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99941"/>
              </p:ext>
            </p:extLst>
          </p:nvPr>
        </p:nvGraphicFramePr>
        <p:xfrm>
          <a:off x="105400" y="2038972"/>
          <a:ext cx="7924800" cy="1173798"/>
        </p:xfrm>
        <a:graphic>
          <a:graphicData uri="http://schemas.openxmlformats.org/drawingml/2006/table">
            <a:tbl>
              <a:tblPr/>
              <a:tblGrid>
                <a:gridCol w="2895600"/>
                <a:gridCol w="2471738"/>
                <a:gridCol w="2557462"/>
              </a:tblGrid>
              <a:tr h="427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Actual class\Predicted class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 C</a:t>
                      </a:r>
                      <a:r>
                        <a:rPr kumimoji="0" 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Rectangle 78"/>
          <p:cNvSpPr>
            <a:spLocks noChangeArrowheads="1"/>
          </p:cNvSpPr>
          <p:nvPr/>
        </p:nvSpPr>
        <p:spPr bwMode="auto">
          <a:xfrm>
            <a:off x="105400" y="3286999"/>
            <a:ext cx="34479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Example of Confusion Matrix:</a:t>
            </a:r>
          </a:p>
        </p:txBody>
      </p:sp>
    </p:spTree>
    <p:extLst>
      <p:ext uri="{BB962C8B-B14F-4D97-AF65-F5344CB8AC3E}">
        <p14:creationId xmlns:p14="http://schemas.microsoft.com/office/powerpoint/2010/main" val="2030784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Classifier Evaluation Metrics: Accuracy, Error Rate, Sensitivity and Specificity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21275"/>
          </a:xfrm>
        </p:spPr>
        <p:txBody>
          <a:bodyPr>
            <a:normAutofit fontScale="92500"/>
          </a:bodyPr>
          <a:lstStyle/>
          <a:p>
            <a:endParaRPr lang="zh-CN" altLang="en-US" sz="2400" b="1" dirty="0" smtClean="0"/>
          </a:p>
          <a:p>
            <a:endParaRPr lang="zh-CN" altLang="en-US" sz="2400" b="1" dirty="0"/>
          </a:p>
          <a:p>
            <a:endParaRPr lang="zh-CN" altLang="en-US" sz="2400" b="1" dirty="0" smtClean="0"/>
          </a:p>
          <a:p>
            <a:endParaRPr lang="zh-CN" altLang="en-US" sz="2400" b="1" dirty="0" smtClean="0"/>
          </a:p>
          <a:p>
            <a:endParaRPr lang="zh-CN" altLang="en-US" sz="2400" b="1" dirty="0" smtClean="0"/>
          </a:p>
          <a:p>
            <a:r>
              <a:rPr lang="en-US" altLang="en-US" sz="2400" b="1" dirty="0" smtClean="0"/>
              <a:t>Classifier </a:t>
            </a:r>
            <a:r>
              <a:rPr lang="en-US" altLang="en-US" sz="2400" b="1" dirty="0"/>
              <a:t>Accuracy, </a:t>
            </a:r>
            <a:r>
              <a:rPr lang="en-US" altLang="en-US" sz="2400" dirty="0"/>
              <a:t>or recognition rate: percentage of test set tuples that are correctly </a:t>
            </a:r>
            <a:r>
              <a:rPr lang="en-US" altLang="en-US" sz="2400" dirty="0" smtClean="0"/>
              <a:t>classified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en-US" sz="2000" b="1" dirty="0" smtClean="0"/>
              <a:t>Accuracy </a:t>
            </a:r>
            <a:r>
              <a:rPr lang="en-US" altLang="en-US" sz="2000" b="1" dirty="0"/>
              <a:t>= (TP + TN)/All</a:t>
            </a:r>
            <a:endParaRPr lang="en-US" altLang="en-US" sz="2000" dirty="0"/>
          </a:p>
          <a:p>
            <a:r>
              <a:rPr lang="en-US" altLang="en-US" sz="2400" b="1" dirty="0"/>
              <a:t>Error rate:</a:t>
            </a:r>
            <a:r>
              <a:rPr lang="en-US" altLang="en-US" sz="2400" dirty="0"/>
              <a:t> </a:t>
            </a:r>
            <a:r>
              <a:rPr lang="en-US" altLang="en-US" sz="2400" i="1" dirty="0"/>
              <a:t>1 –</a:t>
            </a:r>
            <a:r>
              <a:rPr lang="en-US" altLang="en-US" sz="2400" dirty="0"/>
              <a:t> </a:t>
            </a:r>
            <a:r>
              <a:rPr lang="en-US" altLang="en-US" sz="2400" i="1" dirty="0"/>
              <a:t>accuracy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or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en-US" altLang="en-US" sz="2000" b="1" dirty="0" smtClean="0"/>
              <a:t>Error rate = (FP + FN)/All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21275"/>
          </a:xfrm>
        </p:spPr>
        <p:txBody>
          <a:bodyPr>
            <a:normAutofit fontScale="92500"/>
          </a:bodyPr>
          <a:lstStyle/>
          <a:p>
            <a:r>
              <a:rPr lang="en-US" altLang="en-US" sz="2400" b="1" dirty="0"/>
              <a:t>Class Imbalance Problem</a:t>
            </a:r>
            <a:r>
              <a:rPr lang="en-US" altLang="en-US" sz="2400" dirty="0"/>
              <a:t>: </a:t>
            </a:r>
          </a:p>
          <a:p>
            <a:pPr lvl="1"/>
            <a:r>
              <a:rPr lang="en-US" altLang="en-US" dirty="0"/>
              <a:t>One class may be </a:t>
            </a:r>
            <a:r>
              <a:rPr lang="en-US" altLang="en-US" i="1" dirty="0"/>
              <a:t>rare</a:t>
            </a:r>
            <a:r>
              <a:rPr lang="en-US" altLang="en-US" dirty="0"/>
              <a:t>, e.g. fraud, or HIV-positive</a:t>
            </a:r>
          </a:p>
          <a:p>
            <a:pPr lvl="1"/>
            <a:r>
              <a:rPr lang="en-US" altLang="en-US" dirty="0"/>
              <a:t>Significant </a:t>
            </a:r>
            <a:r>
              <a:rPr lang="en-US" altLang="en-US" i="1" dirty="0"/>
              <a:t>majority of the negative class</a:t>
            </a:r>
            <a:r>
              <a:rPr lang="en-US" altLang="en-US" dirty="0"/>
              <a:t> and minority of the positive class</a:t>
            </a:r>
          </a:p>
          <a:p>
            <a:pPr lvl="1"/>
            <a:r>
              <a:rPr lang="en-US" altLang="en-US" b="1" dirty="0"/>
              <a:t>Sensitivity</a:t>
            </a:r>
            <a:r>
              <a:rPr lang="en-US" altLang="en-US" dirty="0"/>
              <a:t>: True Positive recognition rate</a:t>
            </a:r>
          </a:p>
          <a:p>
            <a:pPr lvl="2"/>
            <a:r>
              <a:rPr lang="en-US" altLang="en-US" sz="2400" b="1" dirty="0"/>
              <a:t>Sensitivity = TP/P</a:t>
            </a:r>
          </a:p>
          <a:p>
            <a:pPr lvl="1"/>
            <a:r>
              <a:rPr lang="en-US" altLang="en-US" b="1" dirty="0"/>
              <a:t>Specificity</a:t>
            </a:r>
            <a:r>
              <a:rPr lang="en-US" altLang="en-US" dirty="0"/>
              <a:t>: True Negative recognition rate</a:t>
            </a:r>
          </a:p>
          <a:p>
            <a:pPr lvl="2"/>
            <a:r>
              <a:rPr lang="en-US" altLang="en-US" sz="2400" b="1" dirty="0"/>
              <a:t>Specificity = </a:t>
            </a:r>
            <a:r>
              <a:rPr lang="en-US" altLang="en-US" sz="2400" b="1" dirty="0" smtClean="0"/>
              <a:t>TN/N</a:t>
            </a:r>
            <a:endParaRPr lang="en-US" alt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7" name="Group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051863"/>
              </p:ext>
            </p:extLst>
          </p:nvPr>
        </p:nvGraphicFramePr>
        <p:xfrm>
          <a:off x="1300843" y="1825053"/>
          <a:ext cx="2351313" cy="1673000"/>
        </p:xfrm>
        <a:graphic>
          <a:graphicData uri="http://schemas.openxmlformats.org/drawingml/2006/table">
            <a:tbl>
              <a:tblPr/>
              <a:tblGrid>
                <a:gridCol w="658368"/>
                <a:gridCol w="564315"/>
                <a:gridCol w="564315"/>
                <a:gridCol w="564315"/>
              </a:tblGrid>
              <a:tr h="418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A\P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¬C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FP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8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N’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All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08142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Classifier Evaluation Metrics: </a:t>
            </a:r>
            <a:br>
              <a:rPr lang="en-US" altLang="en-US" dirty="0"/>
            </a:br>
            <a:r>
              <a:rPr lang="en-US" altLang="en-US" dirty="0"/>
              <a:t>Precision and Recall, and F-measures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sz="2400" b="1" dirty="0"/>
              <a:t>Precision</a:t>
            </a:r>
            <a:r>
              <a:rPr lang="en-US" altLang="en-US" sz="2400" dirty="0"/>
              <a:t>: exactness: what % of tuples that the classifier labeled as positive are actually positive</a:t>
            </a:r>
          </a:p>
          <a:p>
            <a:pPr>
              <a:lnSpc>
                <a:spcPct val="90000"/>
              </a:lnSpc>
              <a:defRPr/>
            </a:pPr>
            <a:endParaRPr lang="en-US" altLang="en-US" sz="2400" b="1" dirty="0"/>
          </a:p>
          <a:p>
            <a:pPr>
              <a:lnSpc>
                <a:spcPct val="90000"/>
              </a:lnSpc>
              <a:defRPr/>
            </a:pPr>
            <a:r>
              <a:rPr lang="en-US" altLang="en-US" sz="2400" b="1" dirty="0"/>
              <a:t>Recall: </a:t>
            </a:r>
            <a:r>
              <a:rPr lang="en-US" altLang="en-US" sz="2400" dirty="0"/>
              <a:t>completeness – what % of positive tuples did the classifier label as positive?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 dirty="0"/>
              <a:t>Comment: 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Perfect score is 1.0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/>
              <a:t>Inverse relationship between precision &amp; recall</a:t>
            </a:r>
            <a:endParaRPr lang="en-US" altLang="en-US" sz="2400" b="1" i="1" dirty="0"/>
          </a:p>
          <a:p>
            <a:pPr>
              <a:lnSpc>
                <a:spcPct val="80000"/>
              </a:lnSpc>
              <a:defRPr/>
            </a:pPr>
            <a:r>
              <a:rPr lang="en-US" altLang="en-US" sz="2400" b="1" i="1" dirty="0"/>
              <a:t>F</a:t>
            </a:r>
            <a:r>
              <a:rPr lang="en-US" altLang="en-US" sz="2400" b="1" dirty="0"/>
              <a:t> measure (</a:t>
            </a:r>
            <a:r>
              <a:rPr lang="en-US" altLang="en-US" sz="2400" dirty="0"/>
              <a:t>or </a:t>
            </a:r>
            <a:r>
              <a:rPr lang="en-US" altLang="en-US" sz="2400" b="1" i="1" dirty="0"/>
              <a:t>F</a:t>
            </a:r>
            <a:r>
              <a:rPr lang="en-US" altLang="en-US" sz="2400" b="1" dirty="0"/>
              <a:t>-score): </a:t>
            </a:r>
            <a:r>
              <a:rPr lang="en-US" altLang="en-US" sz="2400" dirty="0"/>
              <a:t>harmonic mean of precision and recall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400" dirty="0"/>
              <a:t>In general, it is the weighted measure of precision &amp; recall</a:t>
            </a:r>
            <a:endParaRPr lang="en-US" altLang="en-US" sz="2400" b="1" i="1" dirty="0"/>
          </a:p>
          <a:p>
            <a:pPr>
              <a:lnSpc>
                <a:spcPct val="80000"/>
              </a:lnSpc>
              <a:defRPr/>
            </a:pPr>
            <a:endParaRPr lang="en-US" altLang="en-US" sz="2400" b="1" i="1" dirty="0"/>
          </a:p>
          <a:p>
            <a:pPr marL="0" indent="0">
              <a:lnSpc>
                <a:spcPct val="80000"/>
              </a:lnSpc>
              <a:buNone/>
              <a:defRPr/>
            </a:pPr>
            <a:endParaRPr lang="en-US" altLang="en-US" sz="2400" b="1" i="1" dirty="0"/>
          </a:p>
          <a:p>
            <a:pPr>
              <a:lnSpc>
                <a:spcPct val="80000"/>
              </a:lnSpc>
              <a:defRPr/>
            </a:pPr>
            <a:endParaRPr lang="en-US" altLang="en-US" sz="2400" b="1" i="1" dirty="0"/>
          </a:p>
          <a:p>
            <a:pPr>
              <a:lnSpc>
                <a:spcPct val="80000"/>
              </a:lnSpc>
              <a:defRPr/>
            </a:pPr>
            <a:r>
              <a:rPr lang="en-US" altLang="en-US" sz="2400" b="1" i="1" dirty="0"/>
              <a:t>F1-measure (balanced F-measure) </a:t>
            </a:r>
          </a:p>
          <a:p>
            <a:pPr lvl="4">
              <a:lnSpc>
                <a:spcPct val="80000"/>
              </a:lnSpc>
              <a:defRPr/>
            </a:pPr>
            <a:r>
              <a:rPr lang="en-US" altLang="en-US" sz="2400" dirty="0"/>
              <a:t>That is,  when </a:t>
            </a:r>
            <a:r>
              <a:rPr lang="el-GR" altLang="en-US" sz="2400" dirty="0">
                <a:cs typeface="Tahoma" pitchFamily="34" charset="0"/>
              </a:rPr>
              <a:t>β</a:t>
            </a:r>
            <a:r>
              <a:rPr lang="en-US" altLang="en-US" sz="2400" dirty="0">
                <a:cs typeface="Tahoma" pitchFamily="34" charset="0"/>
              </a:rPr>
              <a:t> = 1,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43</a:t>
            </a:fld>
            <a:endParaRPr lang="en-US"/>
          </a:p>
        </p:txBody>
      </p:sp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291" y="4839490"/>
            <a:ext cx="3381375" cy="534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666" y="5841088"/>
            <a:ext cx="1154187" cy="51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 descr="8precis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1939187"/>
            <a:ext cx="2254770" cy="45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8reca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225" y="2929319"/>
            <a:ext cx="1829628" cy="43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5382039" y="4839490"/>
            <a:ext cx="3297992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>
                <a:solidFill>
                  <a:schemeClr val="tx2"/>
                </a:solidFill>
                <a:latin typeface="Corbel" charset="0"/>
                <a:ea typeface="Corbel" charset="0"/>
                <a:cs typeface="Corbel" charset="0"/>
              </a:rPr>
              <a:t>Assigning </a:t>
            </a:r>
            <a:r>
              <a:rPr lang="el-GR" altLang="en-US" dirty="0">
                <a:solidFill>
                  <a:schemeClr val="tx2"/>
                </a:solidFill>
                <a:latin typeface="Corbel" charset="0"/>
                <a:ea typeface="Corbel" charset="0"/>
                <a:cs typeface="Corbel" charset="0"/>
              </a:rPr>
              <a:t>β</a:t>
            </a:r>
            <a:r>
              <a:rPr lang="en-US" altLang="en-US" dirty="0">
                <a:solidFill>
                  <a:schemeClr val="tx2"/>
                </a:solidFill>
                <a:latin typeface="Corbel" charset="0"/>
                <a:ea typeface="Corbel" charset="0"/>
                <a:cs typeface="Corbel" charset="0"/>
              </a:rPr>
              <a:t> times as much weight to recall as to precision)</a:t>
            </a:r>
          </a:p>
        </p:txBody>
      </p:sp>
    </p:spTree>
    <p:extLst>
      <p:ext uri="{BB962C8B-B14F-4D97-AF65-F5344CB8AC3E}">
        <p14:creationId xmlns:p14="http://schemas.microsoft.com/office/powerpoint/2010/main" val="7176792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Classifier Evaluation Metrics: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44</a:t>
            </a:fld>
            <a:endParaRPr lang="en-US"/>
          </a:p>
        </p:txBody>
      </p:sp>
      <p:sp>
        <p:nvSpPr>
          <p:cNvPr id="5" name="Content Placeholder 1"/>
          <p:cNvSpPr>
            <a:spLocks noGrp="1"/>
          </p:cNvSpPr>
          <p:nvPr>
            <p:ph sz="half" idx="1"/>
          </p:nvPr>
        </p:nvSpPr>
        <p:spPr>
          <a:xfrm>
            <a:off x="228600" y="3475486"/>
            <a:ext cx="8458200" cy="609600"/>
          </a:xfrm>
        </p:spPr>
        <p:txBody>
          <a:bodyPr>
            <a:normAutofit fontScale="92500"/>
          </a:bodyPr>
          <a:lstStyle/>
          <a:p>
            <a:pPr marL="0" lvl="1" indent="0" algn="ctr">
              <a:buClr>
                <a:schemeClr val="folHlink"/>
              </a:buClr>
              <a:buSzPct val="60000"/>
              <a:buNone/>
            </a:pP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Precision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= 90/230 = 39.13%            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Recall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= 90/300 = 30.00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%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6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933052"/>
              </p:ext>
            </p:extLst>
          </p:nvPr>
        </p:nvGraphicFramePr>
        <p:xfrm>
          <a:off x="169888" y="1762412"/>
          <a:ext cx="8839200" cy="1466852"/>
        </p:xfrm>
        <a:graphic>
          <a:graphicData uri="http://schemas.openxmlformats.org/drawingml/2006/table">
            <a:tbl>
              <a:tblPr/>
              <a:tblGrid>
                <a:gridCol w="3200400"/>
                <a:gridCol w="1524000"/>
                <a:gridCol w="1295400"/>
                <a:gridCol w="981075"/>
                <a:gridCol w="1838325"/>
              </a:tblGrid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Actual Class\Predicted class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Recognition(%)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cancer = yes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210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30.00 (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sensitivity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cancer = no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140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9560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9700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98.56 (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specificity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Total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230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9770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10000</a:t>
                      </a: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96.40 (</a:t>
                      </a: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accuracy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2789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Evaluating Classifier Accuracy:</a:t>
            </a:r>
            <a:br>
              <a:rPr lang="en-US" altLang="en-US" dirty="0"/>
            </a:br>
            <a:r>
              <a:rPr lang="en-US" altLang="en-US" dirty="0"/>
              <a:t>Holdout &amp; Cross-Validation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b="1" dirty="0"/>
              <a:t>Holdout method</a:t>
            </a:r>
          </a:p>
          <a:p>
            <a:pPr lvl="1"/>
            <a:r>
              <a:rPr lang="en-US" altLang="en-US" sz="2400" dirty="0"/>
              <a:t>Given data is randomly partitioned into two independent sets</a:t>
            </a:r>
          </a:p>
          <a:p>
            <a:pPr lvl="2"/>
            <a:r>
              <a:rPr lang="en-US" altLang="en-US" dirty="0"/>
              <a:t>Training set (e.g., 2/3) for model construction</a:t>
            </a:r>
          </a:p>
          <a:p>
            <a:pPr lvl="2"/>
            <a:r>
              <a:rPr lang="en-US" altLang="en-US" dirty="0"/>
              <a:t>Test set (e.g., 1/3) for accuracy estimation</a:t>
            </a:r>
          </a:p>
          <a:p>
            <a:pPr lvl="1"/>
            <a:r>
              <a:rPr lang="en-US" altLang="en-US" sz="2400" u="sng" dirty="0"/>
              <a:t>Random sampling</a:t>
            </a:r>
            <a:r>
              <a:rPr lang="en-US" altLang="en-US" sz="2400" dirty="0"/>
              <a:t>: a variation of holdout</a:t>
            </a:r>
          </a:p>
          <a:p>
            <a:pPr lvl="2"/>
            <a:r>
              <a:rPr lang="en-US" altLang="en-US" dirty="0"/>
              <a:t>Repeat holdout k times, accuracy = avg. of the accuracies obtained</a:t>
            </a:r>
          </a:p>
          <a:p>
            <a:r>
              <a:rPr lang="en-US" altLang="en-US" sz="2400" b="1" dirty="0"/>
              <a:t>Cross-validation</a:t>
            </a:r>
            <a:r>
              <a:rPr lang="en-US" altLang="en-US" sz="2400" dirty="0"/>
              <a:t> (</a:t>
            </a:r>
            <a:r>
              <a:rPr lang="en-US" altLang="en-US" sz="2400" i="1" dirty="0"/>
              <a:t>k</a:t>
            </a:r>
            <a:r>
              <a:rPr lang="en-US" altLang="en-US" sz="2400" dirty="0"/>
              <a:t>-fold, where k = 10 is most popular)</a:t>
            </a:r>
          </a:p>
          <a:p>
            <a:pPr lvl="1"/>
            <a:r>
              <a:rPr lang="en-US" altLang="en-US" sz="2400" dirty="0"/>
              <a:t>Randomly partition the data into </a:t>
            </a:r>
            <a:r>
              <a:rPr lang="en-US" altLang="en-US" sz="2400" i="1" dirty="0"/>
              <a:t>k</a:t>
            </a:r>
            <a:r>
              <a:rPr lang="en-US" altLang="en-US" sz="2400" dirty="0"/>
              <a:t> </a:t>
            </a:r>
            <a:r>
              <a:rPr lang="en-US" altLang="en-US" sz="2400" i="1" dirty="0"/>
              <a:t>mutually exclusive</a:t>
            </a:r>
            <a:r>
              <a:rPr lang="en-US" altLang="en-US" sz="2400" dirty="0"/>
              <a:t> subsets, each approximately equal size</a:t>
            </a:r>
          </a:p>
          <a:p>
            <a:pPr lvl="1"/>
            <a:r>
              <a:rPr lang="en-US" altLang="en-US" sz="2400" dirty="0"/>
              <a:t>At </a:t>
            </a:r>
            <a:r>
              <a:rPr lang="en-US" altLang="en-US" sz="2400" i="1" dirty="0" err="1"/>
              <a:t>i</a:t>
            </a:r>
            <a:r>
              <a:rPr lang="en-US" altLang="en-US" sz="2400" dirty="0" err="1"/>
              <a:t>-th</a:t>
            </a:r>
            <a:r>
              <a:rPr lang="en-US" altLang="en-US" sz="2400" dirty="0"/>
              <a:t> iteration, use D</a:t>
            </a:r>
            <a:r>
              <a:rPr lang="en-US" altLang="en-US" sz="2400" baseline="-25000" dirty="0"/>
              <a:t>i </a:t>
            </a:r>
            <a:r>
              <a:rPr lang="en-US" altLang="en-US" sz="2400" dirty="0"/>
              <a:t>as test set and others as training set</a:t>
            </a:r>
          </a:p>
          <a:p>
            <a:pPr lvl="1"/>
            <a:r>
              <a:rPr lang="en-US" altLang="en-US" sz="2400" u="sng" dirty="0"/>
              <a:t>Leave-one-out</a:t>
            </a:r>
            <a:r>
              <a:rPr lang="en-US" altLang="en-US" sz="2400" dirty="0"/>
              <a:t>: </a:t>
            </a:r>
            <a:r>
              <a:rPr lang="en-US" altLang="en-US" sz="2400" i="1" dirty="0"/>
              <a:t>k</a:t>
            </a:r>
            <a:r>
              <a:rPr lang="en-US" altLang="en-US" sz="2400" dirty="0"/>
              <a:t> folds where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= # of tuples, for small sized data</a:t>
            </a:r>
          </a:p>
          <a:p>
            <a:pPr lvl="1"/>
            <a:r>
              <a:rPr lang="en-US" altLang="en-US" sz="2400" b="1" u="sng" dirty="0"/>
              <a:t>*Stratified cross-validation*</a:t>
            </a:r>
            <a:r>
              <a:rPr lang="en-US" altLang="en-US" sz="2400" dirty="0"/>
              <a:t>: folds are stratified so that class dist. in each fold is approx. the same as that in the initial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36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Evaluating Classifier Accuracy: Bootstrap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</a:rPr>
              <a:t>Bootstrap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Works well with small data sets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Samples the given training tuples uniformly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</a:rPr>
              <a:t>with replacement</a:t>
            </a:r>
          </a:p>
          <a:p>
            <a:pPr lvl="2">
              <a:lnSpc>
                <a:spcPct val="110000"/>
              </a:lnSpc>
            </a:pPr>
            <a:r>
              <a:rPr lang="en-US" altLang="en-US" sz="2900" dirty="0">
                <a:solidFill>
                  <a:schemeClr val="bg1">
                    <a:lumMod val="50000"/>
                  </a:schemeClr>
                </a:solidFill>
              </a:rPr>
              <a:t>Each time a tuple is selected, it is equally likely to be selected again and re-added to the training set</a:t>
            </a:r>
          </a:p>
          <a:p>
            <a:pPr>
              <a:lnSpc>
                <a:spcPct val="110000"/>
              </a:lnSpc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Several bootstrap methods, and a common one is </a:t>
            </a:r>
            <a:r>
              <a:rPr lang="en-US" altLang="en-US" b="1" dirty="0">
                <a:solidFill>
                  <a:schemeClr val="bg1">
                    <a:lumMod val="50000"/>
                  </a:schemeClr>
                </a:solidFill>
              </a:rPr>
              <a:t>.632 </a:t>
            </a:r>
            <a:r>
              <a:rPr lang="en-US" altLang="en-US" b="1" dirty="0" smtClean="0">
                <a:solidFill>
                  <a:schemeClr val="bg1">
                    <a:lumMod val="50000"/>
                  </a:schemeClr>
                </a:solidFill>
              </a:rPr>
              <a:t>boo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en-US" altLang="en-US" b="1" dirty="0" smtClean="0">
                <a:solidFill>
                  <a:schemeClr val="bg1">
                    <a:lumMod val="50000"/>
                  </a:schemeClr>
                </a:solidFill>
              </a:rPr>
              <a:t>strap</a:t>
            </a:r>
            <a:endParaRPr lang="en-US" alt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A data set with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tuples is sampled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times, with replacement, resulting in a training set of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samples.  The data tuples that did not make it into the training set end up forming the test set.  About 63.2% of the original data end up in the bootstrap, and the remaining 36.8% form the test set (since (1 – 1/d)</a:t>
            </a:r>
            <a:r>
              <a:rPr lang="en-US" altLang="en-US" baseline="30000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≈ e</a:t>
            </a:r>
            <a:r>
              <a:rPr lang="en-US" altLang="en-US" baseline="30000" dirty="0">
                <a:solidFill>
                  <a:schemeClr val="bg1">
                    <a:lumMod val="50000"/>
                  </a:schemeClr>
                </a:solidFill>
              </a:rPr>
              <a:t>-1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= 0.368)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Repeat the sampling procedure </a:t>
            </a:r>
            <a:r>
              <a:rPr lang="en-US" altLang="en-US" i="1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 times, overall accuracy of the model: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46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898" y="5645957"/>
            <a:ext cx="6720016" cy="662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6468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Selection: ROC Curves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279692" cy="5121275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dirty="0" smtClean="0"/>
              <a:t>ROC (Receiver Operating Characteristics) curves: for visual comparison of classification models</a:t>
            </a:r>
          </a:p>
          <a:p>
            <a:r>
              <a:rPr lang="en-US" altLang="en-US" dirty="0" smtClean="0"/>
              <a:t>Originated from signal detection theory</a:t>
            </a:r>
          </a:p>
          <a:p>
            <a:r>
              <a:rPr lang="en-US" altLang="en-US" dirty="0" smtClean="0"/>
              <a:t>Shows the </a:t>
            </a:r>
            <a:r>
              <a:rPr lang="en-US" altLang="en-US" b="1" dirty="0" smtClean="0"/>
              <a:t>trade-off between the true positive rate and the false positive rate</a:t>
            </a:r>
          </a:p>
          <a:p>
            <a:r>
              <a:rPr lang="en-US" altLang="en-US" dirty="0" smtClean="0"/>
              <a:t>The area under the ROC curve is a measure of the accuracy of the model</a:t>
            </a:r>
          </a:p>
          <a:p>
            <a:r>
              <a:rPr lang="en-US" altLang="en-US" dirty="0" smtClean="0"/>
              <a:t>Rank the test tuples in decreasing order: the one that is most likely to belong to the positive class appears at the top of the list</a:t>
            </a:r>
          </a:p>
          <a:p>
            <a:r>
              <a:rPr lang="en-US" altLang="en-US" b="1" dirty="0" smtClean="0"/>
              <a:t>The closer to the diagonal line (i.e., the closer the area is to 0.5), the less accurate is the model</a:t>
            </a:r>
            <a:endParaRPr lang="zh-CN" altLang="en-US" b="1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586990" y="4479400"/>
            <a:ext cx="46319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en-US" b="1" dirty="0"/>
              <a:t>Vertical axis represents the true positive rate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b="1" dirty="0"/>
              <a:t>Horizontal axis rep. the false positive rate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dirty="0"/>
              <a:t>The plot also shows a diagonal line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en-US" b="1" dirty="0"/>
              <a:t>A model with perfect accuracy will have an area of 1.0</a:t>
            </a:r>
          </a:p>
        </p:txBody>
      </p:sp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011" y="1622026"/>
            <a:ext cx="3203780" cy="2734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5612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Issues Affecting 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b="1" dirty="0"/>
              <a:t>Accuracy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classifier accuracy: predicting class label</a:t>
            </a:r>
          </a:p>
          <a:p>
            <a:pPr>
              <a:lnSpc>
                <a:spcPct val="110000"/>
              </a:lnSpc>
            </a:pPr>
            <a:r>
              <a:rPr lang="en-US" altLang="en-US" b="1" dirty="0"/>
              <a:t>Speed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time to construct the model (training time)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time to use the model (classification/prediction time)</a:t>
            </a:r>
          </a:p>
          <a:p>
            <a:pPr>
              <a:lnSpc>
                <a:spcPct val="110000"/>
              </a:lnSpc>
            </a:pPr>
            <a:r>
              <a:rPr lang="en-US" altLang="en-US" b="1" dirty="0"/>
              <a:t>Robustness</a:t>
            </a:r>
            <a:r>
              <a:rPr lang="en-US" altLang="en-US" dirty="0"/>
              <a:t>: handling noise and missing values</a:t>
            </a:r>
          </a:p>
          <a:p>
            <a:pPr>
              <a:lnSpc>
                <a:spcPct val="110000"/>
              </a:lnSpc>
            </a:pPr>
            <a:r>
              <a:rPr lang="en-US" altLang="en-US" b="1" dirty="0"/>
              <a:t>Scalability</a:t>
            </a:r>
            <a:r>
              <a:rPr lang="en-US" altLang="en-US" dirty="0"/>
              <a:t>: efficiency in disk-resident databases </a:t>
            </a:r>
          </a:p>
          <a:p>
            <a:pPr>
              <a:lnSpc>
                <a:spcPct val="110000"/>
              </a:lnSpc>
            </a:pPr>
            <a:r>
              <a:rPr lang="en-US" altLang="en-US" b="1" dirty="0"/>
              <a:t>Interpretability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understanding and insight provided by the model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Other measures, e.g., goodness of rules, such as decision tree size or compactness of classification </a:t>
            </a:r>
            <a:r>
              <a:rPr lang="en-US" altLang="en-US" dirty="0" smtClean="0"/>
              <a:t>rules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223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Classification: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Classification: Basic Concepts</a:t>
            </a:r>
          </a:p>
          <a:p>
            <a:r>
              <a:rPr lang="en-US" altLang="en-US" dirty="0" smtClean="0"/>
              <a:t>Decision Tree Induction</a:t>
            </a:r>
          </a:p>
          <a:p>
            <a:r>
              <a:rPr lang="en-US" altLang="en-US" dirty="0" smtClean="0"/>
              <a:t>Bayes Classification Methods</a:t>
            </a:r>
          </a:p>
          <a:p>
            <a:r>
              <a:rPr lang="en-US" altLang="en-US" dirty="0" smtClean="0"/>
              <a:t>Model Evaluation and Selection</a:t>
            </a:r>
          </a:p>
          <a:p>
            <a:r>
              <a:rPr lang="en-US" altLang="en-US" b="1" dirty="0" smtClean="0"/>
              <a:t>Techniques to Improve Classification Accuracy: Ensemble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8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Classification: A </a:t>
            </a:r>
            <a:r>
              <a:rPr lang="en-US" altLang="en-US" dirty="0"/>
              <a:t>Two-Step Process</a:t>
            </a:r>
            <a:r>
              <a:rPr lang="en-US" altLang="en-US" sz="2800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400"/>
              </a:spcBef>
            </a:pPr>
            <a:r>
              <a:rPr lang="en-US" altLang="en-US" sz="2400" b="1" dirty="0"/>
              <a:t>Model construction: </a:t>
            </a:r>
            <a:r>
              <a:rPr lang="en-US" altLang="en-US" sz="2400" dirty="0"/>
              <a:t>describing a set of predetermined classes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Each tuple/sample is assumed to belong to a predefined class, as determined by the </a:t>
            </a:r>
            <a:r>
              <a:rPr lang="en-US" altLang="en-US" sz="2400" b="1" dirty="0"/>
              <a:t>class label </a:t>
            </a:r>
            <a:r>
              <a:rPr lang="en-US" altLang="en-US" sz="2400" dirty="0" smtClean="0"/>
              <a:t>attribute</a:t>
            </a:r>
            <a:r>
              <a:rPr lang="en-US" altLang="zh-CN" sz="2400" dirty="0" smtClean="0"/>
              <a:t>s</a:t>
            </a:r>
            <a:endParaRPr lang="en-US" altLang="en-US" sz="2400" dirty="0"/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The set of tuples used for model construction is </a:t>
            </a:r>
            <a:r>
              <a:rPr lang="en-US" altLang="en-US" sz="2400" b="1" dirty="0"/>
              <a:t>training set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Model: represented as classification rules, decision trees, or mathematical formulae</a:t>
            </a:r>
          </a:p>
          <a:p>
            <a:pPr>
              <a:spcBef>
                <a:spcPts val="400"/>
              </a:spcBef>
            </a:pPr>
            <a:r>
              <a:rPr lang="en-US" altLang="en-US" sz="2400" b="1" dirty="0"/>
              <a:t>Model usage</a:t>
            </a:r>
            <a:r>
              <a:rPr lang="en-US" altLang="en-US" sz="2400" dirty="0"/>
              <a:t>: for classifying future or unknown objects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Estimate accuracy of the model</a:t>
            </a:r>
          </a:p>
          <a:p>
            <a:pPr lvl="2">
              <a:spcBef>
                <a:spcPts val="400"/>
              </a:spcBef>
            </a:pPr>
            <a:r>
              <a:rPr lang="en-US" altLang="en-US" dirty="0"/>
              <a:t>The known label of test sample is compared with the classified result from the model</a:t>
            </a:r>
          </a:p>
          <a:p>
            <a:pPr lvl="2">
              <a:spcBef>
                <a:spcPts val="400"/>
              </a:spcBef>
            </a:pPr>
            <a:r>
              <a:rPr lang="en-US" altLang="en-US" b="1" dirty="0"/>
              <a:t>Accuracy</a:t>
            </a:r>
            <a:r>
              <a:rPr lang="en-US" altLang="en-US" dirty="0"/>
              <a:t>: % of test set samples that are correctly classified by the model</a:t>
            </a:r>
          </a:p>
          <a:p>
            <a:pPr lvl="2">
              <a:spcBef>
                <a:spcPts val="400"/>
              </a:spcBef>
            </a:pPr>
            <a:r>
              <a:rPr lang="en-US" altLang="en-US" dirty="0"/>
              <a:t>Test set is independent of training set (otherwise </a:t>
            </a:r>
            <a:r>
              <a:rPr lang="en-US" altLang="en-US" b="1" dirty="0" err="1"/>
              <a:t>overfitting</a:t>
            </a:r>
            <a:r>
              <a:rPr lang="en-US" altLang="en-US" dirty="0"/>
              <a:t>) 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If the accuracy is acceptable, use the model to classify new data</a:t>
            </a:r>
          </a:p>
          <a:p>
            <a:pPr>
              <a:spcBef>
                <a:spcPts val="400"/>
              </a:spcBef>
            </a:pPr>
            <a:r>
              <a:rPr lang="en-US" altLang="en-US" sz="2400" dirty="0"/>
              <a:t>Note: If </a:t>
            </a:r>
            <a:r>
              <a:rPr lang="en-US" altLang="en-US" sz="2400" i="1" dirty="0"/>
              <a:t>the test set </a:t>
            </a:r>
            <a:r>
              <a:rPr lang="en-US" altLang="en-US" sz="2400" dirty="0"/>
              <a:t>is used to select/refine models, it is called </a:t>
            </a:r>
            <a:r>
              <a:rPr lang="en-US" altLang="en-US" sz="2400" b="1" dirty="0"/>
              <a:t>validation (test) set</a:t>
            </a:r>
            <a:r>
              <a:rPr lang="en-US" altLang="en-US" sz="2400" dirty="0"/>
              <a:t> or development test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301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Ensemble Methods: Increasing the Accuracy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Ensemble methods</a:t>
            </a:r>
          </a:p>
          <a:p>
            <a:pPr lvl="1"/>
            <a:r>
              <a:rPr lang="en-US" altLang="en-US" sz="2000" dirty="0"/>
              <a:t>Use a </a:t>
            </a:r>
            <a:r>
              <a:rPr lang="en-US" altLang="en-US" sz="2000" b="1" dirty="0"/>
              <a:t>combination of models </a:t>
            </a:r>
            <a:r>
              <a:rPr lang="en-US" altLang="en-US" sz="2000" dirty="0"/>
              <a:t>to increase accuracy</a:t>
            </a:r>
          </a:p>
          <a:p>
            <a:pPr lvl="1"/>
            <a:r>
              <a:rPr lang="en-US" altLang="en-US" sz="2000" dirty="0"/>
              <a:t>Combine a series of k learned models, M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M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…, M</a:t>
            </a:r>
            <a:r>
              <a:rPr lang="en-US" altLang="en-US" sz="2000" baseline="-25000" dirty="0"/>
              <a:t>k</a:t>
            </a:r>
            <a:r>
              <a:rPr lang="en-US" altLang="en-US" sz="2000" dirty="0"/>
              <a:t>, with the aim of creating an improved model M*</a:t>
            </a:r>
          </a:p>
          <a:p>
            <a:r>
              <a:rPr lang="en-US" altLang="en-US" sz="2000" dirty="0"/>
              <a:t>Popular </a:t>
            </a:r>
            <a:r>
              <a:rPr lang="en-US" altLang="en-US" sz="2000" b="1" dirty="0"/>
              <a:t>ensemble methods</a:t>
            </a:r>
          </a:p>
          <a:p>
            <a:pPr lvl="1"/>
            <a:r>
              <a:rPr lang="en-US" altLang="en-US" sz="2000" dirty="0"/>
              <a:t>Bagging: averaging the prediction over a collection of classifiers</a:t>
            </a:r>
          </a:p>
          <a:p>
            <a:pPr lvl="1"/>
            <a:r>
              <a:rPr lang="en-US" altLang="en-US" sz="2000" dirty="0"/>
              <a:t>Boosting: weighted vote with a collection of classifiers</a:t>
            </a:r>
          </a:p>
          <a:p>
            <a:pPr lvl="1"/>
            <a:r>
              <a:rPr lang="en-US" altLang="en-US" sz="2000" b="1" dirty="0"/>
              <a:t>Ensemble: combining a set of heterogeneous </a:t>
            </a:r>
            <a:r>
              <a:rPr lang="en-US" altLang="en-US" sz="2000" b="1" dirty="0" smtClean="0"/>
              <a:t>classifiers</a:t>
            </a:r>
            <a:endParaRPr lang="en-US" alt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674250"/>
            <a:ext cx="4572000" cy="186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42394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Bagging: </a:t>
            </a:r>
            <a:r>
              <a:rPr lang="en-US" altLang="en-US" dirty="0" err="1"/>
              <a:t>Boostrap</a:t>
            </a:r>
            <a:r>
              <a:rPr lang="en-US" altLang="en-US" dirty="0"/>
              <a:t>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</a:pPr>
            <a:r>
              <a:rPr lang="en-US" altLang="en-US" sz="2400" dirty="0"/>
              <a:t>Analogy: Diagnosis based on multiple doctors’ majority vote</a:t>
            </a:r>
          </a:p>
          <a:p>
            <a:pPr>
              <a:spcBef>
                <a:spcPts val="300"/>
              </a:spcBef>
            </a:pPr>
            <a:r>
              <a:rPr lang="en-US" altLang="en-US" sz="2400" dirty="0"/>
              <a:t>Training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Given a set D of </a:t>
            </a:r>
            <a:r>
              <a:rPr lang="en-US" altLang="en-US" sz="2400" i="1" dirty="0"/>
              <a:t>d </a:t>
            </a:r>
            <a:r>
              <a:rPr lang="en-US" altLang="en-US" sz="2400" dirty="0"/>
              <a:t>tuples, at each iteration </a:t>
            </a:r>
            <a:r>
              <a:rPr lang="en-US" altLang="en-US" sz="2400" i="1" dirty="0" err="1"/>
              <a:t>i</a:t>
            </a:r>
            <a:r>
              <a:rPr lang="en-US" altLang="en-US" sz="2400" dirty="0"/>
              <a:t>, a training set D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of </a:t>
            </a:r>
            <a:r>
              <a:rPr lang="en-US" altLang="en-US" sz="2400" i="1" dirty="0"/>
              <a:t>d</a:t>
            </a:r>
            <a:r>
              <a:rPr lang="en-US" altLang="en-US" sz="2400" dirty="0"/>
              <a:t> tuples is sampled with replacement from D (i.e., bootstrap)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A classifier model </a:t>
            </a:r>
            <a:r>
              <a:rPr lang="en-US" altLang="en-US" sz="2400" dirty="0" err="1"/>
              <a:t>M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 is learned for each training set D</a:t>
            </a:r>
            <a:r>
              <a:rPr lang="en-US" altLang="en-US" sz="2400" baseline="-25000" dirty="0"/>
              <a:t>i</a:t>
            </a:r>
            <a:endParaRPr lang="en-US" altLang="en-US" sz="2400" dirty="0"/>
          </a:p>
          <a:p>
            <a:pPr>
              <a:spcBef>
                <a:spcPts val="300"/>
              </a:spcBef>
            </a:pPr>
            <a:r>
              <a:rPr lang="en-US" altLang="en-US" sz="2400" dirty="0"/>
              <a:t>Classification: classify an unknown sample</a:t>
            </a:r>
            <a:r>
              <a:rPr lang="en-US" altLang="en-US" sz="2400" b="1" dirty="0"/>
              <a:t> X</a:t>
            </a:r>
            <a:r>
              <a:rPr lang="en-US" altLang="en-US" sz="2400" dirty="0"/>
              <a:t> 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Each classifier </a:t>
            </a:r>
            <a:r>
              <a:rPr lang="en-US" altLang="en-US" sz="2400" dirty="0" err="1"/>
              <a:t>M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 returns its class prediction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The bagged classifier M* counts the votes and assigns the class with the most votes to </a:t>
            </a:r>
            <a:r>
              <a:rPr lang="en-US" altLang="en-US" sz="2400" b="1" dirty="0"/>
              <a:t>X</a:t>
            </a:r>
            <a:endParaRPr lang="en-US" altLang="en-US" sz="2400" dirty="0"/>
          </a:p>
          <a:p>
            <a:pPr>
              <a:spcBef>
                <a:spcPts val="300"/>
              </a:spcBef>
            </a:pPr>
            <a:r>
              <a:rPr lang="en-US" altLang="en-US" sz="2400" dirty="0"/>
              <a:t>Prediction: can be applied to the prediction of continuous values by taking the average value of each prediction for a given test tuple</a:t>
            </a:r>
          </a:p>
          <a:p>
            <a:pPr>
              <a:spcBef>
                <a:spcPts val="300"/>
              </a:spcBef>
            </a:pPr>
            <a:r>
              <a:rPr lang="en-US" altLang="en-US" sz="2400" dirty="0"/>
              <a:t>Accuracy: Proved improved accuracy in prediction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Often significantly better than a single classifier derived from D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For noise data: not considerably worse, more </a:t>
            </a:r>
            <a:r>
              <a:rPr lang="en-US" altLang="en-US" sz="2400" dirty="0" smtClean="0"/>
              <a:t>robust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220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pPr marL="457200" indent="-457200"/>
            <a:r>
              <a:rPr lang="en-US" altLang="en-US" sz="2400" dirty="0"/>
              <a:t>Analogy: Consult several doctors, based on a combination of weighted diagnoses—weight assigned based on the previous diagnosis accuracy</a:t>
            </a:r>
          </a:p>
          <a:p>
            <a:pPr marL="457200" indent="-457200"/>
            <a:r>
              <a:rPr lang="en-US" altLang="en-US" sz="2400" dirty="0"/>
              <a:t>How boosting works?</a:t>
            </a:r>
          </a:p>
          <a:p>
            <a:pPr marL="914400" lvl="1" indent="-457200"/>
            <a:r>
              <a:rPr lang="en-US" altLang="en-US" sz="2400" b="1" dirty="0"/>
              <a:t>Weights</a:t>
            </a:r>
            <a:r>
              <a:rPr lang="en-US" altLang="en-US" sz="2400" dirty="0"/>
              <a:t> are assigned to each training tuple</a:t>
            </a:r>
          </a:p>
          <a:p>
            <a:pPr marL="914400" lvl="1" indent="-457200"/>
            <a:r>
              <a:rPr lang="en-US" altLang="en-US" sz="2400" dirty="0"/>
              <a:t>A series of k classifiers is iteratively learned</a:t>
            </a:r>
          </a:p>
          <a:p>
            <a:pPr marL="914400" lvl="1" indent="-457200"/>
            <a:r>
              <a:rPr lang="en-US" altLang="en-US" sz="2400" dirty="0"/>
              <a:t>After a classifier </a:t>
            </a:r>
            <a:r>
              <a:rPr lang="en-US" altLang="en-US" sz="2400" dirty="0" err="1"/>
              <a:t>M</a:t>
            </a:r>
            <a:r>
              <a:rPr lang="en-US" altLang="en-US" sz="2400" baseline="-25000" dirty="0" err="1"/>
              <a:t>i</a:t>
            </a:r>
            <a:r>
              <a:rPr lang="en-US" altLang="en-US" sz="2400" dirty="0"/>
              <a:t> is learned, the weights are updated to allow the subsequent classifier, M</a:t>
            </a:r>
            <a:r>
              <a:rPr lang="en-US" altLang="en-US" sz="2400" baseline="-25000" dirty="0"/>
              <a:t>i+1</a:t>
            </a:r>
            <a:r>
              <a:rPr lang="en-US" altLang="en-US" sz="2400" dirty="0"/>
              <a:t>, to </a:t>
            </a:r>
            <a:r>
              <a:rPr lang="en-US" altLang="en-US" sz="2400" b="1" dirty="0"/>
              <a:t>pay more attention to the training tuples that were </a:t>
            </a:r>
            <a:r>
              <a:rPr lang="en-US" altLang="en-US" sz="2400" b="1" dirty="0">
                <a:solidFill>
                  <a:srgbClr val="FF0000"/>
                </a:solidFill>
              </a:rPr>
              <a:t>misclassified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by </a:t>
            </a:r>
            <a:r>
              <a:rPr lang="en-US" altLang="en-US" sz="2400" dirty="0" err="1"/>
              <a:t>M</a:t>
            </a:r>
            <a:r>
              <a:rPr lang="en-US" altLang="en-US" sz="2400" baseline="-25000" dirty="0" err="1"/>
              <a:t>i</a:t>
            </a:r>
            <a:endParaRPr lang="en-US" altLang="en-US" sz="2400" dirty="0"/>
          </a:p>
          <a:p>
            <a:pPr marL="914400" lvl="1" indent="-457200"/>
            <a:r>
              <a:rPr lang="en-US" altLang="en-US" sz="2400" dirty="0"/>
              <a:t>The final </a:t>
            </a:r>
            <a:r>
              <a:rPr lang="en-US" altLang="en-US" sz="2400" b="1" dirty="0" smtClean="0"/>
              <a:t>M* </a:t>
            </a:r>
            <a:r>
              <a:rPr lang="en-US" altLang="en-US" sz="2400" b="1" dirty="0"/>
              <a:t>combines the votes</a:t>
            </a:r>
            <a:r>
              <a:rPr lang="en-US" altLang="en-US" sz="2400" dirty="0"/>
              <a:t> of each individual classifier, where the weight of each classifier's vote is a function of its accuracy</a:t>
            </a:r>
          </a:p>
          <a:p>
            <a:pPr marL="457200" indent="-457200"/>
            <a:r>
              <a:rPr lang="en-US" altLang="en-US" sz="2400" dirty="0"/>
              <a:t>Boosting algorithm can be extended for numeric prediction</a:t>
            </a:r>
          </a:p>
          <a:p>
            <a:pPr marL="457200" indent="-457200"/>
            <a:r>
              <a:rPr lang="en-US" altLang="en-US" sz="2400" dirty="0"/>
              <a:t>Comparing with </a:t>
            </a:r>
            <a:r>
              <a:rPr lang="en-US" altLang="en-US" sz="2400" b="1" dirty="0"/>
              <a:t>bagging</a:t>
            </a:r>
            <a:r>
              <a:rPr lang="en-US" altLang="en-US" sz="2400" dirty="0"/>
              <a:t>: </a:t>
            </a:r>
            <a:r>
              <a:rPr lang="en-US" altLang="en-US" sz="2400" b="1" dirty="0"/>
              <a:t>Boosting</a:t>
            </a:r>
            <a:r>
              <a:rPr lang="en-US" altLang="en-US" sz="2400" dirty="0"/>
              <a:t> tends to have </a:t>
            </a:r>
            <a:r>
              <a:rPr lang="en-US" altLang="en-US" sz="2400" b="1" dirty="0">
                <a:solidFill>
                  <a:srgbClr val="FF0000"/>
                </a:solidFill>
              </a:rPr>
              <a:t>greater accuracy</a:t>
            </a:r>
            <a:r>
              <a:rPr lang="en-US" altLang="en-US" sz="2400" dirty="0"/>
              <a:t>, but it also risks </a:t>
            </a:r>
            <a:r>
              <a:rPr lang="en-US" altLang="en-US" sz="2400" b="1" dirty="0" err="1">
                <a:solidFill>
                  <a:srgbClr val="FF0000"/>
                </a:solidFill>
              </a:rPr>
              <a:t>overfitting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the model to misclassified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187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Adaboost</a:t>
            </a:r>
            <a:r>
              <a:rPr lang="en-US" altLang="en-US" dirty="0"/>
              <a:t> (Freund and </a:t>
            </a:r>
            <a:r>
              <a:rPr lang="en-US" altLang="en-US" dirty="0" err="1"/>
              <a:t>Schapire</a:t>
            </a:r>
            <a:r>
              <a:rPr lang="en-US" altLang="en-US" dirty="0"/>
              <a:t>, 1997)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en-US" dirty="0"/>
              <a:t>Given a set of </a:t>
            </a:r>
            <a:r>
              <a:rPr lang="en-US" altLang="en-US" i="1" dirty="0"/>
              <a:t>d</a:t>
            </a:r>
            <a:r>
              <a:rPr lang="en-US" altLang="en-US" dirty="0"/>
              <a:t> class-labeled tuples, (</a:t>
            </a:r>
            <a:r>
              <a:rPr lang="en-US" altLang="en-US" b="1" dirty="0"/>
              <a:t>X</a:t>
            </a:r>
            <a:r>
              <a:rPr lang="en-US" altLang="en-US" b="1" baseline="-25000" dirty="0"/>
              <a:t>1</a:t>
            </a:r>
            <a:r>
              <a:rPr lang="en-US" altLang="en-US" dirty="0"/>
              <a:t>, y</a:t>
            </a:r>
            <a:r>
              <a:rPr lang="en-US" altLang="en-US" baseline="-25000" dirty="0"/>
              <a:t>1</a:t>
            </a:r>
            <a:r>
              <a:rPr lang="en-US" altLang="en-US" dirty="0"/>
              <a:t>), …, (</a:t>
            </a:r>
            <a:r>
              <a:rPr lang="en-US" altLang="en-US" b="1" dirty="0" err="1"/>
              <a:t>X</a:t>
            </a:r>
            <a:r>
              <a:rPr lang="en-US" altLang="en-US" b="1" baseline="-25000" dirty="0" err="1"/>
              <a:t>d</a:t>
            </a:r>
            <a:r>
              <a:rPr lang="en-US" altLang="en-US" dirty="0"/>
              <a:t>, </a:t>
            </a:r>
            <a:r>
              <a:rPr lang="en-US" altLang="en-US" dirty="0" err="1"/>
              <a:t>y</a:t>
            </a:r>
            <a:r>
              <a:rPr lang="en-US" altLang="en-US" baseline="-25000" dirty="0" err="1"/>
              <a:t>d</a:t>
            </a:r>
            <a:r>
              <a:rPr lang="en-US" altLang="en-US" dirty="0"/>
              <a:t>)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/>
              <a:t>Initially, all the weights of tuples are set the same (1/d)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/>
              <a:t>Generate k classifiers in k rounds.  At round </a:t>
            </a:r>
            <a:r>
              <a:rPr lang="en-US" altLang="en-US" dirty="0" err="1"/>
              <a:t>i</a:t>
            </a:r>
            <a:r>
              <a:rPr lang="en-US" altLang="en-US" dirty="0"/>
              <a:t>,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Tuples from D are sampled (with replacement) to form a training set D</a:t>
            </a:r>
            <a:r>
              <a:rPr lang="en-US" altLang="en-US" baseline="-25000" dirty="0"/>
              <a:t>i</a:t>
            </a:r>
            <a:r>
              <a:rPr lang="en-US" altLang="en-US" dirty="0"/>
              <a:t> of the same size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Each tuple’s chance of being selected is based on its weight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A classification model </a:t>
            </a:r>
            <a:r>
              <a:rPr lang="en-US" altLang="en-US" dirty="0" err="1"/>
              <a:t>M</a:t>
            </a:r>
            <a:r>
              <a:rPr lang="en-US" altLang="en-US" baseline="-25000" dirty="0" err="1"/>
              <a:t>i</a:t>
            </a:r>
            <a:r>
              <a:rPr lang="en-US" altLang="en-US" dirty="0"/>
              <a:t> is derived from D</a:t>
            </a:r>
            <a:r>
              <a:rPr lang="en-US" altLang="en-US" baseline="-25000" dirty="0"/>
              <a:t>i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Its error rate is calculated using D</a:t>
            </a:r>
            <a:r>
              <a:rPr lang="en-US" altLang="en-US" baseline="-25000" dirty="0"/>
              <a:t>i </a:t>
            </a:r>
            <a:r>
              <a:rPr lang="en-US" altLang="en-US" dirty="0"/>
              <a:t>as a test set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altLang="en-US" dirty="0"/>
              <a:t>If a tuple is misclassified, its weight is increased, </a:t>
            </a:r>
            <a:r>
              <a:rPr lang="en-US" altLang="en-US" dirty="0" err="1"/>
              <a:t>o.w</a:t>
            </a:r>
            <a:r>
              <a:rPr lang="en-US" altLang="en-US" dirty="0"/>
              <a:t>. it is decreased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dirty="0"/>
              <a:t>Error rate: err(</a:t>
            </a:r>
            <a:r>
              <a:rPr lang="en-US" altLang="en-US" b="1" dirty="0" err="1"/>
              <a:t>X</a:t>
            </a:r>
            <a:r>
              <a:rPr lang="en-US" altLang="en-US" b="1" baseline="-25000" dirty="0" err="1"/>
              <a:t>j</a:t>
            </a:r>
            <a:r>
              <a:rPr lang="en-US" altLang="en-US" dirty="0"/>
              <a:t>) is the misclassification error of tuple </a:t>
            </a:r>
            <a:r>
              <a:rPr lang="en-US" altLang="en-US" b="1" dirty="0" err="1"/>
              <a:t>X</a:t>
            </a:r>
            <a:r>
              <a:rPr lang="en-US" altLang="en-US" b="1" baseline="-25000" dirty="0" err="1"/>
              <a:t>j</a:t>
            </a:r>
            <a:r>
              <a:rPr lang="en-US" altLang="en-US" dirty="0"/>
              <a:t>. Classifier </a:t>
            </a:r>
            <a:r>
              <a:rPr lang="en-US" altLang="en-US" dirty="0" err="1"/>
              <a:t>M</a:t>
            </a:r>
            <a:r>
              <a:rPr lang="en-US" altLang="en-US" baseline="-25000" dirty="0" err="1"/>
              <a:t>i</a:t>
            </a:r>
            <a:r>
              <a:rPr lang="en-US" altLang="en-US" dirty="0"/>
              <a:t> error rate is the sum of the weights of the misclassified tuples: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 marL="457200" indent="-457200">
              <a:lnSpc>
                <a:spcPct val="90000"/>
              </a:lnSpc>
            </a:pPr>
            <a:r>
              <a:rPr lang="en-US" altLang="en-US" dirty="0"/>
              <a:t>The weight of classifier </a:t>
            </a:r>
            <a:r>
              <a:rPr lang="en-US" altLang="en-US" dirty="0" err="1"/>
              <a:t>M</a:t>
            </a:r>
            <a:r>
              <a:rPr lang="en-US" altLang="en-US" baseline="-25000" dirty="0" err="1"/>
              <a:t>i</a:t>
            </a:r>
            <a:r>
              <a:rPr lang="en-US" altLang="en-US" dirty="0" err="1"/>
              <a:t>’s</a:t>
            </a:r>
            <a:r>
              <a:rPr lang="en-US" altLang="en-US" dirty="0"/>
              <a:t> vote 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254178"/>
              </p:ext>
            </p:extLst>
          </p:nvPr>
        </p:nvGraphicFramePr>
        <p:xfrm>
          <a:off x="5578839" y="5811838"/>
          <a:ext cx="182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1" name="Equation" r:id="rId3" imgW="1091726" imgH="431613" progId="Equation.3">
                  <p:embed/>
                </p:oleObj>
              </mc:Choice>
              <mc:Fallback>
                <p:oleObj name="Equation" r:id="rId3" imgW="1091726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839" y="5811838"/>
                        <a:ext cx="1828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4588920"/>
              </p:ext>
            </p:extLst>
          </p:nvPr>
        </p:nvGraphicFramePr>
        <p:xfrm>
          <a:off x="3765028" y="5105731"/>
          <a:ext cx="2728211" cy="706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72" name="Equation" r:id="rId5" imgW="1752600" imgH="444500" progId="Equation.3">
                  <p:embed/>
                </p:oleObj>
              </mc:Choice>
              <mc:Fallback>
                <p:oleObj name="Equation" r:id="rId5" imgW="1752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5028" y="5105731"/>
                        <a:ext cx="2728211" cy="706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67889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solidFill>
                  <a:schemeClr val="bg1">
                    <a:lumMod val="50000"/>
                  </a:schemeClr>
                </a:solidFill>
              </a:rPr>
              <a:t>Random Forest (</a:t>
            </a:r>
            <a:r>
              <a:rPr lang="en-US" altLang="en-US" sz="4000" dirty="0" err="1">
                <a:solidFill>
                  <a:schemeClr val="bg1">
                    <a:lumMod val="50000"/>
                  </a:schemeClr>
                </a:solidFill>
              </a:rPr>
              <a:t>Breiman</a:t>
            </a:r>
            <a:r>
              <a:rPr lang="en-US" altLang="en-US" sz="4000" dirty="0">
                <a:solidFill>
                  <a:schemeClr val="bg1">
                    <a:lumMod val="50000"/>
                  </a:schemeClr>
                </a:solidFill>
              </a:rPr>
              <a:t> 2001) </a:t>
            </a:r>
            <a:endParaRPr lang="en-US" sz="4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Random Forest: 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Each classifier in the </a:t>
            </a: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ensemble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is a </a:t>
            </a:r>
            <a:r>
              <a:rPr lang="en-US" altLang="en-US" sz="2400" b="1" i="1" dirty="0">
                <a:solidFill>
                  <a:schemeClr val="bg1">
                    <a:lumMod val="50000"/>
                  </a:schemeClr>
                </a:solidFill>
              </a:rPr>
              <a:t>decision tree </a:t>
            </a: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classifier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and is generated using a </a:t>
            </a:r>
            <a:r>
              <a:rPr lang="en-US" altLang="en-US" sz="2400" b="1" dirty="0">
                <a:solidFill>
                  <a:schemeClr val="bg1">
                    <a:lumMod val="50000"/>
                  </a:schemeClr>
                </a:solidFill>
              </a:rPr>
              <a:t>random selection of attributes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at each node to determine the split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During classification, each tree votes and the most popular class is returned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Two Methods to construct Random Forest: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Forest-RI (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random input selection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):  Randomly select, at each node, F attributes as candidates for the split at the node. The CART methodology is used to grow the trees to maximum size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Forest-RC (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random linear combinations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Creates new attributes (or features) that are a linear combination of the existing attributes (reduces the correlation between individual classifiers)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Comparable in accuracy to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Adaboost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, but more robust to errors and outliers </a:t>
            </a:r>
          </a:p>
          <a:p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Insensitive to the number of attributes selected for consideration at each split, and faster than bagging or </a:t>
            </a: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</a:rPr>
              <a:t>boosting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54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1795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Classification of Class-Imbalanced Data Sets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z="3400" dirty="0">
                <a:solidFill>
                  <a:schemeClr val="bg1">
                    <a:lumMod val="50000"/>
                  </a:schemeClr>
                </a:solidFill>
              </a:rPr>
              <a:t>Class-imbalance problem: Rare positive example but numerous negative ones, e.g., medical diagnosis, fraud, oil-spill, fault, etc. </a:t>
            </a:r>
          </a:p>
          <a:p>
            <a:r>
              <a:rPr lang="en-US" altLang="en-US" sz="3400" dirty="0">
                <a:solidFill>
                  <a:schemeClr val="bg1">
                    <a:lumMod val="50000"/>
                  </a:schemeClr>
                </a:solidFill>
              </a:rPr>
              <a:t>Traditional methods assume a balanced distribution of classes and equal error costs: not suitable for class-imbalanced data</a:t>
            </a:r>
          </a:p>
          <a:p>
            <a:pPr>
              <a:defRPr/>
            </a:pPr>
            <a:r>
              <a:rPr lang="en-US" sz="3400" kern="0" dirty="0">
                <a:solidFill>
                  <a:schemeClr val="bg1">
                    <a:lumMod val="50000"/>
                  </a:schemeClr>
                </a:solidFill>
              </a:rPr>
              <a:t>Typical methods in two-class classification: </a:t>
            </a:r>
          </a:p>
          <a:p>
            <a:pPr lvl="1">
              <a:defRPr/>
            </a:pPr>
            <a:r>
              <a:rPr lang="en-US" sz="2900" b="1" kern="0" dirty="0">
                <a:solidFill>
                  <a:schemeClr val="bg1">
                    <a:lumMod val="50000"/>
                  </a:schemeClr>
                </a:solidFill>
              </a:rPr>
              <a:t>Oversampling</a:t>
            </a:r>
            <a:r>
              <a:rPr lang="en-US" sz="2900" kern="0" dirty="0">
                <a:solidFill>
                  <a:schemeClr val="bg1">
                    <a:lumMod val="50000"/>
                  </a:schemeClr>
                </a:solidFill>
              </a:rPr>
              <a:t>: re-sampling of data from positive class</a:t>
            </a:r>
          </a:p>
          <a:p>
            <a:pPr lvl="1">
              <a:defRPr/>
            </a:pPr>
            <a:r>
              <a:rPr lang="en-US" sz="2900" b="1" kern="0" dirty="0">
                <a:solidFill>
                  <a:schemeClr val="bg1">
                    <a:lumMod val="50000"/>
                  </a:schemeClr>
                </a:solidFill>
              </a:rPr>
              <a:t>Under-sampling</a:t>
            </a:r>
            <a:r>
              <a:rPr lang="en-US" sz="2900" kern="0" dirty="0">
                <a:solidFill>
                  <a:schemeClr val="bg1">
                    <a:lumMod val="50000"/>
                  </a:schemeClr>
                </a:solidFill>
              </a:rPr>
              <a:t>: randomly eliminate tuples from negative class</a:t>
            </a:r>
          </a:p>
          <a:p>
            <a:pPr lvl="1">
              <a:defRPr/>
            </a:pPr>
            <a:r>
              <a:rPr lang="en-US" sz="2900" b="1" kern="0" dirty="0">
                <a:solidFill>
                  <a:schemeClr val="bg1">
                    <a:lumMod val="50000"/>
                  </a:schemeClr>
                </a:solidFill>
              </a:rPr>
              <a:t>Threshold-moving</a:t>
            </a:r>
            <a:r>
              <a:rPr lang="en-US" sz="2900" kern="0" dirty="0">
                <a:solidFill>
                  <a:schemeClr val="bg1">
                    <a:lumMod val="50000"/>
                  </a:schemeClr>
                </a:solidFill>
              </a:rPr>
              <a:t>: move the decision threshold, t, so that the rare class tuples are easier to classify, and hence, less chance of costly false negative errors</a:t>
            </a:r>
          </a:p>
          <a:p>
            <a:pPr lvl="1">
              <a:defRPr/>
            </a:pPr>
            <a:r>
              <a:rPr lang="en-US" sz="2900" b="1" kern="0" dirty="0">
                <a:solidFill>
                  <a:schemeClr val="bg1">
                    <a:lumMod val="50000"/>
                  </a:schemeClr>
                </a:solidFill>
              </a:rPr>
              <a:t>Ensemble techniques</a:t>
            </a:r>
            <a:r>
              <a:rPr lang="en-US" sz="2900" kern="0" dirty="0">
                <a:solidFill>
                  <a:schemeClr val="bg1">
                    <a:lumMod val="50000"/>
                  </a:schemeClr>
                </a:solidFill>
              </a:rPr>
              <a:t>: Ensemble multiple classifiers introduced above</a:t>
            </a:r>
          </a:p>
          <a:p>
            <a:pPr>
              <a:defRPr/>
            </a:pPr>
            <a:r>
              <a:rPr lang="en-US" sz="3400" kern="0" dirty="0">
                <a:solidFill>
                  <a:schemeClr val="bg1">
                    <a:lumMod val="50000"/>
                  </a:schemeClr>
                </a:solidFill>
              </a:rPr>
              <a:t>Still difficult for class imbalance problem on multiclass tasks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55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3"/>
          <p:cNvGrpSpPr>
            <a:grpSpLocks noChangeAspect="1"/>
          </p:cNvGrpSpPr>
          <p:nvPr/>
        </p:nvGrpSpPr>
        <p:grpSpPr bwMode="auto">
          <a:xfrm>
            <a:off x="7495083" y="2821788"/>
            <a:ext cx="1537698" cy="1374510"/>
            <a:chOff x="6850335" y="2699730"/>
            <a:chExt cx="2438394" cy="2180364"/>
          </a:xfrm>
        </p:grpSpPr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6850335" y="2699730"/>
              <a:ext cx="2438394" cy="2180364"/>
              <a:chOff x="6333658" y="2918534"/>
              <a:chExt cx="3024601" cy="2827655"/>
            </a:xfrm>
          </p:grpSpPr>
          <p:sp>
            <p:nvSpPr>
              <p:cNvPr id="11" name="Rectangle 4"/>
              <p:cNvSpPr>
                <a:spLocks noChangeArrowheads="1"/>
              </p:cNvSpPr>
              <p:nvPr/>
            </p:nvSpPr>
            <p:spPr bwMode="auto">
              <a:xfrm>
                <a:off x="6333658" y="3039233"/>
                <a:ext cx="2810342" cy="259956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200">
                  <a:solidFill>
                    <a:schemeClr val="bg1">
                      <a:lumMod val="50000"/>
                    </a:schemeClr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6333658" y="4054751"/>
                <a:ext cx="514578" cy="569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>
                        <a:lumMod val="50000"/>
                      </a:schemeClr>
                    </a:solidFill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8386483" y="3373920"/>
                <a:ext cx="514578" cy="569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>
                        <a:lumMod val="50000"/>
                      </a:schemeClr>
                    </a:solidFill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14" name="Text Box 8"/>
              <p:cNvSpPr txBox="1">
                <a:spLocks noChangeArrowheads="1"/>
              </p:cNvSpPr>
              <p:nvPr/>
            </p:nvSpPr>
            <p:spPr bwMode="auto">
              <a:xfrm>
                <a:off x="6987989" y="3491946"/>
                <a:ext cx="514578" cy="569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>
                        <a:lumMod val="50000"/>
                      </a:schemeClr>
                    </a:solidFill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15" name="Text Box 9"/>
              <p:cNvSpPr txBox="1">
                <a:spLocks noChangeArrowheads="1"/>
              </p:cNvSpPr>
              <p:nvPr/>
            </p:nvSpPr>
            <p:spPr bwMode="auto">
              <a:xfrm>
                <a:off x="7401743" y="3913312"/>
                <a:ext cx="514578" cy="569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>
                        <a:lumMod val="50000"/>
                      </a:schemeClr>
                    </a:solidFill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16" name="Text Box 10"/>
              <p:cNvSpPr txBox="1">
                <a:spLocks noChangeArrowheads="1"/>
              </p:cNvSpPr>
              <p:nvPr/>
            </p:nvSpPr>
            <p:spPr bwMode="auto">
              <a:xfrm>
                <a:off x="7745506" y="3551585"/>
                <a:ext cx="514578" cy="569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>
                        <a:lumMod val="50000"/>
                      </a:schemeClr>
                    </a:solidFill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17" name="Text Box 11"/>
              <p:cNvSpPr txBox="1">
                <a:spLocks noChangeArrowheads="1"/>
              </p:cNvSpPr>
              <p:nvPr/>
            </p:nvSpPr>
            <p:spPr bwMode="auto">
              <a:xfrm>
                <a:off x="6521824" y="3551585"/>
                <a:ext cx="514578" cy="569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>
                        <a:lumMod val="50000"/>
                      </a:schemeClr>
                    </a:solidFill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18" name="Text Box 12"/>
              <p:cNvSpPr txBox="1">
                <a:spLocks noChangeArrowheads="1"/>
              </p:cNvSpPr>
              <p:nvPr/>
            </p:nvSpPr>
            <p:spPr bwMode="auto">
              <a:xfrm>
                <a:off x="6754906" y="4149175"/>
                <a:ext cx="514578" cy="569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dirty="0">
                    <a:solidFill>
                      <a:schemeClr val="bg1">
                        <a:lumMod val="50000"/>
                      </a:schemeClr>
                    </a:solidFill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7455366" y="3196257"/>
                <a:ext cx="514578" cy="569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>
                        <a:lumMod val="50000"/>
                      </a:schemeClr>
                    </a:solidFill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20" name="Text Box 14"/>
              <p:cNvSpPr txBox="1">
                <a:spLocks noChangeArrowheads="1"/>
              </p:cNvSpPr>
              <p:nvPr/>
            </p:nvSpPr>
            <p:spPr bwMode="auto">
              <a:xfrm>
                <a:off x="8721539" y="3009043"/>
                <a:ext cx="514578" cy="569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>
                        <a:lumMod val="50000"/>
                      </a:schemeClr>
                    </a:solidFill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21" name="Text Box 15"/>
              <p:cNvSpPr txBox="1">
                <a:spLocks noChangeArrowheads="1"/>
              </p:cNvSpPr>
              <p:nvPr/>
            </p:nvSpPr>
            <p:spPr bwMode="auto">
              <a:xfrm>
                <a:off x="6405281" y="4567858"/>
                <a:ext cx="514578" cy="569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>
                        <a:lumMod val="50000"/>
                      </a:schemeClr>
                    </a:solidFill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7571913" y="4333102"/>
                <a:ext cx="527191" cy="569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>
                        <a:lumMod val="50000"/>
                      </a:schemeClr>
                    </a:solidFill>
                    <a:latin typeface="Tahoma" panose="020B0604030504040204" pitchFamily="34" charset="0"/>
                  </a:rPr>
                  <a:t>o</a:t>
                </a:r>
              </a:p>
            </p:txBody>
          </p:sp>
          <p:sp>
            <p:nvSpPr>
              <p:cNvPr id="23" name="Text Box 20"/>
              <p:cNvSpPr txBox="1">
                <a:spLocks noChangeArrowheads="1"/>
              </p:cNvSpPr>
              <p:nvPr/>
            </p:nvSpPr>
            <p:spPr bwMode="auto">
              <a:xfrm>
                <a:off x="7885137" y="4979771"/>
                <a:ext cx="527191" cy="569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>
                        <a:lumMod val="50000"/>
                      </a:schemeClr>
                    </a:solidFill>
                    <a:latin typeface="Tahoma" panose="020B0604030504040204" pitchFamily="34" charset="0"/>
                  </a:rPr>
                  <a:t>o</a:t>
                </a:r>
              </a:p>
            </p:txBody>
          </p:sp>
          <p:sp>
            <p:nvSpPr>
              <p:cNvPr id="24" name="Text Box 23"/>
              <p:cNvSpPr txBox="1">
                <a:spLocks noChangeArrowheads="1"/>
              </p:cNvSpPr>
              <p:nvPr/>
            </p:nvSpPr>
            <p:spPr bwMode="auto">
              <a:xfrm>
                <a:off x="7896040" y="4567858"/>
                <a:ext cx="527191" cy="569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>
                        <a:lumMod val="50000"/>
                      </a:schemeClr>
                    </a:solidFill>
                    <a:latin typeface="Tahoma" panose="020B0604030504040204" pitchFamily="34" charset="0"/>
                  </a:rPr>
                  <a:t>o</a:t>
                </a:r>
              </a:p>
            </p:txBody>
          </p:sp>
          <p:sp>
            <p:nvSpPr>
              <p:cNvPr id="25" name="Text Box 25"/>
              <p:cNvSpPr txBox="1">
                <a:spLocks noChangeArrowheads="1"/>
              </p:cNvSpPr>
              <p:nvPr/>
            </p:nvSpPr>
            <p:spPr bwMode="auto">
              <a:xfrm>
                <a:off x="7575176" y="4724402"/>
                <a:ext cx="527191" cy="569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>
                        <a:lumMod val="50000"/>
                      </a:schemeClr>
                    </a:solidFill>
                    <a:latin typeface="Tahoma" panose="020B0604030504040204" pitchFamily="34" charset="0"/>
                  </a:rPr>
                  <a:t>o</a:t>
                </a:r>
              </a:p>
            </p:txBody>
          </p:sp>
          <p:sp>
            <p:nvSpPr>
              <p:cNvPr id="26" name="Text Box 7"/>
              <p:cNvSpPr txBox="1">
                <a:spLocks noChangeArrowheads="1"/>
              </p:cNvSpPr>
              <p:nvPr/>
            </p:nvSpPr>
            <p:spPr bwMode="auto">
              <a:xfrm>
                <a:off x="8508626" y="4141913"/>
                <a:ext cx="514578" cy="569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>
                        <a:lumMod val="50000"/>
                      </a:schemeClr>
                    </a:solidFill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27" name="Text Box 7"/>
              <p:cNvSpPr txBox="1">
                <a:spLocks noChangeArrowheads="1"/>
              </p:cNvSpPr>
              <p:nvPr/>
            </p:nvSpPr>
            <p:spPr bwMode="auto">
              <a:xfrm>
                <a:off x="8129122" y="3850750"/>
                <a:ext cx="514578" cy="569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>
                        <a:lumMod val="50000"/>
                      </a:schemeClr>
                    </a:solidFill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28" name="Text Box 7"/>
              <p:cNvSpPr txBox="1">
                <a:spLocks noChangeArrowheads="1"/>
              </p:cNvSpPr>
              <p:nvPr/>
            </p:nvSpPr>
            <p:spPr bwMode="auto">
              <a:xfrm>
                <a:off x="8843681" y="3831120"/>
                <a:ext cx="514578" cy="569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>
                        <a:lumMod val="50000"/>
                      </a:schemeClr>
                    </a:solidFill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29" name="Text Box 7"/>
              <p:cNvSpPr txBox="1">
                <a:spLocks noChangeArrowheads="1"/>
              </p:cNvSpPr>
              <p:nvPr/>
            </p:nvSpPr>
            <p:spPr bwMode="auto">
              <a:xfrm>
                <a:off x="6801769" y="5176344"/>
                <a:ext cx="514578" cy="569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>
                        <a:lumMod val="50000"/>
                      </a:schemeClr>
                    </a:solidFill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30" name="Text Box 7"/>
              <p:cNvSpPr txBox="1">
                <a:spLocks noChangeArrowheads="1"/>
              </p:cNvSpPr>
              <p:nvPr/>
            </p:nvSpPr>
            <p:spPr bwMode="auto">
              <a:xfrm>
                <a:off x="7120311" y="4953001"/>
                <a:ext cx="514578" cy="569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>
                        <a:lumMod val="50000"/>
                      </a:schemeClr>
                    </a:solidFill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31" name="Text Box 7"/>
              <p:cNvSpPr txBox="1">
                <a:spLocks noChangeArrowheads="1"/>
              </p:cNvSpPr>
              <p:nvPr/>
            </p:nvSpPr>
            <p:spPr bwMode="auto">
              <a:xfrm>
                <a:off x="8244448" y="4640747"/>
                <a:ext cx="514578" cy="569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>
                        <a:lumMod val="50000"/>
                      </a:schemeClr>
                    </a:solidFill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32" name="Text Box 7"/>
              <p:cNvSpPr txBox="1">
                <a:spLocks noChangeArrowheads="1"/>
              </p:cNvSpPr>
              <p:nvPr/>
            </p:nvSpPr>
            <p:spPr bwMode="auto">
              <a:xfrm>
                <a:off x="8199344" y="4980115"/>
                <a:ext cx="514578" cy="569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>
                        <a:lumMod val="50000"/>
                      </a:schemeClr>
                    </a:solidFill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33" name="Text Box 12"/>
              <p:cNvSpPr txBox="1">
                <a:spLocks noChangeArrowheads="1"/>
              </p:cNvSpPr>
              <p:nvPr/>
            </p:nvSpPr>
            <p:spPr bwMode="auto">
              <a:xfrm>
                <a:off x="7306382" y="4465981"/>
                <a:ext cx="514578" cy="569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>
                        <a:lumMod val="50000"/>
                      </a:schemeClr>
                    </a:solidFill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34" name="Text Box 12"/>
              <p:cNvSpPr txBox="1">
                <a:spLocks noChangeArrowheads="1"/>
              </p:cNvSpPr>
              <p:nvPr/>
            </p:nvSpPr>
            <p:spPr bwMode="auto">
              <a:xfrm>
                <a:off x="6856881" y="4611992"/>
                <a:ext cx="514578" cy="569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>
                        <a:lumMod val="50000"/>
                      </a:schemeClr>
                    </a:solidFill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35" name="Text Box 7"/>
              <p:cNvSpPr txBox="1">
                <a:spLocks noChangeArrowheads="1"/>
              </p:cNvSpPr>
              <p:nvPr/>
            </p:nvSpPr>
            <p:spPr bwMode="auto">
              <a:xfrm>
                <a:off x="8582487" y="5025059"/>
                <a:ext cx="514578" cy="569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>
                        <a:lumMod val="50000"/>
                      </a:schemeClr>
                    </a:solidFill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36" name="Text Box 7"/>
              <p:cNvSpPr txBox="1">
                <a:spLocks noChangeArrowheads="1"/>
              </p:cNvSpPr>
              <p:nvPr/>
            </p:nvSpPr>
            <p:spPr bwMode="auto">
              <a:xfrm>
                <a:off x="8116715" y="4306957"/>
                <a:ext cx="514578" cy="569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>
                        <a:lumMod val="50000"/>
                      </a:schemeClr>
                    </a:solidFill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37" name="Text Box 8"/>
              <p:cNvSpPr txBox="1">
                <a:spLocks noChangeArrowheads="1"/>
              </p:cNvSpPr>
              <p:nvPr/>
            </p:nvSpPr>
            <p:spPr bwMode="auto">
              <a:xfrm>
                <a:off x="8023973" y="3039233"/>
                <a:ext cx="514578" cy="569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>
                        <a:lumMod val="50000"/>
                      </a:schemeClr>
                    </a:solidFill>
                    <a:latin typeface="Tahoma" panose="020B0604030504040204" pitchFamily="34" charset="0"/>
                  </a:rPr>
                  <a:t>x</a:t>
                </a:r>
              </a:p>
            </p:txBody>
          </p:sp>
          <p:sp>
            <p:nvSpPr>
              <p:cNvPr id="38" name="Text Box 8"/>
              <p:cNvSpPr txBox="1">
                <a:spLocks noChangeArrowheads="1"/>
              </p:cNvSpPr>
              <p:nvPr/>
            </p:nvSpPr>
            <p:spPr bwMode="auto">
              <a:xfrm>
                <a:off x="6715462" y="2918534"/>
                <a:ext cx="514578" cy="5698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solidFill>
                      <a:schemeClr val="bg1">
                        <a:lumMod val="50000"/>
                      </a:schemeClr>
                    </a:solidFill>
                    <a:latin typeface="Tahoma" panose="020B0604030504040204" pitchFamily="34" charset="0"/>
                  </a:rPr>
                  <a:t>x</a:t>
                </a:r>
              </a:p>
            </p:txBody>
          </p:sp>
        </p:grp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7543801" y="3561795"/>
              <a:ext cx="414846" cy="43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bg1">
                      <a:lumMod val="50000"/>
                    </a:schemeClr>
                  </a:solidFill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8035683" y="3561795"/>
              <a:ext cx="414846" cy="43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bg1">
                      <a:lumMod val="50000"/>
                    </a:schemeClr>
                  </a:solidFill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7730882" y="4398065"/>
              <a:ext cx="414846" cy="43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bg1">
                      <a:lumMod val="50000"/>
                    </a:schemeClr>
                  </a:solidFill>
                  <a:latin typeface="Tahoma" panose="020B0604030504040204" pitchFamily="34" charset="0"/>
                </a:rPr>
                <a:t>x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686800" y="3962398"/>
              <a:ext cx="414846" cy="439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chemeClr val="bg1">
                      <a:lumMod val="50000"/>
                    </a:schemeClr>
                  </a:solidFill>
                  <a:latin typeface="Tahoma" panose="020B060403050404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2025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Classification:  Extracting models describing important data classes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Effective and scalable methods  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Decision tree induction, Naive Bayesian classification, rule-based classification, and many other classification methods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Evaluation metrics: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Accuracy, sensitivity, specificity, precision, recall, </a:t>
            </a:r>
            <a:r>
              <a:rPr lang="en-US" altLang="en-US" sz="2400" i="1" dirty="0"/>
              <a:t>F</a:t>
            </a:r>
            <a:r>
              <a:rPr lang="en-US" altLang="en-US" sz="2400" dirty="0"/>
              <a:t> measure, and </a:t>
            </a:r>
            <a:r>
              <a:rPr lang="en-US" altLang="en-US" sz="2400" i="1" dirty="0" err="1"/>
              <a:t>F</a:t>
            </a:r>
            <a:r>
              <a:rPr lang="en-US" altLang="en-US" sz="2400" i="1" baseline="-25000" dirty="0" err="1">
                <a:cs typeface="Tahoma" panose="020B0604030504040204" pitchFamily="34" charset="0"/>
              </a:rPr>
              <a:t>ß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measure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Stratified k-fold cross-validation is recommended for accuracy estimation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En</a:t>
            </a:r>
            <a:r>
              <a:rPr lang="en-US" altLang="zh-CN" sz="2400" dirty="0" smtClean="0"/>
              <a:t>s</a:t>
            </a:r>
            <a:r>
              <a:rPr lang="en-US" altLang="en-US" sz="2400" dirty="0" smtClean="0"/>
              <a:t>emble</a:t>
            </a:r>
            <a:r>
              <a:rPr lang="en-US" altLang="en-US" sz="2400" dirty="0"/>
              <a:t>: Bagging and boosting can be used to increase overall accuracy by learning and combining a series of individual </a:t>
            </a:r>
            <a:r>
              <a:rPr lang="en-US" altLang="en-US" sz="2400" dirty="0" smtClean="0"/>
              <a:t>models</a:t>
            </a:r>
            <a:endParaRPr lang="zh-CN" altLang="en-US" sz="2400" dirty="0" smtClean="0"/>
          </a:p>
          <a:p>
            <a:pPr lvl="1">
              <a:lnSpc>
                <a:spcPct val="120000"/>
              </a:lnSpc>
            </a:pPr>
            <a:r>
              <a:rPr lang="en-US" altLang="zh-CN" sz="2300" dirty="0" err="1" smtClean="0"/>
              <a:t>Adaboost</a:t>
            </a:r>
            <a:endParaRPr lang="en-US" altLang="en-US" sz="2000" dirty="0"/>
          </a:p>
          <a:p>
            <a:pPr>
              <a:lnSpc>
                <a:spcPct val="130000"/>
              </a:lnSpc>
            </a:pPr>
            <a:r>
              <a:rPr lang="en-US" altLang="en-US" sz="2400" b="1" dirty="0" smtClean="0"/>
              <a:t>No </a:t>
            </a:r>
            <a:r>
              <a:rPr lang="en-US" altLang="en-US" sz="2400" b="1" dirty="0"/>
              <a:t>single method has been found to be superior over all others for all data </a:t>
            </a:r>
            <a:r>
              <a:rPr lang="en-US" altLang="en-US" sz="2400" b="1" dirty="0" smtClean="0"/>
              <a:t>sets</a:t>
            </a:r>
            <a:endParaRPr lang="en-US" alt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53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dirty="0" smtClean="0"/>
              <a:t>C. </a:t>
            </a:r>
            <a:r>
              <a:rPr lang="en-US" altLang="en-US" dirty="0" err="1" smtClean="0"/>
              <a:t>Apte</a:t>
            </a:r>
            <a:r>
              <a:rPr lang="en-US" altLang="en-US" dirty="0" smtClean="0"/>
              <a:t> and S. Weiss. Data mining with decision trees and decision rules. Future Generation Computer Systems, 13, 1997</a:t>
            </a:r>
          </a:p>
          <a:p>
            <a:r>
              <a:rPr lang="en-US" altLang="en-US" dirty="0" smtClean="0"/>
              <a:t>P. K. Chan and S. J. </a:t>
            </a:r>
            <a:r>
              <a:rPr lang="en-US" altLang="en-US" dirty="0" err="1" smtClean="0"/>
              <a:t>Stolfo</a:t>
            </a:r>
            <a:r>
              <a:rPr lang="en-US" altLang="en-US" dirty="0" smtClean="0"/>
              <a:t>. Learning arbiter and combiner trees from partitioned data for scaling machine learning. KDD'95</a:t>
            </a:r>
          </a:p>
          <a:p>
            <a:r>
              <a:rPr lang="en-US" altLang="en-US" dirty="0" smtClean="0"/>
              <a:t>A. J. Dobson.  An Introduction to Generalized Linear Models.  Chapman &amp; Hall, 1990.</a:t>
            </a:r>
          </a:p>
          <a:p>
            <a:r>
              <a:rPr lang="en-US" altLang="en-US" dirty="0" smtClean="0"/>
              <a:t>R. O. </a:t>
            </a:r>
            <a:r>
              <a:rPr lang="en-US" altLang="en-US" dirty="0" err="1" smtClean="0"/>
              <a:t>Duda</a:t>
            </a:r>
            <a:r>
              <a:rPr lang="en-US" altLang="en-US" dirty="0" smtClean="0"/>
              <a:t>, P. E. Hart, and D. G. Stork. Pattern Classification, 2ed. John Wiley, 2001</a:t>
            </a:r>
          </a:p>
          <a:p>
            <a:r>
              <a:rPr lang="en-US" altLang="en-US" dirty="0" smtClean="0"/>
              <a:t>U. M. Fayyad. Branching on attribute values in decision tree generation. AAAI’94.</a:t>
            </a:r>
          </a:p>
          <a:p>
            <a:r>
              <a:rPr lang="en-US" altLang="en-US" dirty="0" smtClean="0"/>
              <a:t>Y. Freund and R. E. </a:t>
            </a:r>
            <a:r>
              <a:rPr lang="en-US" altLang="en-US" dirty="0" err="1" smtClean="0"/>
              <a:t>Schapire</a:t>
            </a:r>
            <a:r>
              <a:rPr lang="en-US" altLang="en-US" dirty="0" smtClean="0"/>
              <a:t>. A decision-theoretic generalization of on-line learning and an  application to boosting. J. Computer and System Sciences, 1997.</a:t>
            </a:r>
          </a:p>
          <a:p>
            <a:r>
              <a:rPr lang="en-US" altLang="en-US" dirty="0" smtClean="0"/>
              <a:t>J. </a:t>
            </a:r>
            <a:r>
              <a:rPr lang="en-US" altLang="en-US" dirty="0" err="1" smtClean="0"/>
              <a:t>Gehrke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Ramakrishnan</a:t>
            </a:r>
            <a:r>
              <a:rPr lang="en-US" altLang="en-US" dirty="0" smtClean="0"/>
              <a:t>, and V. </a:t>
            </a:r>
            <a:r>
              <a:rPr lang="en-US" altLang="en-US" dirty="0" err="1" smtClean="0"/>
              <a:t>Ganti</a:t>
            </a:r>
            <a:r>
              <a:rPr lang="en-US" altLang="en-US" dirty="0" smtClean="0"/>
              <a:t>. Rainforest: A framework for fast decision tree construction of large datasets. VLDB’98.</a:t>
            </a:r>
          </a:p>
          <a:p>
            <a:r>
              <a:rPr lang="en-US" altLang="en-US" dirty="0" smtClean="0"/>
              <a:t>J. </a:t>
            </a:r>
            <a:r>
              <a:rPr lang="en-US" altLang="en-US" dirty="0" err="1" smtClean="0"/>
              <a:t>Gehrke</a:t>
            </a:r>
            <a:r>
              <a:rPr lang="en-US" altLang="en-US" dirty="0" smtClean="0"/>
              <a:t>, V. Gant, R. </a:t>
            </a:r>
            <a:r>
              <a:rPr lang="en-US" altLang="en-US" dirty="0" err="1" smtClean="0"/>
              <a:t>Ramakrishnan</a:t>
            </a:r>
            <a:r>
              <a:rPr lang="en-US" altLang="en-US" dirty="0" smtClean="0"/>
              <a:t>, and W.-Y. </a:t>
            </a:r>
            <a:r>
              <a:rPr lang="en-US" altLang="en-US" dirty="0" err="1" smtClean="0"/>
              <a:t>Loh</a:t>
            </a:r>
            <a:r>
              <a:rPr lang="en-US" altLang="en-US" dirty="0" smtClean="0"/>
              <a:t>, BOAT -- Optimistic Decision Tree Construction. SIGMOD'99.</a:t>
            </a:r>
          </a:p>
          <a:p>
            <a:r>
              <a:rPr lang="en-US" altLang="en-US" dirty="0" smtClean="0"/>
              <a:t>T. Hastie, R. </a:t>
            </a:r>
            <a:r>
              <a:rPr lang="en-US" altLang="en-US" dirty="0" err="1" smtClean="0"/>
              <a:t>Tibshirani</a:t>
            </a:r>
            <a:r>
              <a:rPr lang="en-US" altLang="en-US" dirty="0" smtClean="0"/>
              <a:t>, and J. Friedman. The Elements of Statistical Learning: Data Mining, Inference,  and Prediction. Springer-</a:t>
            </a:r>
            <a:r>
              <a:rPr lang="en-US" altLang="en-US" dirty="0" err="1" smtClean="0"/>
              <a:t>Verlag</a:t>
            </a:r>
            <a:r>
              <a:rPr lang="en-US" altLang="en-US" dirty="0" smtClean="0"/>
              <a:t>, 2001.</a:t>
            </a:r>
          </a:p>
          <a:p>
            <a:r>
              <a:rPr lang="en-US" altLang="en-US" dirty="0"/>
              <a:t>T.-S. Lim, W.-Y. </a:t>
            </a:r>
            <a:r>
              <a:rPr lang="en-US" altLang="en-US" dirty="0" err="1"/>
              <a:t>Loh</a:t>
            </a:r>
            <a:r>
              <a:rPr lang="en-US" altLang="en-US" dirty="0"/>
              <a:t>, and Y.-S. Shih. A comparison of prediction accuracy, complexity, and training time of  thirty-three old and new classification algorithms.  Machine Learning, </a:t>
            </a:r>
            <a:r>
              <a:rPr lang="en-US" altLang="en-US" dirty="0" smtClean="0"/>
              <a:t>2000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01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References</a:t>
            </a:r>
            <a:r>
              <a:rPr lang="zh-CN" altLang="en-US" smtClean="0"/>
              <a:t> </a:t>
            </a:r>
            <a:r>
              <a:rPr lang="en-US" altLang="zh-CN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47500" lnSpcReduction="20000"/>
          </a:bodyPr>
          <a:lstStyle/>
          <a:p>
            <a:r>
              <a:rPr lang="en-US" altLang="en-US" dirty="0"/>
              <a:t>J. </a:t>
            </a:r>
            <a:r>
              <a:rPr lang="en-US" altLang="en-US" dirty="0" err="1"/>
              <a:t>Magidson</a:t>
            </a:r>
            <a:r>
              <a:rPr lang="en-US" altLang="en-US" dirty="0"/>
              <a:t>.  The </a:t>
            </a:r>
            <a:r>
              <a:rPr lang="en-US" altLang="en-US" dirty="0" err="1"/>
              <a:t>Chaid</a:t>
            </a:r>
            <a:r>
              <a:rPr lang="en-US" altLang="en-US" dirty="0"/>
              <a:t> approach to segmentation modeling:  Chi-squared automatic interaction detection. In R. P. </a:t>
            </a:r>
            <a:r>
              <a:rPr lang="en-US" altLang="en-US" dirty="0" err="1"/>
              <a:t>Bagozzi</a:t>
            </a:r>
            <a:r>
              <a:rPr lang="en-US" altLang="en-US" dirty="0"/>
              <a:t>, editor, Advanced Methods of Marketing Research, Blackwell Business, 1994</a:t>
            </a:r>
          </a:p>
          <a:p>
            <a:r>
              <a:rPr lang="en-US" altLang="en-US" dirty="0" smtClean="0"/>
              <a:t>M. Mehta, R. Agrawal, and J. </a:t>
            </a:r>
            <a:r>
              <a:rPr lang="en-US" altLang="en-US" dirty="0" err="1" smtClean="0"/>
              <a:t>Rissanen</a:t>
            </a:r>
            <a:r>
              <a:rPr lang="en-US" altLang="en-US" dirty="0" smtClean="0"/>
              <a:t>. SLIQ : A fast scalable classifier for data mining. EDBT'96</a:t>
            </a:r>
          </a:p>
          <a:p>
            <a:r>
              <a:rPr lang="en-US" altLang="en-US" dirty="0" smtClean="0"/>
              <a:t>T. M. Mitchell. Machine Learning. McGraw Hill, 1997</a:t>
            </a:r>
          </a:p>
          <a:p>
            <a:r>
              <a:rPr lang="en-US" altLang="en-US" dirty="0" smtClean="0"/>
              <a:t>S. K. Murthy, Automatic Construction of Decision Trees from Data: A Multi-Disciplinary Survey, Data Mining and Knowledge Discovery 2(4): 345-389, 1998</a:t>
            </a:r>
          </a:p>
          <a:p>
            <a:r>
              <a:rPr lang="en-US" altLang="en-US" dirty="0" smtClean="0"/>
              <a:t>J. R. Quinlan. Induction of decision trees. Machine Learning, 1:81-106, 1986. </a:t>
            </a:r>
          </a:p>
          <a:p>
            <a:r>
              <a:rPr lang="en-US" altLang="en-US" dirty="0" smtClean="0"/>
              <a:t>J. R. Quinlan. C4.5: Programs for Machine Learning. Morgan Kaufmann, 1993.</a:t>
            </a:r>
          </a:p>
          <a:p>
            <a:r>
              <a:rPr lang="en-US" altLang="en-US" dirty="0" smtClean="0"/>
              <a:t>J. R. Quinlan.  Bagging, boosting, and c4.5. AAAI‘96.</a:t>
            </a:r>
            <a:endParaRPr lang="zh-CN" altLang="en-US" dirty="0" smtClean="0"/>
          </a:p>
          <a:p>
            <a:r>
              <a:rPr lang="en-US" altLang="en-US" dirty="0"/>
              <a:t>R. </a:t>
            </a:r>
            <a:r>
              <a:rPr lang="en-US" altLang="en-US" dirty="0" err="1"/>
              <a:t>Rastogi</a:t>
            </a:r>
            <a:r>
              <a:rPr lang="en-US" altLang="en-US" dirty="0"/>
              <a:t> and K. Shim. </a:t>
            </a:r>
            <a:r>
              <a:rPr lang="en-US" altLang="en-US" b="1" dirty="0"/>
              <a:t>Public: A decision tree classifier that integrates building and pruning</a:t>
            </a:r>
            <a:r>
              <a:rPr lang="en-US" altLang="en-US" dirty="0"/>
              <a:t>. VLDB’98</a:t>
            </a:r>
          </a:p>
          <a:p>
            <a:r>
              <a:rPr lang="en-US" altLang="en-US" dirty="0"/>
              <a:t>J. Shafer, R. Agrawal, and M. Mehta. </a:t>
            </a:r>
            <a:r>
              <a:rPr lang="en-US" altLang="en-US" b="1" dirty="0"/>
              <a:t>SPRINT : A scalable parallel classifier for data mining</a:t>
            </a:r>
            <a:r>
              <a:rPr lang="en-US" altLang="en-US" dirty="0"/>
              <a:t>. VLDB’96</a:t>
            </a:r>
          </a:p>
          <a:p>
            <a:r>
              <a:rPr lang="en-US" altLang="en-US" dirty="0"/>
              <a:t>J. W. </a:t>
            </a:r>
            <a:r>
              <a:rPr lang="en-US" altLang="en-US" dirty="0" err="1"/>
              <a:t>Shavlik</a:t>
            </a:r>
            <a:r>
              <a:rPr lang="en-US" altLang="en-US" dirty="0"/>
              <a:t> and T. G. </a:t>
            </a:r>
            <a:r>
              <a:rPr lang="en-US" altLang="en-US" dirty="0" err="1"/>
              <a:t>Dietterich</a:t>
            </a:r>
            <a:r>
              <a:rPr lang="en-US" altLang="en-US" dirty="0"/>
              <a:t>. </a:t>
            </a:r>
            <a:r>
              <a:rPr lang="en-US" altLang="en-US" b="1" dirty="0"/>
              <a:t>Readings in Machine Learning</a:t>
            </a:r>
            <a:r>
              <a:rPr lang="en-US" altLang="en-US" dirty="0"/>
              <a:t>. Morgan Kaufmann, 1990</a:t>
            </a:r>
          </a:p>
          <a:p>
            <a:r>
              <a:rPr lang="en-US" altLang="en-US" dirty="0"/>
              <a:t>P. Tan, M. Steinbach, and V. Kumar. </a:t>
            </a:r>
            <a:r>
              <a:rPr lang="en-US" altLang="en-US" b="1" dirty="0"/>
              <a:t>Introduction to Data Mining</a:t>
            </a:r>
            <a:r>
              <a:rPr lang="en-US" altLang="en-US" dirty="0"/>
              <a:t>. Addison Wesley, 2005</a:t>
            </a:r>
          </a:p>
          <a:p>
            <a:r>
              <a:rPr lang="en-US" altLang="en-US" dirty="0"/>
              <a:t>S. M. Weiss and C. A. </a:t>
            </a:r>
            <a:r>
              <a:rPr lang="en-US" altLang="en-US" dirty="0" err="1"/>
              <a:t>Kulikowski</a:t>
            </a:r>
            <a:r>
              <a:rPr lang="en-US" altLang="en-US" dirty="0"/>
              <a:t>.  </a:t>
            </a:r>
            <a:r>
              <a:rPr lang="en-US" altLang="en-US" b="1" dirty="0"/>
              <a:t>Computer Systems that Learn:  Classification and Prediction Methods from Statistics, Neural Nets, Machine Learning, and Expert Systems</a:t>
            </a:r>
            <a:r>
              <a:rPr lang="en-US" altLang="en-US" dirty="0"/>
              <a:t>.  Morgan Kaufman, 1991</a:t>
            </a:r>
          </a:p>
          <a:p>
            <a:r>
              <a:rPr lang="en-US" altLang="en-US" dirty="0"/>
              <a:t>S. M. Weiss and N. </a:t>
            </a:r>
            <a:r>
              <a:rPr lang="en-US" altLang="en-US" dirty="0" err="1"/>
              <a:t>Indurkhya</a:t>
            </a:r>
            <a:r>
              <a:rPr lang="en-US" altLang="en-US" dirty="0"/>
              <a:t>. </a:t>
            </a:r>
            <a:r>
              <a:rPr lang="en-US" altLang="en-US" b="1" dirty="0"/>
              <a:t>Predictive Data Mining</a:t>
            </a:r>
            <a:r>
              <a:rPr lang="en-US" altLang="en-US" dirty="0"/>
              <a:t>. Morgan Kaufmann, 1997</a:t>
            </a:r>
          </a:p>
          <a:p>
            <a:r>
              <a:rPr lang="en-US" altLang="en-US" dirty="0"/>
              <a:t>I. H. Witten and E. Frank. </a:t>
            </a:r>
            <a:r>
              <a:rPr lang="en-US" altLang="en-US" b="1" dirty="0"/>
              <a:t>Data Mining: Practical Machine Learning Tools and Techniques</a:t>
            </a:r>
            <a:r>
              <a:rPr lang="en-US" altLang="en-US" dirty="0"/>
              <a:t>,  2ed.  Morgan Kaufmann, </a:t>
            </a:r>
            <a:r>
              <a:rPr lang="en-US" altLang="en-US" dirty="0" smtClean="0"/>
              <a:t>2005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63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(1) Model Construction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2001787" y="1619250"/>
            <a:ext cx="1698625" cy="1506538"/>
            <a:chOff x="1283" y="1118"/>
            <a:chExt cx="1070" cy="949"/>
          </a:xfrm>
        </p:grpSpPr>
        <p:pic>
          <p:nvPicPr>
            <p:cNvPr id="21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1347" y="1395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Corbel" charset="0"/>
                  <a:ea typeface="Corbel" charset="0"/>
                  <a:cs typeface="Corbel" charset="0"/>
                </a:rPr>
                <a:t>Training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Corbel" charset="0"/>
                  <a:ea typeface="Corbel" charset="0"/>
                  <a:cs typeface="Corbel" charset="0"/>
                </a:rPr>
                <a:t>Data</a:t>
              </a:r>
            </a:p>
          </p:txBody>
        </p:sp>
      </p:grpSp>
      <p:graphicFrame>
        <p:nvGraphicFramePr>
          <p:cNvPr id="23" name="Object 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557903"/>
              </p:ext>
            </p:extLst>
          </p:nvPr>
        </p:nvGraphicFramePr>
        <p:xfrm>
          <a:off x="107898" y="3748088"/>
          <a:ext cx="5676901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Worksheet" r:id="rId4" imgW="6019800" imgH="2070100" progId="Excel.Sheet.8">
                  <p:embed/>
                </p:oleObj>
              </mc:Choice>
              <mc:Fallback>
                <p:oleObj name="Worksheet" r:id="rId4" imgW="6019800" imgH="20701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98" y="3748088"/>
                        <a:ext cx="5676901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7"/>
          <p:cNvSpPr>
            <a:spLocks noChangeShapeType="1"/>
          </p:cNvSpPr>
          <p:nvPr/>
        </p:nvSpPr>
        <p:spPr bwMode="auto">
          <a:xfrm flipH="1">
            <a:off x="271411" y="2955925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3701998" y="2955925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6446787" y="1466851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Classification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Algorithms</a:t>
            </a:r>
          </a:p>
        </p:txBody>
      </p:sp>
      <p:sp>
        <p:nvSpPr>
          <p:cNvPr id="27" name="AutoShape 10"/>
          <p:cNvSpPr>
            <a:spLocks noChangeArrowheads="1"/>
          </p:cNvSpPr>
          <p:nvPr/>
        </p:nvSpPr>
        <p:spPr bwMode="auto">
          <a:xfrm rot="20460000">
            <a:off x="4200473" y="1919289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5913386" y="5156200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IF rank = ‘professor’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OR years &gt; 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THEN tenured = ‘yes’ </a:t>
            </a:r>
          </a:p>
        </p:txBody>
      </p:sp>
      <p:grpSp>
        <p:nvGrpSpPr>
          <p:cNvPr id="29" name="Group 12"/>
          <p:cNvGrpSpPr>
            <a:grpSpLocks/>
          </p:cNvGrpSpPr>
          <p:nvPr/>
        </p:nvGrpSpPr>
        <p:grpSpPr bwMode="auto">
          <a:xfrm>
            <a:off x="6443612" y="3060700"/>
            <a:ext cx="1889125" cy="1506538"/>
            <a:chOff x="4081" y="2026"/>
            <a:chExt cx="1190" cy="949"/>
          </a:xfrm>
        </p:grpSpPr>
        <p:pic>
          <p:nvPicPr>
            <p:cNvPr id="30" name="Picture 13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4241" y="2303"/>
              <a:ext cx="859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Classifier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(Model)</a:t>
              </a:r>
            </a:p>
          </p:txBody>
        </p:sp>
      </p:grp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5911799" y="4465639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8334323" y="4387851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4" name="AutoShape 17"/>
          <p:cNvSpPr>
            <a:spLocks noChangeArrowheads="1"/>
          </p:cNvSpPr>
          <p:nvPr/>
        </p:nvSpPr>
        <p:spPr bwMode="auto">
          <a:xfrm>
            <a:off x="7108773" y="2420939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08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(2) Using the Model in Prediction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475163" y="1417638"/>
            <a:ext cx="1889125" cy="1506537"/>
            <a:chOff x="2800" y="989"/>
            <a:chExt cx="1190" cy="949"/>
          </a:xfrm>
        </p:grpSpPr>
        <p:pic>
          <p:nvPicPr>
            <p:cNvPr id="6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960" y="1382"/>
              <a:ext cx="8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Classifier</a:t>
              </a: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2187576" y="2582863"/>
            <a:ext cx="1698625" cy="1506537"/>
            <a:chOff x="1359" y="1723"/>
            <a:chExt cx="1070" cy="949"/>
          </a:xfrm>
        </p:grpSpPr>
        <p:pic>
          <p:nvPicPr>
            <p:cNvPr id="9" name="Picture 7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423" y="2000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Testing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Data</a:t>
              </a:r>
            </a:p>
          </p:txBody>
        </p:sp>
      </p:grpSp>
      <p:graphicFrame>
        <p:nvGraphicFramePr>
          <p:cNvPr id="11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095794"/>
              </p:ext>
            </p:extLst>
          </p:nvPr>
        </p:nvGraphicFramePr>
        <p:xfrm>
          <a:off x="457200" y="4622800"/>
          <a:ext cx="5456237" cy="1628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2" name="Worksheet" r:id="rId5" imgW="6146800" imgH="1816100" progId="Excel.Sheet.8">
                  <p:embed/>
                </p:oleObj>
              </mc:Choice>
              <mc:Fallback>
                <p:oleObj name="Worksheet" r:id="rId5" imgW="6146800" imgH="18161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622800"/>
                        <a:ext cx="5456237" cy="1628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457200" y="39195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887787" y="39195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7823200" y="4848224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6553201" y="2020887"/>
            <a:ext cx="941387" cy="766762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6648451" y="3035300"/>
            <a:ext cx="1825625" cy="815975"/>
            <a:chOff x="4169" y="2008"/>
            <a:chExt cx="1150" cy="514"/>
          </a:xfrm>
        </p:grpSpPr>
        <p:pic>
          <p:nvPicPr>
            <p:cNvPr id="17" name="Picture 15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169" y="2149"/>
              <a:ext cx="115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Unseen Data</a:t>
              </a:r>
            </a:p>
          </p:txBody>
        </p:sp>
      </p:grp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332674" y="4110038"/>
            <a:ext cx="2460353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(Jeff, Professor, 4)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6197601" y="3751262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8478837" y="3751262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3390900" y="1879600"/>
            <a:ext cx="901700" cy="593725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23" name="Picture 21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87" y="5544818"/>
            <a:ext cx="720725" cy="4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235406" y="4806950"/>
            <a:ext cx="1557927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Tenured?</a:t>
            </a:r>
          </a:p>
        </p:txBody>
      </p:sp>
    </p:spTree>
    <p:extLst>
      <p:ext uri="{BB962C8B-B14F-4D97-AF65-F5344CB8AC3E}">
        <p14:creationId xmlns:p14="http://schemas.microsoft.com/office/powerpoint/2010/main" val="84645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Classification: 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Classification: Basic Concepts</a:t>
            </a:r>
          </a:p>
          <a:p>
            <a:r>
              <a:rPr lang="en-US" altLang="en-US" b="1" dirty="0" smtClean="0"/>
              <a:t>Decision Tree Induction</a:t>
            </a:r>
          </a:p>
          <a:p>
            <a:r>
              <a:rPr lang="en-US" altLang="en-US" dirty="0" smtClean="0"/>
              <a:t>Bayes Classification Methods</a:t>
            </a:r>
          </a:p>
          <a:p>
            <a:r>
              <a:rPr lang="en-US" altLang="en-US" dirty="0" smtClean="0"/>
              <a:t>Model Evaluation and Selection</a:t>
            </a:r>
          </a:p>
          <a:p>
            <a:r>
              <a:rPr lang="en-US" altLang="en-US" dirty="0" smtClean="0"/>
              <a:t>Techniques to Improve Classification Accuracy: Ensemble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1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Decision Tree Induction: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Training data set: </a:t>
            </a:r>
            <a:r>
              <a:rPr lang="en-US" altLang="en-US" sz="2000" dirty="0" err="1" smtClean="0"/>
              <a:t>Buys_computer</a:t>
            </a:r>
            <a:endParaRPr lang="en-US" altLang="en-US" sz="2000" dirty="0" smtClean="0"/>
          </a:p>
          <a:p>
            <a:r>
              <a:rPr lang="en-US" altLang="en-US" sz="2000" dirty="0" smtClean="0"/>
              <a:t>The data set follows an example of </a:t>
            </a:r>
            <a:r>
              <a:rPr lang="en-US" altLang="en-US" sz="2000" b="1" dirty="0" smtClean="0"/>
              <a:t>Quinlan’s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ID3</a:t>
            </a:r>
            <a:r>
              <a:rPr lang="en-US" altLang="en-US" sz="2000" b="1" dirty="0" smtClean="0"/>
              <a:t> (Playing Tennis)</a:t>
            </a:r>
          </a:p>
          <a:p>
            <a:r>
              <a:rPr lang="en-US" altLang="en-US" sz="2000" dirty="0" smtClean="0"/>
              <a:t>Resulting tree: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8" name="Group 63"/>
          <p:cNvGrpSpPr>
            <a:grpSpLocks/>
          </p:cNvGrpSpPr>
          <p:nvPr/>
        </p:nvGrpSpPr>
        <p:grpSpPr bwMode="auto">
          <a:xfrm>
            <a:off x="33571" y="2939661"/>
            <a:ext cx="4538429" cy="2800038"/>
            <a:chOff x="743" y="1152"/>
            <a:chExt cx="4019" cy="2403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2364" y="1152"/>
              <a:ext cx="520" cy="291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age?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200" y="2342"/>
              <a:ext cx="820" cy="291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student?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421" y="2342"/>
              <a:ext cx="1163" cy="291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credit rating?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535" y="1809"/>
              <a:ext cx="493" cy="26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Corbel" charset="0"/>
                  <a:ea typeface="Corbel" charset="0"/>
                  <a:cs typeface="Corbel" charset="0"/>
                </a:rPr>
                <a:t>&lt;=30</a:t>
              </a:r>
              <a:endParaRPr lang="en-US" alt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365" y="1804"/>
              <a:ext cx="415" cy="2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 dirty="0">
                  <a:latin typeface="Corbel" charset="0"/>
                  <a:ea typeface="Corbel" charset="0"/>
                  <a:cs typeface="Corbel" charset="0"/>
                </a:rPr>
                <a:t>&gt;40</a:t>
              </a:r>
              <a:endParaRPr lang="en-US" altLang="en-US" sz="1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2619" y="1440"/>
              <a:ext cx="0" cy="9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743" y="3264"/>
              <a:ext cx="358" cy="29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no</a:t>
              </a: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2006" y="3264"/>
              <a:ext cx="41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yes</a:t>
              </a:r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4346" y="3216"/>
              <a:ext cx="41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yes</a:t>
              </a:r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2415" y="2344"/>
              <a:ext cx="41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yes</a:t>
              </a:r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2288" y="1804"/>
              <a:ext cx="672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Corbel" charset="0"/>
                  <a:ea typeface="Corbel" charset="0"/>
                  <a:cs typeface="Corbel" charset="0"/>
                </a:rPr>
                <a:t>31..40</a:t>
              </a:r>
              <a:endParaRPr lang="en-US" alt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Rectangle 62"/>
            <p:cNvSpPr>
              <a:spLocks noChangeArrowheads="1"/>
            </p:cNvSpPr>
            <p:nvPr/>
          </p:nvSpPr>
          <p:spPr bwMode="auto">
            <a:xfrm rot="21456844">
              <a:off x="3143" y="3214"/>
              <a:ext cx="358" cy="29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no</a:t>
              </a:r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4160" y="2784"/>
              <a:ext cx="416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fair</a:t>
              </a:r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3054" y="2784"/>
              <a:ext cx="843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excellent</a:t>
              </a:r>
            </a:p>
          </p:txBody>
        </p:sp>
        <p:sp>
          <p:nvSpPr>
            <p:cNvPr id="31" name="Rectangle 8"/>
            <p:cNvSpPr>
              <a:spLocks noChangeArrowheads="1"/>
            </p:cNvSpPr>
            <p:nvPr/>
          </p:nvSpPr>
          <p:spPr bwMode="auto">
            <a:xfrm>
              <a:off x="1850" y="2832"/>
              <a:ext cx="416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yes</a:t>
              </a:r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no</a:t>
              </a:r>
            </a:p>
          </p:txBody>
        </p:sp>
      </p:grpSp>
      <p:graphicFrame>
        <p:nvGraphicFramePr>
          <p:cNvPr id="33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867684"/>
              </p:ext>
            </p:extLst>
          </p:nvPr>
        </p:nvGraphicFramePr>
        <p:xfrm>
          <a:off x="4619625" y="2425700"/>
          <a:ext cx="4513263" cy="383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03" name="Worksheet" r:id="rId3" imgW="6591300" imgH="5372100" progId="Excel.Sheet.8">
                  <p:embed/>
                </p:oleObj>
              </mc:Choice>
              <mc:Fallback>
                <p:oleObj name="Worksheet" r:id="rId3" imgW="6591300" imgH="53721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2425700"/>
                        <a:ext cx="4513263" cy="383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431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49881</TotalTime>
  <Words>5264</Words>
  <Application>Microsoft Macintosh PowerPoint</Application>
  <PresentationFormat>On-screen Show (4:3)</PresentationFormat>
  <Paragraphs>791</Paragraphs>
  <Slides>58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58</vt:i4>
      </vt:variant>
    </vt:vector>
  </HeadingPairs>
  <TitlesOfParts>
    <vt:vector size="71" baseType="lpstr">
      <vt:lpstr>Calibri</vt:lpstr>
      <vt:lpstr>Comic Sans MS</vt:lpstr>
      <vt:lpstr>Corbel</vt:lpstr>
      <vt:lpstr>Gulim</vt:lpstr>
      <vt:lpstr>Mangal</vt:lpstr>
      <vt:lpstr>Tahoma</vt:lpstr>
      <vt:lpstr>Wingdings</vt:lpstr>
      <vt:lpstr>华文楷体</vt:lpstr>
      <vt:lpstr>Arial</vt:lpstr>
      <vt:lpstr>Office Theme</vt:lpstr>
      <vt:lpstr>Worksheet</vt:lpstr>
      <vt:lpstr>Equation</vt:lpstr>
      <vt:lpstr>Microsoft Excel 97 - 2004 Worksheet</vt:lpstr>
      <vt:lpstr>Chapter 8. Classification: Basic Concepts</vt:lpstr>
      <vt:lpstr>Classification: Basic Concepts</vt:lpstr>
      <vt:lpstr>Supervised vs. Unsupervised Learning</vt:lpstr>
      <vt:lpstr>Prediction Problems: Classification vs. Numeric Prediction</vt:lpstr>
      <vt:lpstr>Classification: A Two-Step Process </vt:lpstr>
      <vt:lpstr>(1) Model Construction</vt:lpstr>
      <vt:lpstr>(2) Using the Model in Prediction</vt:lpstr>
      <vt:lpstr>Classification: Basic Concepts</vt:lpstr>
      <vt:lpstr>Decision Tree Induction: An Example</vt:lpstr>
      <vt:lpstr>Quinlan’s Example – Playing Tennis?</vt:lpstr>
      <vt:lpstr>Algorithm for Decision Tree Induction</vt:lpstr>
      <vt:lpstr>Brief Review of Entropy</vt:lpstr>
      <vt:lpstr>Attribute Selection Measure: Information Gain (ID3/C4.5)</vt:lpstr>
      <vt:lpstr>Attribute Selection: Information Gain</vt:lpstr>
      <vt:lpstr>Attribute Selection: Information Gain</vt:lpstr>
      <vt:lpstr>Computing Information-Gain for Continuous-Valued Attributes</vt:lpstr>
      <vt:lpstr>Gain Ratio for Attribute Selection (C4.5)</vt:lpstr>
      <vt:lpstr>Gain Ratio for Attribute Selection (C4.5)</vt:lpstr>
      <vt:lpstr>Gain Ratio for Attribute Selection (C4.5)</vt:lpstr>
      <vt:lpstr>Gini Index (CART, IBM IntelligentMiner)</vt:lpstr>
      <vt:lpstr>IG vs Gini</vt:lpstr>
      <vt:lpstr>Computation of Gini Index</vt:lpstr>
      <vt:lpstr>Comparing Attribute Selection Measures</vt:lpstr>
      <vt:lpstr>Other Attribute Selection Measures</vt:lpstr>
      <vt:lpstr>Overfitting and Tree Pruning</vt:lpstr>
      <vt:lpstr>Classification in Large Databases</vt:lpstr>
      <vt:lpstr>RainForest: A Scalable Classification Framework</vt:lpstr>
      <vt:lpstr>Classification: Basic Concepts</vt:lpstr>
      <vt:lpstr>Bayesian Classification: Why?</vt:lpstr>
      <vt:lpstr>Bayes’ Theorem: Basics</vt:lpstr>
      <vt:lpstr>Bayes’ Theorem: Basics</vt:lpstr>
      <vt:lpstr>Prediction Based on Bayes’ Theorem</vt:lpstr>
      <vt:lpstr>Classification is to Derive the Maximum Posteriori</vt:lpstr>
      <vt:lpstr>Naïve Bayes Classifier </vt:lpstr>
      <vt:lpstr>Naïve Bayes Classifier: Training Dataset</vt:lpstr>
      <vt:lpstr>Naïve Bayes Classifier: An Example</vt:lpstr>
      <vt:lpstr>Avoiding the Zero-Probability Problem</vt:lpstr>
      <vt:lpstr>Naïve Bayes Classifier: Comments</vt:lpstr>
      <vt:lpstr>Classification: Basic Concepts</vt:lpstr>
      <vt:lpstr>Model Evaluation and Selection</vt:lpstr>
      <vt:lpstr>Classifier Evaluation Metrics: Confusion Matrix</vt:lpstr>
      <vt:lpstr>Classifier Evaluation Metrics: Accuracy, Error Rate, Sensitivity and Specificity</vt:lpstr>
      <vt:lpstr>Classifier Evaluation Metrics:  Precision and Recall, and F-measures</vt:lpstr>
      <vt:lpstr>Classifier Evaluation Metrics: Example</vt:lpstr>
      <vt:lpstr>Evaluating Classifier Accuracy: Holdout &amp; Cross-Validation Methods</vt:lpstr>
      <vt:lpstr>Evaluating Classifier Accuracy: Bootstrap</vt:lpstr>
      <vt:lpstr>Model Selection: ROC Curves</vt:lpstr>
      <vt:lpstr>Issues Affecting Model Selection</vt:lpstr>
      <vt:lpstr>Classification: Basic Concepts</vt:lpstr>
      <vt:lpstr>Ensemble Methods: Increasing the Accuracy</vt:lpstr>
      <vt:lpstr>Bagging: Boostrap Aggregation</vt:lpstr>
      <vt:lpstr>Boosting</vt:lpstr>
      <vt:lpstr>Adaboost (Freund and Schapire, 1997)</vt:lpstr>
      <vt:lpstr>Random Forest (Breiman 2001) </vt:lpstr>
      <vt:lpstr>Classification of Class-Imbalanced Data Sets</vt:lpstr>
      <vt:lpstr>Summary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2112</cp:revision>
  <cp:lastPrinted>2017-01-15T22:23:57Z</cp:lastPrinted>
  <dcterms:created xsi:type="dcterms:W3CDTF">2015-05-16T14:51:23Z</dcterms:created>
  <dcterms:modified xsi:type="dcterms:W3CDTF">2017-07-07T21:18:01Z</dcterms:modified>
</cp:coreProperties>
</file>