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6" r:id="rId2"/>
    <p:sldId id="337" r:id="rId3"/>
    <p:sldId id="281" r:id="rId4"/>
    <p:sldId id="318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1" r:id="rId13"/>
    <p:sldId id="333" r:id="rId14"/>
    <p:sldId id="332" r:id="rId15"/>
    <p:sldId id="308" r:id="rId16"/>
    <p:sldId id="309" r:id="rId17"/>
    <p:sldId id="310" r:id="rId18"/>
    <p:sldId id="311" r:id="rId19"/>
    <p:sldId id="312" r:id="rId20"/>
    <p:sldId id="313" r:id="rId21"/>
    <p:sldId id="334" r:id="rId22"/>
    <p:sldId id="335" r:id="rId23"/>
    <p:sldId id="299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E2AC01"/>
    <a:srgbClr val="910012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62898"/>
  </p:normalViewPr>
  <p:slideViewPr>
    <p:cSldViewPr snapToGrid="0" snapToObjects="1">
      <p:cViewPr>
        <p:scale>
          <a:sx n="66" d="100"/>
          <a:sy n="66" d="100"/>
        </p:scale>
        <p:origin x="12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A:2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B:3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C:3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D:1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E:3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C:3,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E:3,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A:2</a:t>
            </a:r>
            <a:r>
              <a:rPr lang="zh-CN" altLang="en-US" dirty="0" smtClean="0"/>
              <a:t> </a:t>
            </a:r>
            <a:r>
              <a:rPr lang="en-US" altLang="zh-CN" dirty="0" smtClean="0"/>
              <a:t>(sorted)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AC;</a:t>
            </a:r>
            <a:r>
              <a:rPr lang="zh-CN" altLang="en-US" dirty="0" smtClean="0"/>
              <a:t> </a:t>
            </a:r>
            <a:r>
              <a:rPr lang="en-US" altLang="zh-CN" dirty="0" smtClean="0"/>
              <a:t>BCE;</a:t>
            </a:r>
            <a:r>
              <a:rPr lang="zh-CN" altLang="en-US" dirty="0" smtClean="0"/>
              <a:t> </a:t>
            </a:r>
            <a:r>
              <a:rPr lang="en-US" altLang="zh-CN" dirty="0" smtClean="0"/>
              <a:t>ABCE;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endParaRPr lang="zh-CN" altLang="en-US" baseline="0" dirty="0" smtClean="0"/>
          </a:p>
          <a:p>
            <a:r>
              <a:rPr lang="en-US" altLang="zh-CN" baseline="0" dirty="0" smtClean="0"/>
              <a:t>Tree:</a:t>
            </a:r>
            <a:endParaRPr lang="zh-CN" altLang="en-US" baseline="0" dirty="0" smtClean="0"/>
          </a:p>
          <a:p>
            <a:r>
              <a:rPr lang="en-US" altLang="zh-CN" dirty="0" smtClean="0"/>
              <a:t>C(1)-A(1)</a:t>
            </a:r>
            <a:endParaRPr lang="zh-CN" altLang="en-US" dirty="0" smtClean="0"/>
          </a:p>
          <a:p>
            <a:r>
              <a:rPr lang="en-US" altLang="zh-CN" dirty="0" smtClean="0"/>
              <a:t>C(2)-B(2)-E(2)-A(1)</a:t>
            </a:r>
            <a:endParaRPr lang="zh-CN" altLang="en-US" dirty="0" smtClean="0"/>
          </a:p>
          <a:p>
            <a:r>
              <a:rPr lang="en-US" altLang="zh-CN" dirty="0" smtClean="0"/>
              <a:t>B(1)-E(1)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A-conditional:</a:t>
            </a:r>
            <a:endParaRPr lang="zh-CN" altLang="en-US" dirty="0" smtClean="0"/>
          </a:p>
          <a:p>
            <a:r>
              <a:rPr lang="en-US" altLang="zh-CN" dirty="0" smtClean="0"/>
              <a:t>C:1</a:t>
            </a:r>
            <a:endParaRPr lang="zh-CN" altLang="en-US" dirty="0" smtClean="0"/>
          </a:p>
          <a:p>
            <a:r>
              <a:rPr lang="en-US" altLang="zh-CN" dirty="0" smtClean="0"/>
              <a:t>C-B-E:1</a:t>
            </a:r>
            <a:endParaRPr lang="zh-CN" altLang="en-US" dirty="0" smtClean="0"/>
          </a:p>
          <a:p>
            <a:r>
              <a:rPr lang="en-US" altLang="zh-CN" dirty="0" smtClean="0"/>
              <a:t>C:2,B:1,E:1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C:2</a:t>
            </a:r>
            <a:endParaRPr lang="zh-CN" altLang="en-US" baseline="0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CA-conditional: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B-conditional:</a:t>
            </a:r>
            <a:endParaRPr lang="zh-CN" altLang="en-US" dirty="0" smtClean="0"/>
          </a:p>
          <a:p>
            <a:r>
              <a:rPr lang="en-US" altLang="zh-CN" dirty="0" smtClean="0"/>
              <a:t>C:2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BC:2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BC-conditional:</a:t>
            </a:r>
            <a:endParaRPr lang="zh-CN" altLang="en-US" baseline="0" dirty="0" smtClean="0"/>
          </a:p>
          <a:p>
            <a:r>
              <a:rPr lang="en-US" altLang="zh-CN" baseline="0" dirty="0" smtClean="0"/>
              <a:t>Empty</a:t>
            </a:r>
            <a:endParaRPr lang="zh-CN" altLang="en-US" baseline="0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E-conditional:</a:t>
            </a:r>
            <a:endParaRPr lang="zh-CN" altLang="en-US" dirty="0" smtClean="0"/>
          </a:p>
          <a:p>
            <a:r>
              <a:rPr lang="en-US" altLang="zh-CN" dirty="0" smtClean="0"/>
              <a:t>C-B:2</a:t>
            </a:r>
            <a:endParaRPr lang="zh-CN" altLang="en-US" dirty="0" smtClean="0"/>
          </a:p>
          <a:p>
            <a:r>
              <a:rPr lang="en-US" altLang="zh-CN" dirty="0" smtClean="0"/>
              <a:t>B:1</a:t>
            </a:r>
            <a:endParaRPr lang="zh-CN" altLang="en-US" dirty="0" smtClean="0"/>
          </a:p>
          <a:p>
            <a:r>
              <a:rPr lang="en-US" altLang="zh-CN" dirty="0" smtClean="0"/>
              <a:t>B:3,C:2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/>
              </a:rPr>
              <a:t>=&gt;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B:3,C:2</a:t>
            </a:r>
            <a:endParaRPr lang="zh-CN" altLang="en-US" baseline="0" dirty="0" smtClean="0">
              <a:sym typeface="Wingdings"/>
            </a:endParaRPr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BE:3,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CE:2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BE-conditional:</a:t>
            </a:r>
            <a:endParaRPr lang="zh-CN" altLang="en-US" dirty="0" smtClean="0"/>
          </a:p>
          <a:p>
            <a:r>
              <a:rPr lang="en-US" altLang="zh-CN" dirty="0" smtClean="0"/>
              <a:t>C:2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CBE:2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CE-conditional: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CE:2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books.org/wiki/Data_Mining_Algorithms_In_R/Frequent_Pattern_Mining/The_FP-Growth_Algorith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For HWs: If the number you provided was wrong, you would more likely have </a:t>
            </a:r>
            <a:r>
              <a:rPr lang="en-US" sz="2800" b="1" dirty="0" smtClean="0">
                <a:solidFill>
                  <a:srgbClr val="FF0000"/>
                </a:solidFill>
              </a:rPr>
              <a:t>more points </a:t>
            </a:r>
            <a:r>
              <a:rPr lang="en-US" sz="2800" dirty="0" smtClean="0"/>
              <a:t>to give </a:t>
            </a:r>
            <a:r>
              <a:rPr lang="en-US" sz="2800" b="1" dirty="0" smtClean="0">
                <a:solidFill>
                  <a:srgbClr val="FF0000"/>
                </a:solidFill>
              </a:rPr>
              <a:t>detailed answers </a:t>
            </a:r>
            <a:r>
              <a:rPr lang="en-US" sz="2800" dirty="0" smtClean="0"/>
              <a:t>than brief answers. </a:t>
            </a:r>
            <a:r>
              <a:rPr lang="en-US" sz="2800" b="1" dirty="0" smtClean="0">
                <a:solidFill>
                  <a:srgbClr val="FF0000"/>
                </a:solidFill>
              </a:rPr>
              <a:t>Correlation!!!</a:t>
            </a:r>
          </a:p>
          <a:p>
            <a:r>
              <a:rPr lang="en-US" sz="2800" dirty="0" smtClean="0"/>
              <a:t>I found three not-just-100 but surprisingly great HW1s!</a:t>
            </a:r>
          </a:p>
          <a:p>
            <a:r>
              <a:rPr lang="en-US" sz="2800" dirty="0" smtClean="0"/>
              <a:t>Sept. 21 (Thu): (</a:t>
            </a:r>
            <a:r>
              <a:rPr lang="en-US" sz="2800" dirty="0" err="1" smtClean="0"/>
              <a:t>Apriori</a:t>
            </a:r>
            <a:r>
              <a:rPr lang="en-US" sz="2800" dirty="0" smtClean="0"/>
              <a:t> and) FP-Growth</a:t>
            </a:r>
          </a:p>
          <a:p>
            <a:r>
              <a:rPr lang="en-US" sz="2800" dirty="0" smtClean="0"/>
              <a:t>Sept. 26 (Tue): Pattern evaluation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Getting to know each other: Data Science: Bachelor, M.S., Ph.D.? Industry or Academia?</a:t>
            </a:r>
          </a:p>
          <a:p>
            <a:r>
              <a:rPr lang="en-US" sz="2800" dirty="0" smtClean="0"/>
              <a:t>Sept. 28 (Thu): Beyond </a:t>
            </a:r>
            <a:r>
              <a:rPr lang="en-US" sz="2800" dirty="0" err="1" smtClean="0"/>
              <a:t>itemset</a:t>
            </a:r>
            <a:endParaRPr lang="en-US" sz="2800" dirty="0" smtClean="0"/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How to do Task 1, 2, 3, 4 (of course project) in 75 minutes?</a:t>
            </a:r>
          </a:p>
          <a:p>
            <a:r>
              <a:rPr lang="en-US" sz="2600" dirty="0" smtClean="0"/>
              <a:t>Oct. 3 (Tue): Course review 1</a:t>
            </a:r>
          </a:p>
          <a:p>
            <a:r>
              <a:rPr lang="en-US" sz="2600" dirty="0" smtClean="0"/>
              <a:t>Oct. 5 (Thu): Mid-term exam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027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X, </a:t>
            </a:r>
            <a:r>
              <a:rPr lang="en-US" altLang="en-US" sz="1800" strike="sngStrike" dirty="0">
                <a:latin typeface="Corbel" charset="0"/>
                <a:ea typeface="Corbel" charset="0"/>
                <a:cs typeface="Corbel" charset="0"/>
              </a:rPr>
              <a:t>with the same support as 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closed-patterns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</a:t>
            </a:r>
            <a:r>
              <a:rPr lang="en-US" altLang="en-US" dirty="0" smtClean="0"/>
              <a:t>Patterns: </a:t>
            </a:r>
            <a:r>
              <a:rPr lang="en-US" alt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Observation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From TDB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2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</a:t>
            </a:r>
            <a:r>
              <a:rPr lang="en-US" altLang="en-US" sz="2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frequent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/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/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/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/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/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/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/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/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5647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6398309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6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4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6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4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13828" y="1465304"/>
            <a:ext cx="3218894" cy="175432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f:4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a:3, c:4, b:3, m:3,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p:3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;</a:t>
            </a: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a:3,</a:t>
            </a:r>
            <a:r>
              <a:rPr lang="zh-CN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fc:3,</a:t>
            </a:r>
            <a:r>
              <a:rPr lang="zh-CN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fm:3,</a:t>
            </a:r>
            <a:r>
              <a:rPr lang="zh-CN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ac:3,</a:t>
            </a:r>
            <a:r>
              <a:rPr lang="zh-CN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am:3,</a:t>
            </a:r>
            <a:endParaRPr lang="en-US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3, cp:3;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3, fam:3,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3.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0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6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1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3976" y="1685433"/>
            <a:ext cx="4480024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74364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513116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2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968" y="4789740"/>
            <a:ext cx="8229600" cy="246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mine(&lt;f:3, c:3, a:3&gt;|m)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mine(&lt;f:3, c:3&gt;|am)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(fam:3)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 (&lt;f:3&gt;|cam)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(fcam:3)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(cm:3)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mine(&lt;f:3&gt;|cm)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(fm:3)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297698" y="4884735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4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114647" y="4255104"/>
            <a:ext cx="1248703" cy="1808163"/>
            <a:chOff x="4393" y="1248"/>
            <a:chExt cx="693" cy="1139"/>
          </a:xfrm>
        </p:grpSpPr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786900" y="5828315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602462" y="4277442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577062" y="4887042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58" name="AutoShape 24"/>
          <p:cNvCxnSpPr>
            <a:cxnSpLocks noChangeShapeType="1"/>
          </p:cNvCxnSpPr>
          <p:nvPr/>
        </p:nvCxnSpPr>
        <p:spPr bwMode="auto">
          <a:xfrm flipH="1">
            <a:off x="1811261" y="4677552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442152" y="5283917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414116" y="427513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>
            <a:off x="2543945" y="4631287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170021" y="5281611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9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 dataset is in your hand,</a:t>
            </a:r>
          </a:p>
          <a:p>
            <a:pPr marL="0" indent="0">
              <a:buNone/>
            </a:pPr>
            <a:r>
              <a:rPr lang="en-US" dirty="0" smtClean="0"/>
              <a:t>Watch it! Touch it!</a:t>
            </a:r>
          </a:p>
          <a:p>
            <a:pPr marL="0" indent="0">
              <a:buNone/>
            </a:pPr>
            <a:r>
              <a:rPr lang="en-US" dirty="0" smtClean="0"/>
              <a:t>Smell it! Taste it!</a:t>
            </a:r>
          </a:p>
          <a:p>
            <a:pPr marL="0" indent="0">
              <a:buNone/>
            </a:pPr>
            <a:r>
              <a:rPr lang="en-US" dirty="0" smtClean="0"/>
              <a:t>Be preparing for long </a:t>
            </a:r>
            <a:r>
              <a:rPr lang="mr-IN" dirty="0" smtClean="0"/>
              <a:t>…</a:t>
            </a:r>
            <a:r>
              <a:rPr lang="en-US" dirty="0" smtClean="0"/>
              <a:t> Get ready!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the target </a:t>
            </a:r>
            <a:r>
              <a:rPr lang="mr-IN" dirty="0" smtClean="0"/>
              <a:t>–</a:t>
            </a:r>
            <a:r>
              <a:rPr lang="en-US" dirty="0" smtClean="0"/>
              <a:t> application problem.</a:t>
            </a:r>
          </a:p>
          <a:p>
            <a:pPr marL="0" indent="0">
              <a:buNone/>
            </a:pPr>
            <a:r>
              <a:rPr lang="en-US" dirty="0" smtClean="0"/>
              <a:t>Solve the problem! Go! Go!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56361" y="1686488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cond. FP-tree &amp; mine it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831705" y="4592056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2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FP-Growth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96855"/>
              </p:ext>
            </p:extLst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/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57798"/>
              </p:ext>
            </p:extLst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/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/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6579"/>
              </p:ext>
            </p:extLst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/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04274"/>
              </p:ext>
            </p:extLst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04048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WikiBooks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en.wikibooks.org/wiki/Data_Mining_Algorithms_In_R/Frequent_Pattern_Mining/The_FP-Growth_Algorithm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88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Meng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05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Chapter 6.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Frequent Pattern Mining: FP-Growth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7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threshold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/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1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1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sz="2100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/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40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too huge set for any computer to compute or store!</a:t>
            </a:r>
          </a:p>
        </p:txBody>
      </p:sp>
    </p:spTree>
    <p:extLst>
      <p:ext uri="{BB962C8B-B14F-4D97-AF65-F5344CB8AC3E}">
        <p14:creationId xmlns:p14="http://schemas.microsoft.com/office/powerpoint/2010/main" val="68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as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48194</TotalTime>
  <Words>2987</Words>
  <Application>Microsoft Macintosh PowerPoint</Application>
  <PresentationFormat>On-screen Show (4:3)</PresentationFormat>
  <Paragraphs>614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Corbel</vt:lpstr>
      <vt:lpstr>Mangal</vt:lpstr>
      <vt:lpstr>ＭＳ ゴシック</vt:lpstr>
      <vt:lpstr>Symbol</vt:lpstr>
      <vt:lpstr>Wingdings</vt:lpstr>
      <vt:lpstr>华文楷体</vt:lpstr>
      <vt:lpstr>宋体</vt:lpstr>
      <vt:lpstr>Office Theme</vt:lpstr>
      <vt:lpstr>Announcement</vt:lpstr>
      <vt:lpstr>How to Work with Data?</vt:lpstr>
      <vt:lpstr>Chapter 6. Frequent Pattern Mining: FP-Growth</vt:lpstr>
      <vt:lpstr>PowerPoint Presentation</vt:lpstr>
      <vt:lpstr>Pattern Discovery: Definition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The Downward Closure Property of Frequent Patterns: Apriori</vt:lpstr>
      <vt:lpstr>Apriori: A Candidate Generation &amp; Test Approach</vt:lpstr>
      <vt:lpstr>The Apriori Algorithm: An Example</vt:lpstr>
      <vt:lpstr>The Apriori Algorithm (Pseudo-Code)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Mine Each Conditional Pattern-Base Recursively</vt:lpstr>
      <vt:lpstr>Mine Each Conditional Pattern-Base Recursively</vt:lpstr>
      <vt:lpstr>Try FP-Growth?</vt:lpstr>
      <vt:lpstr>Try WikiBooks’ Example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2089</cp:revision>
  <cp:lastPrinted>2017-01-15T22:23:57Z</cp:lastPrinted>
  <dcterms:created xsi:type="dcterms:W3CDTF">2015-05-16T14:51:23Z</dcterms:created>
  <dcterms:modified xsi:type="dcterms:W3CDTF">2017-09-21T20:20:17Z</dcterms:modified>
</cp:coreProperties>
</file>