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g" ContentType="image/jpeg"/>
  <Default Extension="jpe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gif" ContentType="image/gif"/>
  <Default Extension="xls" ContentType="application/vnd.ms-excel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81" r:id="rId2"/>
    <p:sldId id="286" r:id="rId3"/>
    <p:sldId id="309" r:id="rId4"/>
    <p:sldId id="310" r:id="rId5"/>
    <p:sldId id="311" r:id="rId6"/>
    <p:sldId id="312" r:id="rId7"/>
    <p:sldId id="313" r:id="rId8"/>
    <p:sldId id="314" r:id="rId9"/>
    <p:sldId id="371" r:id="rId10"/>
    <p:sldId id="319" r:id="rId11"/>
    <p:sldId id="320" r:id="rId12"/>
    <p:sldId id="288" r:id="rId13"/>
    <p:sldId id="283" r:id="rId14"/>
    <p:sldId id="284" r:id="rId15"/>
    <p:sldId id="285" r:id="rId16"/>
    <p:sldId id="321" r:id="rId17"/>
    <p:sldId id="368" r:id="rId18"/>
    <p:sldId id="322" r:id="rId19"/>
    <p:sldId id="323" r:id="rId20"/>
    <p:sldId id="324" r:id="rId21"/>
    <p:sldId id="326" r:id="rId22"/>
    <p:sldId id="327" r:id="rId23"/>
    <p:sldId id="328" r:id="rId24"/>
    <p:sldId id="329" r:id="rId25"/>
    <p:sldId id="331" r:id="rId26"/>
    <p:sldId id="370" r:id="rId27"/>
    <p:sldId id="333" r:id="rId28"/>
    <p:sldId id="334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aron Elmore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10012"/>
    <a:srgbClr val="E2AC01"/>
    <a:srgbClr val="FFFC00"/>
    <a:srgbClr val="FFE9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98" autoAdjust="0"/>
    <p:restoredTop sz="85748"/>
  </p:normalViewPr>
  <p:slideViewPr>
    <p:cSldViewPr snapToGrid="0" snapToObjects="1">
      <p:cViewPr>
        <p:scale>
          <a:sx n="87" d="100"/>
          <a:sy n="87" d="100"/>
        </p:scale>
        <p:origin x="536" y="2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233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handoutMaster" Target="handoutMasters/handoutMaster1.xml"/><Relationship Id="rId32" Type="http://schemas.openxmlformats.org/officeDocument/2006/relationships/commentAuthors" Target="commentAuthor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Relationship Id="rId2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Relationship Id="rId2" Type="http://schemas.openxmlformats.org/officeDocument/2006/relationships/image" Target="../media/image1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Relationship Id="rId2" Type="http://schemas.openxmlformats.org/officeDocument/2006/relationships/image" Target="../media/image19.emf"/><Relationship Id="rId3" Type="http://schemas.openxmlformats.org/officeDocument/2006/relationships/image" Target="../media/image20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Relationship Id="rId2" Type="http://schemas.openxmlformats.org/officeDocument/2006/relationships/image" Target="../media/image24.wmf"/><Relationship Id="rId3" Type="http://schemas.openxmlformats.org/officeDocument/2006/relationships/image" Target="../media/image25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4" Type="http://schemas.openxmlformats.org/officeDocument/2006/relationships/image" Target="../media/image29.emf"/><Relationship Id="rId5" Type="http://schemas.openxmlformats.org/officeDocument/2006/relationships/image" Target="../media/image18.wmf"/><Relationship Id="rId1" Type="http://schemas.openxmlformats.org/officeDocument/2006/relationships/image" Target="../media/image26.emf"/><Relationship Id="rId2" Type="http://schemas.openxmlformats.org/officeDocument/2006/relationships/image" Target="../media/image27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Relationship Id="rId2" Type="http://schemas.openxmlformats.org/officeDocument/2006/relationships/image" Target="../media/image3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492DA4-7033-254B-9755-02E963D2D60B}" type="datetimeFigureOut">
              <a:rPr lang="en-US" smtClean="0"/>
              <a:t>7/27/17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B62766-2C43-EF4D-81BB-E60258EC4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5972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33186B-3F56-2747-A708-0F062C13EF5A}" type="datetimeFigureOut">
              <a:rPr lang="en-US" smtClean="0"/>
              <a:t>7/27/17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C9EB6B-96A1-6146-928C-891905651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6325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C9EB6B-96A1-6146-928C-89190565182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9293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C9EB6B-96A1-6146-928C-89190565182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5947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aseline="0" dirty="0" err="1" smtClean="0"/>
              <a:t>Jaccard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coefficient: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Facebook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mutual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friends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of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two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users.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C9EB6B-96A1-6146-928C-89190565182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9280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&gt;=</a:t>
            </a:r>
            <a:r>
              <a:rPr lang="zh-CN" altLang="en-US" dirty="0" smtClean="0"/>
              <a:t> </a:t>
            </a:r>
            <a:r>
              <a:rPr lang="en-US" altLang="zh-CN" dirty="0" smtClean="0"/>
              <a:t>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C9EB6B-96A1-6146-928C-89190565182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784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555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645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232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814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620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714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984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430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710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379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038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016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Relationship Id="rId3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4" Type="http://schemas.openxmlformats.org/officeDocument/2006/relationships/image" Target="../media/image14.gif"/><Relationship Id="rId5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16.wmf"/><Relationship Id="rId5" Type="http://schemas.openxmlformats.org/officeDocument/2006/relationships/oleObject" Target="../embeddings/oleObject5.bin"/><Relationship Id="rId6" Type="http://schemas.openxmlformats.org/officeDocument/2006/relationships/image" Target="../media/image17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18.wmf"/><Relationship Id="rId5" Type="http://schemas.openxmlformats.org/officeDocument/2006/relationships/oleObject" Target="../embeddings/Microsoft_Excel_97_-_2004_Worksheet1.xls"/><Relationship Id="rId6" Type="http://schemas.openxmlformats.org/officeDocument/2006/relationships/image" Target="../media/image19.emf"/><Relationship Id="rId7" Type="http://schemas.openxmlformats.org/officeDocument/2006/relationships/oleObject" Target="../embeddings/Microsoft_Excel_97_-_2004_Worksheet2.xls"/><Relationship Id="rId8" Type="http://schemas.openxmlformats.org/officeDocument/2006/relationships/image" Target="../media/image20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21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4" Type="http://schemas.openxmlformats.org/officeDocument/2006/relationships/image" Target="../media/image23.wmf"/><Relationship Id="rId5" Type="http://schemas.openxmlformats.org/officeDocument/2006/relationships/oleObject" Target="../embeddings/oleObject9.bin"/><Relationship Id="rId6" Type="http://schemas.openxmlformats.org/officeDocument/2006/relationships/image" Target="../media/image24.wmf"/><Relationship Id="rId7" Type="http://schemas.openxmlformats.org/officeDocument/2006/relationships/oleObject" Target="../embeddings/oleObject10.bin"/><Relationship Id="rId8" Type="http://schemas.openxmlformats.org/officeDocument/2006/relationships/image" Target="../media/image25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15.bin"/><Relationship Id="rId12" Type="http://schemas.openxmlformats.org/officeDocument/2006/relationships/image" Target="../media/image18.w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11.bin"/><Relationship Id="rId4" Type="http://schemas.openxmlformats.org/officeDocument/2006/relationships/image" Target="../media/image26.emf"/><Relationship Id="rId5" Type="http://schemas.openxmlformats.org/officeDocument/2006/relationships/oleObject" Target="../embeddings/oleObject12.bin"/><Relationship Id="rId6" Type="http://schemas.openxmlformats.org/officeDocument/2006/relationships/image" Target="../media/image27.emf"/><Relationship Id="rId7" Type="http://schemas.openxmlformats.org/officeDocument/2006/relationships/oleObject" Target="../embeddings/oleObject13.bin"/><Relationship Id="rId8" Type="http://schemas.openxmlformats.org/officeDocument/2006/relationships/image" Target="../media/image28.emf"/><Relationship Id="rId9" Type="http://schemas.openxmlformats.org/officeDocument/2006/relationships/oleObject" Target="../embeddings/oleObject14.bin"/><Relationship Id="rId10" Type="http://schemas.openxmlformats.org/officeDocument/2006/relationships/image" Target="../media/image29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4" Type="http://schemas.openxmlformats.org/officeDocument/2006/relationships/image" Target="../media/image31.jpeg"/><Relationship Id="rId5" Type="http://schemas.openxmlformats.org/officeDocument/2006/relationships/image" Target="../media/image32.jpeg"/><Relationship Id="rId6" Type="http://schemas.openxmlformats.org/officeDocument/2006/relationships/image" Target="../media/image33.jpeg"/><Relationship Id="rId7" Type="http://schemas.openxmlformats.org/officeDocument/2006/relationships/image" Target="../media/image34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4" Type="http://schemas.openxmlformats.org/officeDocument/2006/relationships/image" Target="../media/image35.w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4" Type="http://schemas.openxmlformats.org/officeDocument/2006/relationships/image" Target="../media/image36.wmf"/><Relationship Id="rId5" Type="http://schemas.openxmlformats.org/officeDocument/2006/relationships/oleObject" Target="../embeddings/oleObject18.bin"/><Relationship Id="rId6" Type="http://schemas.openxmlformats.org/officeDocument/2006/relationships/image" Target="../media/image37.w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4" Type="http://schemas.openxmlformats.org/officeDocument/2006/relationships/oleObject" Target="../embeddings/oleObject19.bin"/><Relationship Id="rId5" Type="http://schemas.openxmlformats.org/officeDocument/2006/relationships/image" Target="../media/image38.w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4" Type="http://schemas.openxmlformats.org/officeDocument/2006/relationships/image" Target="../media/image41.png"/><Relationship Id="rId5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3.emf"/><Relationship Id="rId5" Type="http://schemas.openxmlformats.org/officeDocument/2006/relationships/image" Target="../media/image4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5.wmf"/><Relationship Id="rId5" Type="http://schemas.openxmlformats.org/officeDocument/2006/relationships/oleObject" Target="../embeddings/oleObject3.bin"/><Relationship Id="rId6" Type="http://schemas.openxmlformats.org/officeDocument/2006/relationships/image" Target="../media/image6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06309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77575"/>
            <a:ext cx="7772400" cy="2268074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>
                <a:solidFill>
                  <a:schemeClr val="bg1"/>
                </a:solidFill>
              </a:rPr>
              <a:t>Chapter 2.</a:t>
            </a:r>
            <a:r>
              <a:rPr lang="zh-CN" altLang="en-US" dirty="0" smtClean="0">
                <a:solidFill>
                  <a:schemeClr val="bg1"/>
                </a:solidFill>
              </a:rPr>
              <a:t/>
            </a:r>
            <a:br>
              <a:rPr lang="zh-CN" altLang="en-US" dirty="0" smtClean="0">
                <a:solidFill>
                  <a:schemeClr val="bg1"/>
                </a:solidFill>
              </a:rPr>
            </a:br>
            <a:r>
              <a:rPr lang="en-US" altLang="zh-CN" dirty="0" smtClean="0">
                <a:solidFill>
                  <a:schemeClr val="bg1"/>
                </a:solidFill>
              </a:rPr>
              <a:t>Getting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to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Know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Your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Data:</a:t>
            </a:r>
            <a:r>
              <a:rPr lang="zh-CN" altLang="en-US" dirty="0" smtClean="0">
                <a:solidFill>
                  <a:schemeClr val="bg1"/>
                </a:solidFill>
              </a:rPr>
              <a:t/>
            </a:r>
            <a:br>
              <a:rPr lang="zh-CN" altLang="en-US" dirty="0" smtClean="0">
                <a:solidFill>
                  <a:schemeClr val="bg1"/>
                </a:solidFill>
              </a:rPr>
            </a:br>
            <a:r>
              <a:rPr lang="en-US" altLang="zh-CN" dirty="0" smtClean="0">
                <a:solidFill>
                  <a:schemeClr val="bg1"/>
                </a:solidFill>
              </a:rPr>
              <a:t>Data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Visualization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685800" y="4739317"/>
            <a:ext cx="8110368" cy="12206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5135065"/>
            <a:ext cx="7456311" cy="1752600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>
                <a:solidFill>
                  <a:schemeClr val="tx1"/>
                </a:solidFill>
              </a:rPr>
              <a:t>Meng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Jiang</a:t>
            </a:r>
          </a:p>
          <a:p>
            <a:pPr algn="l"/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CSE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40647/60647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Data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Science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Fall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2017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  <a:p>
            <a:pPr algn="l"/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Introduction to Data Mining</a:t>
            </a:r>
          </a:p>
        </p:txBody>
      </p:sp>
    </p:spTree>
    <p:extLst>
      <p:ext uri="{BB962C8B-B14F-4D97-AF65-F5344CB8AC3E}">
        <p14:creationId xmlns:p14="http://schemas.microsoft.com/office/powerpoint/2010/main" val="3834729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Other</a:t>
            </a:r>
            <a:r>
              <a:rPr lang="zh-CN" altLang="en-US" dirty="0"/>
              <a:t> </a:t>
            </a:r>
            <a:r>
              <a:rPr lang="en-US" altLang="zh-CN" dirty="0"/>
              <a:t>Visualization:</a:t>
            </a:r>
            <a:r>
              <a:rPr lang="zh-CN" altLang="en-US" dirty="0"/>
              <a:t> </a:t>
            </a:r>
            <a:r>
              <a:rPr lang="en-US" altLang="zh-CN" dirty="0" smtClean="0"/>
              <a:t>Tag</a:t>
            </a:r>
            <a:r>
              <a:rPr lang="zh-CN" altLang="en-US" dirty="0" smtClean="0"/>
              <a:t> </a:t>
            </a:r>
            <a:r>
              <a:rPr lang="en-US" altLang="zh-CN" dirty="0" smtClean="0"/>
              <a:t>Cloud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10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16" y="1321594"/>
            <a:ext cx="5895209" cy="2011541"/>
          </a:xfrm>
          <a:prstGeom prst="rect">
            <a:avLst/>
          </a:prstGeom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6572" y="2979174"/>
            <a:ext cx="4530228" cy="3742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205489" y="5663070"/>
            <a:ext cx="39537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en-US" smtClean="0"/>
              <a:t>Newsmap: Google News Stories in 2005</a:t>
            </a:r>
            <a:endParaRPr lang="en-US" altLang="en-US" dirty="0"/>
          </a:p>
        </p:txBody>
      </p:sp>
      <p:sp>
        <p:nvSpPr>
          <p:cNvPr id="8" name="Rectangle 7"/>
          <p:cNvSpPr/>
          <p:nvPr/>
        </p:nvSpPr>
        <p:spPr>
          <a:xfrm>
            <a:off x="5557184" y="1321594"/>
            <a:ext cx="31010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en-US" dirty="0"/>
              <a:t>KDD 2013 Research Paper </a:t>
            </a:r>
            <a:r>
              <a:rPr lang="en-US" altLang="en-US" dirty="0" smtClean="0"/>
              <a:t>Title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144592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Other</a:t>
            </a:r>
            <a:r>
              <a:rPr lang="zh-CN" altLang="en-US" dirty="0"/>
              <a:t> </a:t>
            </a:r>
            <a:r>
              <a:rPr lang="en-US" altLang="zh-CN" dirty="0"/>
              <a:t>Visualization:</a:t>
            </a:r>
            <a:r>
              <a:rPr lang="zh-CN" altLang="en-US" dirty="0"/>
              <a:t> </a:t>
            </a:r>
            <a:r>
              <a:rPr lang="en-US" altLang="zh-CN" dirty="0" smtClean="0"/>
              <a:t>Networks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9433" y="1355782"/>
            <a:ext cx="2979170" cy="2311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 descr="https://upload.wikimedia.org/wikipedia/commons/7/70/Social_Re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640" y="1417638"/>
            <a:ext cx="2743200" cy="2250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http://www.fmsasg.com/socialnetworkanalysis/SocialNetworkAnalysis_Graph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640" y="3867877"/>
            <a:ext cx="2743200" cy="2830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chiwang1\Documents\Project\advisor-advisee\ChiWang_kdd10\Figures\shades_gt.png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1590" y="4105963"/>
            <a:ext cx="2912489" cy="2521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2626233" y="3345410"/>
            <a:ext cx="2808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en-US"/>
              <a:t>A typical network structure </a:t>
            </a:r>
            <a:endParaRPr lang="en-US" altLang="en-US" dirty="0"/>
          </a:p>
        </p:txBody>
      </p:sp>
      <p:sp>
        <p:nvSpPr>
          <p:cNvPr id="10" name="Rectangle 9"/>
          <p:cNvSpPr/>
          <p:nvPr/>
        </p:nvSpPr>
        <p:spPr>
          <a:xfrm>
            <a:off x="3152818" y="6335379"/>
            <a:ext cx="17556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en-US"/>
              <a:t>A social network</a:t>
            </a:r>
            <a:endParaRPr lang="en-US" altLang="en-US" dirty="0"/>
          </a:p>
        </p:txBody>
      </p:sp>
      <p:sp>
        <p:nvSpPr>
          <p:cNvPr id="11" name="Rectangle 10"/>
          <p:cNvSpPr/>
          <p:nvPr/>
        </p:nvSpPr>
        <p:spPr>
          <a:xfrm>
            <a:off x="5384176" y="3667742"/>
            <a:ext cx="33073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en-US"/>
              <a:t>organizing information networks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557983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Chapter </a:t>
            </a:r>
            <a:r>
              <a:rPr lang="en-US" altLang="zh-CN" dirty="0" smtClean="0"/>
              <a:t>2.</a:t>
            </a:r>
            <a:r>
              <a:rPr lang="zh-CN" altLang="en-US" dirty="0" smtClean="0"/>
              <a:t> </a:t>
            </a:r>
            <a:r>
              <a:rPr lang="en-US" altLang="zh-CN" dirty="0" smtClean="0"/>
              <a:t>Getting</a:t>
            </a:r>
            <a:r>
              <a:rPr lang="zh-CN" altLang="en-US" dirty="0" smtClean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Know</a:t>
            </a:r>
            <a:r>
              <a:rPr lang="zh-CN" altLang="en-US" dirty="0"/>
              <a:t> </a:t>
            </a:r>
            <a:r>
              <a:rPr lang="en-US" altLang="zh-CN" dirty="0"/>
              <a:t>Your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Objects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Attribute</a:t>
            </a:r>
            <a:r>
              <a:rPr lang="zh-CN" altLang="en-US" dirty="0" smtClean="0"/>
              <a:t> </a:t>
            </a:r>
            <a:r>
              <a:rPr lang="en-US" altLang="zh-CN" dirty="0" smtClean="0"/>
              <a:t>Types</a:t>
            </a:r>
            <a:endParaRPr lang="zh-CN" altLang="en-US" dirty="0" smtClean="0"/>
          </a:p>
          <a:p>
            <a:r>
              <a:rPr lang="en-US" altLang="zh-CN" dirty="0" smtClean="0"/>
              <a:t>Basic</a:t>
            </a:r>
            <a:r>
              <a:rPr lang="zh-CN" altLang="en-US" dirty="0" smtClean="0"/>
              <a:t> </a:t>
            </a:r>
            <a:r>
              <a:rPr lang="en-US" altLang="zh-CN" dirty="0" smtClean="0"/>
              <a:t>Statistical</a:t>
            </a:r>
            <a:r>
              <a:rPr lang="zh-CN" altLang="en-US" dirty="0" smtClean="0"/>
              <a:t> </a:t>
            </a:r>
            <a:r>
              <a:rPr lang="en-US" altLang="zh-CN" dirty="0" smtClean="0"/>
              <a:t>Descriptions</a:t>
            </a:r>
            <a:endParaRPr lang="zh-CN" altLang="en-US" dirty="0"/>
          </a:p>
          <a:p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Visualization</a:t>
            </a:r>
            <a:endParaRPr lang="zh-CN" altLang="en-US" dirty="0" smtClean="0"/>
          </a:p>
          <a:p>
            <a:r>
              <a:rPr lang="en-US" altLang="zh-CN" b="1" dirty="0" smtClean="0"/>
              <a:t>Measuring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Data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Similarity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and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Dissimilarity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478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Similarity, Dissimilarity, and Proximity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 fontScale="85000" lnSpcReduction="10000"/>
          </a:bodyPr>
          <a:lstStyle/>
          <a:p>
            <a:pPr>
              <a:spcBef>
                <a:spcPts val="1200"/>
              </a:spcBef>
            </a:pPr>
            <a:r>
              <a:rPr lang="en-US" altLang="en-US" sz="2400" b="1" dirty="0"/>
              <a:t>Similarity </a:t>
            </a:r>
            <a:r>
              <a:rPr lang="en-US" sz="2400" b="1" dirty="0"/>
              <a:t>measure</a:t>
            </a:r>
            <a:r>
              <a:rPr lang="en-US" sz="2400" dirty="0"/>
              <a:t> or </a:t>
            </a:r>
            <a:r>
              <a:rPr lang="en-US" sz="2400" b="1" dirty="0"/>
              <a:t>similarity function</a:t>
            </a:r>
            <a:endParaRPr lang="en-US" altLang="en-US" sz="2400" b="1" dirty="0"/>
          </a:p>
          <a:p>
            <a:pPr lvl="1">
              <a:spcBef>
                <a:spcPts val="1200"/>
              </a:spcBef>
            </a:pPr>
            <a:r>
              <a:rPr lang="en-US" sz="2400" dirty="0"/>
              <a:t>A real-valued function that quantifies the similarity between two objects</a:t>
            </a:r>
            <a:endParaRPr lang="en-US" altLang="en-US" sz="2400" b="1" dirty="0"/>
          </a:p>
          <a:p>
            <a:pPr lvl="1">
              <a:spcBef>
                <a:spcPts val="1200"/>
              </a:spcBef>
            </a:pPr>
            <a:r>
              <a:rPr lang="en-US" altLang="en-US" sz="2400" dirty="0"/>
              <a:t>Measure how two data objects are alike: The higher value, the more alike</a:t>
            </a:r>
          </a:p>
          <a:p>
            <a:pPr lvl="1">
              <a:spcBef>
                <a:spcPts val="1200"/>
              </a:spcBef>
            </a:pPr>
            <a:r>
              <a:rPr lang="en-US" altLang="en-US" sz="2400" dirty="0"/>
              <a:t>Often falls in the range [0,1]:  0: no similarity; 1: completely similar</a:t>
            </a:r>
          </a:p>
          <a:p>
            <a:pPr>
              <a:spcBef>
                <a:spcPts val="1200"/>
              </a:spcBef>
            </a:pPr>
            <a:r>
              <a:rPr lang="en-US" altLang="en-US" sz="2400" b="1" dirty="0"/>
              <a:t>Dissimilarity</a:t>
            </a:r>
            <a:r>
              <a:rPr lang="en-US" altLang="en-US" sz="2400" dirty="0"/>
              <a:t> (or </a:t>
            </a:r>
            <a:r>
              <a:rPr lang="en-US" altLang="en-US" sz="2400" b="1" dirty="0"/>
              <a:t>distance</a:t>
            </a:r>
            <a:r>
              <a:rPr lang="en-US" altLang="en-US" sz="2400" dirty="0"/>
              <a:t>) measure</a:t>
            </a:r>
          </a:p>
          <a:p>
            <a:pPr lvl="1">
              <a:spcBef>
                <a:spcPts val="1200"/>
              </a:spcBef>
            </a:pPr>
            <a:r>
              <a:rPr lang="en-US" altLang="en-US" sz="2400" dirty="0"/>
              <a:t>Numerical measure of how different two data objects are</a:t>
            </a:r>
          </a:p>
          <a:p>
            <a:pPr lvl="1">
              <a:spcBef>
                <a:spcPts val="1200"/>
              </a:spcBef>
            </a:pPr>
            <a:r>
              <a:rPr lang="en-US" altLang="en-US" sz="2400" dirty="0"/>
              <a:t>In some sense, the inverse of similarity: </a:t>
            </a:r>
            <a:r>
              <a:rPr lang="en-US" sz="2400" dirty="0"/>
              <a:t> The </a:t>
            </a:r>
            <a:r>
              <a:rPr lang="en-US" altLang="en-US" sz="2400" dirty="0"/>
              <a:t>lower, the more alike</a:t>
            </a:r>
          </a:p>
          <a:p>
            <a:pPr lvl="1">
              <a:spcBef>
                <a:spcPts val="1200"/>
              </a:spcBef>
            </a:pPr>
            <a:r>
              <a:rPr lang="en-US" altLang="en-US" sz="2400" dirty="0"/>
              <a:t>Minimum dissimilarity is often 0 (i.e., completely similar)</a:t>
            </a:r>
          </a:p>
          <a:p>
            <a:pPr lvl="1">
              <a:spcBef>
                <a:spcPts val="1200"/>
              </a:spcBef>
            </a:pPr>
            <a:r>
              <a:rPr lang="en-US" altLang="en-US" sz="2400" dirty="0"/>
              <a:t>Range [0, 1] or [0, ∞) , depending on the definition</a:t>
            </a:r>
          </a:p>
          <a:p>
            <a:pPr>
              <a:spcBef>
                <a:spcPts val="1200"/>
              </a:spcBef>
            </a:pPr>
            <a:r>
              <a:rPr lang="en-US" altLang="en-US" sz="2400" b="1" dirty="0"/>
              <a:t>Proximity</a:t>
            </a:r>
            <a:r>
              <a:rPr lang="en-US" altLang="en-US" sz="2400" dirty="0"/>
              <a:t> usually refers to either similarity or </a:t>
            </a:r>
            <a:r>
              <a:rPr lang="en-US" altLang="en-US" sz="2400" dirty="0" smtClean="0"/>
              <a:t>dissimilarity</a:t>
            </a:r>
            <a:endParaRPr lang="en-US" alt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8351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Data Matrix and Dissimilarity 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251912" cy="5121275"/>
          </a:xfrm>
        </p:spPr>
        <p:txBody>
          <a:bodyPr>
            <a:normAutofit fontScale="85000" lnSpcReduction="20000"/>
          </a:bodyPr>
          <a:lstStyle/>
          <a:p>
            <a:r>
              <a:rPr lang="en-US" altLang="en-US" dirty="0" smtClean="0"/>
              <a:t>Data matrix</a:t>
            </a:r>
          </a:p>
          <a:p>
            <a:pPr lvl="1"/>
            <a:r>
              <a:rPr lang="en-US" altLang="en-US" dirty="0" smtClean="0"/>
              <a:t>A data matrix of n data points with l dimensions</a:t>
            </a:r>
          </a:p>
          <a:p>
            <a:r>
              <a:rPr lang="en-US" altLang="en-US" dirty="0" smtClean="0"/>
              <a:t>Dissimilarity (distance) matrix</a:t>
            </a:r>
          </a:p>
          <a:p>
            <a:pPr lvl="1"/>
            <a:r>
              <a:rPr lang="en-US" altLang="en-US" dirty="0" smtClean="0"/>
              <a:t>n data points, but registers only the distance </a:t>
            </a:r>
            <a:r>
              <a:rPr lang="en-US" altLang="zh-CN" dirty="0" smtClean="0"/>
              <a:t>d(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, j)</a:t>
            </a:r>
            <a:endParaRPr lang="zh-CN" altLang="en-US" dirty="0" smtClean="0"/>
          </a:p>
          <a:p>
            <a:pPr lvl="1"/>
            <a:r>
              <a:rPr lang="en-US" altLang="en-US" dirty="0" smtClean="0"/>
              <a:t>Usually symmetric, thus a triangular matrix</a:t>
            </a:r>
          </a:p>
          <a:p>
            <a:pPr lvl="1"/>
            <a:r>
              <a:rPr lang="en-US" altLang="zh-CN" dirty="0" smtClean="0"/>
              <a:t>Distance functions are usually different for real, </a:t>
            </a:r>
            <a:r>
              <a:rPr lang="en-US" altLang="zh-CN" dirty="0" err="1" smtClean="0"/>
              <a:t>boolean</a:t>
            </a:r>
            <a:r>
              <a:rPr lang="en-US" altLang="zh-CN" dirty="0" smtClean="0"/>
              <a:t>, categorical, </a:t>
            </a:r>
            <a:r>
              <a:rPr lang="en-US" altLang="zh-CN" dirty="0" smtClean="0"/>
              <a:t>ordinal</a:t>
            </a:r>
            <a:r>
              <a:rPr lang="zh-CN" altLang="en-US" dirty="0" smtClean="0"/>
              <a:t> </a:t>
            </a:r>
            <a:r>
              <a:rPr lang="en-US" altLang="zh-CN" dirty="0" smtClean="0"/>
              <a:t>variables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Weights can be associated with different variables based on applications and data semantics</a:t>
            </a:r>
            <a:endParaRPr lang="en-US" altLang="zh-CN" dirty="0" smtClean="0">
              <a:sym typeface="Symbol" panose="05050102010706020507" pitchFamily="18" charset="2"/>
            </a:endParaRPr>
          </a:p>
          <a:p>
            <a:pPr lvl="1"/>
            <a:endParaRPr lang="en-US" alt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14</a:t>
            </a:fld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393235"/>
              </p:ext>
            </p:extLst>
          </p:nvPr>
        </p:nvGraphicFramePr>
        <p:xfrm>
          <a:off x="5709112" y="1600200"/>
          <a:ext cx="3228411" cy="19563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8" name="Equation" r:id="rId3" imgW="1549080" imgH="939600" progId="Equation.DSMT4">
                  <p:embed/>
                </p:oleObj>
              </mc:Choice>
              <mc:Fallback>
                <p:oleObj name="Equation" r:id="rId3" imgW="1549080" imgH="939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709112" y="1600200"/>
                        <a:ext cx="3228411" cy="19563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954329"/>
              </p:ext>
            </p:extLst>
          </p:nvPr>
        </p:nvGraphicFramePr>
        <p:xfrm>
          <a:off x="6091084" y="4035988"/>
          <a:ext cx="2846439" cy="16107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9" name="Equation" r:id="rId5" imgW="1612800" imgH="914400" progId="Equation.DSMT4">
                  <p:embed/>
                </p:oleObj>
              </mc:Choice>
              <mc:Fallback>
                <p:oleObj name="Equation" r:id="rId5" imgW="1612800" imgH="914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091084" y="4035988"/>
                        <a:ext cx="2846439" cy="16107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/>
        </p:nvSpPr>
        <p:spPr>
          <a:xfrm>
            <a:off x="6445045" y="2610465"/>
            <a:ext cx="2359742" cy="39820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r-IN" altLang="zh-CN" b="1" dirty="0" smtClean="0">
                <a:solidFill>
                  <a:schemeClr val="tx1"/>
                </a:solidFill>
              </a:rPr>
              <a:t>…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327058" y="4841352"/>
            <a:ext cx="2359742" cy="39820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r-IN" altLang="zh-CN" b="1" dirty="0" smtClean="0">
                <a:solidFill>
                  <a:schemeClr val="tx1"/>
                </a:solidFill>
              </a:rPr>
              <a:t>…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50409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Example:</a:t>
            </a:r>
            <a:r>
              <a:rPr lang="zh-CN" altLang="en-US" dirty="0" smtClean="0"/>
              <a:t> </a:t>
            </a:r>
            <a:r>
              <a:rPr lang="en-US" altLang="zh-CN" dirty="0" smtClean="0"/>
              <a:t>Euclidean</a:t>
            </a:r>
            <a:r>
              <a:rPr lang="zh-CN" altLang="en-US" dirty="0" smtClean="0"/>
              <a:t> </a:t>
            </a:r>
            <a:r>
              <a:rPr lang="en-US" altLang="zh-CN" dirty="0" smtClean="0"/>
              <a:t>Distance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15</a:t>
            </a:fld>
            <a:endParaRPr lang="en-US"/>
          </a:p>
        </p:txBody>
      </p:sp>
      <p:graphicFrame>
        <p:nvGraphicFramePr>
          <p:cNvPr id="5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8957496"/>
              </p:ext>
            </p:extLst>
          </p:nvPr>
        </p:nvGraphicFramePr>
        <p:xfrm>
          <a:off x="361022" y="1885024"/>
          <a:ext cx="2801922" cy="27893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65" name="SmartDraw" r:id="rId3" imgW="4379976" imgH="5551932" progId="SmartDraw.2">
                  <p:embed/>
                </p:oleObj>
              </mc:Choice>
              <mc:Fallback>
                <p:oleObj name="SmartDraw" r:id="rId3" imgW="4379976" imgH="5551932" progId="SmartDraw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022" y="1885024"/>
                        <a:ext cx="2801922" cy="27893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092957"/>
              </p:ext>
            </p:extLst>
          </p:nvPr>
        </p:nvGraphicFramePr>
        <p:xfrm>
          <a:off x="3625850" y="2319338"/>
          <a:ext cx="3257550" cy="154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66" name="Worksheet" r:id="rId5" imgW="2032000" imgH="838200" progId="Excel.Sheet.8">
                  <p:embed/>
                </p:oleObj>
              </mc:Choice>
              <mc:Fallback>
                <p:oleObj name="Worksheet" r:id="rId5" imgW="2032000" imgH="83820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5850" y="2319338"/>
                        <a:ext cx="3257550" cy="1546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3779838" y="4101167"/>
            <a:ext cx="479603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defTabSz="914400"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Dissimilarity</a:t>
            </a:r>
            <a:r>
              <a:rPr lang="en-US" altLang="en-US" sz="200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Matrix </a:t>
            </a:r>
            <a:r>
              <a:rPr lang="en-US" altLang="en-US" sz="2000" dirty="0" smtClean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(by </a:t>
            </a:r>
            <a:r>
              <a:rPr lang="en-US" altLang="en-US" sz="200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Euclidean Distance</a:t>
            </a:r>
            <a:r>
              <a:rPr lang="en-US" altLang="en-US" sz="2000" dirty="0">
                <a:solidFill>
                  <a:srgbClr val="333399"/>
                </a:solidFill>
                <a:latin typeface="Corbel" charset="0"/>
                <a:ea typeface="Corbel" charset="0"/>
                <a:cs typeface="Corbel" charset="0"/>
              </a:rPr>
              <a:t>)</a:t>
            </a:r>
          </a:p>
        </p:txBody>
      </p:sp>
      <p:graphicFrame>
        <p:nvGraphicFramePr>
          <p:cNvPr id="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7892033"/>
              </p:ext>
            </p:extLst>
          </p:nvPr>
        </p:nvGraphicFramePr>
        <p:xfrm>
          <a:off x="3779838" y="4559759"/>
          <a:ext cx="4906962" cy="1365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67" name="Worksheet" r:id="rId7" imgW="3057441" imgH="866747" progId="Excel.Sheet.8">
                  <p:embed/>
                </p:oleObj>
              </mc:Choice>
              <mc:Fallback>
                <p:oleObj name="Worksheet" r:id="rId7" imgW="3057441" imgH="866747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4559759"/>
                        <a:ext cx="4906962" cy="1365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3779838" y="1848979"/>
            <a:ext cx="179592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defTabSz="914400"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Data Matrix</a:t>
            </a:r>
          </a:p>
        </p:txBody>
      </p:sp>
    </p:spTree>
    <p:extLst>
      <p:ext uri="{BB962C8B-B14F-4D97-AF65-F5344CB8AC3E}">
        <p14:creationId xmlns:p14="http://schemas.microsoft.com/office/powerpoint/2010/main" val="19694171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Minkowski</a:t>
            </a:r>
            <a:r>
              <a:rPr lang="en-US" altLang="en-US" dirty="0"/>
              <a:t> Distance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436077" cy="5121275"/>
          </a:xfrm>
        </p:spPr>
        <p:txBody>
          <a:bodyPr>
            <a:normAutofit lnSpcReduction="10000"/>
          </a:bodyPr>
          <a:lstStyle/>
          <a:p>
            <a:pPr marL="381000" indent="-381000">
              <a:spcBef>
                <a:spcPts val="600"/>
              </a:spcBef>
              <a:spcAft>
                <a:spcPts val="600"/>
              </a:spcAft>
            </a:pPr>
            <a:r>
              <a:rPr lang="en-US" altLang="en-US" sz="2400" dirty="0" err="1">
                <a:solidFill>
                  <a:srgbClr val="FF0000"/>
                </a:solidFill>
              </a:rPr>
              <a:t>Minkowski</a:t>
            </a:r>
            <a:r>
              <a:rPr lang="en-US" altLang="en-US" sz="2400" dirty="0">
                <a:solidFill>
                  <a:srgbClr val="FF0000"/>
                </a:solidFill>
              </a:rPr>
              <a:t> distance</a:t>
            </a:r>
            <a:r>
              <a:rPr lang="en-US" altLang="en-US" sz="2400" dirty="0"/>
              <a:t>: A popular distance measure</a:t>
            </a:r>
          </a:p>
          <a:p>
            <a:pPr marL="838200" lvl="1" indent="-381000">
              <a:spcBef>
                <a:spcPts val="600"/>
              </a:spcBef>
              <a:spcAft>
                <a:spcPts val="600"/>
              </a:spcAft>
              <a:buNone/>
            </a:pPr>
            <a:endParaRPr lang="zh-CN" altLang="en-US" sz="2400" dirty="0" smtClean="0"/>
          </a:p>
          <a:p>
            <a:pPr marL="838200" lvl="1" indent="-38100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en-US" sz="2200" dirty="0" smtClean="0"/>
              <a:t>where  </a:t>
            </a:r>
            <a:r>
              <a:rPr lang="en-US" altLang="en-US" sz="2200" i="1" dirty="0" err="1"/>
              <a:t>i</a:t>
            </a:r>
            <a:r>
              <a:rPr lang="en-US" altLang="en-US" sz="2200" dirty="0"/>
              <a:t> = (</a:t>
            </a:r>
            <a:r>
              <a:rPr lang="en-US" altLang="en-US" sz="2200" i="1" dirty="0"/>
              <a:t>x</a:t>
            </a:r>
            <a:r>
              <a:rPr lang="en-US" altLang="en-US" sz="2200" baseline="-25000" dirty="0"/>
              <a:t>i1</a:t>
            </a:r>
            <a:r>
              <a:rPr lang="en-US" altLang="en-US" sz="2200" dirty="0"/>
              <a:t>, </a:t>
            </a:r>
            <a:r>
              <a:rPr lang="en-US" altLang="en-US" sz="2200" i="1" dirty="0"/>
              <a:t>x</a:t>
            </a:r>
            <a:r>
              <a:rPr lang="en-US" altLang="en-US" sz="2200" baseline="-25000" dirty="0"/>
              <a:t>i2</a:t>
            </a:r>
            <a:r>
              <a:rPr lang="en-US" altLang="en-US" sz="2200" dirty="0"/>
              <a:t>, …, </a:t>
            </a:r>
            <a:r>
              <a:rPr lang="en-US" altLang="en-US" sz="2200" i="1" dirty="0" err="1"/>
              <a:t>x</a:t>
            </a:r>
            <a:r>
              <a:rPr lang="en-US" altLang="en-US" sz="2200" baseline="-25000" dirty="0" err="1"/>
              <a:t>il</a:t>
            </a:r>
            <a:r>
              <a:rPr lang="en-US" altLang="en-US" sz="2200" dirty="0"/>
              <a:t>) and</a:t>
            </a:r>
            <a:r>
              <a:rPr lang="en-US" altLang="en-US" sz="2200" i="1" dirty="0"/>
              <a:t> j</a:t>
            </a:r>
            <a:r>
              <a:rPr lang="en-US" altLang="en-US" sz="2200" dirty="0"/>
              <a:t> = (</a:t>
            </a:r>
            <a:r>
              <a:rPr lang="en-US" altLang="en-US" sz="2200" i="1" dirty="0"/>
              <a:t>x</a:t>
            </a:r>
            <a:r>
              <a:rPr lang="en-US" altLang="en-US" sz="2200" baseline="-25000" dirty="0"/>
              <a:t>j1</a:t>
            </a:r>
            <a:r>
              <a:rPr lang="en-US" altLang="en-US" sz="2200" dirty="0"/>
              <a:t>, </a:t>
            </a:r>
            <a:r>
              <a:rPr lang="en-US" altLang="en-US" sz="2200" i="1" dirty="0"/>
              <a:t>x</a:t>
            </a:r>
            <a:r>
              <a:rPr lang="en-US" altLang="en-US" sz="2200" baseline="-25000" dirty="0"/>
              <a:t>j2</a:t>
            </a:r>
            <a:r>
              <a:rPr lang="en-US" altLang="en-US" sz="2200" dirty="0"/>
              <a:t>, …, </a:t>
            </a:r>
            <a:r>
              <a:rPr lang="en-US" altLang="en-US" sz="2200" i="1" dirty="0" err="1"/>
              <a:t>x</a:t>
            </a:r>
            <a:r>
              <a:rPr lang="en-US" altLang="en-US" sz="2200" baseline="-25000" dirty="0" err="1"/>
              <a:t>jl</a:t>
            </a:r>
            <a:r>
              <a:rPr lang="en-US" altLang="en-US" sz="2200" dirty="0"/>
              <a:t>) are two </a:t>
            </a:r>
            <a:r>
              <a:rPr lang="en-US" altLang="en-US" sz="2200" i="1" dirty="0"/>
              <a:t>l</a:t>
            </a:r>
            <a:r>
              <a:rPr lang="en-US" altLang="en-US" sz="2200" dirty="0"/>
              <a:t>-dimensional </a:t>
            </a:r>
            <a:r>
              <a:rPr lang="en-US" altLang="en-US" sz="2200" dirty="0" smtClean="0"/>
              <a:t>data</a:t>
            </a:r>
            <a:r>
              <a:rPr lang="zh-CN" altLang="en-US" sz="2200" dirty="0" smtClean="0"/>
              <a:t> </a:t>
            </a:r>
            <a:r>
              <a:rPr lang="en-US" altLang="en-US" sz="2200" dirty="0" smtClean="0"/>
              <a:t>objects</a:t>
            </a:r>
            <a:r>
              <a:rPr lang="en-US" altLang="en-US" sz="2200" dirty="0"/>
              <a:t>, and </a:t>
            </a:r>
            <a:r>
              <a:rPr lang="en-US" altLang="en-US" sz="2200" i="1" dirty="0"/>
              <a:t>p</a:t>
            </a:r>
            <a:r>
              <a:rPr lang="en-US" altLang="en-US" sz="2200" dirty="0"/>
              <a:t> is the order (the distance so defined is </a:t>
            </a:r>
            <a:r>
              <a:rPr lang="en-US" altLang="en-US" sz="2200" dirty="0" smtClean="0"/>
              <a:t>called </a:t>
            </a:r>
            <a:r>
              <a:rPr lang="en-US" altLang="en-US" sz="2200" b="1" dirty="0">
                <a:solidFill>
                  <a:srgbClr val="FF0000"/>
                </a:solidFill>
              </a:rPr>
              <a:t>L-</a:t>
            </a:r>
            <a:r>
              <a:rPr lang="en-US" altLang="en-US" sz="2200" b="1" i="1" dirty="0">
                <a:solidFill>
                  <a:srgbClr val="FF0000"/>
                </a:solidFill>
              </a:rPr>
              <a:t>p</a:t>
            </a:r>
            <a:r>
              <a:rPr lang="en-US" altLang="en-US" sz="2200" b="1" dirty="0">
                <a:solidFill>
                  <a:srgbClr val="FF0000"/>
                </a:solidFill>
              </a:rPr>
              <a:t> norm</a:t>
            </a:r>
            <a:r>
              <a:rPr lang="en-US" altLang="en-US" sz="2200" dirty="0"/>
              <a:t>)</a:t>
            </a:r>
          </a:p>
          <a:p>
            <a:pPr marL="381000" indent="-381000">
              <a:spcAft>
                <a:spcPts val="600"/>
              </a:spcAft>
            </a:pPr>
            <a:r>
              <a:rPr lang="en-US" altLang="en-US" sz="2400" dirty="0"/>
              <a:t>Properties</a:t>
            </a:r>
          </a:p>
          <a:p>
            <a:pPr marL="838200" lvl="1" indent="-381000">
              <a:spcBef>
                <a:spcPts val="600"/>
              </a:spcBef>
              <a:spcAft>
                <a:spcPts val="600"/>
              </a:spcAft>
            </a:pPr>
            <a:r>
              <a:rPr lang="en-US" altLang="en-US" sz="2400" dirty="0"/>
              <a:t>d(</a:t>
            </a:r>
            <a:r>
              <a:rPr lang="en-US" altLang="en-US" sz="2400" dirty="0" err="1"/>
              <a:t>i</a:t>
            </a:r>
            <a:r>
              <a:rPr lang="en-US" altLang="en-US" sz="2400" dirty="0"/>
              <a:t>, j) </a:t>
            </a:r>
            <a:r>
              <a:rPr lang="en-US" altLang="en-US" sz="2400" dirty="0">
                <a:sym typeface="Symbol" panose="05050102010706020507" pitchFamily="18" charset="2"/>
              </a:rPr>
              <a:t>&gt; 0 if </a:t>
            </a:r>
            <a:r>
              <a:rPr lang="en-US" altLang="en-US" sz="2400" dirty="0" err="1">
                <a:sym typeface="Symbol" panose="05050102010706020507" pitchFamily="18" charset="2"/>
              </a:rPr>
              <a:t>i</a:t>
            </a:r>
            <a:r>
              <a:rPr lang="en-US" altLang="en-US" sz="2400" dirty="0">
                <a:sym typeface="Symbol" panose="05050102010706020507" pitchFamily="18" charset="2"/>
              </a:rPr>
              <a:t> </a:t>
            </a:r>
            <a:r>
              <a:rPr lang="en-US" altLang="en-US" sz="2400" dirty="0">
                <a:cs typeface="Tahoma" panose="020B0604030504040204" pitchFamily="34" charset="0"/>
                <a:sym typeface="Symbol" panose="05050102010706020507" pitchFamily="18" charset="2"/>
              </a:rPr>
              <a:t>≠ j</a:t>
            </a:r>
            <a:r>
              <a:rPr lang="en-US" altLang="en-US" sz="2400" dirty="0">
                <a:cs typeface="Tahoma" panose="020B0604030504040204" pitchFamily="34" charset="0"/>
              </a:rPr>
              <a:t>, and </a:t>
            </a:r>
            <a:r>
              <a:rPr lang="en-US" altLang="en-US" sz="2400" dirty="0"/>
              <a:t>d(</a:t>
            </a:r>
            <a:r>
              <a:rPr lang="en-US" altLang="en-US" sz="2400" dirty="0" err="1"/>
              <a:t>i</a:t>
            </a:r>
            <a:r>
              <a:rPr lang="en-US" altLang="en-US" sz="2400" dirty="0"/>
              <a:t>, </a:t>
            </a:r>
            <a:r>
              <a:rPr lang="en-US" altLang="en-US" sz="2400" dirty="0" err="1"/>
              <a:t>i</a:t>
            </a:r>
            <a:r>
              <a:rPr lang="en-US" altLang="en-US" sz="2400" dirty="0"/>
              <a:t>) </a:t>
            </a:r>
            <a:r>
              <a:rPr lang="en-US" altLang="en-US" sz="2400" dirty="0">
                <a:sym typeface="Symbol" panose="05050102010706020507" pitchFamily="18" charset="2"/>
              </a:rPr>
              <a:t>= 0 </a:t>
            </a:r>
            <a:r>
              <a:rPr lang="en-US" altLang="en-US" sz="2400" dirty="0"/>
              <a:t>(Positivity)</a:t>
            </a:r>
          </a:p>
          <a:p>
            <a:pPr marL="838200" lvl="1" indent="-381000">
              <a:spcBef>
                <a:spcPts val="600"/>
              </a:spcBef>
              <a:spcAft>
                <a:spcPts val="600"/>
              </a:spcAft>
            </a:pPr>
            <a:r>
              <a:rPr lang="en-US" altLang="en-US" sz="2400" dirty="0"/>
              <a:t>d(</a:t>
            </a:r>
            <a:r>
              <a:rPr lang="en-US" altLang="en-US" sz="2400" dirty="0" err="1"/>
              <a:t>i</a:t>
            </a:r>
            <a:r>
              <a:rPr lang="en-US" altLang="en-US" sz="2400" dirty="0"/>
              <a:t>, j) </a:t>
            </a:r>
            <a:r>
              <a:rPr lang="en-US" altLang="en-US" sz="2400" dirty="0">
                <a:sym typeface="Symbol" panose="05050102010706020507" pitchFamily="18" charset="2"/>
              </a:rPr>
              <a:t>= </a:t>
            </a:r>
            <a:r>
              <a:rPr lang="en-US" altLang="en-US" sz="2400" dirty="0"/>
              <a:t>d(j, </a:t>
            </a:r>
            <a:r>
              <a:rPr lang="en-US" altLang="en-US" sz="2400" dirty="0" err="1"/>
              <a:t>i</a:t>
            </a:r>
            <a:r>
              <a:rPr lang="en-US" altLang="en-US" sz="2400" dirty="0"/>
              <a:t>)</a:t>
            </a:r>
            <a:r>
              <a:rPr lang="en-US" altLang="en-US" sz="2400" i="1" dirty="0"/>
              <a:t>  </a:t>
            </a:r>
            <a:r>
              <a:rPr lang="en-US" altLang="en-US" sz="2400" dirty="0"/>
              <a:t>(</a:t>
            </a:r>
            <a:r>
              <a:rPr lang="en-US" altLang="en-US" sz="2400" b="1" dirty="0">
                <a:solidFill>
                  <a:srgbClr val="FF0000"/>
                </a:solidFill>
              </a:rPr>
              <a:t>Symmetry</a:t>
            </a:r>
            <a:r>
              <a:rPr lang="en-US" altLang="en-US" sz="2400" dirty="0"/>
              <a:t>)</a:t>
            </a:r>
          </a:p>
          <a:p>
            <a:pPr marL="838200" lvl="1" indent="-381000">
              <a:spcBef>
                <a:spcPts val="600"/>
              </a:spcBef>
              <a:spcAft>
                <a:spcPts val="600"/>
              </a:spcAft>
            </a:pPr>
            <a:r>
              <a:rPr lang="en-US" altLang="en-US" sz="2400" dirty="0"/>
              <a:t>d(</a:t>
            </a:r>
            <a:r>
              <a:rPr lang="en-US" altLang="en-US" sz="2400" dirty="0" err="1"/>
              <a:t>i</a:t>
            </a:r>
            <a:r>
              <a:rPr lang="en-US" altLang="en-US" sz="2400" dirty="0"/>
              <a:t>, j) </a:t>
            </a:r>
            <a:r>
              <a:rPr lang="en-US" altLang="en-US" sz="2400" dirty="0">
                <a:sym typeface="Symbol" panose="05050102010706020507" pitchFamily="18" charset="2"/>
              </a:rPr>
              <a:t> </a:t>
            </a:r>
            <a:r>
              <a:rPr lang="en-US" altLang="en-US" sz="2400" dirty="0"/>
              <a:t>d(</a:t>
            </a:r>
            <a:r>
              <a:rPr lang="en-US" altLang="en-US" sz="2400" dirty="0" err="1"/>
              <a:t>i</a:t>
            </a:r>
            <a:r>
              <a:rPr lang="en-US" altLang="en-US" sz="2400" dirty="0"/>
              <a:t>, k) </a:t>
            </a:r>
            <a:r>
              <a:rPr lang="en-US" altLang="en-US" sz="2400" dirty="0">
                <a:sym typeface="Symbol" panose="05050102010706020507" pitchFamily="18" charset="2"/>
              </a:rPr>
              <a:t>+ </a:t>
            </a:r>
            <a:r>
              <a:rPr lang="en-US" altLang="en-US" sz="2400" dirty="0"/>
              <a:t>d(k, j)</a:t>
            </a:r>
            <a:r>
              <a:rPr lang="en-US" altLang="en-US" sz="2400" i="1" dirty="0"/>
              <a:t>  </a:t>
            </a:r>
            <a:r>
              <a:rPr lang="en-US" altLang="en-US" sz="2400" dirty="0"/>
              <a:t>(</a:t>
            </a:r>
            <a:r>
              <a:rPr lang="en-US" altLang="en-US" sz="2400" b="1" dirty="0">
                <a:solidFill>
                  <a:srgbClr val="FF0000"/>
                </a:solidFill>
              </a:rPr>
              <a:t>Triangle Inequality</a:t>
            </a:r>
            <a:r>
              <a:rPr lang="en-US" altLang="en-US" sz="2400" dirty="0"/>
              <a:t>)</a:t>
            </a:r>
            <a:endParaRPr lang="en-US" altLang="en-US" sz="2400" i="1" dirty="0"/>
          </a:p>
          <a:p>
            <a:pPr marL="381000" indent="-381000">
              <a:spcBef>
                <a:spcPts val="600"/>
              </a:spcBef>
              <a:spcAft>
                <a:spcPts val="600"/>
              </a:spcAft>
            </a:pPr>
            <a:r>
              <a:rPr lang="en-US" altLang="en-US" sz="2400" dirty="0"/>
              <a:t>A distance that satisfies these properties is a </a:t>
            </a:r>
            <a:r>
              <a:rPr lang="en-US" altLang="en-US" sz="2400" dirty="0">
                <a:solidFill>
                  <a:srgbClr val="FF0000"/>
                </a:solidFill>
              </a:rPr>
              <a:t>metric</a:t>
            </a:r>
          </a:p>
          <a:p>
            <a:pPr marL="381000" indent="-381000">
              <a:spcBef>
                <a:spcPts val="600"/>
              </a:spcBef>
              <a:spcAft>
                <a:spcPts val="600"/>
              </a:spcAft>
            </a:pPr>
            <a:r>
              <a:rPr lang="en-US" altLang="en-US" sz="2400" dirty="0"/>
              <a:t>Note:  There are nonmetric dissimilarities, e.g., </a:t>
            </a:r>
            <a:r>
              <a:rPr lang="en-US" altLang="en-US" sz="2400" i="1" dirty="0">
                <a:solidFill>
                  <a:srgbClr val="FF0000"/>
                </a:solidFill>
              </a:rPr>
              <a:t>set </a:t>
            </a:r>
            <a:r>
              <a:rPr lang="en-US" altLang="en-US" sz="2400" i="1" dirty="0" smtClean="0">
                <a:solidFill>
                  <a:srgbClr val="FF0000"/>
                </a:solidFill>
              </a:rPr>
              <a:t>difference</a:t>
            </a:r>
            <a:endParaRPr lang="zh-CN" altLang="en-US" sz="2400" i="1" dirty="0" smtClean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16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8347532"/>
              </p:ext>
            </p:extLst>
          </p:nvPr>
        </p:nvGraphicFramePr>
        <p:xfrm>
          <a:off x="1976283" y="2049307"/>
          <a:ext cx="5287433" cy="5097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78" name="Equation" r:id="rId4" imgW="3162240" imgH="304560" progId="Equation.DSMT4">
                  <p:embed/>
                </p:oleObj>
              </mc:Choice>
              <mc:Fallback>
                <p:oleObj name="Equation" r:id="rId4" imgW="316224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76283" y="2049307"/>
                        <a:ext cx="5287433" cy="5097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>
          <a:xfrm>
            <a:off x="5722376" y="2116649"/>
            <a:ext cx="162232" cy="39820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r-IN" altLang="zh-CN" sz="1100" b="1" dirty="0" smtClean="0">
                <a:solidFill>
                  <a:schemeClr val="tx1"/>
                </a:solidFill>
              </a:rPr>
              <a:t>…</a:t>
            </a:r>
            <a:endParaRPr lang="en-US" sz="11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72115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Non</a:t>
            </a:r>
            <a:r>
              <a:rPr lang="zh-CN" altLang="en-US" dirty="0" smtClean="0"/>
              <a:t> </a:t>
            </a:r>
            <a:r>
              <a:rPr lang="en-US" altLang="zh-CN" dirty="0" smtClean="0"/>
              <a:t>Metric</a:t>
            </a:r>
            <a:r>
              <a:rPr lang="zh-CN" altLang="en-US" dirty="0" smtClean="0"/>
              <a:t> </a:t>
            </a:r>
            <a:r>
              <a:rPr lang="en-US" altLang="zh-CN" dirty="0" smtClean="0"/>
              <a:t>Dissimilarity: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strike="sngStrike" dirty="0" smtClean="0"/>
              <a:t>Triangle</a:t>
            </a:r>
            <a:r>
              <a:rPr lang="zh-CN" altLang="en-US" strike="sngStrike" dirty="0" smtClean="0"/>
              <a:t> </a:t>
            </a:r>
            <a:r>
              <a:rPr lang="en-US" altLang="zh-CN" strike="sngStrike" dirty="0" smtClean="0"/>
              <a:t>Inequality</a:t>
            </a:r>
            <a:endParaRPr lang="en-US" strike="sngStrike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20473"/>
            <a:ext cx="8229600" cy="4485417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5953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Special Cases of </a:t>
            </a:r>
            <a:r>
              <a:rPr lang="en-US" altLang="en-US" dirty="0" err="1"/>
              <a:t>Minkowski</a:t>
            </a:r>
            <a:r>
              <a:rPr lang="en-US" altLang="en-US" dirty="0"/>
              <a:t> Distance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800" i="1" dirty="0" smtClean="0">
                <a:latin typeface="Corbel" charset="0"/>
                <a:ea typeface="Corbel" charset="0"/>
                <a:cs typeface="Corbel" charset="0"/>
              </a:rPr>
              <a:t>p</a:t>
            </a:r>
            <a:r>
              <a:rPr lang="en-US" altLang="en-US" sz="2800" dirty="0" smtClean="0">
                <a:latin typeface="Corbel" charset="0"/>
                <a:ea typeface="Corbel" charset="0"/>
                <a:cs typeface="Corbel" charset="0"/>
              </a:rPr>
              <a:t> = 1: (L</a:t>
            </a:r>
            <a:r>
              <a:rPr lang="en-US" altLang="en-US" sz="2800" baseline="-30000" dirty="0" smtClean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2800" dirty="0" smtClean="0">
                <a:latin typeface="Corbel" charset="0"/>
                <a:ea typeface="Corbel" charset="0"/>
                <a:cs typeface="Corbel" charset="0"/>
              </a:rPr>
              <a:t> norm) </a:t>
            </a:r>
            <a:r>
              <a:rPr lang="en-US" altLang="en-US" sz="2800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Manhattan (or city block) distance</a:t>
            </a:r>
          </a:p>
          <a:p>
            <a:pPr lvl="1"/>
            <a:r>
              <a:rPr lang="en-US" altLang="en-US" sz="2400" dirty="0" smtClean="0">
                <a:latin typeface="Corbel" charset="0"/>
                <a:ea typeface="Corbel" charset="0"/>
                <a:cs typeface="Corbel" charset="0"/>
              </a:rPr>
              <a:t>E.g., the Hamming distance: the number of bits that are different between two binary vectors</a:t>
            </a:r>
            <a:endParaRPr lang="zh-CN" altLang="en-US" sz="2400" dirty="0">
              <a:latin typeface="Corbel" charset="0"/>
              <a:ea typeface="Corbel" charset="0"/>
              <a:cs typeface="Corbel" charset="0"/>
            </a:endParaRPr>
          </a:p>
          <a:p>
            <a:pPr lvl="1"/>
            <a:endParaRPr lang="en-US" altLang="en-US" sz="2400" i="1" dirty="0" smtClean="0">
              <a:latin typeface="Corbel" charset="0"/>
              <a:ea typeface="Corbel" charset="0"/>
              <a:cs typeface="Corbel" charset="0"/>
            </a:endParaRPr>
          </a:p>
          <a:p>
            <a:r>
              <a:rPr lang="en-US" altLang="en-US" sz="2800" i="1" dirty="0" smtClean="0">
                <a:latin typeface="Corbel" charset="0"/>
                <a:ea typeface="Corbel" charset="0"/>
                <a:cs typeface="Corbel" charset="0"/>
              </a:rPr>
              <a:t>p </a:t>
            </a:r>
            <a:r>
              <a:rPr lang="en-US" altLang="en-US" sz="2800" dirty="0" smtClean="0">
                <a:latin typeface="Corbel" charset="0"/>
                <a:ea typeface="Corbel" charset="0"/>
                <a:cs typeface="Corbel" charset="0"/>
              </a:rPr>
              <a:t>= 2:  (L</a:t>
            </a:r>
            <a:r>
              <a:rPr lang="en-US" altLang="en-US" sz="2800" baseline="-25000" dirty="0" smtClean="0">
                <a:latin typeface="Corbel" charset="0"/>
                <a:ea typeface="Corbel" charset="0"/>
                <a:cs typeface="Corbel" charset="0"/>
              </a:rPr>
              <a:t>2</a:t>
            </a:r>
            <a:r>
              <a:rPr lang="en-US" altLang="en-US" sz="2800" dirty="0" smtClean="0">
                <a:latin typeface="Corbel" charset="0"/>
                <a:ea typeface="Corbel" charset="0"/>
                <a:cs typeface="Corbel" charset="0"/>
              </a:rPr>
              <a:t> norm) </a:t>
            </a:r>
            <a:r>
              <a:rPr lang="en-US" altLang="en-US" sz="2800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Euclidean distance</a:t>
            </a:r>
            <a:endParaRPr lang="zh-CN" altLang="en-US" sz="2800" dirty="0" smtClean="0">
              <a:solidFill>
                <a:srgbClr val="FF0000"/>
              </a:solidFill>
              <a:latin typeface="Corbel" charset="0"/>
              <a:ea typeface="Corbel" charset="0"/>
              <a:cs typeface="Corbel" charset="0"/>
            </a:endParaRPr>
          </a:p>
          <a:p>
            <a:pPr marL="0" indent="0">
              <a:buNone/>
            </a:pPr>
            <a:endParaRPr lang="en-US" altLang="en-US" sz="2800" i="1" dirty="0" smtClean="0">
              <a:latin typeface="Corbel" charset="0"/>
              <a:ea typeface="Corbel" charset="0"/>
              <a:cs typeface="Corbel" charset="0"/>
            </a:endParaRPr>
          </a:p>
          <a:p>
            <a:r>
              <a:rPr lang="en-US" altLang="en-US" sz="2800" i="1" dirty="0" smtClean="0">
                <a:latin typeface="Corbel" charset="0"/>
                <a:ea typeface="Corbel" charset="0"/>
                <a:cs typeface="Corbel" charset="0"/>
              </a:rPr>
              <a:t>p </a:t>
            </a:r>
            <a:r>
              <a:rPr lang="en-US" altLang="en-US" sz="2800" dirty="0" smtClean="0">
                <a:latin typeface="Corbel" charset="0"/>
                <a:ea typeface="Corbel" charset="0"/>
                <a:cs typeface="Corbel" charset="0"/>
                <a:sym typeface="Symbol" panose="05050102010706020507" pitchFamily="18" charset="2"/>
              </a:rPr>
              <a:t></a:t>
            </a:r>
            <a:r>
              <a:rPr lang="en-US" altLang="en-US" sz="2800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sz="2800" dirty="0" smtClean="0">
                <a:latin typeface="Corbel" charset="0"/>
                <a:ea typeface="Corbel" charset="0"/>
                <a:cs typeface="Corbel" charset="0"/>
                <a:sym typeface="Symbol" panose="05050102010706020507" pitchFamily="18" charset="2"/>
              </a:rPr>
              <a:t></a:t>
            </a:r>
            <a:r>
              <a:rPr lang="en-US" altLang="en-US" sz="2800" dirty="0" smtClean="0">
                <a:latin typeface="Corbel" charset="0"/>
                <a:ea typeface="Corbel" charset="0"/>
                <a:cs typeface="Corbel" charset="0"/>
              </a:rPr>
              <a:t>: (</a:t>
            </a:r>
            <a:r>
              <a:rPr lang="en-US" altLang="en-US" sz="2800" dirty="0" err="1" smtClean="0">
                <a:latin typeface="Corbel" charset="0"/>
                <a:ea typeface="Corbel" charset="0"/>
                <a:cs typeface="Corbel" charset="0"/>
              </a:rPr>
              <a:t>L</a:t>
            </a:r>
            <a:r>
              <a:rPr lang="en-US" altLang="en-US" sz="2800" baseline="-30000" dirty="0" err="1" smtClean="0">
                <a:latin typeface="Corbel" charset="0"/>
                <a:ea typeface="Corbel" charset="0"/>
                <a:cs typeface="Corbel" charset="0"/>
              </a:rPr>
              <a:t>max</a:t>
            </a:r>
            <a:r>
              <a:rPr lang="en-US" altLang="en-US" sz="2800" baseline="-30000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sz="2800" dirty="0" smtClean="0">
                <a:latin typeface="Corbel" charset="0"/>
                <a:ea typeface="Corbel" charset="0"/>
                <a:cs typeface="Corbel" charset="0"/>
              </a:rPr>
              <a:t>norm, L</a:t>
            </a:r>
            <a:r>
              <a:rPr lang="en-US" altLang="en-US" sz="2800" baseline="-30000" dirty="0" smtClean="0">
                <a:latin typeface="Corbel" charset="0"/>
                <a:ea typeface="Corbel" charset="0"/>
                <a:cs typeface="Corbel" charset="0"/>
                <a:sym typeface="Symbol" panose="05050102010706020507" pitchFamily="18" charset="2"/>
              </a:rPr>
              <a:t></a:t>
            </a:r>
            <a:r>
              <a:rPr lang="en-US" altLang="en-US" sz="2800" baseline="-30000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sz="2800" dirty="0" smtClean="0">
                <a:latin typeface="Corbel" charset="0"/>
                <a:ea typeface="Corbel" charset="0"/>
                <a:cs typeface="Corbel" charset="0"/>
              </a:rPr>
              <a:t>norm) </a:t>
            </a:r>
            <a:r>
              <a:rPr lang="en-US" altLang="en-US" sz="2800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“</a:t>
            </a:r>
            <a:r>
              <a:rPr lang="en-US" altLang="en-US" sz="2800" dirty="0" err="1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supremum</a:t>
            </a:r>
            <a:r>
              <a:rPr lang="en-US" altLang="en-US" sz="2800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” distance</a:t>
            </a:r>
          </a:p>
          <a:p>
            <a:pPr lvl="1"/>
            <a:r>
              <a:rPr lang="en-US" altLang="en-US" sz="2400" dirty="0" smtClean="0">
                <a:latin typeface="Corbel" charset="0"/>
                <a:ea typeface="Corbel" charset="0"/>
                <a:cs typeface="Corbel" charset="0"/>
              </a:rPr>
              <a:t>The maximum difference between any component (attribute) of the vectors</a:t>
            </a:r>
          </a:p>
          <a:p>
            <a:pPr lvl="1"/>
            <a:endParaRPr lang="en-US" altLang="en-US" sz="1800" dirty="0" smtClean="0">
              <a:latin typeface="Corbel" charset="0"/>
              <a:ea typeface="Corbel" charset="0"/>
              <a:cs typeface="Corbel" charset="0"/>
            </a:endParaRPr>
          </a:p>
          <a:p>
            <a:endParaRPr lang="en-US" sz="2800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18</a:t>
            </a:fld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0666999"/>
              </p:ext>
            </p:extLst>
          </p:nvPr>
        </p:nvGraphicFramePr>
        <p:xfrm>
          <a:off x="2129183" y="2895640"/>
          <a:ext cx="4885633" cy="4231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07" name="Equation" r:id="rId3" imgW="2781000" imgH="241200" progId="Equation.DSMT4">
                  <p:embed/>
                </p:oleObj>
              </mc:Choice>
              <mc:Fallback>
                <p:oleObj name="Equation" r:id="rId3" imgW="27810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29183" y="2895640"/>
                        <a:ext cx="4885633" cy="4231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Content Placeholder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3832733"/>
              </p:ext>
            </p:extLst>
          </p:nvPr>
        </p:nvGraphicFramePr>
        <p:xfrm>
          <a:off x="1616964" y="3863181"/>
          <a:ext cx="6215780" cy="5384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08" name="Equation" r:id="rId5" imgW="3124080" imgH="304560" progId="Equation.DSMT4">
                  <p:embed/>
                </p:oleObj>
              </mc:Choice>
              <mc:Fallback>
                <p:oleObj name="Equation" r:id="rId5" imgW="312408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16964" y="3863181"/>
                        <a:ext cx="6215780" cy="5384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0873761"/>
              </p:ext>
            </p:extLst>
          </p:nvPr>
        </p:nvGraphicFramePr>
        <p:xfrm>
          <a:off x="825910" y="5677522"/>
          <a:ext cx="7182464" cy="6788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09" name="Equation" r:id="rId7" imgW="4406760" imgH="380880" progId="Equation.DSMT4">
                  <p:embed/>
                </p:oleObj>
              </mc:Choice>
              <mc:Fallback>
                <p:oleObj name="Equation" r:id="rId7" imgW="440676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25910" y="5677522"/>
                        <a:ext cx="7182464" cy="6788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/>
          <p:cNvSpPr/>
          <p:nvPr/>
        </p:nvSpPr>
        <p:spPr>
          <a:xfrm>
            <a:off x="5560144" y="2868816"/>
            <a:ext cx="162232" cy="39820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r-IN" altLang="zh-CN" sz="1100" b="1" dirty="0" smtClean="0">
                <a:solidFill>
                  <a:schemeClr val="tx1"/>
                </a:solidFill>
              </a:rPr>
              <a:t>…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017341" y="3945447"/>
            <a:ext cx="162232" cy="39820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r-IN" altLang="zh-CN" sz="1100" b="1" dirty="0" smtClean="0">
                <a:solidFill>
                  <a:schemeClr val="tx1"/>
                </a:solidFill>
              </a:rPr>
              <a:t>…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852220" y="5789002"/>
            <a:ext cx="162232" cy="39820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r-IN" altLang="zh-CN" sz="1100" b="1" dirty="0" smtClean="0">
                <a:solidFill>
                  <a:schemeClr val="tx1"/>
                </a:solidFill>
              </a:rPr>
              <a:t>…</a:t>
            </a:r>
            <a:endParaRPr lang="en-US" sz="11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35430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Example: </a:t>
            </a:r>
            <a:r>
              <a:rPr lang="en-US" altLang="en-US" dirty="0" err="1"/>
              <a:t>Minkowski</a:t>
            </a:r>
            <a:r>
              <a:rPr lang="en-US" altLang="en-US" dirty="0"/>
              <a:t> Distance at Special Cases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957762" y="6492875"/>
            <a:ext cx="2133600" cy="365125"/>
          </a:xfrm>
        </p:spPr>
        <p:txBody>
          <a:bodyPr/>
          <a:lstStyle/>
          <a:p>
            <a:fld id="{18A68613-FF0B-4246-B613-8295211CFAFA}" type="slidenum">
              <a:rPr lang="en-US" smtClean="0"/>
              <a:t>19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808331"/>
              </p:ext>
            </p:extLst>
          </p:nvPr>
        </p:nvGraphicFramePr>
        <p:xfrm>
          <a:off x="453235" y="1789115"/>
          <a:ext cx="2798473" cy="12882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32" name="Worksheet" r:id="rId3" imgW="1838249" imgH="819302" progId="Excel.Sheet.8">
                  <p:embed/>
                </p:oleObj>
              </mc:Choice>
              <mc:Fallback>
                <p:oleObj name="Worksheet" r:id="rId3" imgW="1838249" imgH="819302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235" y="1789115"/>
                        <a:ext cx="2798473" cy="12882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633187"/>
              </p:ext>
            </p:extLst>
          </p:nvPr>
        </p:nvGraphicFramePr>
        <p:xfrm>
          <a:off x="3738562" y="1975002"/>
          <a:ext cx="4948238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33" name="Worksheet" r:id="rId5" imgW="3057449" imgH="819302" progId="Excel.Sheet.8">
                  <p:embed/>
                </p:oleObj>
              </mc:Choice>
              <mc:Fallback>
                <p:oleObj name="Worksheet" r:id="rId5" imgW="3057449" imgH="819302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8562" y="1975002"/>
                        <a:ext cx="4948238" cy="1320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6810733"/>
              </p:ext>
            </p:extLst>
          </p:nvPr>
        </p:nvGraphicFramePr>
        <p:xfrm>
          <a:off x="3738562" y="3684710"/>
          <a:ext cx="4948238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34" name="Worksheet" r:id="rId7" imgW="3057449" imgH="819302" progId="Excel.Sheet.8">
                  <p:embed/>
                </p:oleObj>
              </mc:Choice>
              <mc:Fallback>
                <p:oleObj name="Worksheet" r:id="rId7" imgW="3057449" imgH="819302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8562" y="3684710"/>
                        <a:ext cx="4948238" cy="1320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9571796"/>
              </p:ext>
            </p:extLst>
          </p:nvPr>
        </p:nvGraphicFramePr>
        <p:xfrm>
          <a:off x="3738562" y="5391151"/>
          <a:ext cx="4872038" cy="1374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35" name="Worksheet" r:id="rId9" imgW="3057449" imgH="838200" progId="Excel.Sheet.8">
                  <p:embed/>
                </p:oleObj>
              </mc:Choice>
              <mc:Fallback>
                <p:oleObj name="Worksheet" r:id="rId9" imgW="3057449" imgH="83820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8562" y="5391151"/>
                        <a:ext cx="4872038" cy="1374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16"/>
          <p:cNvSpPr>
            <a:spLocks noChangeArrowheads="1"/>
          </p:cNvSpPr>
          <p:nvPr/>
        </p:nvSpPr>
        <p:spPr bwMode="auto">
          <a:xfrm>
            <a:off x="3636169" y="1606731"/>
            <a:ext cx="257651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Manhattan (L</a:t>
            </a:r>
            <a:r>
              <a:rPr lang="en-US" altLang="en-US" sz="2000" baseline="-25000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2000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)</a:t>
            </a:r>
          </a:p>
        </p:txBody>
      </p:sp>
      <p:sp>
        <p:nvSpPr>
          <p:cNvPr id="10" name="Rectangle 17"/>
          <p:cNvSpPr>
            <a:spLocks noChangeArrowheads="1"/>
          </p:cNvSpPr>
          <p:nvPr/>
        </p:nvSpPr>
        <p:spPr bwMode="auto">
          <a:xfrm>
            <a:off x="3690113" y="3314378"/>
            <a:ext cx="164019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Euclidean (L</a:t>
            </a:r>
            <a:r>
              <a:rPr lang="en-US" altLang="en-US" sz="2000" baseline="-25000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2</a:t>
            </a:r>
            <a:r>
              <a:rPr lang="en-US" altLang="en-US" sz="2000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)</a:t>
            </a:r>
          </a:p>
        </p:txBody>
      </p:sp>
      <p:sp>
        <p:nvSpPr>
          <p:cNvPr id="11" name="Rectangle 18"/>
          <p:cNvSpPr>
            <a:spLocks noChangeArrowheads="1"/>
          </p:cNvSpPr>
          <p:nvPr/>
        </p:nvSpPr>
        <p:spPr bwMode="auto">
          <a:xfrm>
            <a:off x="3690113" y="5009735"/>
            <a:ext cx="188064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Supremum </a:t>
            </a:r>
            <a:r>
              <a:rPr lang="en-US" altLang="en-US" sz="2000" dirty="0" smtClean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(</a:t>
            </a:r>
            <a:r>
              <a:rPr lang="en-US" altLang="en-US" sz="2000" dirty="0" smtClean="0">
                <a:latin typeface="Corbel" charset="0"/>
                <a:ea typeface="Corbel" charset="0"/>
                <a:cs typeface="Corbel" charset="0"/>
              </a:rPr>
              <a:t>L</a:t>
            </a:r>
            <a:r>
              <a:rPr lang="en-US" altLang="en-US" sz="2000" baseline="-30000" dirty="0" smtClean="0">
                <a:latin typeface="Corbel" charset="0"/>
                <a:ea typeface="Corbel" charset="0"/>
                <a:cs typeface="Corbel" charset="0"/>
                <a:sym typeface="Symbol" panose="05050102010706020507" pitchFamily="18" charset="2"/>
              </a:rPr>
              <a:t></a:t>
            </a:r>
            <a:r>
              <a:rPr lang="en-US" altLang="en-US" sz="2000" dirty="0" smtClean="0">
                <a:latin typeface="Corbel" charset="0"/>
                <a:ea typeface="Corbel" charset="0"/>
                <a:cs typeface="Corbel" charset="0"/>
              </a:rPr>
              <a:t>) </a:t>
            </a:r>
            <a:endParaRPr lang="en-US" altLang="en-US" sz="2000" dirty="0">
              <a:solidFill>
                <a:srgbClr val="000000"/>
              </a:solidFill>
              <a:latin typeface="Corbel" charset="0"/>
              <a:ea typeface="Corbel" charset="0"/>
              <a:cs typeface="Corbel" charset="0"/>
            </a:endParaRPr>
          </a:p>
        </p:txBody>
      </p:sp>
      <p:graphicFrame>
        <p:nvGraphicFramePr>
          <p:cNvPr id="12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315072"/>
              </p:ext>
            </p:extLst>
          </p:nvPr>
        </p:nvGraphicFramePr>
        <p:xfrm>
          <a:off x="453235" y="3463598"/>
          <a:ext cx="2885695" cy="2647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36" name="SmartDraw" r:id="rId11" imgW="4379976" imgH="5551932" progId="SmartDraw.2">
                  <p:embed/>
                </p:oleObj>
              </mc:Choice>
              <mc:Fallback>
                <p:oleObj name="SmartDraw" r:id="rId11" imgW="4379976" imgH="5551932" progId="SmartDraw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235" y="3463598"/>
                        <a:ext cx="2885695" cy="26473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9502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Chapter </a:t>
            </a:r>
            <a:r>
              <a:rPr lang="en-US" altLang="zh-CN" dirty="0" smtClean="0"/>
              <a:t>2.</a:t>
            </a:r>
            <a:r>
              <a:rPr lang="zh-CN" altLang="en-US" dirty="0" smtClean="0"/>
              <a:t> </a:t>
            </a:r>
            <a:r>
              <a:rPr lang="en-US" altLang="zh-CN" dirty="0" smtClean="0"/>
              <a:t>Getting</a:t>
            </a:r>
            <a:r>
              <a:rPr lang="zh-CN" altLang="en-US" dirty="0" smtClean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Know</a:t>
            </a:r>
            <a:r>
              <a:rPr lang="zh-CN" altLang="en-US" dirty="0"/>
              <a:t> </a:t>
            </a:r>
            <a:r>
              <a:rPr lang="en-US" altLang="zh-CN" dirty="0"/>
              <a:t>Your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Objects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Attribute</a:t>
            </a:r>
            <a:r>
              <a:rPr lang="zh-CN" altLang="en-US" dirty="0" smtClean="0"/>
              <a:t> </a:t>
            </a:r>
            <a:r>
              <a:rPr lang="en-US" altLang="zh-CN" dirty="0" smtClean="0"/>
              <a:t>Types</a:t>
            </a:r>
            <a:endParaRPr lang="zh-CN" altLang="en-US" dirty="0" smtClean="0"/>
          </a:p>
          <a:p>
            <a:r>
              <a:rPr lang="en-US" altLang="zh-CN" dirty="0" smtClean="0"/>
              <a:t>Basic</a:t>
            </a:r>
            <a:r>
              <a:rPr lang="zh-CN" altLang="en-US" dirty="0" smtClean="0"/>
              <a:t> </a:t>
            </a:r>
            <a:r>
              <a:rPr lang="en-US" altLang="zh-CN" dirty="0" smtClean="0"/>
              <a:t>Statistical</a:t>
            </a:r>
            <a:r>
              <a:rPr lang="zh-CN" altLang="en-US" dirty="0" smtClean="0"/>
              <a:t> </a:t>
            </a:r>
            <a:r>
              <a:rPr lang="en-US" altLang="zh-CN" dirty="0" smtClean="0"/>
              <a:t>Descriptions</a:t>
            </a:r>
            <a:endParaRPr lang="zh-CN" altLang="en-US" dirty="0"/>
          </a:p>
          <a:p>
            <a:r>
              <a:rPr lang="en-US" altLang="zh-CN" b="1" dirty="0" smtClean="0"/>
              <a:t>Data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Visualization</a:t>
            </a:r>
            <a:endParaRPr lang="zh-CN" altLang="en-US" b="1" dirty="0" smtClean="0"/>
          </a:p>
          <a:p>
            <a:r>
              <a:rPr lang="en-US" altLang="zh-CN" dirty="0" smtClean="0"/>
              <a:t>Measuring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Similarity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Dissimilarity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8267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600" dirty="0"/>
              <a:t>Proximity Measure for Binary Attributes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altLang="en-US" sz="2400" dirty="0" smtClean="0"/>
              <a:t>A contingency table for binary data</a:t>
            </a:r>
          </a:p>
          <a:p>
            <a:endParaRPr lang="en-US" altLang="en-US" sz="2400" dirty="0" smtClean="0"/>
          </a:p>
          <a:p>
            <a:pPr marL="0" indent="0">
              <a:buNone/>
            </a:pPr>
            <a:endParaRPr lang="en-US" altLang="en-US" sz="2400" dirty="0" smtClean="0"/>
          </a:p>
          <a:p>
            <a:r>
              <a:rPr lang="en-US" altLang="en-US" sz="2400" dirty="0" smtClean="0">
                <a:solidFill>
                  <a:srgbClr val="FF0000"/>
                </a:solidFill>
              </a:rPr>
              <a:t>Distance</a:t>
            </a:r>
            <a:r>
              <a:rPr lang="en-US" altLang="en-US" sz="2400" dirty="0" smtClean="0"/>
              <a:t> measure for </a:t>
            </a:r>
            <a:r>
              <a:rPr lang="en-US" altLang="en-US" sz="2400" i="1" dirty="0" smtClean="0">
                <a:solidFill>
                  <a:srgbClr val="7030A0"/>
                </a:solidFill>
              </a:rPr>
              <a:t>symmetric</a:t>
            </a:r>
            <a:r>
              <a:rPr lang="en-US" altLang="en-US" sz="2400" dirty="0" smtClean="0">
                <a:solidFill>
                  <a:srgbClr val="7030A0"/>
                </a:solidFill>
              </a:rPr>
              <a:t> </a:t>
            </a:r>
            <a:r>
              <a:rPr lang="en-US" altLang="en-US" sz="2400" dirty="0" smtClean="0"/>
              <a:t>binary variables:</a:t>
            </a:r>
            <a:endParaRPr lang="zh-CN" altLang="en-US" sz="2400" dirty="0" smtClean="0"/>
          </a:p>
          <a:p>
            <a:endParaRPr lang="en-US" altLang="en-US" sz="2400" dirty="0" smtClean="0"/>
          </a:p>
          <a:p>
            <a:r>
              <a:rPr lang="en-US" altLang="en-US" sz="2400" dirty="0" smtClean="0">
                <a:solidFill>
                  <a:srgbClr val="FF0000"/>
                </a:solidFill>
              </a:rPr>
              <a:t>Distance</a:t>
            </a:r>
            <a:r>
              <a:rPr lang="en-US" altLang="en-US" sz="2400" dirty="0" smtClean="0"/>
              <a:t> measure for </a:t>
            </a:r>
            <a:r>
              <a:rPr lang="en-US" altLang="en-US" sz="2400" i="1" dirty="0" smtClean="0">
                <a:solidFill>
                  <a:srgbClr val="7030A0"/>
                </a:solidFill>
              </a:rPr>
              <a:t>asymmetric</a:t>
            </a:r>
            <a:r>
              <a:rPr lang="en-US" altLang="en-US" sz="2400" dirty="0" smtClean="0">
                <a:solidFill>
                  <a:srgbClr val="7030A0"/>
                </a:solidFill>
              </a:rPr>
              <a:t> </a:t>
            </a:r>
            <a:r>
              <a:rPr lang="en-US" altLang="en-US" sz="2400" dirty="0" smtClean="0"/>
              <a:t>binary variables:</a:t>
            </a:r>
            <a:endParaRPr lang="zh-CN" altLang="en-US" sz="2400" dirty="0" smtClean="0"/>
          </a:p>
          <a:p>
            <a:endParaRPr lang="en-US" altLang="en-US" sz="2400" dirty="0" smtClean="0"/>
          </a:p>
          <a:p>
            <a:r>
              <a:rPr lang="en-US" altLang="en-US" sz="2400" dirty="0" err="1" smtClean="0"/>
              <a:t>Jaccard</a:t>
            </a:r>
            <a:r>
              <a:rPr lang="en-US" altLang="en-US" sz="2400" dirty="0" smtClean="0"/>
              <a:t> coefficient (</a:t>
            </a:r>
            <a:r>
              <a:rPr lang="en-US" altLang="en-US" sz="2400" dirty="0" smtClean="0">
                <a:solidFill>
                  <a:srgbClr val="FF0000"/>
                </a:solidFill>
              </a:rPr>
              <a:t>similarity</a:t>
            </a:r>
            <a:r>
              <a:rPr lang="en-US" altLang="en-US" sz="2400" dirty="0" smtClean="0"/>
              <a:t> measure for </a:t>
            </a:r>
            <a:r>
              <a:rPr lang="en-US" altLang="en-US" sz="2400" i="1" dirty="0" smtClean="0">
                <a:solidFill>
                  <a:srgbClr val="7030A0"/>
                </a:solidFill>
              </a:rPr>
              <a:t>asymmetric</a:t>
            </a:r>
            <a:r>
              <a:rPr lang="en-US" altLang="en-US" sz="2400" dirty="0" smtClean="0"/>
              <a:t> binary variables): </a:t>
            </a:r>
            <a:endParaRPr lang="zh-CN" altLang="en-US" sz="2400" dirty="0" smtClean="0"/>
          </a:p>
          <a:p>
            <a:r>
              <a:rPr lang="en-US" altLang="en-US" sz="2400" dirty="0" smtClean="0"/>
              <a:t>Note: </a:t>
            </a:r>
            <a:r>
              <a:rPr lang="en-US" altLang="en-US" sz="2400" dirty="0" err="1" smtClean="0"/>
              <a:t>Jaccard</a:t>
            </a:r>
            <a:r>
              <a:rPr lang="en-US" altLang="en-US" sz="2400" dirty="0" smtClean="0"/>
              <a:t> coefficient is the same as “coherence”: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8" name="Picture 36" descr="eqcontingency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5283" y="1969532"/>
            <a:ext cx="3101517" cy="969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37"/>
          <p:cNvSpPr txBox="1">
            <a:spLocks noChangeArrowheads="1"/>
          </p:cNvSpPr>
          <p:nvPr/>
        </p:nvSpPr>
        <p:spPr bwMode="auto">
          <a:xfrm>
            <a:off x="4660030" y="2269478"/>
            <a:ext cx="92525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Object </a:t>
            </a:r>
            <a:r>
              <a:rPr lang="en-US" altLang="en-US" sz="1800" i="1" dirty="0" err="1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i</a:t>
            </a:r>
            <a:endParaRPr lang="en-US" altLang="en-US" sz="1800" dirty="0">
              <a:solidFill>
                <a:srgbClr val="000000"/>
              </a:solidFill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0" name="Text Box 38"/>
          <p:cNvSpPr txBox="1">
            <a:spLocks noChangeArrowheads="1"/>
          </p:cNvSpPr>
          <p:nvPr/>
        </p:nvSpPr>
        <p:spPr bwMode="auto">
          <a:xfrm>
            <a:off x="7136041" y="1600200"/>
            <a:ext cx="92685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Object </a:t>
            </a:r>
            <a:r>
              <a:rPr lang="en-US" altLang="en-US" sz="1800" i="1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j</a:t>
            </a:r>
            <a:endParaRPr lang="en-US" altLang="en-US" sz="1800" dirty="0">
              <a:solidFill>
                <a:srgbClr val="000000"/>
              </a:solidFill>
              <a:latin typeface="Corbel" charset="0"/>
              <a:ea typeface="Corbel" charset="0"/>
              <a:cs typeface="Corbel" charset="0"/>
            </a:endParaRPr>
          </a:p>
        </p:txBody>
      </p:sp>
      <p:pic>
        <p:nvPicPr>
          <p:cNvPr id="11" name="Picture 30" descr="eqbinarysy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8958" y="3301804"/>
            <a:ext cx="2397842" cy="522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31" descr="eqbinaryasym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4187715"/>
            <a:ext cx="1956620" cy="455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8" descr="eqjaccard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5283" y="5082469"/>
            <a:ext cx="2924537" cy="455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35" descr="eqcoherenc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5123" y="5961506"/>
            <a:ext cx="6897776" cy="6077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173882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Proximity Measure for Categorical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400" dirty="0" smtClean="0"/>
              <a:t>Categorical data, also called nominal attributes</a:t>
            </a:r>
          </a:p>
          <a:p>
            <a:pPr lvl="1"/>
            <a:r>
              <a:rPr lang="en-US" altLang="en-US" sz="2000" dirty="0" smtClean="0"/>
              <a:t> Example:  Color (red, yellow, blue, green), profession, etc.  </a:t>
            </a:r>
          </a:p>
          <a:p>
            <a:r>
              <a:rPr lang="en-US" altLang="en-US" sz="2400" dirty="0" smtClean="0"/>
              <a:t>Method 1: Simple matching</a:t>
            </a:r>
          </a:p>
          <a:p>
            <a:pPr lvl="1"/>
            <a:r>
              <a:rPr lang="en-US" altLang="en-US" sz="2000" dirty="0" smtClean="0"/>
              <a:t>m: # of matches, p: total # of variables</a:t>
            </a:r>
          </a:p>
          <a:p>
            <a:endParaRPr lang="en-US" altLang="en-US" sz="2400" dirty="0" smtClean="0"/>
          </a:p>
          <a:p>
            <a:pPr marL="0" indent="0">
              <a:buNone/>
            </a:pPr>
            <a:endParaRPr lang="en-US" altLang="en-US" sz="2400" dirty="0" smtClean="0"/>
          </a:p>
          <a:p>
            <a:r>
              <a:rPr lang="en-US" altLang="en-US" sz="2400" dirty="0" smtClean="0"/>
              <a:t>Method 2: Use a large number of binary attributes</a:t>
            </a:r>
          </a:p>
          <a:p>
            <a:pPr lvl="1"/>
            <a:r>
              <a:rPr lang="en-US" altLang="en-US" sz="2000" dirty="0" smtClean="0"/>
              <a:t>Creating a new binary attribute for each of the M nominal states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21</a:t>
            </a:fld>
            <a:endParaRPr lang="en-US"/>
          </a:p>
        </p:txBody>
      </p:sp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2805878"/>
              </p:ext>
            </p:extLst>
          </p:nvPr>
        </p:nvGraphicFramePr>
        <p:xfrm>
          <a:off x="3544912" y="3304954"/>
          <a:ext cx="2054175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46" name="Equation" r:id="rId3" imgW="1384300" imgH="469900" progId="Equation.3">
                  <p:embed/>
                </p:oleObj>
              </mc:Choice>
              <mc:Fallback>
                <p:oleObj name="Equation" r:id="rId3" imgW="13843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4912" y="3304954"/>
                        <a:ext cx="2054175" cy="66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757369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Ordinal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en-US" sz="2400" dirty="0" smtClean="0"/>
              <a:t>An ordinal variable can be discrete or continuous</a:t>
            </a:r>
          </a:p>
          <a:p>
            <a:r>
              <a:rPr lang="en-US" altLang="en-US" sz="2400" dirty="0" smtClean="0"/>
              <a:t>Order is important, e.g., rank (e.g., freshman, sophomore, junior, senior)</a:t>
            </a:r>
          </a:p>
          <a:p>
            <a:r>
              <a:rPr lang="en-US" altLang="en-US" sz="2400" dirty="0" smtClean="0"/>
              <a:t>Can be treated like interval-scaled </a:t>
            </a:r>
          </a:p>
          <a:p>
            <a:pPr lvl="1"/>
            <a:r>
              <a:rPr lang="en-US" altLang="en-US" sz="2400" dirty="0" smtClean="0"/>
              <a:t>Replace an ordinal variable value by its rank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and</a:t>
            </a:r>
            <a:r>
              <a:rPr lang="zh-CN" altLang="en-US" sz="2400" dirty="0" smtClean="0"/>
              <a:t> </a:t>
            </a:r>
            <a:r>
              <a:rPr lang="en-US" altLang="zh-CN" sz="2400" dirty="0"/>
              <a:t>m</a:t>
            </a:r>
            <a:r>
              <a:rPr lang="en-US" altLang="en-US" sz="2400" dirty="0" smtClean="0"/>
              <a:t>ap the range of each variable onto [0, 1]</a:t>
            </a:r>
            <a:r>
              <a:rPr lang="en-US" altLang="zh-CN" sz="2400" dirty="0" smtClean="0"/>
              <a:t>:</a:t>
            </a:r>
            <a:endParaRPr lang="en-US" altLang="en-US" sz="2400" dirty="0" smtClean="0"/>
          </a:p>
          <a:p>
            <a:pPr lvl="2"/>
            <a:r>
              <a:rPr lang="en-US" altLang="en-US" sz="2000" dirty="0" smtClean="0"/>
              <a:t>Example:  freshman: 0; sophomore: 1/3; junior: 2/3; senior 1</a:t>
            </a:r>
          </a:p>
          <a:p>
            <a:pPr lvl="3"/>
            <a:r>
              <a:rPr lang="en-US" altLang="en-US" sz="1800" dirty="0" smtClean="0"/>
              <a:t>Then distance:  d(freshman, senior) = 1, d(junior, senior) = 1/3</a:t>
            </a:r>
          </a:p>
          <a:p>
            <a:pPr lvl="1"/>
            <a:r>
              <a:rPr lang="en-US" altLang="en-US" sz="2400" dirty="0" smtClean="0"/>
              <a:t>Compute the dissimilarity using methods for interval-scaled 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9498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Attributes of Mixed Type</a:t>
            </a:r>
            <a:r>
              <a:rPr lang="en-US" altLang="zh-CN" dirty="0" smtClean="0"/>
              <a:t>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spcAft>
                <a:spcPts val="600"/>
              </a:spcAft>
            </a:pPr>
            <a:r>
              <a:rPr lang="en-US" altLang="en-US" sz="2400" dirty="0" smtClean="0">
                <a:latin typeface="Corbel" charset="0"/>
                <a:ea typeface="Corbel" charset="0"/>
                <a:cs typeface="Corbel" charset="0"/>
              </a:rPr>
              <a:t>A dataset may contain all attribute types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 smtClean="0">
                <a:latin typeface="Corbel" charset="0"/>
                <a:ea typeface="Corbel" charset="0"/>
                <a:cs typeface="Corbel" charset="0"/>
              </a:rPr>
              <a:t>Nominal, symmetric binary, asymmetric binary, numeric, and ordinal</a:t>
            </a:r>
          </a:p>
          <a:p>
            <a:pPr>
              <a:spcAft>
                <a:spcPts val="600"/>
              </a:spcAft>
            </a:pPr>
            <a:r>
              <a:rPr lang="en-US" altLang="en-US" sz="2400" dirty="0" smtClean="0">
                <a:latin typeface="Corbel" charset="0"/>
                <a:ea typeface="Corbel" charset="0"/>
                <a:cs typeface="Corbel" charset="0"/>
              </a:rPr>
              <a:t>One may use a weighted formula to combine their effects:</a:t>
            </a:r>
          </a:p>
          <a:p>
            <a:pPr>
              <a:spcAft>
                <a:spcPts val="600"/>
              </a:spcAft>
            </a:pPr>
            <a:endParaRPr lang="en-US" altLang="en-US" sz="2400" dirty="0" smtClean="0">
              <a:latin typeface="Corbel" charset="0"/>
              <a:ea typeface="Corbel" charset="0"/>
              <a:cs typeface="Corbel" charset="0"/>
            </a:endParaRPr>
          </a:p>
          <a:p>
            <a:pPr marL="200020" lvl="1" indent="0">
              <a:spcAft>
                <a:spcPts val="600"/>
              </a:spcAft>
              <a:buNone/>
            </a:pPr>
            <a:endParaRPr lang="en-US" altLang="en-US" sz="2400" i="1" dirty="0" smtClean="0">
              <a:latin typeface="Corbel" charset="0"/>
              <a:ea typeface="Corbel" charset="0"/>
              <a:cs typeface="Corbel" charset="0"/>
            </a:endParaRPr>
          </a:p>
          <a:p>
            <a:pPr lvl="1">
              <a:spcAft>
                <a:spcPts val="600"/>
              </a:spcAft>
            </a:pPr>
            <a:endParaRPr lang="en-US" altLang="en-US" sz="2400" dirty="0" smtClean="0">
              <a:latin typeface="Corbel" charset="0"/>
              <a:ea typeface="Corbel" charset="0"/>
              <a:cs typeface="Corbel" charset="0"/>
            </a:endParaRPr>
          </a:p>
          <a:p>
            <a:pPr lvl="1">
              <a:spcAft>
                <a:spcPts val="600"/>
              </a:spcAft>
            </a:pPr>
            <a:r>
              <a:rPr lang="en-US" altLang="en-US" sz="2400" dirty="0" smtClean="0">
                <a:latin typeface="Corbel" charset="0"/>
                <a:ea typeface="Corbel" charset="0"/>
                <a:cs typeface="Corbel" charset="0"/>
              </a:rPr>
              <a:t>If</a:t>
            </a:r>
            <a:r>
              <a:rPr lang="en-US" altLang="en-US" sz="2400" i="1" dirty="0" smtClean="0">
                <a:latin typeface="Corbel" charset="0"/>
                <a:ea typeface="Corbel" charset="0"/>
                <a:cs typeface="Corbel" charset="0"/>
              </a:rPr>
              <a:t> f</a:t>
            </a:r>
            <a:r>
              <a:rPr lang="en-US" altLang="en-US" sz="2400" dirty="0" smtClean="0">
                <a:latin typeface="Corbel" charset="0"/>
                <a:ea typeface="Corbel" charset="0"/>
                <a:cs typeface="Corbel" charset="0"/>
              </a:rPr>
              <a:t>  is numeric: Use the normalized distance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 smtClean="0">
                <a:latin typeface="Corbel" charset="0"/>
                <a:ea typeface="Corbel" charset="0"/>
                <a:cs typeface="Corbel" charset="0"/>
              </a:rPr>
              <a:t>If</a:t>
            </a:r>
            <a:r>
              <a:rPr lang="en-US" altLang="en-US" sz="2400" i="1" dirty="0" smtClean="0">
                <a:latin typeface="Corbel" charset="0"/>
                <a:ea typeface="Corbel" charset="0"/>
                <a:cs typeface="Corbel" charset="0"/>
              </a:rPr>
              <a:t> f</a:t>
            </a:r>
            <a:r>
              <a:rPr lang="en-US" altLang="en-US" sz="2400" dirty="0" smtClean="0">
                <a:latin typeface="Corbel" charset="0"/>
                <a:ea typeface="Corbel" charset="0"/>
                <a:cs typeface="Corbel" charset="0"/>
              </a:rPr>
              <a:t>  is binary or nominal:   </a:t>
            </a:r>
            <a:r>
              <a:rPr lang="en-US" altLang="en-US" sz="2400" dirty="0" err="1" smtClean="0">
                <a:latin typeface="Corbel" charset="0"/>
                <a:ea typeface="Corbel" charset="0"/>
                <a:cs typeface="Corbel" charset="0"/>
              </a:rPr>
              <a:t>d</a:t>
            </a:r>
            <a:r>
              <a:rPr lang="en-US" altLang="en-US" sz="2400" baseline="-25000" dirty="0" err="1" smtClean="0">
                <a:latin typeface="Corbel" charset="0"/>
                <a:ea typeface="Corbel" charset="0"/>
                <a:cs typeface="Corbel" charset="0"/>
              </a:rPr>
              <a:t>ij</a:t>
            </a:r>
            <a:r>
              <a:rPr lang="en-US" altLang="en-US" sz="2400" baseline="30000" dirty="0" smtClean="0">
                <a:latin typeface="Corbel" charset="0"/>
                <a:ea typeface="Corbel" charset="0"/>
                <a:cs typeface="Corbel" charset="0"/>
              </a:rPr>
              <a:t>(f)</a:t>
            </a:r>
            <a:r>
              <a:rPr lang="en-US" altLang="en-US" sz="2400" dirty="0" smtClean="0">
                <a:latin typeface="Corbel" charset="0"/>
                <a:ea typeface="Corbel" charset="0"/>
                <a:cs typeface="Corbel" charset="0"/>
              </a:rPr>
              <a:t> = 0  if </a:t>
            </a:r>
            <a:r>
              <a:rPr lang="en-US" altLang="en-US" sz="2400" dirty="0" err="1" smtClean="0">
                <a:latin typeface="Corbel" charset="0"/>
                <a:ea typeface="Corbel" charset="0"/>
                <a:cs typeface="Corbel" charset="0"/>
              </a:rPr>
              <a:t>x</a:t>
            </a:r>
            <a:r>
              <a:rPr lang="en-US" altLang="en-US" sz="2400" baseline="-25000" dirty="0" err="1" smtClean="0">
                <a:latin typeface="Corbel" charset="0"/>
                <a:ea typeface="Corbel" charset="0"/>
                <a:cs typeface="Corbel" charset="0"/>
              </a:rPr>
              <a:t>if</a:t>
            </a:r>
            <a:r>
              <a:rPr lang="en-US" altLang="en-US" sz="2400" baseline="-25000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sz="2400" dirty="0" smtClean="0">
                <a:latin typeface="Corbel" charset="0"/>
                <a:ea typeface="Corbel" charset="0"/>
                <a:cs typeface="Corbel" charset="0"/>
              </a:rPr>
              <a:t>= </a:t>
            </a:r>
            <a:r>
              <a:rPr lang="en-US" altLang="en-US" sz="2400" dirty="0" err="1" smtClean="0">
                <a:latin typeface="Corbel" charset="0"/>
                <a:ea typeface="Corbel" charset="0"/>
                <a:cs typeface="Corbel" charset="0"/>
              </a:rPr>
              <a:t>x</a:t>
            </a:r>
            <a:r>
              <a:rPr lang="en-US" altLang="en-US" sz="2400" baseline="-25000" dirty="0" err="1" smtClean="0">
                <a:latin typeface="Corbel" charset="0"/>
                <a:ea typeface="Corbel" charset="0"/>
                <a:cs typeface="Corbel" charset="0"/>
              </a:rPr>
              <a:t>jf</a:t>
            </a:r>
            <a:r>
              <a:rPr lang="en-US" altLang="en-US" sz="2400" dirty="0" smtClean="0">
                <a:latin typeface="Corbel" charset="0"/>
                <a:ea typeface="Corbel" charset="0"/>
                <a:cs typeface="Corbel" charset="0"/>
              </a:rPr>
              <a:t>; or </a:t>
            </a:r>
            <a:r>
              <a:rPr lang="en-US" altLang="en-US" sz="2400" dirty="0" err="1" smtClean="0">
                <a:latin typeface="Corbel" charset="0"/>
                <a:ea typeface="Corbel" charset="0"/>
                <a:cs typeface="Corbel" charset="0"/>
              </a:rPr>
              <a:t>d</a:t>
            </a:r>
            <a:r>
              <a:rPr lang="en-US" altLang="en-US" sz="2400" baseline="-25000" dirty="0" err="1" smtClean="0">
                <a:latin typeface="Corbel" charset="0"/>
                <a:ea typeface="Corbel" charset="0"/>
                <a:cs typeface="Corbel" charset="0"/>
              </a:rPr>
              <a:t>ij</a:t>
            </a:r>
            <a:r>
              <a:rPr lang="en-US" altLang="en-US" sz="2400" baseline="30000" dirty="0" smtClean="0">
                <a:latin typeface="Corbel" charset="0"/>
                <a:ea typeface="Corbel" charset="0"/>
                <a:cs typeface="Corbel" charset="0"/>
              </a:rPr>
              <a:t>(f)</a:t>
            </a:r>
            <a:r>
              <a:rPr lang="en-US" altLang="en-US" sz="2400" dirty="0" smtClean="0">
                <a:latin typeface="Corbel" charset="0"/>
                <a:ea typeface="Corbel" charset="0"/>
                <a:cs typeface="Corbel" charset="0"/>
              </a:rPr>
              <a:t> = 1 otherwise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 smtClean="0">
                <a:latin typeface="Corbel" charset="0"/>
                <a:ea typeface="Corbel" charset="0"/>
                <a:cs typeface="Corbel" charset="0"/>
              </a:rPr>
              <a:t>If</a:t>
            </a:r>
            <a:r>
              <a:rPr lang="en-US" altLang="en-US" sz="2400" i="1" dirty="0" smtClean="0">
                <a:latin typeface="Corbel" charset="0"/>
                <a:ea typeface="Corbel" charset="0"/>
                <a:cs typeface="Corbel" charset="0"/>
              </a:rPr>
              <a:t> f</a:t>
            </a:r>
            <a:r>
              <a:rPr lang="en-US" altLang="en-US" sz="2400" dirty="0" smtClean="0">
                <a:latin typeface="Corbel" charset="0"/>
                <a:ea typeface="Corbel" charset="0"/>
                <a:cs typeface="Corbel" charset="0"/>
              </a:rPr>
              <a:t>  is ordinal</a:t>
            </a:r>
          </a:p>
          <a:p>
            <a:pPr lvl="2">
              <a:spcAft>
                <a:spcPts val="600"/>
              </a:spcAft>
            </a:pPr>
            <a:r>
              <a:rPr lang="en-US" altLang="en-US" dirty="0" smtClean="0">
                <a:latin typeface="Corbel" charset="0"/>
                <a:ea typeface="Corbel" charset="0"/>
                <a:cs typeface="Corbel" charset="0"/>
              </a:rPr>
              <a:t>Compute ranks </a:t>
            </a:r>
            <a:r>
              <a:rPr lang="en-US" altLang="en-US" dirty="0" err="1" smtClean="0">
                <a:latin typeface="Corbel" charset="0"/>
                <a:ea typeface="Corbel" charset="0"/>
                <a:cs typeface="Corbel" charset="0"/>
              </a:rPr>
              <a:t>z</a:t>
            </a:r>
            <a:r>
              <a:rPr lang="en-US" altLang="en-US" baseline="-25000" dirty="0" err="1" smtClean="0">
                <a:latin typeface="Corbel" charset="0"/>
                <a:ea typeface="Corbel" charset="0"/>
                <a:cs typeface="Corbel" charset="0"/>
              </a:rPr>
              <a:t>if</a:t>
            </a:r>
            <a:r>
              <a:rPr lang="en-US" altLang="en-US" baseline="-25000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dirty="0" smtClean="0">
                <a:latin typeface="Corbel" charset="0"/>
                <a:ea typeface="Corbel" charset="0"/>
                <a:cs typeface="Corbel" charset="0"/>
              </a:rPr>
              <a:t> (where                       )</a:t>
            </a:r>
          </a:p>
          <a:p>
            <a:pPr lvl="2">
              <a:spcAft>
                <a:spcPts val="600"/>
              </a:spcAft>
            </a:pPr>
            <a:r>
              <a:rPr lang="en-US" altLang="en-US" dirty="0" smtClean="0">
                <a:latin typeface="Corbel" charset="0"/>
                <a:ea typeface="Corbel" charset="0"/>
                <a:cs typeface="Corbel" charset="0"/>
              </a:rPr>
              <a:t>Treat </a:t>
            </a:r>
            <a:r>
              <a:rPr lang="en-US" altLang="en-US" dirty="0" err="1" smtClean="0">
                <a:latin typeface="Corbel" charset="0"/>
                <a:ea typeface="Corbel" charset="0"/>
                <a:cs typeface="Corbel" charset="0"/>
              </a:rPr>
              <a:t>z</a:t>
            </a:r>
            <a:r>
              <a:rPr lang="en-US" altLang="en-US" baseline="-25000" dirty="0" err="1" smtClean="0">
                <a:latin typeface="Corbel" charset="0"/>
                <a:ea typeface="Corbel" charset="0"/>
                <a:cs typeface="Corbel" charset="0"/>
              </a:rPr>
              <a:t>if</a:t>
            </a:r>
            <a:r>
              <a:rPr lang="en-US" altLang="en-US" dirty="0" smtClean="0">
                <a:latin typeface="Corbel" charset="0"/>
                <a:ea typeface="Corbel" charset="0"/>
                <a:cs typeface="Corbel" charset="0"/>
              </a:rPr>
              <a:t> as interval-scaled</a:t>
            </a:r>
          </a:p>
          <a:p>
            <a:endParaRPr lang="en-US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23</a:t>
            </a:fld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9105884"/>
              </p:ext>
            </p:extLst>
          </p:nvPr>
        </p:nvGraphicFramePr>
        <p:xfrm>
          <a:off x="6143667" y="2669457"/>
          <a:ext cx="2321907" cy="15145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16" name="Equation" r:id="rId3" imgW="1269720" imgH="888840" progId="Equation.DSMT4">
                  <p:embed/>
                </p:oleObj>
              </mc:Choice>
              <mc:Fallback>
                <p:oleObj name="Equation" r:id="rId3" imgW="1269720" imgH="8888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43667" y="2669457"/>
                        <a:ext cx="2321907" cy="15145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5994927"/>
              </p:ext>
            </p:extLst>
          </p:nvPr>
        </p:nvGraphicFramePr>
        <p:xfrm>
          <a:off x="4441264" y="4866967"/>
          <a:ext cx="1106097" cy="65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17" name="Equation" r:id="rId5" imgW="787320" imgH="469800" progId="Equation.DSMT4">
                  <p:embed/>
                </p:oleObj>
              </mc:Choice>
              <mc:Fallback>
                <p:oleObj name="Equation" r:id="rId5" imgW="787320" imgH="46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441264" y="4866967"/>
                        <a:ext cx="1106097" cy="658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888643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Cosine Similarity of Two Vectors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en-US" sz="2400" dirty="0"/>
              <a:t>A </a:t>
            </a:r>
            <a:r>
              <a:rPr lang="en-US" altLang="en-US" sz="2400" b="1" dirty="0"/>
              <a:t>document</a:t>
            </a:r>
            <a:r>
              <a:rPr lang="en-US" altLang="en-US" sz="2400" dirty="0"/>
              <a:t> can be represented by a bag of terms or a long vector, with each attribute recording the </a:t>
            </a:r>
            <a:r>
              <a:rPr lang="en-US" altLang="en-US" sz="2400" i="1" dirty="0"/>
              <a:t>frequency</a:t>
            </a:r>
            <a:r>
              <a:rPr lang="en-US" altLang="en-US" sz="2400" dirty="0"/>
              <a:t> of a particular term (such as word, keyword, or phrase) in the document</a:t>
            </a:r>
          </a:p>
          <a:p>
            <a:endParaRPr lang="en-US" altLang="en-US" sz="2400" dirty="0"/>
          </a:p>
          <a:p>
            <a:endParaRPr lang="en-US" altLang="en-US" sz="2400" dirty="0"/>
          </a:p>
          <a:p>
            <a:pPr marL="0" indent="0">
              <a:buNone/>
            </a:pPr>
            <a:endParaRPr lang="en-US" altLang="en-US" sz="2400" dirty="0"/>
          </a:p>
          <a:p>
            <a:r>
              <a:rPr lang="en-US" altLang="en-US" sz="2400" dirty="0"/>
              <a:t>Other vector objects: Gene features in micro-arrays </a:t>
            </a:r>
          </a:p>
          <a:p>
            <a:r>
              <a:rPr lang="en-US" altLang="en-US" sz="2400" dirty="0"/>
              <a:t>Applications: Information retrieval, biologic taxonomy, gene feature mapping, etc.</a:t>
            </a:r>
          </a:p>
          <a:p>
            <a:r>
              <a:rPr lang="en-US" altLang="en-US" sz="2400" b="1" dirty="0">
                <a:solidFill>
                  <a:srgbClr val="FF0000"/>
                </a:solidFill>
              </a:rPr>
              <a:t>Cosine measure: </a:t>
            </a:r>
            <a:r>
              <a:rPr lang="en-US" altLang="en-US" sz="2400" dirty="0">
                <a:cs typeface="Times New Roman" panose="02020603050405020304" pitchFamily="18" charset="0"/>
              </a:rPr>
              <a:t>If </a:t>
            </a:r>
            <a:r>
              <a:rPr lang="en-US" altLang="en-US" sz="2400" i="1" dirty="0">
                <a:cs typeface="Times New Roman" panose="02020603050405020304" pitchFamily="18" charset="0"/>
              </a:rPr>
              <a:t>d</a:t>
            </a:r>
            <a:r>
              <a:rPr lang="en-US" altLang="en-US" sz="2400" i="1" baseline="-30000" dirty="0">
                <a:cs typeface="Times New Roman" panose="02020603050405020304" pitchFamily="18" charset="0"/>
              </a:rPr>
              <a:t>1</a:t>
            </a:r>
            <a:r>
              <a:rPr lang="en-US" altLang="en-US" sz="2400" dirty="0">
                <a:cs typeface="Times New Roman" panose="02020603050405020304" pitchFamily="18" charset="0"/>
              </a:rPr>
              <a:t> and </a:t>
            </a:r>
            <a:r>
              <a:rPr lang="en-US" altLang="en-US" sz="2400" i="1" dirty="0">
                <a:cs typeface="Times New Roman" panose="02020603050405020304" pitchFamily="18" charset="0"/>
              </a:rPr>
              <a:t>d</a:t>
            </a:r>
            <a:r>
              <a:rPr lang="en-US" altLang="en-US" sz="2400" i="1" baseline="-30000" dirty="0">
                <a:cs typeface="Times New Roman" panose="02020603050405020304" pitchFamily="18" charset="0"/>
              </a:rPr>
              <a:t>2</a:t>
            </a:r>
            <a:r>
              <a:rPr lang="en-US" altLang="en-US" sz="2400" dirty="0">
                <a:cs typeface="Times New Roman" panose="02020603050405020304" pitchFamily="18" charset="0"/>
              </a:rPr>
              <a:t> are two vectors (e.g., term-frequency vectors), then</a:t>
            </a:r>
          </a:p>
          <a:p>
            <a:pPr algn="just">
              <a:buNone/>
            </a:pPr>
            <a:endParaRPr lang="en-US" altLang="en-US" sz="2400" dirty="0">
              <a:cs typeface="Times New Roman" panose="02020603050405020304" pitchFamily="18" charset="0"/>
            </a:endParaRPr>
          </a:p>
          <a:p>
            <a:pPr lvl="2" algn="just">
              <a:buNone/>
            </a:pPr>
            <a:endParaRPr lang="en-US" altLang="en-US" dirty="0">
              <a:cs typeface="Times New Roman" panose="02020603050405020304" pitchFamily="18" charset="0"/>
            </a:endParaRPr>
          </a:p>
          <a:p>
            <a:pPr lvl="2" algn="just">
              <a:buNone/>
            </a:pPr>
            <a:r>
              <a:rPr lang="en-US" altLang="en-US" dirty="0">
                <a:cs typeface="Times New Roman" panose="02020603050405020304" pitchFamily="18" charset="0"/>
              </a:rPr>
              <a:t>where </a:t>
            </a:r>
            <a:r>
              <a:rPr lang="en-US" altLang="en-US" dirty="0">
                <a:cs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en-US" altLang="en-US" dirty="0">
                <a:cs typeface="Times New Roman" panose="02020603050405020304" pitchFamily="18" charset="0"/>
              </a:rPr>
              <a:t> indicates vector dot product, ||</a:t>
            </a:r>
            <a:r>
              <a:rPr lang="en-US" altLang="en-US" i="1" dirty="0">
                <a:cs typeface="Times New Roman" panose="02020603050405020304" pitchFamily="18" charset="0"/>
              </a:rPr>
              <a:t>d</a:t>
            </a:r>
            <a:r>
              <a:rPr lang="en-US" altLang="en-US" dirty="0">
                <a:cs typeface="Times New Roman" panose="02020603050405020304" pitchFamily="18" charset="0"/>
              </a:rPr>
              <a:t>||: the length of vector </a:t>
            </a:r>
            <a:r>
              <a:rPr lang="en-US" altLang="en-US" i="1" dirty="0">
                <a:cs typeface="Times New Roman" panose="02020603050405020304" pitchFamily="18" charset="0"/>
              </a:rPr>
              <a:t>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24</a:t>
            </a:fld>
            <a:endParaRPr lang="en-US"/>
          </a:p>
        </p:txBody>
      </p:sp>
      <p:pic>
        <p:nvPicPr>
          <p:cNvPr id="5" name="Picture 4" descr="eqtab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855" y="2551471"/>
            <a:ext cx="5408292" cy="951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476911"/>
              </p:ext>
            </p:extLst>
          </p:nvPr>
        </p:nvGraphicFramePr>
        <p:xfrm>
          <a:off x="3215897" y="4866968"/>
          <a:ext cx="2708109" cy="7324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91" name="Equation" r:id="rId4" imgW="1600200" imgH="431640" progId="Equation.DSMT4">
                  <p:embed/>
                </p:oleObj>
              </mc:Choice>
              <mc:Fallback>
                <p:oleObj name="Equation" r:id="rId4" imgW="160020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215897" y="4866968"/>
                        <a:ext cx="2708109" cy="7324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267455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>
                <a:solidFill>
                  <a:srgbClr val="170981"/>
                </a:solidFill>
              </a:rPr>
              <a:t> </a:t>
            </a:r>
            <a:r>
              <a:rPr lang="en-US" smtClean="0"/>
              <a:t>KL Divergence: Comparing Two Probability Distributions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200"/>
              </a:spcBef>
              <a:defRPr/>
            </a:pPr>
            <a:r>
              <a:rPr lang="en-US" sz="2000" i="1" dirty="0" smtClean="0"/>
              <a:t>The </a:t>
            </a:r>
            <a:r>
              <a:rPr lang="en-US" sz="2000" i="1" dirty="0" err="1" smtClean="0"/>
              <a:t>Kullback-Leibler</a:t>
            </a:r>
            <a:r>
              <a:rPr lang="en-US" sz="2000" i="1" dirty="0" smtClean="0"/>
              <a:t> (KL) divergence: </a:t>
            </a:r>
            <a:r>
              <a:rPr lang="en-US" sz="2000" dirty="0" smtClean="0"/>
              <a:t> Measure the </a:t>
            </a:r>
            <a:r>
              <a:rPr lang="en-US" sz="2000" b="1" dirty="0" smtClean="0">
                <a:solidFill>
                  <a:srgbClr val="FF0000"/>
                </a:solidFill>
              </a:rPr>
              <a:t>difference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smtClean="0"/>
              <a:t>between two probability distributions over the same variable </a:t>
            </a:r>
            <a:r>
              <a:rPr lang="en-US" sz="2000" i="1" dirty="0" smtClean="0"/>
              <a:t>x</a:t>
            </a:r>
            <a:endParaRPr lang="en-US" sz="2000" dirty="0" smtClean="0"/>
          </a:p>
          <a:p>
            <a:pPr lvl="1" indent="-342900">
              <a:spcBef>
                <a:spcPts val="200"/>
              </a:spcBef>
              <a:defRPr/>
            </a:pPr>
            <a:r>
              <a:rPr lang="en-US" sz="2000" dirty="0" smtClean="0"/>
              <a:t>From information theory, closely related to </a:t>
            </a:r>
            <a:r>
              <a:rPr lang="en-US" sz="2000" i="1" dirty="0" smtClean="0"/>
              <a:t>relative entropy</a:t>
            </a:r>
            <a:r>
              <a:rPr lang="en-US" sz="2000" dirty="0" smtClean="0"/>
              <a:t>, </a:t>
            </a:r>
            <a:r>
              <a:rPr lang="en-US" sz="2000" i="1" dirty="0" smtClean="0"/>
              <a:t>information divergence</a:t>
            </a:r>
            <a:r>
              <a:rPr lang="en-US" sz="2000" dirty="0" smtClean="0"/>
              <a:t>, and </a:t>
            </a:r>
            <a:r>
              <a:rPr lang="en-US" sz="2000" i="1" dirty="0" smtClean="0"/>
              <a:t>information for discrimination</a:t>
            </a:r>
          </a:p>
          <a:p>
            <a:pPr>
              <a:spcBef>
                <a:spcPts val="200"/>
              </a:spcBef>
              <a:defRPr/>
            </a:pPr>
            <a:r>
              <a:rPr lang="en-US" sz="2000" i="1" dirty="0" smtClean="0"/>
              <a:t>D</a:t>
            </a:r>
            <a:r>
              <a:rPr lang="en-US" sz="2000" i="1" baseline="-25000" dirty="0" smtClean="0"/>
              <a:t>KL</a:t>
            </a:r>
            <a:r>
              <a:rPr lang="en-US" sz="2000" dirty="0" smtClean="0"/>
              <a:t>(</a:t>
            </a:r>
            <a:r>
              <a:rPr lang="en-US" sz="2000" i="1" dirty="0" smtClean="0"/>
              <a:t>p</a:t>
            </a:r>
            <a:r>
              <a:rPr lang="en-US" sz="2000" dirty="0" smtClean="0"/>
              <a:t>(</a:t>
            </a:r>
            <a:r>
              <a:rPr lang="en-US" sz="2000" i="1" dirty="0" smtClean="0"/>
              <a:t>x</a:t>
            </a:r>
            <a:r>
              <a:rPr lang="en-US" sz="2000" dirty="0" smtClean="0"/>
              <a:t>)</a:t>
            </a:r>
            <a:r>
              <a:rPr lang="en-US" sz="2000" i="1" dirty="0" smtClean="0"/>
              <a:t> </a:t>
            </a:r>
            <a:r>
              <a:rPr lang="en-US" sz="2000" dirty="0" smtClean="0"/>
              <a:t>||</a:t>
            </a:r>
            <a:r>
              <a:rPr lang="en-US" sz="2000" i="1" dirty="0" smtClean="0"/>
              <a:t> q</a:t>
            </a:r>
            <a:r>
              <a:rPr lang="en-US" sz="2000" dirty="0" smtClean="0"/>
              <a:t>(</a:t>
            </a:r>
            <a:r>
              <a:rPr lang="en-US" sz="2000" i="1" dirty="0" smtClean="0"/>
              <a:t>x</a:t>
            </a:r>
            <a:r>
              <a:rPr lang="en-US" sz="2000" dirty="0" smtClean="0"/>
              <a:t>)):  divergence of </a:t>
            </a:r>
            <a:r>
              <a:rPr lang="en-US" sz="2000" i="1" dirty="0" smtClean="0"/>
              <a:t>q</a:t>
            </a:r>
            <a:r>
              <a:rPr lang="en-US" sz="2000" dirty="0" smtClean="0"/>
              <a:t>(</a:t>
            </a:r>
            <a:r>
              <a:rPr lang="en-US" sz="2000" i="1" dirty="0" smtClean="0"/>
              <a:t>x</a:t>
            </a:r>
            <a:r>
              <a:rPr lang="en-US" sz="2000" dirty="0" smtClean="0"/>
              <a:t>) from </a:t>
            </a:r>
            <a:r>
              <a:rPr lang="en-US" sz="2000" i="1" dirty="0" smtClean="0"/>
              <a:t>p</a:t>
            </a:r>
            <a:r>
              <a:rPr lang="en-US" sz="2000" dirty="0" smtClean="0"/>
              <a:t>(</a:t>
            </a:r>
            <a:r>
              <a:rPr lang="en-US" sz="2000" i="1" dirty="0" smtClean="0"/>
              <a:t>x</a:t>
            </a:r>
            <a:r>
              <a:rPr lang="en-US" sz="2000" dirty="0" smtClean="0"/>
              <a:t>), measuring the </a:t>
            </a:r>
            <a:r>
              <a:rPr lang="en-US" sz="2000" b="1" dirty="0" smtClean="0">
                <a:solidFill>
                  <a:srgbClr val="FF0000"/>
                </a:solidFill>
              </a:rPr>
              <a:t>information lost when </a:t>
            </a:r>
            <a:r>
              <a:rPr lang="en-US" sz="2000" b="1" i="1" dirty="0" smtClean="0">
                <a:solidFill>
                  <a:srgbClr val="FF0000"/>
                </a:solidFill>
              </a:rPr>
              <a:t>q</a:t>
            </a:r>
            <a:r>
              <a:rPr lang="en-US" sz="2000" b="1" dirty="0" smtClean="0">
                <a:solidFill>
                  <a:srgbClr val="FF0000"/>
                </a:solidFill>
              </a:rPr>
              <a:t>(</a:t>
            </a:r>
            <a:r>
              <a:rPr lang="en-US" sz="2000" b="1" i="1" dirty="0" smtClean="0">
                <a:solidFill>
                  <a:srgbClr val="FF0000"/>
                </a:solidFill>
              </a:rPr>
              <a:t>x</a:t>
            </a:r>
            <a:r>
              <a:rPr lang="en-US" sz="2000" b="1" dirty="0" smtClean="0">
                <a:solidFill>
                  <a:srgbClr val="FF0000"/>
                </a:solidFill>
              </a:rPr>
              <a:t>) is used to approximate </a:t>
            </a:r>
            <a:r>
              <a:rPr lang="en-US" sz="2000" b="1" i="1" dirty="0" smtClean="0">
                <a:solidFill>
                  <a:srgbClr val="FF0000"/>
                </a:solidFill>
              </a:rPr>
              <a:t>p</a:t>
            </a:r>
            <a:r>
              <a:rPr lang="en-US" sz="2000" b="1" dirty="0" smtClean="0">
                <a:solidFill>
                  <a:srgbClr val="FF0000"/>
                </a:solidFill>
              </a:rPr>
              <a:t>(</a:t>
            </a:r>
            <a:r>
              <a:rPr lang="en-US" sz="2000" b="1" i="1" dirty="0" smtClean="0">
                <a:solidFill>
                  <a:srgbClr val="FF0000"/>
                </a:solidFill>
              </a:rPr>
              <a:t>x</a:t>
            </a:r>
            <a:r>
              <a:rPr lang="en-US" sz="2000" b="1" dirty="0" smtClean="0">
                <a:solidFill>
                  <a:srgbClr val="FF0000"/>
                </a:solidFill>
              </a:rPr>
              <a:t>)</a:t>
            </a: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25</a:t>
            </a:fld>
            <a:endParaRPr lang="en-US"/>
          </a:p>
        </p:txBody>
      </p:sp>
      <p:pic>
        <p:nvPicPr>
          <p:cNvPr id="8" name="Picture 4" descr="Image result for K-L divergen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3510817"/>
            <a:ext cx="4415555" cy="3210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5468" y="4304570"/>
            <a:ext cx="3962397" cy="703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5469" y="5603144"/>
            <a:ext cx="3962400" cy="574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4589741" y="5197665"/>
            <a:ext cx="17892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200"/>
              </a:spcBef>
              <a:defRPr/>
            </a:pPr>
            <a:r>
              <a:rPr lang="en-US" smtClean="0"/>
              <a:t>Continuous form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589741" y="3919608"/>
            <a:ext cx="1486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200"/>
              </a:spcBef>
              <a:defRPr/>
            </a:pPr>
            <a:r>
              <a:rPr lang="en-US"/>
              <a:t>Discrete 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188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Can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you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use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Matrix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Multiplication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to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compute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Cosine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Similarity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between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every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pair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of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objects?</a:t>
            </a:r>
            <a:endParaRPr lang="zh-CN" altLang="en-US" sz="2800" dirty="0" smtClean="0"/>
          </a:p>
          <a:p>
            <a:endParaRPr lang="zh-CN" altLang="en-US" sz="2800" dirty="0"/>
          </a:p>
          <a:p>
            <a:r>
              <a:rPr lang="en-US" altLang="zh-CN" sz="2800" dirty="0" smtClean="0"/>
              <a:t>Can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you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use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KL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divergence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to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find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suspiciousness?</a:t>
            </a:r>
            <a:endParaRPr lang="zh-CN" altLang="en-US" sz="2800" dirty="0" smtClean="0"/>
          </a:p>
          <a:p>
            <a:pPr marL="0" indent="0">
              <a:buNone/>
            </a:pPr>
            <a:endParaRPr lang="zh-CN" altLang="en-US" sz="2800" dirty="0" smtClean="0"/>
          </a:p>
          <a:p>
            <a:r>
              <a:rPr lang="en-US" altLang="zh-CN" sz="2800" dirty="0" smtClean="0"/>
              <a:t>Can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you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use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KL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divergence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to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find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representative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phrases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for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specific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topics?</a:t>
            </a:r>
            <a:endParaRPr lang="zh-CN" alt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4643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en-US" sz="2800" dirty="0" smtClean="0"/>
              <a:t>Data attribute types: nominal, binary, </a:t>
            </a:r>
            <a:r>
              <a:rPr lang="en-US" altLang="en-US" sz="2800" dirty="0" smtClean="0"/>
              <a:t>ordinal</a:t>
            </a:r>
            <a:r>
              <a:rPr lang="zh-CN" altLang="en-US" sz="2800" dirty="0" smtClean="0"/>
              <a:t> </a:t>
            </a:r>
            <a:r>
              <a:rPr lang="mr-IN" altLang="zh-CN" sz="2800" dirty="0" smtClean="0"/>
              <a:t>…</a:t>
            </a:r>
            <a:endParaRPr lang="zh-CN" altLang="en-US" sz="2800" dirty="0" smtClean="0"/>
          </a:p>
          <a:p>
            <a:r>
              <a:rPr lang="en-US" altLang="en-US" sz="2800" dirty="0" smtClean="0"/>
              <a:t>Many </a:t>
            </a:r>
            <a:r>
              <a:rPr lang="en-US" altLang="en-US" sz="2800" dirty="0" smtClean="0"/>
              <a:t>types of data sets, e.g., numerical, </a:t>
            </a:r>
            <a:r>
              <a:rPr lang="en-US" altLang="en-US" sz="2800" dirty="0" smtClean="0"/>
              <a:t>text</a:t>
            </a:r>
            <a:endParaRPr lang="zh-CN" altLang="en-US" sz="2800" dirty="0"/>
          </a:p>
          <a:p>
            <a:r>
              <a:rPr lang="en-US" altLang="en-US" sz="2800" dirty="0" smtClean="0"/>
              <a:t>Gain </a:t>
            </a:r>
            <a:r>
              <a:rPr lang="en-US" altLang="en-US" sz="2800" dirty="0" smtClean="0"/>
              <a:t>insight into the data by:</a:t>
            </a:r>
          </a:p>
          <a:p>
            <a:pPr lvl="1"/>
            <a:r>
              <a:rPr lang="en-US" altLang="en-US" sz="2400" dirty="0" smtClean="0"/>
              <a:t>Basic </a:t>
            </a:r>
            <a:r>
              <a:rPr lang="en-US" altLang="en-US" sz="2400" dirty="0" smtClean="0"/>
              <a:t>data </a:t>
            </a:r>
            <a:r>
              <a:rPr lang="en-US" altLang="en-US" sz="2400" dirty="0" smtClean="0"/>
              <a:t>description: central tendency, </a:t>
            </a:r>
            <a:r>
              <a:rPr lang="en-US" altLang="zh-CN" sz="2400" dirty="0" err="1" smtClean="0"/>
              <a:t>outlierness</a:t>
            </a:r>
            <a:endParaRPr lang="en-US" altLang="en-US" sz="2400" dirty="0" smtClean="0"/>
          </a:p>
          <a:p>
            <a:pPr lvl="1"/>
            <a:r>
              <a:rPr lang="en-US" altLang="en-US" sz="2400" dirty="0" smtClean="0"/>
              <a:t>Data </a:t>
            </a:r>
            <a:r>
              <a:rPr lang="en-US" altLang="en-US" sz="2400" dirty="0" smtClean="0"/>
              <a:t>visualization</a:t>
            </a:r>
            <a:endParaRPr lang="zh-CN" altLang="en-US" sz="2400" dirty="0" smtClean="0"/>
          </a:p>
          <a:p>
            <a:pPr lvl="1"/>
            <a:r>
              <a:rPr lang="en-US" altLang="en-US" sz="2400" dirty="0" smtClean="0"/>
              <a:t>Measure </a:t>
            </a:r>
            <a:r>
              <a:rPr lang="en-US" altLang="en-US" sz="2400" dirty="0" smtClean="0"/>
              <a:t>data </a:t>
            </a:r>
            <a:r>
              <a:rPr lang="en-US" altLang="en-US" sz="2400" dirty="0" smtClean="0"/>
              <a:t>similarity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and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dissimilarity</a:t>
            </a:r>
            <a:endParaRPr lang="en-US" altLang="en-US" sz="2400" dirty="0" smtClean="0"/>
          </a:p>
          <a:p>
            <a:r>
              <a:rPr lang="en-US" altLang="en-US" sz="2800" dirty="0" smtClean="0"/>
              <a:t>Above steps are the beginning of data preprocessing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061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457200" indent="-457200">
              <a:spcBef>
                <a:spcPts val="400"/>
              </a:spcBef>
            </a:pPr>
            <a:r>
              <a:rPr lang="en-US" altLang="en-US" dirty="0"/>
              <a:t>W. Cleveland, Visualizing Data, Hobart Press, 1993</a:t>
            </a:r>
          </a:p>
          <a:p>
            <a:pPr marL="457200" indent="-457200">
              <a:spcBef>
                <a:spcPts val="400"/>
              </a:spcBef>
            </a:pPr>
            <a:r>
              <a:rPr lang="en-US" altLang="en-US" dirty="0">
                <a:solidFill>
                  <a:schemeClr val="hlink"/>
                </a:solidFill>
              </a:rPr>
              <a:t>T. </a:t>
            </a:r>
            <a:r>
              <a:rPr lang="en-US" altLang="en-US" dirty="0" err="1">
                <a:solidFill>
                  <a:schemeClr val="hlink"/>
                </a:solidFill>
              </a:rPr>
              <a:t>Dasu</a:t>
            </a:r>
            <a:r>
              <a:rPr lang="en-US" altLang="en-US" dirty="0">
                <a:solidFill>
                  <a:schemeClr val="hlink"/>
                </a:solidFill>
              </a:rPr>
              <a:t> and T. Johnson.  Exploratory Data Mining and Data Cleaning. John Wiley, 2003</a:t>
            </a:r>
          </a:p>
          <a:p>
            <a:pPr marL="457200" indent="-457200">
              <a:spcBef>
                <a:spcPts val="400"/>
              </a:spcBef>
            </a:pPr>
            <a:r>
              <a:rPr lang="en-US" altLang="en-US" dirty="0"/>
              <a:t>U. Fayyad, G. Grinstein, and A. </a:t>
            </a:r>
            <a:r>
              <a:rPr lang="en-US" altLang="en-US" dirty="0" err="1"/>
              <a:t>Wierse</a:t>
            </a:r>
            <a:r>
              <a:rPr lang="en-US" altLang="en-US" dirty="0"/>
              <a:t>. Information Visualization in Data Mining and Knowledge Discovery, Morgan Kaufmann, 2001</a:t>
            </a:r>
          </a:p>
          <a:p>
            <a:pPr marL="457200" indent="-457200">
              <a:spcBef>
                <a:spcPts val="400"/>
              </a:spcBef>
            </a:pPr>
            <a:r>
              <a:rPr lang="en-US" altLang="en-US" dirty="0">
                <a:solidFill>
                  <a:srgbClr val="FF0000"/>
                </a:solidFill>
              </a:rPr>
              <a:t>L. Kaufman and P. J. </a:t>
            </a:r>
            <a:r>
              <a:rPr lang="en-US" altLang="en-US" dirty="0" err="1">
                <a:solidFill>
                  <a:srgbClr val="FF0000"/>
                </a:solidFill>
              </a:rPr>
              <a:t>Rousseeuw</a:t>
            </a:r>
            <a:r>
              <a:rPr lang="en-US" altLang="en-US" dirty="0">
                <a:solidFill>
                  <a:srgbClr val="FF0000"/>
                </a:solidFill>
              </a:rPr>
              <a:t>. Finding Groups in Data: an Introduction to Cluster Analysis. John Wiley &amp; Sons, 1990</a:t>
            </a:r>
            <a:r>
              <a:rPr lang="en-US" altLang="en-US" dirty="0"/>
              <a:t>.</a:t>
            </a:r>
            <a:endParaRPr lang="en-US" altLang="en-US" dirty="0">
              <a:solidFill>
                <a:schemeClr val="hlink"/>
              </a:solidFill>
            </a:endParaRPr>
          </a:p>
          <a:p>
            <a:pPr marL="457200" indent="-457200">
              <a:spcBef>
                <a:spcPts val="400"/>
              </a:spcBef>
            </a:pPr>
            <a:r>
              <a:rPr lang="en-US" altLang="en-US" dirty="0"/>
              <a:t>H. V. </a:t>
            </a:r>
            <a:r>
              <a:rPr lang="en-US" altLang="en-US" dirty="0" err="1"/>
              <a:t>Jagadish</a:t>
            </a:r>
            <a:r>
              <a:rPr lang="en-US" altLang="en-US" dirty="0"/>
              <a:t> et al., Special Issue on Data Reduction Techniques.  Bulletin of the Tech. Committee on Data Eng., 20(4), Dec. 1997</a:t>
            </a:r>
          </a:p>
          <a:p>
            <a:pPr marL="457200" indent="-457200">
              <a:spcBef>
                <a:spcPts val="400"/>
              </a:spcBef>
            </a:pPr>
            <a:r>
              <a:rPr lang="en-US" altLang="en-US" dirty="0"/>
              <a:t>D. A. </a:t>
            </a:r>
            <a:r>
              <a:rPr lang="en-US" altLang="en-US" dirty="0" err="1"/>
              <a:t>Keim</a:t>
            </a:r>
            <a:r>
              <a:rPr lang="en-US" altLang="en-US" dirty="0"/>
              <a:t>. Information visualization and visual data mining, IEEE trans. on Visualization and Computer Graphics, 8(1), 2002</a:t>
            </a:r>
          </a:p>
          <a:p>
            <a:pPr marL="457200" indent="-457200">
              <a:spcBef>
                <a:spcPts val="400"/>
              </a:spcBef>
            </a:pPr>
            <a:r>
              <a:rPr lang="en-US" altLang="en-US" dirty="0"/>
              <a:t>D. Pyle. Data Preparation for Data Mining. Morgan Kaufmann, 1999</a:t>
            </a:r>
          </a:p>
          <a:p>
            <a:pPr marL="457200" indent="-457200">
              <a:spcBef>
                <a:spcPts val="400"/>
              </a:spcBef>
            </a:pPr>
            <a:r>
              <a:rPr lang="en-US" altLang="en-US" dirty="0"/>
              <a:t>S.  </a:t>
            </a:r>
            <a:r>
              <a:rPr lang="en-US" altLang="en-US" dirty="0" err="1"/>
              <a:t>Santini</a:t>
            </a:r>
            <a:r>
              <a:rPr lang="en-US" altLang="en-US" dirty="0"/>
              <a:t> and R. Jain,” Similarity measures”, IEEE Trans. on Pattern Analysis and Machine Intelligence, 21(9), 1999</a:t>
            </a:r>
          </a:p>
          <a:p>
            <a:pPr marL="457200" indent="-457200">
              <a:spcBef>
                <a:spcPts val="400"/>
              </a:spcBef>
            </a:pPr>
            <a:r>
              <a:rPr lang="en-US" altLang="en-US" dirty="0">
                <a:solidFill>
                  <a:srgbClr val="FF0000"/>
                </a:solidFill>
              </a:rPr>
              <a:t>E. R. </a:t>
            </a:r>
            <a:r>
              <a:rPr lang="en-US" altLang="en-US" dirty="0" err="1">
                <a:solidFill>
                  <a:srgbClr val="FF0000"/>
                </a:solidFill>
              </a:rPr>
              <a:t>Tufte</a:t>
            </a:r>
            <a:r>
              <a:rPr lang="en-US" altLang="en-US" dirty="0">
                <a:solidFill>
                  <a:srgbClr val="FF0000"/>
                </a:solidFill>
              </a:rPr>
              <a:t>. The Visual Display of Quantitative Information, 2</a:t>
            </a:r>
            <a:r>
              <a:rPr lang="en-US" altLang="en-US" baseline="30000" dirty="0">
                <a:solidFill>
                  <a:srgbClr val="FF0000"/>
                </a:solidFill>
              </a:rPr>
              <a:t>nd</a:t>
            </a:r>
            <a:r>
              <a:rPr lang="en-US" altLang="en-US" dirty="0">
                <a:solidFill>
                  <a:srgbClr val="FF0000"/>
                </a:solidFill>
              </a:rPr>
              <a:t> ed., Graphics Press, 2001</a:t>
            </a:r>
          </a:p>
          <a:p>
            <a:pPr marL="457200" indent="-457200">
              <a:spcBef>
                <a:spcPts val="400"/>
              </a:spcBef>
            </a:pPr>
            <a:r>
              <a:rPr lang="en-US" altLang="en-US" dirty="0"/>
              <a:t>C. Yu, et al., Visual data mining of multimedia data for social and behavioral studies, Information Visualization, 8(1), 2009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22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Measuring the Dispersion of Data</a:t>
            </a:r>
            <a:r>
              <a:rPr lang="en-US" altLang="en-US" dirty="0" smtClean="0"/>
              <a:t>: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dirty="0" smtClean="0"/>
              <a:t>(1)</a:t>
            </a:r>
            <a:r>
              <a:rPr lang="zh-CN" altLang="en-US" dirty="0" smtClean="0"/>
              <a:t> </a:t>
            </a:r>
            <a:r>
              <a:rPr lang="en-US" altLang="en-US" dirty="0" smtClean="0"/>
              <a:t>Quartiles </a:t>
            </a:r>
            <a:r>
              <a:rPr lang="en-US" altLang="en-US" dirty="0"/>
              <a:t>&amp; Boxplots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281426" cy="4525963"/>
          </a:xfrm>
        </p:spPr>
        <p:txBody>
          <a:bodyPr>
            <a:normAutofit fontScale="70000" lnSpcReduction="20000"/>
          </a:bodyPr>
          <a:lstStyle/>
          <a:p>
            <a:pPr>
              <a:spcAft>
                <a:spcPts val="600"/>
              </a:spcAft>
            </a:pPr>
            <a:r>
              <a:rPr lang="en-US" altLang="en-US" b="1" dirty="0">
                <a:latin typeface="Corbel" charset="0"/>
                <a:ea typeface="Corbel" charset="0"/>
                <a:cs typeface="Corbel" charset="0"/>
              </a:rPr>
              <a:t>Quartiles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: Q</a:t>
            </a:r>
            <a:r>
              <a:rPr lang="en-US" altLang="en-US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(25</a:t>
            </a:r>
            <a:r>
              <a:rPr lang="en-US" altLang="en-US" baseline="30000" dirty="0">
                <a:latin typeface="Corbel" charset="0"/>
                <a:ea typeface="Corbel" charset="0"/>
                <a:cs typeface="Corbel" charset="0"/>
              </a:rPr>
              <a:t>th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percentile), Q</a:t>
            </a:r>
            <a:r>
              <a:rPr lang="en-US" altLang="en-US" baseline="-25000" dirty="0">
                <a:latin typeface="Corbel" charset="0"/>
                <a:ea typeface="Corbel" charset="0"/>
                <a:cs typeface="Corbel" charset="0"/>
              </a:rPr>
              <a:t>3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(75</a:t>
            </a:r>
            <a:r>
              <a:rPr lang="en-US" altLang="en-US" baseline="30000" dirty="0">
                <a:latin typeface="Corbel" charset="0"/>
                <a:ea typeface="Corbel" charset="0"/>
                <a:cs typeface="Corbel" charset="0"/>
              </a:rPr>
              <a:t>th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percentile)</a:t>
            </a:r>
          </a:p>
          <a:p>
            <a:pPr>
              <a:spcAft>
                <a:spcPts val="600"/>
              </a:spcAft>
            </a:pPr>
            <a:r>
              <a:rPr lang="en-US" altLang="en-US" b="1" dirty="0" smtClean="0">
                <a:latin typeface="Corbel" charset="0"/>
                <a:ea typeface="Corbel" charset="0"/>
                <a:cs typeface="Corbel" charset="0"/>
              </a:rPr>
              <a:t>Inter-quartile range</a:t>
            </a:r>
            <a:r>
              <a:rPr lang="en-US" altLang="en-US" dirty="0" smtClean="0">
                <a:latin typeface="Corbel" charset="0"/>
                <a:ea typeface="Corbel" charset="0"/>
                <a:cs typeface="Corbel" charset="0"/>
              </a:rPr>
              <a:t>: IQR = Q</a:t>
            </a:r>
            <a:r>
              <a:rPr lang="en-US" altLang="en-US" baseline="-25000" dirty="0" smtClean="0">
                <a:latin typeface="Corbel" charset="0"/>
                <a:ea typeface="Corbel" charset="0"/>
                <a:cs typeface="Corbel" charset="0"/>
              </a:rPr>
              <a:t>3 </a:t>
            </a:r>
            <a:r>
              <a:rPr lang="en-US" altLang="en-US" dirty="0" smtClean="0">
                <a:latin typeface="Corbel" charset="0"/>
                <a:ea typeface="Corbel" charset="0"/>
                <a:cs typeface="Corbel" charset="0"/>
              </a:rPr>
              <a:t>–</a:t>
            </a:r>
            <a:r>
              <a:rPr lang="en-US" altLang="en-US" baseline="-25000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dirty="0" smtClean="0">
                <a:latin typeface="Corbel" charset="0"/>
                <a:ea typeface="Corbel" charset="0"/>
                <a:cs typeface="Corbel" charset="0"/>
              </a:rPr>
              <a:t>Q</a:t>
            </a:r>
            <a:r>
              <a:rPr lang="en-US" altLang="en-US" baseline="-25000" dirty="0" smtClean="0">
                <a:latin typeface="Corbel" charset="0"/>
                <a:ea typeface="Corbel" charset="0"/>
                <a:cs typeface="Corbel" charset="0"/>
              </a:rPr>
              <a:t>1 </a:t>
            </a:r>
          </a:p>
          <a:p>
            <a:pPr>
              <a:spcAft>
                <a:spcPts val="600"/>
              </a:spcAft>
            </a:pPr>
            <a:r>
              <a:rPr lang="en-US" altLang="en-US" b="1" dirty="0" smtClean="0">
                <a:latin typeface="Corbel" charset="0"/>
                <a:ea typeface="Corbel" charset="0"/>
                <a:cs typeface="Corbel" charset="0"/>
              </a:rPr>
              <a:t>Five </a:t>
            </a:r>
            <a:r>
              <a:rPr lang="en-US" altLang="en-US" b="1" dirty="0">
                <a:latin typeface="Corbel" charset="0"/>
                <a:ea typeface="Corbel" charset="0"/>
                <a:cs typeface="Corbel" charset="0"/>
              </a:rPr>
              <a:t>number summary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: min, Q</a:t>
            </a:r>
            <a:r>
              <a:rPr lang="en-US" altLang="en-US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, median,</a:t>
            </a:r>
            <a:r>
              <a:rPr lang="en-US" altLang="en-US" baseline="-25000" dirty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Q</a:t>
            </a:r>
            <a:r>
              <a:rPr lang="en-US" altLang="en-US" baseline="-25000" dirty="0">
                <a:latin typeface="Corbel" charset="0"/>
                <a:ea typeface="Corbel" charset="0"/>
                <a:cs typeface="Corbel" charset="0"/>
              </a:rPr>
              <a:t>3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, max</a:t>
            </a:r>
          </a:p>
          <a:p>
            <a:pPr>
              <a:spcAft>
                <a:spcPts val="600"/>
              </a:spcAft>
            </a:pPr>
            <a:r>
              <a:rPr lang="en-US" altLang="en-US" b="1" dirty="0">
                <a:latin typeface="Corbel" charset="0"/>
                <a:ea typeface="Corbel" charset="0"/>
                <a:cs typeface="Corbel" charset="0"/>
              </a:rPr>
              <a:t>Boxplot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: Data is represented with a box</a:t>
            </a:r>
          </a:p>
          <a:p>
            <a:pPr lvl="1">
              <a:lnSpc>
                <a:spcPct val="120000"/>
              </a:lnSpc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Q</a:t>
            </a:r>
            <a:r>
              <a:rPr lang="en-US" altLang="en-US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, </a:t>
            </a:r>
            <a:r>
              <a:rPr lang="en-US" altLang="en-US" dirty="0" smtClean="0">
                <a:latin typeface="Corbel" charset="0"/>
                <a:ea typeface="Corbel" charset="0"/>
                <a:cs typeface="Corbel" charset="0"/>
              </a:rPr>
              <a:t>Q</a:t>
            </a:r>
            <a:r>
              <a:rPr lang="en-US" altLang="en-US" baseline="-25000" dirty="0" smtClean="0">
                <a:latin typeface="Corbel" charset="0"/>
                <a:ea typeface="Corbel" charset="0"/>
                <a:cs typeface="Corbel" charset="0"/>
              </a:rPr>
              <a:t>3</a:t>
            </a:r>
            <a:r>
              <a:rPr lang="en-US" altLang="en-US" dirty="0" smtClean="0">
                <a:latin typeface="Corbel" charset="0"/>
                <a:ea typeface="Corbel" charset="0"/>
                <a:cs typeface="Corbel" charset="0"/>
              </a:rPr>
              <a:t>, IQR:  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The ends of the box are at the first and third quartiles, i.e., the height of the box is IQR</a:t>
            </a:r>
          </a:p>
          <a:p>
            <a:pPr lvl="1">
              <a:spcAft>
                <a:spcPts val="600"/>
              </a:spcAft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Median (Q</a:t>
            </a:r>
            <a:r>
              <a:rPr lang="en-US" altLang="en-US" baseline="-25000" dirty="0">
                <a:latin typeface="Corbel" charset="0"/>
                <a:ea typeface="Corbel" charset="0"/>
                <a:cs typeface="Corbel" charset="0"/>
              </a:rPr>
              <a:t>2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) is marked by a line within the box </a:t>
            </a:r>
          </a:p>
          <a:p>
            <a:pPr lvl="1">
              <a:lnSpc>
                <a:spcPct val="120000"/>
              </a:lnSpc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Whiskers: </a:t>
            </a:r>
            <a:r>
              <a:rPr lang="en-US" altLang="zh-CN" dirty="0" smtClean="0">
                <a:latin typeface="Corbel" charset="0"/>
                <a:ea typeface="Corbel" charset="0"/>
                <a:cs typeface="Corbel" charset="0"/>
              </a:rPr>
              <a:t>T</a:t>
            </a:r>
            <a:r>
              <a:rPr lang="en-US" altLang="en-US" dirty="0" smtClean="0">
                <a:latin typeface="Corbel" charset="0"/>
                <a:ea typeface="Corbel" charset="0"/>
                <a:cs typeface="Corbel" charset="0"/>
              </a:rPr>
              <a:t>wo 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lines outside the box extended to Minimum and </a:t>
            </a:r>
            <a:r>
              <a:rPr lang="en-US" altLang="en-US" dirty="0" smtClean="0">
                <a:latin typeface="Corbel" charset="0"/>
                <a:ea typeface="Corbel" charset="0"/>
                <a:cs typeface="Corbel" charset="0"/>
              </a:rPr>
              <a:t>Maximum</a:t>
            </a:r>
            <a:endParaRPr lang="en-US" altLang="en-US" dirty="0">
              <a:latin typeface="Corbel" charset="0"/>
              <a:ea typeface="Corbel" charset="0"/>
              <a:cs typeface="Corbel" charset="0"/>
            </a:endParaRPr>
          </a:p>
          <a:p>
            <a:endParaRPr lang="en-US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2" descr="http://blog.contextures.com/wp-content/uploads/2013/06/boxplotsimple0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3659288"/>
            <a:ext cx="2361130" cy="2697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268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(2)</a:t>
            </a:r>
            <a:r>
              <a:rPr lang="zh-CN" altLang="en-US" dirty="0" smtClean="0"/>
              <a:t> </a:t>
            </a:r>
            <a:r>
              <a:rPr lang="en-US" altLang="en-US" dirty="0" smtClean="0"/>
              <a:t>Histogram </a:t>
            </a:r>
            <a:r>
              <a:rPr lang="en-US" altLang="en-US" dirty="0"/>
              <a:t>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600200"/>
            <a:ext cx="5309418" cy="5257800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en-US" sz="2400" b="1" dirty="0">
                <a:solidFill>
                  <a:srgbClr val="7030A0"/>
                </a:solidFill>
                <a:latin typeface="Corbel" charset="0"/>
                <a:ea typeface="Corbel" charset="0"/>
                <a:cs typeface="Corbel" charset="0"/>
              </a:rPr>
              <a:t>Histogram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: Graph display </a:t>
            </a:r>
            <a:r>
              <a:rPr lang="en-US" altLang="en-US" sz="2400" dirty="0" smtClean="0">
                <a:latin typeface="Corbel" charset="0"/>
                <a:ea typeface="Corbel" charset="0"/>
                <a:cs typeface="Corbel" charset="0"/>
              </a:rPr>
              <a:t>of</a:t>
            </a:r>
            <a:r>
              <a:rPr lang="zh-CN" altLang="en-US" sz="2400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sz="2400" b="1" dirty="0" smtClean="0">
                <a:latin typeface="Corbel" charset="0"/>
                <a:ea typeface="Corbel" charset="0"/>
                <a:cs typeface="Corbel" charset="0"/>
              </a:rPr>
              <a:t>tabulated </a:t>
            </a:r>
            <a:r>
              <a:rPr lang="en-US" altLang="en-US" sz="2400" b="1" dirty="0">
                <a:latin typeface="Corbel" charset="0"/>
                <a:ea typeface="Corbel" charset="0"/>
                <a:cs typeface="Corbel" charset="0"/>
              </a:rPr>
              <a:t>frequencies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, shown as bars</a:t>
            </a:r>
          </a:p>
          <a:p>
            <a:pPr>
              <a:lnSpc>
                <a:spcPct val="110000"/>
              </a:lnSpc>
            </a:pPr>
            <a:r>
              <a:rPr lang="en-US" altLang="zh-CN" sz="2400" dirty="0" smtClean="0">
                <a:latin typeface="Corbel" charset="0"/>
                <a:ea typeface="Corbel" charset="0"/>
                <a:cs typeface="Corbel" charset="0"/>
              </a:rPr>
              <a:t>Between</a:t>
            </a:r>
            <a:r>
              <a:rPr lang="zh-CN" altLang="en-US" sz="2400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sz="2400" b="1" dirty="0" smtClean="0">
                <a:solidFill>
                  <a:srgbClr val="7030A0"/>
                </a:solidFill>
                <a:latin typeface="Corbel" charset="0"/>
                <a:ea typeface="Corbel" charset="0"/>
                <a:cs typeface="Corbel" charset="0"/>
              </a:rPr>
              <a:t>histograms</a:t>
            </a:r>
            <a:r>
              <a:rPr lang="en-US" altLang="en-US" sz="2400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and </a:t>
            </a:r>
            <a:r>
              <a:rPr lang="en-US" altLang="en-US" sz="2400" b="1" dirty="0">
                <a:solidFill>
                  <a:srgbClr val="00B050"/>
                </a:solidFill>
                <a:latin typeface="Corbel" charset="0"/>
                <a:ea typeface="Corbel" charset="0"/>
                <a:cs typeface="Corbel" charset="0"/>
              </a:rPr>
              <a:t>bar charts</a:t>
            </a:r>
          </a:p>
          <a:p>
            <a:pPr lvl="1"/>
            <a:r>
              <a:rPr lang="en-US" sz="2400" b="1" dirty="0">
                <a:solidFill>
                  <a:srgbClr val="7030A0"/>
                </a:solidFill>
                <a:latin typeface="Corbel" charset="0"/>
                <a:ea typeface="Corbel" charset="0"/>
                <a:cs typeface="Corbel" charset="0"/>
              </a:rPr>
              <a:t>Histograms</a:t>
            </a:r>
            <a:r>
              <a:rPr lang="en-US" sz="2400" dirty="0">
                <a:solidFill>
                  <a:srgbClr val="7030A0"/>
                </a:solidFill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sz="2400" dirty="0">
                <a:latin typeface="Corbel" charset="0"/>
                <a:ea typeface="Corbel" charset="0"/>
                <a:cs typeface="Corbel" charset="0"/>
              </a:rPr>
              <a:t>are used to </a:t>
            </a:r>
            <a:r>
              <a:rPr lang="en-US" sz="2400" b="1" dirty="0">
                <a:latin typeface="Corbel" charset="0"/>
                <a:ea typeface="Corbel" charset="0"/>
                <a:cs typeface="Corbel" charset="0"/>
              </a:rPr>
              <a:t>show distributions of variables</a:t>
            </a:r>
            <a:r>
              <a:rPr lang="en-US" sz="2400" dirty="0">
                <a:latin typeface="Corbel" charset="0"/>
                <a:ea typeface="Corbel" charset="0"/>
                <a:cs typeface="Corbel" charset="0"/>
              </a:rPr>
              <a:t> while </a:t>
            </a:r>
            <a:r>
              <a:rPr lang="en-US" sz="2400" b="1" dirty="0">
                <a:solidFill>
                  <a:srgbClr val="00B050"/>
                </a:solidFill>
                <a:latin typeface="Corbel" charset="0"/>
                <a:ea typeface="Corbel" charset="0"/>
                <a:cs typeface="Corbel" charset="0"/>
              </a:rPr>
              <a:t>bar charts</a:t>
            </a:r>
            <a:r>
              <a:rPr lang="en-US" sz="2400" b="1" dirty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sz="2400" dirty="0">
                <a:latin typeface="Corbel" charset="0"/>
                <a:ea typeface="Corbel" charset="0"/>
                <a:cs typeface="Corbel" charset="0"/>
              </a:rPr>
              <a:t>are used to </a:t>
            </a:r>
            <a:r>
              <a:rPr lang="en-US" sz="2400" b="1" dirty="0">
                <a:latin typeface="Corbel" charset="0"/>
                <a:ea typeface="Corbel" charset="0"/>
                <a:cs typeface="Corbel" charset="0"/>
              </a:rPr>
              <a:t>compare variables</a:t>
            </a:r>
          </a:p>
          <a:p>
            <a:pPr lvl="1"/>
            <a:r>
              <a:rPr lang="en-US" sz="2400" b="1" dirty="0">
                <a:solidFill>
                  <a:srgbClr val="7030A0"/>
                </a:solidFill>
                <a:latin typeface="Corbel" charset="0"/>
                <a:ea typeface="Corbel" charset="0"/>
                <a:cs typeface="Corbel" charset="0"/>
              </a:rPr>
              <a:t>Histograms </a:t>
            </a:r>
            <a:r>
              <a:rPr lang="en-US" sz="2400" dirty="0">
                <a:latin typeface="Corbel" charset="0"/>
                <a:ea typeface="Corbel" charset="0"/>
                <a:cs typeface="Corbel" charset="0"/>
              </a:rPr>
              <a:t>plot</a:t>
            </a:r>
            <a:r>
              <a:rPr lang="en-US" sz="2400" b="1" dirty="0">
                <a:latin typeface="Corbel" charset="0"/>
                <a:ea typeface="Corbel" charset="0"/>
                <a:cs typeface="Corbel" charset="0"/>
              </a:rPr>
              <a:t> binned quantitative data </a:t>
            </a:r>
            <a:r>
              <a:rPr lang="en-US" sz="2400" dirty="0">
                <a:latin typeface="Corbel" charset="0"/>
                <a:ea typeface="Corbel" charset="0"/>
                <a:cs typeface="Corbel" charset="0"/>
              </a:rPr>
              <a:t>while </a:t>
            </a:r>
            <a:r>
              <a:rPr lang="en-US" sz="2400" b="1" dirty="0">
                <a:solidFill>
                  <a:srgbClr val="00B050"/>
                </a:solidFill>
                <a:latin typeface="Corbel" charset="0"/>
                <a:ea typeface="Corbel" charset="0"/>
                <a:cs typeface="Corbel" charset="0"/>
              </a:rPr>
              <a:t>bar charts </a:t>
            </a:r>
            <a:r>
              <a:rPr lang="en-US" sz="2400" dirty="0">
                <a:latin typeface="Corbel" charset="0"/>
                <a:ea typeface="Corbel" charset="0"/>
                <a:cs typeface="Corbel" charset="0"/>
              </a:rPr>
              <a:t>plot </a:t>
            </a:r>
            <a:r>
              <a:rPr lang="en-US" sz="2400" b="1" dirty="0">
                <a:latin typeface="Corbel" charset="0"/>
                <a:ea typeface="Corbel" charset="0"/>
                <a:cs typeface="Corbel" charset="0"/>
              </a:rPr>
              <a:t>categorical data</a:t>
            </a:r>
          </a:p>
          <a:p>
            <a:pPr lvl="1"/>
            <a:r>
              <a:rPr lang="en-US" sz="2400" dirty="0">
                <a:latin typeface="Corbel" charset="0"/>
                <a:ea typeface="Corbel" charset="0"/>
                <a:cs typeface="Corbel" charset="0"/>
              </a:rPr>
              <a:t>Bars can be reordered in </a:t>
            </a:r>
            <a:r>
              <a:rPr lang="en-US" sz="2400" b="1" dirty="0">
                <a:solidFill>
                  <a:srgbClr val="00B050"/>
                </a:solidFill>
                <a:latin typeface="Corbel" charset="0"/>
                <a:ea typeface="Corbel" charset="0"/>
                <a:cs typeface="Corbel" charset="0"/>
              </a:rPr>
              <a:t>bar charts </a:t>
            </a:r>
            <a:r>
              <a:rPr lang="en-US" sz="2400" dirty="0">
                <a:latin typeface="Corbel" charset="0"/>
                <a:ea typeface="Corbel" charset="0"/>
                <a:cs typeface="Corbel" charset="0"/>
              </a:rPr>
              <a:t>but not in </a:t>
            </a:r>
            <a:r>
              <a:rPr lang="en-US" sz="2400" b="1" dirty="0" smtClean="0">
                <a:solidFill>
                  <a:srgbClr val="7030A0"/>
                </a:solidFill>
                <a:latin typeface="Corbel" charset="0"/>
                <a:ea typeface="Corbel" charset="0"/>
                <a:cs typeface="Corbel" charset="0"/>
              </a:rPr>
              <a:t>histograms</a:t>
            </a:r>
            <a:endParaRPr lang="en-US" sz="2400" b="1" dirty="0">
              <a:solidFill>
                <a:srgbClr val="7030A0"/>
              </a:solidFill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5" name="Object 102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35064766"/>
              </p:ext>
            </p:extLst>
          </p:nvPr>
        </p:nvGraphicFramePr>
        <p:xfrm>
          <a:off x="5663380" y="1856487"/>
          <a:ext cx="3982065" cy="22547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95" name="Chart" r:id="rId3" imgW="7915188" imgH="3848049" progId="MSGraph.Chart.8">
                  <p:embed followColorScheme="full"/>
                </p:oleObj>
              </mc:Choice>
              <mc:Fallback>
                <p:oleObj name="Chart" r:id="rId3" imgW="7915188" imgH="3848049" progId="MSGraph.Chart.8">
                  <p:embed followColorScheme="full"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3380" y="1856487"/>
                        <a:ext cx="3982065" cy="22547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33" descr="http://canvasjs.com/wp-content/uploads/2013/01/html5_multi_series_bar_chart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3380" y="4229100"/>
            <a:ext cx="3377381" cy="1623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1059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600" dirty="0" smtClean="0"/>
              <a:t>Histograms Often Tell More than </a:t>
            </a:r>
            <a:r>
              <a:rPr lang="en-US" altLang="en-US" sz="3600" u="sng" dirty="0" smtClean="0"/>
              <a:t>Boxplots</a:t>
            </a:r>
            <a:endParaRPr lang="en-US" sz="36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800" dirty="0" smtClean="0"/>
              <a:t>The two histograms may have the same boxplot</a:t>
            </a:r>
          </a:p>
          <a:p>
            <a:pPr lvl="1"/>
            <a:r>
              <a:rPr lang="en-US" altLang="en-US" sz="2400" dirty="0" smtClean="0"/>
              <a:t>The same values for: min, Q1, median, Q3, max</a:t>
            </a:r>
          </a:p>
          <a:p>
            <a:r>
              <a:rPr lang="en-US" altLang="en-US" sz="2800" dirty="0" smtClean="0"/>
              <a:t>But they have rather different data distributions</a:t>
            </a:r>
            <a:endParaRPr lang="en-US" alt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6478352"/>
              </p:ext>
            </p:extLst>
          </p:nvPr>
        </p:nvGraphicFramePr>
        <p:xfrm>
          <a:off x="457200" y="3482178"/>
          <a:ext cx="3962400" cy="2417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80" name="SmartDraw" r:id="rId3" imgW="3063240" imgH="1691640" progId="SmartDraw.2">
                  <p:embed/>
                </p:oleObj>
              </mc:Choice>
              <mc:Fallback>
                <p:oleObj name="SmartDraw" r:id="rId3" imgW="3063240" imgH="1691640" progId="SmartDraw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482178"/>
                        <a:ext cx="3962400" cy="2417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0963229"/>
              </p:ext>
            </p:extLst>
          </p:nvPr>
        </p:nvGraphicFramePr>
        <p:xfrm>
          <a:off x="4800600" y="3482178"/>
          <a:ext cx="3886200" cy="2433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81" name="SmartDraw" r:id="rId5" imgW="3063240" imgH="1691640" progId="SmartDraw.2">
                  <p:embed/>
                </p:oleObj>
              </mc:Choice>
              <mc:Fallback>
                <p:oleObj name="SmartDraw" r:id="rId5" imgW="3063240" imgH="1691640" progId="SmartDraw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3482178"/>
                        <a:ext cx="3886200" cy="2433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65324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(3)</a:t>
            </a:r>
            <a:r>
              <a:rPr lang="zh-CN" altLang="en-US" dirty="0" smtClean="0"/>
              <a:t> </a:t>
            </a:r>
            <a:r>
              <a:rPr lang="en-US" altLang="en-US" dirty="0" err="1" smtClean="0"/>
              <a:t>Quantile</a:t>
            </a:r>
            <a:r>
              <a:rPr lang="en-US" altLang="en-US" dirty="0" smtClean="0"/>
              <a:t> </a:t>
            </a:r>
            <a:r>
              <a:rPr lang="en-US" altLang="en-US" dirty="0"/>
              <a:t>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altLang="en-US" sz="2400" dirty="0"/>
              <a:t>Displays all of the data (allowing the user to assess both the overall behavior and unusual occurrences)</a:t>
            </a:r>
          </a:p>
          <a:p>
            <a:pPr>
              <a:spcAft>
                <a:spcPts val="600"/>
              </a:spcAft>
            </a:pPr>
            <a:r>
              <a:rPr lang="en-US" altLang="en-US" sz="2400" dirty="0"/>
              <a:t>Plots </a:t>
            </a:r>
            <a:r>
              <a:rPr lang="en-US" altLang="en-US" sz="2400" b="1" dirty="0" err="1"/>
              <a:t>quantile</a:t>
            </a:r>
            <a:r>
              <a:rPr lang="en-US" altLang="en-US" sz="2400" dirty="0"/>
              <a:t> information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/>
              <a:t>For a data </a:t>
            </a:r>
            <a:r>
              <a:rPr lang="en-US" altLang="en-US" sz="2400" i="1" dirty="0"/>
              <a:t>x</a:t>
            </a:r>
            <a:r>
              <a:rPr lang="en-US" altLang="en-US" sz="2400" i="1" baseline="-25000" dirty="0"/>
              <a:t>i</a:t>
            </a:r>
            <a:r>
              <a:rPr lang="en-US" altLang="en-US" sz="2400" i="1" dirty="0"/>
              <a:t> </a:t>
            </a:r>
            <a:r>
              <a:rPr lang="en-US" altLang="en-US" sz="2400" dirty="0"/>
              <a:t>data sorted in increasing order, </a:t>
            </a:r>
            <a:r>
              <a:rPr lang="en-US" altLang="en-US" sz="2400" i="1" dirty="0"/>
              <a:t>f</a:t>
            </a:r>
            <a:r>
              <a:rPr lang="en-US" altLang="en-US" sz="2400" i="1" baseline="-25000" dirty="0"/>
              <a:t>i</a:t>
            </a:r>
            <a:r>
              <a:rPr lang="en-US" altLang="en-US" sz="2400" i="1" dirty="0"/>
              <a:t> </a:t>
            </a:r>
            <a:r>
              <a:rPr lang="en-US" altLang="en-US" sz="2400" dirty="0"/>
              <a:t>indicates that approximately 100 </a:t>
            </a:r>
            <a:r>
              <a:rPr lang="en-US" altLang="en-US" sz="2400" i="1" dirty="0"/>
              <a:t>f</a:t>
            </a:r>
            <a:r>
              <a:rPr lang="en-US" altLang="en-US" sz="2400" i="1" baseline="-25000" dirty="0"/>
              <a:t>i</a:t>
            </a:r>
            <a:r>
              <a:rPr lang="en-US" altLang="en-US" sz="2400" dirty="0"/>
              <a:t>% of the data are below or equal to the value </a:t>
            </a:r>
            <a:r>
              <a:rPr lang="en-US" altLang="en-US" sz="2400" i="1" dirty="0" smtClean="0"/>
              <a:t>x</a:t>
            </a:r>
            <a:r>
              <a:rPr lang="en-US" altLang="en-US" sz="2400" i="1" baseline="-25000" dirty="0" smtClean="0"/>
              <a:t>i</a:t>
            </a:r>
            <a:endParaRPr lang="en-US" altLang="en-US" sz="2400" i="1" baseline="-25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8890" y="3863181"/>
            <a:ext cx="5162591" cy="2626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5045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(4)</a:t>
            </a:r>
            <a:r>
              <a:rPr lang="zh-CN" altLang="en-US" dirty="0" smtClean="0"/>
              <a:t> </a:t>
            </a:r>
            <a:r>
              <a:rPr lang="en-US" altLang="en-US" dirty="0" err="1" smtClean="0"/>
              <a:t>Quantile-Quantile</a:t>
            </a:r>
            <a:r>
              <a:rPr lang="en-US" altLang="en-US" dirty="0" smtClean="0"/>
              <a:t> </a:t>
            </a:r>
            <a:r>
              <a:rPr lang="en-US" altLang="en-US" dirty="0"/>
              <a:t>(Q-Q) 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400" dirty="0"/>
              <a:t>Graphs the </a:t>
            </a:r>
            <a:r>
              <a:rPr lang="en-US" altLang="en-US" sz="2400" dirty="0" err="1"/>
              <a:t>quantiles</a:t>
            </a:r>
            <a:r>
              <a:rPr lang="en-US" altLang="en-US" sz="2400" dirty="0"/>
              <a:t> of one </a:t>
            </a:r>
            <a:r>
              <a:rPr lang="en-US" altLang="en-US" sz="2400" dirty="0" err="1"/>
              <a:t>univariate</a:t>
            </a:r>
            <a:r>
              <a:rPr lang="en-US" altLang="en-US" sz="2400" dirty="0"/>
              <a:t> distribution against the corresponding </a:t>
            </a:r>
            <a:r>
              <a:rPr lang="en-US" altLang="en-US" sz="2400" dirty="0" err="1"/>
              <a:t>quantiles</a:t>
            </a:r>
            <a:r>
              <a:rPr lang="en-US" altLang="en-US" sz="2400" dirty="0"/>
              <a:t> of another</a:t>
            </a:r>
          </a:p>
          <a:p>
            <a:r>
              <a:rPr lang="en-US" altLang="en-US" sz="2400" dirty="0" smtClean="0"/>
              <a:t>Example </a:t>
            </a:r>
            <a:r>
              <a:rPr lang="en-US" altLang="en-US" sz="2400" dirty="0"/>
              <a:t>shows unit price of items sold at Branch 1 vs. Branch 2 for each </a:t>
            </a:r>
            <a:r>
              <a:rPr lang="en-US" altLang="en-US" sz="2400" dirty="0" err="1"/>
              <a:t>quantile</a:t>
            </a:r>
            <a:r>
              <a:rPr lang="en-US" altLang="en-US" sz="2400" dirty="0"/>
              <a:t>.  Unit prices of items sold at Branch 1 tend to be lower than those at Branch </a:t>
            </a:r>
            <a:r>
              <a:rPr lang="en-US" altLang="en-US" sz="2400" dirty="0" smtClean="0"/>
              <a:t>2</a:t>
            </a:r>
            <a:endParaRPr lang="en-US" alt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4497" y="3693694"/>
            <a:ext cx="5275006" cy="3027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2610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Image result for scatter plo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8348" y="2448029"/>
            <a:ext cx="5471652" cy="3908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(5)</a:t>
            </a:r>
            <a:r>
              <a:rPr lang="zh-CN" altLang="en-US" dirty="0" smtClean="0"/>
              <a:t> </a:t>
            </a:r>
            <a:r>
              <a:rPr lang="en-US" altLang="en-US" dirty="0" smtClean="0"/>
              <a:t>Scatter </a:t>
            </a:r>
            <a:r>
              <a:rPr lang="en-US" altLang="en-US" dirty="0"/>
              <a:t>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400" dirty="0"/>
              <a:t>Provides a first look at </a:t>
            </a:r>
            <a:r>
              <a:rPr lang="en-US" altLang="en-US" sz="2400" dirty="0" smtClean="0"/>
              <a:t>data </a:t>
            </a:r>
            <a:r>
              <a:rPr lang="en-US" altLang="en-US" sz="2400" dirty="0"/>
              <a:t>to see clusters of points, </a:t>
            </a:r>
            <a:r>
              <a:rPr lang="en-US" altLang="en-US" sz="2400" dirty="0" smtClean="0"/>
              <a:t>outliers</a:t>
            </a:r>
            <a:endParaRPr lang="zh-CN" altLang="en-US" sz="2400" dirty="0" smtClean="0"/>
          </a:p>
          <a:p>
            <a:r>
              <a:rPr lang="en-US" altLang="en-US" sz="2400" dirty="0" smtClean="0"/>
              <a:t>Each </a:t>
            </a:r>
            <a:r>
              <a:rPr lang="en-US" altLang="en-US" sz="2400" dirty="0"/>
              <a:t>pair of values is treated as a pair of coordinates and plotted as points in the </a:t>
            </a:r>
            <a:r>
              <a:rPr lang="en-US" altLang="en-US" sz="2400" dirty="0" smtClean="0"/>
              <a:t>plane</a:t>
            </a:r>
            <a:endParaRPr lang="en-US" alt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7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Summary:</a:t>
            </a:r>
            <a:r>
              <a:rPr lang="zh-CN" altLang="en-US" dirty="0" smtClean="0"/>
              <a:t> </a:t>
            </a:r>
            <a:r>
              <a:rPr lang="en-US" altLang="en-US" dirty="0" smtClean="0"/>
              <a:t>Graphic </a:t>
            </a:r>
            <a:r>
              <a:rPr lang="en-US" altLang="en-US" dirty="0"/>
              <a:t>Displays </a:t>
            </a:r>
            <a:r>
              <a:rPr lang="en-US" altLang="en-US" dirty="0" smtClean="0"/>
              <a:t>of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en-US" dirty="0" smtClean="0"/>
              <a:t>Basic </a:t>
            </a:r>
            <a:r>
              <a:rPr lang="en-US" altLang="en-US" dirty="0" smtClean="0"/>
              <a:t>Statistical Descriptions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spcAft>
                <a:spcPts val="600"/>
              </a:spcAft>
              <a:buSzPct val="80000"/>
            </a:pPr>
            <a:r>
              <a:rPr lang="en-US" altLang="en-US" b="1" dirty="0"/>
              <a:t>Boxplot</a:t>
            </a:r>
            <a:r>
              <a:rPr lang="en-US" altLang="en-US" dirty="0"/>
              <a:t>: graphic display of five-number summary</a:t>
            </a:r>
          </a:p>
          <a:p>
            <a:pPr>
              <a:spcAft>
                <a:spcPts val="600"/>
              </a:spcAft>
              <a:buSzPct val="80000"/>
            </a:pPr>
            <a:r>
              <a:rPr lang="en-US" altLang="en-US" b="1" dirty="0"/>
              <a:t>Histogram</a:t>
            </a:r>
            <a:r>
              <a:rPr lang="en-US" altLang="en-US" dirty="0"/>
              <a:t>: x-axis are values, y-axis </a:t>
            </a:r>
            <a:r>
              <a:rPr lang="en-US" altLang="en-US" dirty="0" smtClean="0"/>
              <a:t>repres</a:t>
            </a:r>
            <a:r>
              <a:rPr lang="en-US" altLang="zh-CN" dirty="0" smtClean="0"/>
              <a:t>entative</a:t>
            </a:r>
            <a:r>
              <a:rPr lang="en-US" altLang="en-US" dirty="0" smtClean="0"/>
              <a:t> </a:t>
            </a:r>
            <a:r>
              <a:rPr lang="en-US" altLang="en-US" dirty="0"/>
              <a:t>frequencies </a:t>
            </a:r>
          </a:p>
          <a:p>
            <a:pPr>
              <a:spcAft>
                <a:spcPts val="600"/>
              </a:spcAft>
              <a:buSzPct val="80000"/>
            </a:pPr>
            <a:r>
              <a:rPr lang="en-US" altLang="en-US" b="1" dirty="0" err="1"/>
              <a:t>Quantile</a:t>
            </a:r>
            <a:r>
              <a:rPr lang="en-US" altLang="en-US" b="1" dirty="0"/>
              <a:t> plot</a:t>
            </a:r>
            <a:r>
              <a:rPr lang="en-US" altLang="en-US" dirty="0"/>
              <a:t>: </a:t>
            </a:r>
            <a:r>
              <a:rPr lang="en-US" altLang="en-US" dirty="0" smtClean="0"/>
              <a:t>each </a:t>
            </a:r>
            <a:r>
              <a:rPr lang="en-US" altLang="en-US" dirty="0"/>
              <a:t>value </a:t>
            </a:r>
            <a:r>
              <a:rPr lang="en-US" altLang="en-US" i="1" dirty="0"/>
              <a:t>x</a:t>
            </a:r>
            <a:r>
              <a:rPr lang="en-US" altLang="en-US" i="1" baseline="-25000" dirty="0"/>
              <a:t>i</a:t>
            </a:r>
            <a:r>
              <a:rPr lang="en-US" altLang="en-US" baseline="-25000" dirty="0"/>
              <a:t>  </a:t>
            </a:r>
            <a:r>
              <a:rPr lang="en-US" altLang="en-US" dirty="0"/>
              <a:t>is paired with </a:t>
            </a:r>
            <a:r>
              <a:rPr lang="en-US" altLang="en-US" i="1" dirty="0"/>
              <a:t>f</a:t>
            </a:r>
            <a:r>
              <a:rPr lang="en-US" altLang="en-US" i="1" baseline="-25000" dirty="0"/>
              <a:t>i </a:t>
            </a:r>
            <a:r>
              <a:rPr lang="en-US" altLang="en-US" dirty="0"/>
              <a:t> indicating that approximately 100 </a:t>
            </a:r>
            <a:r>
              <a:rPr lang="en-US" altLang="en-US" i="1" dirty="0"/>
              <a:t>f</a:t>
            </a:r>
            <a:r>
              <a:rPr lang="en-US" altLang="en-US" i="1" baseline="-25000" dirty="0"/>
              <a:t>i </a:t>
            </a:r>
            <a:r>
              <a:rPr lang="en-US" altLang="en-US" dirty="0"/>
              <a:t>% of data </a:t>
            </a:r>
            <a:r>
              <a:rPr lang="en-US" altLang="en-US" dirty="0" smtClean="0"/>
              <a:t>are </a:t>
            </a:r>
            <a:r>
              <a:rPr lang="en-US" altLang="en-US" dirty="0">
                <a:sym typeface="Symbol" panose="05050102010706020507" pitchFamily="18" charset="2"/>
              </a:rPr>
              <a:t></a:t>
            </a:r>
            <a:r>
              <a:rPr lang="en-US" altLang="en-US" dirty="0"/>
              <a:t> </a:t>
            </a:r>
            <a:r>
              <a:rPr lang="en-US" altLang="en-US" i="1" dirty="0"/>
              <a:t>x</a:t>
            </a:r>
            <a:r>
              <a:rPr lang="en-US" altLang="en-US" i="1" baseline="-25000" dirty="0"/>
              <a:t>i</a:t>
            </a:r>
            <a:r>
              <a:rPr lang="en-US" altLang="en-US" baseline="-25000" dirty="0"/>
              <a:t> </a:t>
            </a:r>
            <a:endParaRPr lang="en-US" altLang="en-US" dirty="0"/>
          </a:p>
          <a:p>
            <a:pPr>
              <a:spcAft>
                <a:spcPts val="600"/>
              </a:spcAft>
              <a:buSzPct val="80000"/>
            </a:pPr>
            <a:r>
              <a:rPr lang="en-US" altLang="en-US" b="1" dirty="0" err="1" smtClean="0"/>
              <a:t>Quantile-</a:t>
            </a:r>
            <a:r>
              <a:rPr lang="en-US" altLang="zh-CN" b="1" dirty="0" err="1" smtClean="0"/>
              <a:t>Q</a:t>
            </a:r>
            <a:r>
              <a:rPr lang="en-US" altLang="en-US" b="1" dirty="0" err="1" smtClean="0"/>
              <a:t>uantile</a:t>
            </a:r>
            <a:r>
              <a:rPr lang="en-US" altLang="en-US" b="1" dirty="0" smtClean="0"/>
              <a:t> </a:t>
            </a:r>
            <a:r>
              <a:rPr lang="en-US" altLang="en-US" b="1" dirty="0"/>
              <a:t>(q-q) plot</a:t>
            </a:r>
            <a:r>
              <a:rPr lang="en-US" altLang="en-US" dirty="0"/>
              <a:t>: graphs the </a:t>
            </a:r>
            <a:r>
              <a:rPr lang="en-US" altLang="en-US" dirty="0" err="1"/>
              <a:t>quantiles</a:t>
            </a:r>
            <a:r>
              <a:rPr lang="en-US" altLang="en-US" dirty="0"/>
              <a:t> of one </a:t>
            </a:r>
            <a:r>
              <a:rPr lang="en-US" altLang="en-US" dirty="0" err="1"/>
              <a:t>univariant</a:t>
            </a:r>
            <a:r>
              <a:rPr lang="en-US" altLang="en-US" dirty="0"/>
              <a:t> distribution against the corresponding </a:t>
            </a:r>
            <a:r>
              <a:rPr lang="en-US" altLang="en-US" dirty="0" err="1"/>
              <a:t>quantiles</a:t>
            </a:r>
            <a:r>
              <a:rPr lang="en-US" altLang="en-US" dirty="0"/>
              <a:t> of another</a:t>
            </a:r>
          </a:p>
          <a:p>
            <a:pPr>
              <a:spcAft>
                <a:spcPts val="600"/>
              </a:spcAft>
              <a:buSzPct val="80000"/>
            </a:pPr>
            <a:r>
              <a:rPr lang="en-US" altLang="en-US" b="1" dirty="0"/>
              <a:t>Scatter plot</a:t>
            </a:r>
            <a:r>
              <a:rPr lang="en-US" altLang="en-US" dirty="0"/>
              <a:t>: each pair of values is a pair of coordinates and plotted as points in the plane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906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odule">
      <a:maj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47807</TotalTime>
  <Words>1581</Words>
  <Application>Microsoft Macintosh PowerPoint</Application>
  <PresentationFormat>On-screen Show (4:3)</PresentationFormat>
  <Paragraphs>222</Paragraphs>
  <Slides>28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4</vt:i4>
      </vt:variant>
      <vt:variant>
        <vt:lpstr>Slide Titles</vt:lpstr>
      </vt:variant>
      <vt:variant>
        <vt:i4>28</vt:i4>
      </vt:variant>
    </vt:vector>
  </HeadingPairs>
  <TitlesOfParts>
    <vt:vector size="43" baseType="lpstr">
      <vt:lpstr>Calibri</vt:lpstr>
      <vt:lpstr>Corbel</vt:lpstr>
      <vt:lpstr>Mangal</vt:lpstr>
      <vt:lpstr>Symbol</vt:lpstr>
      <vt:lpstr>Tahoma</vt:lpstr>
      <vt:lpstr>Times New Roman</vt:lpstr>
      <vt:lpstr>Wingdings</vt:lpstr>
      <vt:lpstr>华文楷体</vt:lpstr>
      <vt:lpstr>宋体</vt:lpstr>
      <vt:lpstr>Arial</vt:lpstr>
      <vt:lpstr>Office Theme</vt:lpstr>
      <vt:lpstr>Chart</vt:lpstr>
      <vt:lpstr>SmartDraw</vt:lpstr>
      <vt:lpstr>Equation</vt:lpstr>
      <vt:lpstr>Worksheet</vt:lpstr>
      <vt:lpstr>Chapter 2. Getting to Know Your Data: Data Visualization</vt:lpstr>
      <vt:lpstr>Chapter 2. Getting to Know Your Data</vt:lpstr>
      <vt:lpstr>Measuring the Dispersion of Data: (1) Quartiles &amp; Boxplots </vt:lpstr>
      <vt:lpstr>(2) Histogram Analysis</vt:lpstr>
      <vt:lpstr>Histograms Often Tell More than Boxplots</vt:lpstr>
      <vt:lpstr>(3) Quantile Plot</vt:lpstr>
      <vt:lpstr>(4) Quantile-Quantile (Q-Q) Plot</vt:lpstr>
      <vt:lpstr>(5) Scatter plot</vt:lpstr>
      <vt:lpstr>Summary: Graphic Displays of Basic Statistical Descriptions</vt:lpstr>
      <vt:lpstr>Other Visualization: Tag Cloud</vt:lpstr>
      <vt:lpstr>Other Visualization: Networks</vt:lpstr>
      <vt:lpstr>Chapter 2. Getting to Know Your Data</vt:lpstr>
      <vt:lpstr>Similarity, Dissimilarity, and Proximity</vt:lpstr>
      <vt:lpstr>Data Matrix and Dissimilarity Matrix</vt:lpstr>
      <vt:lpstr>Example: Euclidean Distance</vt:lpstr>
      <vt:lpstr>Minkowski Distance</vt:lpstr>
      <vt:lpstr>Non Metric Dissimilarity: Triangle Inequality</vt:lpstr>
      <vt:lpstr>Special Cases of Minkowski Distance</vt:lpstr>
      <vt:lpstr>Example: Minkowski Distance at Special Cases</vt:lpstr>
      <vt:lpstr>Proximity Measure for Binary Attributes</vt:lpstr>
      <vt:lpstr>Proximity Measure for Categorical Attributes</vt:lpstr>
      <vt:lpstr>Ordinal Variables</vt:lpstr>
      <vt:lpstr>Attributes of Mixed Types</vt:lpstr>
      <vt:lpstr>Cosine Similarity of Two Vectors</vt:lpstr>
      <vt:lpstr> KL Divergence: Comparing Two Probability Distributions</vt:lpstr>
      <vt:lpstr>Discussion</vt:lpstr>
      <vt:lpstr>Summary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Manasi Vartak</dc:creator>
  <cp:lastModifiedBy>MengJiang</cp:lastModifiedBy>
  <cp:revision>1992</cp:revision>
  <cp:lastPrinted>2017-01-15T22:23:57Z</cp:lastPrinted>
  <dcterms:created xsi:type="dcterms:W3CDTF">2015-05-16T14:51:23Z</dcterms:created>
  <dcterms:modified xsi:type="dcterms:W3CDTF">2017-07-28T04:15:03Z</dcterms:modified>
</cp:coreProperties>
</file>