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eg" ContentType="image/jpeg"/>
  <Default Extension="jp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tif" ContentType="image/tif"/>
  <Default Extension="png" ContentType="image/png"/>
  <Default Extension="bin" ContentType="application/vnd.openxmlformats-officedocument.oleObjec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38"/>
  </p:notesMasterIdLst>
  <p:handoutMasterIdLst>
    <p:handoutMasterId r:id="rId39"/>
  </p:handoutMasterIdLst>
  <p:sldIdLst>
    <p:sldId id="281" r:id="rId2"/>
    <p:sldId id="323" r:id="rId3"/>
    <p:sldId id="306" r:id="rId4"/>
    <p:sldId id="343" r:id="rId5"/>
    <p:sldId id="339" r:id="rId6"/>
    <p:sldId id="340" r:id="rId7"/>
    <p:sldId id="344" r:id="rId8"/>
    <p:sldId id="345" r:id="rId9"/>
    <p:sldId id="341" r:id="rId10"/>
    <p:sldId id="346" r:id="rId11"/>
    <p:sldId id="347" r:id="rId12"/>
    <p:sldId id="348" r:id="rId13"/>
    <p:sldId id="342" r:id="rId14"/>
    <p:sldId id="349" r:id="rId15"/>
    <p:sldId id="307" r:id="rId16"/>
    <p:sldId id="329" r:id="rId17"/>
    <p:sldId id="361" r:id="rId18"/>
    <p:sldId id="351" r:id="rId19"/>
    <p:sldId id="324" r:id="rId20"/>
    <p:sldId id="320" r:id="rId21"/>
    <p:sldId id="321" r:id="rId22"/>
    <p:sldId id="286" r:id="rId23"/>
    <p:sldId id="352" r:id="rId24"/>
    <p:sldId id="287" r:id="rId25"/>
    <p:sldId id="356" r:id="rId26"/>
    <p:sldId id="355" r:id="rId27"/>
    <p:sldId id="357" r:id="rId28"/>
    <p:sldId id="353" r:id="rId29"/>
    <p:sldId id="354" r:id="rId30"/>
    <p:sldId id="358" r:id="rId31"/>
    <p:sldId id="359" r:id="rId32"/>
    <p:sldId id="360" r:id="rId33"/>
    <p:sldId id="325" r:id="rId34"/>
    <p:sldId id="326" r:id="rId35"/>
    <p:sldId id="328" r:id="rId36"/>
    <p:sldId id="288" r:id="rId3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 autoAdjust="0"/>
    <p:restoredTop sz="85748"/>
  </p:normalViewPr>
  <p:slideViewPr>
    <p:cSldViewPr snapToGrid="0" snapToObjects="1">
      <p:cViewPr>
        <p:scale>
          <a:sx n="87" d="100"/>
          <a:sy n="87" d="100"/>
        </p:scale>
        <p:origin x="536" y="2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notesMaster" Target="notesMasters/notesMaster1.xml"/><Relationship Id="rId39" Type="http://schemas.openxmlformats.org/officeDocument/2006/relationships/handoutMaster" Target="handoutMasters/handoutMaster1.xml"/><Relationship Id="rId40" Type="http://schemas.openxmlformats.org/officeDocument/2006/relationships/commentAuthors" Target="commentAuthors.xml"/><Relationship Id="rId41" Type="http://schemas.openxmlformats.org/officeDocument/2006/relationships/presProps" Target="presProps.xml"/><Relationship Id="rId42" Type="http://schemas.openxmlformats.org/officeDocument/2006/relationships/viewProps" Target="viewProps.xml"/><Relationship Id="rId43" Type="http://schemas.openxmlformats.org/officeDocument/2006/relationships/theme" Target="theme/theme1.xml"/><Relationship Id="rId44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Relationship Id="rId2" Type="http://schemas.openxmlformats.org/officeDocument/2006/relationships/image" Target="../media/image1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Relationship Id="rId2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7/27/17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6.e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tif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9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10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4" Type="http://schemas.openxmlformats.org/officeDocument/2006/relationships/image" Target="../media/image11.wmf"/><Relationship Id="rId5" Type="http://schemas.openxmlformats.org/officeDocument/2006/relationships/oleObject" Target="../embeddings/oleObject5.bin"/><Relationship Id="rId6" Type="http://schemas.openxmlformats.org/officeDocument/2006/relationships/image" Target="../media/image12.wmf"/><Relationship Id="rId7" Type="http://schemas.openxmlformats.org/officeDocument/2006/relationships/image" Target="../media/image13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4.w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jp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4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Relationship Id="rId3" Type="http://schemas.openxmlformats.org/officeDocument/2006/relationships/image" Target="../media/image2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png"/><Relationship Id="rId3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-courses.cs.uiuc.edu/~cs491han/papers/dasu02.pdf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3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637"/>
            <a:ext cx="9144000" cy="6098977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957916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>
                <a:solidFill>
                  <a:schemeClr val="bg1"/>
                </a:solidFill>
              </a:rPr>
              <a:t>Meng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Jiang</a:t>
            </a:r>
          </a:p>
          <a:p>
            <a:pPr algn="l"/>
            <a:r>
              <a:rPr lang="en-US" altLang="zh-CN" dirty="0">
                <a:solidFill>
                  <a:schemeClr val="bg1"/>
                </a:solidFill>
              </a:rPr>
              <a:t>CSE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40647/60647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Data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Science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Fall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>
                <a:solidFill>
                  <a:schemeClr val="bg1"/>
                </a:solidFill>
              </a:rPr>
              <a:t>2017</a:t>
            </a:r>
            <a:endParaRPr lang="zh-CN" altLang="en-US" dirty="0">
              <a:solidFill>
                <a:schemeClr val="bg1"/>
              </a:solidFill>
            </a:endParaRPr>
          </a:p>
          <a:p>
            <a:pPr algn="l"/>
            <a:r>
              <a:rPr lang="en-US" altLang="zh-CN" dirty="0">
                <a:solidFill>
                  <a:srgbClr val="C000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837327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chemeClr val="bg1"/>
                </a:solidFill>
              </a:rPr>
              <a:t>Chapter 3.</a:t>
            </a:r>
            <a:r>
              <a:rPr lang="zh-CN" altLang="en-US" dirty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Processing:</a:t>
            </a:r>
            <a:r>
              <a:rPr lang="zh-CN" altLang="en-US" dirty="0" smtClean="0">
                <a:solidFill>
                  <a:schemeClr val="bg1"/>
                </a:solidFill>
              </a:rPr>
              <a:t/>
            </a:r>
            <a:br>
              <a:rPr lang="zh-CN" altLang="en-US" dirty="0" smtClean="0">
                <a:solidFill>
                  <a:schemeClr val="bg1"/>
                </a:solidFill>
              </a:rPr>
            </a:br>
            <a:r>
              <a:rPr lang="en-US" altLang="zh-CN" dirty="0" smtClean="0">
                <a:solidFill>
                  <a:schemeClr val="bg1"/>
                </a:solidFill>
              </a:rPr>
              <a:t>Data</a:t>
            </a:r>
            <a:r>
              <a:rPr lang="zh-CN" altLang="en-US" dirty="0" smtClean="0">
                <a:solidFill>
                  <a:schemeClr val="bg1"/>
                </a:solidFill>
              </a:rPr>
              <a:t> </a:t>
            </a:r>
            <a:r>
              <a:rPr lang="en-US" altLang="zh-CN" dirty="0" smtClean="0">
                <a:solidFill>
                  <a:schemeClr val="bg1"/>
                </a:solidFill>
              </a:rPr>
              <a:t>Reduction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Histogram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/>
              <a:t>Divide data into buckets and store average (sum) for each bucket</a:t>
            </a:r>
          </a:p>
          <a:p>
            <a:pPr>
              <a:lnSpc>
                <a:spcPct val="120000"/>
              </a:lnSpc>
            </a:pPr>
            <a:r>
              <a:rPr lang="en-US" altLang="zh-CN" sz="2000" dirty="0" smtClean="0"/>
              <a:t>One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popular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pa</a:t>
            </a:r>
            <a:r>
              <a:rPr lang="en-US" altLang="en-US" sz="2000" dirty="0" smtClean="0"/>
              <a:t>rtitioning rules</a:t>
            </a:r>
            <a:r>
              <a:rPr lang="zh-CN" altLang="en-US" sz="2000" dirty="0" smtClean="0"/>
              <a:t> </a:t>
            </a:r>
            <a:r>
              <a:rPr lang="en-US" altLang="zh-CN" sz="2000" dirty="0" smtClean="0"/>
              <a:t>-</a:t>
            </a:r>
            <a:r>
              <a:rPr lang="zh-CN" altLang="en-US" sz="2000" dirty="0" smtClean="0"/>
              <a:t> </a:t>
            </a:r>
            <a:r>
              <a:rPr lang="en-US" altLang="en-US" sz="2000" dirty="0" smtClean="0"/>
              <a:t>Equal-width</a:t>
            </a:r>
            <a:r>
              <a:rPr lang="en-US" altLang="en-US" sz="2000" dirty="0"/>
              <a:t>: equal bucket </a:t>
            </a:r>
            <a:r>
              <a:rPr lang="en-US" altLang="en-US" sz="2000" dirty="0" smtClean="0"/>
              <a:t>range</a:t>
            </a:r>
            <a:endParaRPr lang="en-US" altLang="en-US" sz="200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1021874"/>
              </p:ext>
            </p:extLst>
          </p:nvPr>
        </p:nvGraphicFramePr>
        <p:xfrm>
          <a:off x="457200" y="2605344"/>
          <a:ext cx="6477000" cy="35208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27" name="Chart" r:id="rId3" imgW="7915188" imgH="3848049" progId="MSGraph.Chart.8">
                  <p:embed followColorScheme="full"/>
                </p:oleObj>
              </mc:Choice>
              <mc:Fallback>
                <p:oleObj name="Chart" r:id="rId3" imgW="7915188" imgH="3848049" progId="MSGraph.Chart.8">
                  <p:embed followColorScheme="full"/>
                  <p:pic>
                    <p:nvPicPr>
                      <p:cNvPr id="0" name=""/>
                      <p:cNvPicPr>
                        <a:picLocks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05344"/>
                        <a:ext cx="6477000" cy="352081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Rectangle 5"/>
          <p:cNvSpPr/>
          <p:nvPr/>
        </p:nvSpPr>
        <p:spPr>
          <a:xfrm>
            <a:off x="6062006" y="3244334"/>
            <a:ext cx="258115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(10,000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10,001]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10,001</a:t>
            </a:r>
            <a:endParaRPr lang="zh-CN" altLang="en-US" dirty="0" smtClean="0"/>
          </a:p>
          <a:p>
            <a:r>
              <a:rPr lang="mr-IN" altLang="zh-CN" dirty="0" smtClean="0"/>
              <a:t>…</a:t>
            </a:r>
            <a:endParaRPr lang="zh-CN" altLang="en-US" dirty="0" smtClean="0"/>
          </a:p>
          <a:p>
            <a:endParaRPr lang="zh-CN" altLang="en-US" dirty="0" smtClean="0"/>
          </a:p>
          <a:p>
            <a:r>
              <a:rPr lang="en-US" altLang="zh-CN" dirty="0" smtClean="0"/>
              <a:t>to</a:t>
            </a:r>
            <a:endParaRPr lang="zh-CN" altLang="en-US" dirty="0"/>
          </a:p>
          <a:p>
            <a:endParaRPr lang="zh-CN" altLang="en-US" dirty="0" smtClean="0"/>
          </a:p>
          <a:p>
            <a:r>
              <a:rPr lang="en-US" altLang="zh-CN" dirty="0" smtClean="0"/>
              <a:t>(10,000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11,000]</a:t>
            </a:r>
            <a:endParaRPr lang="zh-CN" altLang="en-US" dirty="0" smtClean="0"/>
          </a:p>
          <a:p>
            <a:r>
              <a:rPr lang="en-US" altLang="zh-CN" dirty="0" smtClean="0"/>
              <a:t>(11,000</a:t>
            </a:r>
            <a:r>
              <a:rPr lang="zh-CN" altLang="en-US" dirty="0" smtClean="0"/>
              <a:t> </a:t>
            </a:r>
            <a:r>
              <a:rPr lang="en-US" altLang="zh-CN" dirty="0" smtClean="0"/>
              <a:t>,</a:t>
            </a:r>
            <a:r>
              <a:rPr lang="zh-CN" altLang="en-US" dirty="0" smtClean="0"/>
              <a:t> </a:t>
            </a:r>
            <a:r>
              <a:rPr lang="en-US" altLang="zh-CN" dirty="0" smtClean="0"/>
              <a:t>12,000]</a:t>
            </a:r>
            <a:endParaRPr lang="zh-CN" altLang="en-US" dirty="0" smtClean="0"/>
          </a:p>
          <a:p>
            <a:r>
              <a:rPr lang="mr-IN" altLang="zh-CN" dirty="0" smtClean="0"/>
              <a:t>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123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Clustering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471652" cy="4525963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en-US" dirty="0"/>
              <a:t>Partition data set into clusters based on similarity, and store cluster representation (e.g., centroid and diameter) only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Can be very effective if data is clustered but not if data is “smeared”</a:t>
            </a:r>
          </a:p>
          <a:p>
            <a:pPr>
              <a:lnSpc>
                <a:spcPct val="120000"/>
              </a:lnSpc>
            </a:pPr>
            <a:r>
              <a:rPr lang="en-US" altLang="en-US" dirty="0" smtClean="0"/>
              <a:t>There </a:t>
            </a:r>
            <a:r>
              <a:rPr lang="en-US" altLang="en-US" dirty="0"/>
              <a:t>are many choices of clustering definitions and clustering algorithms</a:t>
            </a:r>
          </a:p>
          <a:p>
            <a:pPr>
              <a:lnSpc>
                <a:spcPct val="120000"/>
              </a:lnSpc>
            </a:pPr>
            <a:r>
              <a:rPr lang="en-US" altLang="en-US" dirty="0"/>
              <a:t>Cluster analysis will be studied in depth in Chapter 10</a:t>
            </a:r>
            <a:endParaRPr lang="en-US" altLang="en-US" dirty="0">
              <a:sym typeface="Symbol" panose="05050102010706020507" pitchFamily="18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  <p:pic>
        <p:nvPicPr>
          <p:cNvPr id="5" name="pasted-image.tiff"/>
          <p:cNvPicPr>
            <a:picLocks noChangeAspect="1"/>
          </p:cNvPicPr>
          <p:nvPr/>
        </p:nvPicPr>
        <p:blipFill>
          <a:blip r:embed="rId2">
            <a:extLst/>
          </a:blip>
          <a:srcRect l="5639" t="5639" r="5639" b="5639"/>
          <a:stretch>
            <a:fillRect/>
          </a:stretch>
        </p:blipFill>
        <p:spPr>
          <a:xfrm>
            <a:off x="5928852" y="2448231"/>
            <a:ext cx="3215148" cy="241136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17151731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US" altLang="en-US" sz="2000" dirty="0" smtClean="0"/>
              <a:t>Sampling: obtaining a small sample </a:t>
            </a:r>
            <a:r>
              <a:rPr lang="en-US" altLang="en-US" sz="2000" i="1" dirty="0" smtClean="0"/>
              <a:t>s</a:t>
            </a:r>
            <a:r>
              <a:rPr lang="en-US" altLang="en-US" sz="2000" dirty="0" smtClean="0"/>
              <a:t> to represent the whole data set </a:t>
            </a:r>
            <a:r>
              <a:rPr lang="en-US" altLang="en-US" sz="2000" i="1" dirty="0" smtClean="0"/>
              <a:t>N</a:t>
            </a:r>
          </a:p>
          <a:p>
            <a:pPr>
              <a:lnSpc>
                <a:spcPct val="120000"/>
              </a:lnSpc>
            </a:pPr>
            <a:r>
              <a:rPr lang="en-US" altLang="en-US" sz="2000" dirty="0" smtClean="0"/>
              <a:t>Key principle: Choose a </a:t>
            </a:r>
            <a:r>
              <a:rPr lang="en-US" altLang="en-US" sz="2000" dirty="0" smtClean="0">
                <a:solidFill>
                  <a:srgbClr val="FF0000"/>
                </a:solidFill>
              </a:rPr>
              <a:t>representative</a:t>
            </a:r>
            <a:r>
              <a:rPr lang="en-US" altLang="en-US" sz="2000" dirty="0" smtClean="0"/>
              <a:t> subset of the data</a:t>
            </a:r>
          </a:p>
          <a:p>
            <a:pPr lvl="1">
              <a:lnSpc>
                <a:spcPct val="120000"/>
              </a:lnSpc>
            </a:pPr>
            <a:r>
              <a:rPr lang="en-US" altLang="en-US" sz="2000" dirty="0" smtClean="0"/>
              <a:t>Simple random sampling may have very poor performance in the presence of skew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91674" y="3436081"/>
            <a:ext cx="3760839" cy="3054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300"/>
              </a:spcAft>
            </a:pPr>
            <a:r>
              <a:rPr lang="en-US" altLang="en-US" sz="2000" b="1" dirty="0"/>
              <a:t>Simple random </a:t>
            </a:r>
            <a:r>
              <a:rPr lang="en-US" altLang="en-US" sz="2000" b="1" dirty="0" smtClean="0"/>
              <a:t>sampling:</a:t>
            </a:r>
          </a:p>
          <a:p>
            <a:pPr>
              <a:spcAft>
                <a:spcPts val="300"/>
              </a:spcAft>
            </a:pPr>
            <a:r>
              <a:rPr lang="en-US" altLang="en-US" sz="2000" dirty="0" smtClean="0"/>
              <a:t>Equal </a:t>
            </a:r>
            <a:r>
              <a:rPr lang="en-US" altLang="en-US" sz="2000" dirty="0"/>
              <a:t>probability of selecting any particular item</a:t>
            </a:r>
          </a:p>
          <a:p>
            <a:pPr>
              <a:spcAft>
                <a:spcPts val="300"/>
              </a:spcAft>
            </a:pPr>
            <a:r>
              <a:rPr lang="en-US" altLang="en-US" sz="2000" b="1" dirty="0"/>
              <a:t>Sampling without </a:t>
            </a:r>
            <a:r>
              <a:rPr lang="en-US" altLang="en-US" sz="2000" b="1" dirty="0" smtClean="0"/>
              <a:t>replacement:</a:t>
            </a:r>
          </a:p>
          <a:p>
            <a:pPr>
              <a:spcAft>
                <a:spcPts val="300"/>
              </a:spcAft>
            </a:pPr>
            <a:r>
              <a:rPr lang="en-US" altLang="en-US" sz="2000" dirty="0" smtClean="0"/>
              <a:t>Once </a:t>
            </a:r>
            <a:r>
              <a:rPr lang="en-US" altLang="en-US" sz="2000" dirty="0"/>
              <a:t>an object is selected, it is removed from the population</a:t>
            </a:r>
          </a:p>
          <a:p>
            <a:pPr>
              <a:spcAft>
                <a:spcPts val="300"/>
              </a:spcAft>
            </a:pPr>
            <a:r>
              <a:rPr lang="en-US" altLang="en-US" sz="2000" b="1" dirty="0"/>
              <a:t>Sampling with </a:t>
            </a:r>
            <a:r>
              <a:rPr lang="en-US" altLang="en-US" sz="2000" b="1" dirty="0" smtClean="0"/>
              <a:t>replacement:</a:t>
            </a:r>
          </a:p>
          <a:p>
            <a:pPr>
              <a:spcAft>
                <a:spcPts val="300"/>
              </a:spcAft>
            </a:pPr>
            <a:r>
              <a:rPr lang="en-US" altLang="en-US" sz="2000" dirty="0" smtClean="0"/>
              <a:t>A </a:t>
            </a:r>
            <a:r>
              <a:rPr lang="en-US" altLang="en-US" sz="2000" dirty="0"/>
              <a:t>selected object is not removed from the population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4762979" y="3741044"/>
            <a:ext cx="3613355" cy="2186911"/>
            <a:chOff x="2400300" y="1771650"/>
            <a:chExt cx="7334250" cy="4362450"/>
          </a:xfrm>
        </p:grpSpPr>
        <p:sp>
          <p:nvSpPr>
            <p:cNvPr id="7" name="Text Box 3"/>
            <p:cNvSpPr txBox="1">
              <a:spLocks noChangeArrowheads="1"/>
            </p:cNvSpPr>
            <p:nvPr/>
          </p:nvSpPr>
          <p:spPr bwMode="auto">
            <a:xfrm rot="20586437">
              <a:off x="5112196" y="2766848"/>
              <a:ext cx="2496250" cy="16576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SRSWOR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(simple random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 sample without </a:t>
              </a:r>
            </a:p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replacement)</a:t>
              </a:r>
            </a:p>
          </p:txBody>
        </p:sp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7219950" y="1771650"/>
              <a:ext cx="2438400" cy="1676400"/>
              <a:chOff x="3588" y="1116"/>
              <a:chExt cx="1536" cy="1056"/>
            </a:xfrm>
          </p:grpSpPr>
          <p:sp>
            <p:nvSpPr>
              <p:cNvPr id="29" name="AutoShape 5"/>
              <p:cNvSpPr>
                <a:spLocks noChangeArrowheads="1"/>
              </p:cNvSpPr>
              <p:nvPr/>
            </p:nvSpPr>
            <p:spPr bwMode="auto">
              <a:xfrm>
                <a:off x="3588" y="1116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Oval 6"/>
              <p:cNvSpPr>
                <a:spLocks noChangeArrowheads="1"/>
              </p:cNvSpPr>
              <p:nvPr/>
            </p:nvSpPr>
            <p:spPr bwMode="auto">
              <a:xfrm>
                <a:off x="4092" y="1788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7"/>
              <p:cNvSpPr>
                <a:spLocks noChangeArrowheads="1"/>
              </p:cNvSpPr>
              <p:nvPr/>
            </p:nvSpPr>
            <p:spPr bwMode="auto">
              <a:xfrm>
                <a:off x="4632" y="1632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8"/>
              <p:cNvSpPr>
                <a:spLocks noChangeArrowheads="1"/>
              </p:cNvSpPr>
              <p:nvPr/>
            </p:nvSpPr>
            <p:spPr bwMode="auto">
              <a:xfrm>
                <a:off x="3588" y="1668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9" name="Text Box 9"/>
            <p:cNvSpPr txBox="1">
              <a:spLocks noChangeArrowheads="1"/>
            </p:cNvSpPr>
            <p:nvPr/>
          </p:nvSpPr>
          <p:spPr bwMode="auto">
            <a:xfrm rot="848056">
              <a:off x="5411602" y="5057720"/>
              <a:ext cx="1367211" cy="5525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1200" dirty="0">
                  <a:latin typeface="Corbel" charset="0"/>
                  <a:ea typeface="Corbel" charset="0"/>
                  <a:cs typeface="Corbel" charset="0"/>
                </a:rPr>
                <a:t>SRSWR</a:t>
              </a:r>
            </a:p>
          </p:txBody>
        </p:sp>
        <p:grpSp>
          <p:nvGrpSpPr>
            <p:cNvPr id="10" name="Group 10"/>
            <p:cNvGrpSpPr>
              <a:grpSpLocks/>
            </p:cNvGrpSpPr>
            <p:nvPr/>
          </p:nvGrpSpPr>
          <p:grpSpPr bwMode="auto">
            <a:xfrm>
              <a:off x="7296150" y="4457700"/>
              <a:ext cx="2438400" cy="1676400"/>
              <a:chOff x="3636" y="2808"/>
              <a:chExt cx="1536" cy="1056"/>
            </a:xfrm>
          </p:grpSpPr>
          <p:sp>
            <p:nvSpPr>
              <p:cNvPr id="25" name="AutoShape 11"/>
              <p:cNvSpPr>
                <a:spLocks noChangeArrowheads="1"/>
              </p:cNvSpPr>
              <p:nvPr/>
            </p:nvSpPr>
            <p:spPr bwMode="auto">
              <a:xfrm>
                <a:off x="3636" y="2808"/>
                <a:ext cx="1536" cy="1056"/>
              </a:xfrm>
              <a:prstGeom prst="can">
                <a:avLst>
                  <a:gd name="adj" fmla="val 25000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Oval 12"/>
              <p:cNvSpPr>
                <a:spLocks noChangeArrowheads="1"/>
              </p:cNvSpPr>
              <p:nvPr/>
            </p:nvSpPr>
            <p:spPr bwMode="auto">
              <a:xfrm>
                <a:off x="3648" y="3372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Oval 13"/>
              <p:cNvSpPr>
                <a:spLocks noChangeArrowheads="1"/>
              </p:cNvSpPr>
              <p:nvPr/>
            </p:nvSpPr>
            <p:spPr bwMode="auto">
              <a:xfrm>
                <a:off x="4188" y="3480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8" name="Oval 14"/>
              <p:cNvSpPr>
                <a:spLocks noChangeArrowheads="1"/>
              </p:cNvSpPr>
              <p:nvPr/>
            </p:nvSpPr>
            <p:spPr bwMode="auto">
              <a:xfrm>
                <a:off x="4656" y="3288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grpSp>
          <p:nvGrpSpPr>
            <p:cNvPr id="11" name="Group 15"/>
            <p:cNvGrpSpPr>
              <a:grpSpLocks/>
            </p:cNvGrpSpPr>
            <p:nvPr/>
          </p:nvGrpSpPr>
          <p:grpSpPr bwMode="auto">
            <a:xfrm>
              <a:off x="2400300" y="1905001"/>
              <a:ext cx="2724150" cy="4152900"/>
              <a:chOff x="564" y="1284"/>
              <a:chExt cx="1716" cy="2616"/>
            </a:xfrm>
          </p:grpSpPr>
          <p:sp>
            <p:nvSpPr>
              <p:cNvPr id="14" name="AutoShape 16"/>
              <p:cNvSpPr>
                <a:spLocks noChangeArrowheads="1"/>
              </p:cNvSpPr>
              <p:nvPr/>
            </p:nvSpPr>
            <p:spPr bwMode="auto">
              <a:xfrm>
                <a:off x="564" y="1284"/>
                <a:ext cx="1716" cy="2616"/>
              </a:xfrm>
              <a:prstGeom prst="can">
                <a:avLst>
                  <a:gd name="adj" fmla="val 38112"/>
                </a:avLst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Oval 17"/>
              <p:cNvSpPr>
                <a:spLocks noChangeArrowheads="1"/>
              </p:cNvSpPr>
              <p:nvPr/>
            </p:nvSpPr>
            <p:spPr bwMode="auto">
              <a:xfrm>
                <a:off x="672" y="3336"/>
                <a:ext cx="516" cy="396"/>
              </a:xfrm>
              <a:prstGeom prst="ellipse">
                <a:avLst/>
              </a:prstGeom>
              <a:solidFill>
                <a:srgbClr val="FAE2F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Oval 18"/>
              <p:cNvSpPr>
                <a:spLocks noChangeArrowheads="1"/>
              </p:cNvSpPr>
              <p:nvPr/>
            </p:nvSpPr>
            <p:spPr bwMode="auto">
              <a:xfrm>
                <a:off x="660" y="2916"/>
                <a:ext cx="540" cy="360"/>
              </a:xfrm>
              <a:prstGeom prst="ellipse">
                <a:avLst/>
              </a:prstGeom>
              <a:solidFill>
                <a:srgbClr val="006666"/>
              </a:solidFill>
              <a:ln w="9525">
                <a:solidFill>
                  <a:schemeClr val="accent2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7" name="Oval 19"/>
              <p:cNvSpPr>
                <a:spLocks noChangeArrowheads="1"/>
              </p:cNvSpPr>
              <p:nvPr/>
            </p:nvSpPr>
            <p:spPr bwMode="auto">
              <a:xfrm>
                <a:off x="1236" y="3468"/>
                <a:ext cx="564" cy="396"/>
              </a:xfrm>
              <a:prstGeom prst="ellipse">
                <a:avLst/>
              </a:prstGeom>
              <a:solidFill>
                <a:srgbClr val="12132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8" name="Oval 20"/>
              <p:cNvSpPr>
                <a:spLocks noChangeArrowheads="1"/>
              </p:cNvSpPr>
              <p:nvPr/>
            </p:nvSpPr>
            <p:spPr bwMode="auto">
              <a:xfrm>
                <a:off x="1764" y="3240"/>
                <a:ext cx="492" cy="396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Oval 21"/>
              <p:cNvSpPr>
                <a:spLocks noChangeArrowheads="1"/>
              </p:cNvSpPr>
              <p:nvPr/>
            </p:nvSpPr>
            <p:spPr bwMode="auto">
              <a:xfrm>
                <a:off x="1236" y="3084"/>
                <a:ext cx="468" cy="372"/>
              </a:xfrm>
              <a:prstGeom prst="ellipse">
                <a:avLst/>
              </a:prstGeom>
              <a:solidFill>
                <a:srgbClr val="CCFF99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22"/>
              <p:cNvSpPr>
                <a:spLocks noChangeArrowheads="1"/>
              </p:cNvSpPr>
              <p:nvPr/>
            </p:nvSpPr>
            <p:spPr bwMode="auto">
              <a:xfrm>
                <a:off x="1680" y="2808"/>
                <a:ext cx="540" cy="360"/>
              </a:xfrm>
              <a:prstGeom prst="ellipse">
                <a:avLst/>
              </a:prstGeom>
              <a:solidFill>
                <a:schemeClr val="hlink"/>
              </a:solidFill>
              <a:ln w="9525">
                <a:solidFill>
                  <a:schemeClr val="hlink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Oval 23"/>
              <p:cNvSpPr>
                <a:spLocks noChangeArrowheads="1"/>
              </p:cNvSpPr>
              <p:nvPr/>
            </p:nvSpPr>
            <p:spPr bwMode="auto">
              <a:xfrm>
                <a:off x="1092" y="2664"/>
                <a:ext cx="540" cy="3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Oval 24"/>
              <p:cNvSpPr>
                <a:spLocks noChangeArrowheads="1"/>
              </p:cNvSpPr>
              <p:nvPr/>
            </p:nvSpPr>
            <p:spPr bwMode="auto">
              <a:xfrm>
                <a:off x="564" y="2556"/>
                <a:ext cx="540" cy="360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3" name="Oval 25"/>
              <p:cNvSpPr>
                <a:spLocks noChangeArrowheads="1"/>
              </p:cNvSpPr>
              <p:nvPr/>
            </p:nvSpPr>
            <p:spPr bwMode="auto">
              <a:xfrm>
                <a:off x="1620" y="2424"/>
                <a:ext cx="540" cy="360"/>
              </a:xfrm>
              <a:prstGeom prst="ellipse">
                <a:avLst/>
              </a:prstGeom>
              <a:solidFill>
                <a:srgbClr val="423E78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pPr eaLnBrk="1" hangingPunct="1"/>
                <a:endParaRPr lang="en-US" altLang="en-US" sz="1400"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4" name="Text Box 26"/>
              <p:cNvSpPr txBox="1">
                <a:spLocks noChangeArrowheads="1"/>
              </p:cNvSpPr>
              <p:nvPr/>
            </p:nvSpPr>
            <p:spPr bwMode="auto">
              <a:xfrm>
                <a:off x="909" y="1451"/>
                <a:ext cx="1058" cy="348"/>
              </a:xfrm>
              <a:prstGeom prst="rect">
                <a:avLst/>
              </a:prstGeom>
              <a:solidFill>
                <a:srgbClr val="FFFF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en-US" sz="1200" b="1" dirty="0">
                    <a:latin typeface="Corbel" charset="0"/>
                    <a:ea typeface="Corbel" charset="0"/>
                    <a:cs typeface="Corbel" charset="0"/>
                  </a:rPr>
                  <a:t>Raw Data</a:t>
                </a:r>
              </a:p>
            </p:txBody>
          </p:sp>
        </p:grpSp>
        <p:sp>
          <p:nvSpPr>
            <p:cNvPr id="12" name="Line 27"/>
            <p:cNvSpPr>
              <a:spLocks noChangeShapeType="1"/>
            </p:cNvSpPr>
            <p:nvPr/>
          </p:nvSpPr>
          <p:spPr bwMode="auto">
            <a:xfrm flipV="1">
              <a:off x="5334000" y="2971800"/>
              <a:ext cx="1657350" cy="5524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28"/>
            <p:cNvSpPr>
              <a:spLocks noChangeShapeType="1"/>
            </p:cNvSpPr>
            <p:nvPr/>
          </p:nvSpPr>
          <p:spPr bwMode="auto">
            <a:xfrm>
              <a:off x="5353050" y="4895850"/>
              <a:ext cx="1790700" cy="495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 sz="1100"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49631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Stratified 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300"/>
              </a:spcAft>
            </a:pPr>
            <a:r>
              <a:rPr lang="en-US" altLang="en-US" sz="2400" b="1" dirty="0"/>
              <a:t>Stratified sampling</a:t>
            </a:r>
          </a:p>
          <a:p>
            <a:pPr lvl="1">
              <a:spcAft>
                <a:spcPts val="300"/>
              </a:spcAft>
            </a:pPr>
            <a:r>
              <a:rPr lang="en-US" altLang="en-US" sz="2400" dirty="0"/>
              <a:t>Partition (or cluster) the data set, and draw samples from each partition (proportionally, i.e., approximately the same percentage of the data)</a:t>
            </a:r>
            <a:endParaRPr lang="en-US" altLang="en-US" sz="2400" b="1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  <p:pic>
        <p:nvPicPr>
          <p:cNvPr id="5" name="Picture 2" descr="Image result for stratified samp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834" y="3320314"/>
            <a:ext cx="4418331" cy="34011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89779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Recall: 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Methods </a:t>
            </a:r>
            <a:r>
              <a:rPr lang="en-US" altLang="en-US" dirty="0" smtClean="0"/>
              <a:t>for data reduction 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Regression and Log-Linear Models</a:t>
            </a:r>
          </a:p>
          <a:p>
            <a:pPr lvl="1"/>
            <a:r>
              <a:rPr lang="en-US" altLang="en-US" b="1" dirty="0" smtClean="0">
                <a:solidFill>
                  <a:srgbClr val="FF0000"/>
                </a:solidFill>
              </a:rPr>
              <a:t>Histograms, </a:t>
            </a:r>
            <a:r>
              <a:rPr lang="en-US" altLang="zh-CN" b="1" dirty="0" smtClean="0">
                <a:solidFill>
                  <a:srgbClr val="FF0000"/>
                </a:solidFill>
              </a:rPr>
              <a:t>C</a:t>
            </a:r>
            <a:r>
              <a:rPr lang="en-US" altLang="en-US" b="1" dirty="0" smtClean="0">
                <a:solidFill>
                  <a:srgbClr val="FF0000"/>
                </a:solidFill>
              </a:rPr>
              <a:t>lustering, </a:t>
            </a:r>
            <a:r>
              <a:rPr lang="en-US" altLang="zh-CN" b="1" dirty="0" smtClean="0">
                <a:solidFill>
                  <a:srgbClr val="FF0000"/>
                </a:solidFill>
              </a:rPr>
              <a:t>S</a:t>
            </a:r>
            <a:r>
              <a:rPr lang="en-US" altLang="en-US" b="1" dirty="0" smtClean="0">
                <a:solidFill>
                  <a:srgbClr val="FF0000"/>
                </a:solidFill>
              </a:rPr>
              <a:t>ampling</a:t>
            </a:r>
            <a:endParaRPr lang="zh-CN" altLang="en-US" b="1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Data</a:t>
            </a:r>
            <a:r>
              <a:rPr lang="zh-CN" altLang="en-US" dirty="0"/>
              <a:t> </a:t>
            </a:r>
            <a:r>
              <a:rPr lang="en-US" altLang="zh-CN" dirty="0" smtClean="0"/>
              <a:t>normalization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753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Parametric </a:t>
            </a:r>
            <a:r>
              <a:rPr lang="en-US" altLang="en-US" dirty="0"/>
              <a:t>vs. </a:t>
            </a:r>
            <a:r>
              <a:rPr lang="en-US" altLang="en-US" dirty="0" smtClean="0"/>
              <a:t>Non-Parametric</a:t>
            </a:r>
            <a:br>
              <a:rPr lang="en-US" altLang="en-US" dirty="0" smtClean="0"/>
            </a:br>
            <a:r>
              <a:rPr lang="en-US" altLang="en-US" dirty="0" smtClean="0"/>
              <a:t>Data Reduction Methods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 smtClean="0"/>
              <a:t>Parametric methods</a:t>
            </a:r>
            <a:r>
              <a:rPr lang="en-US" altLang="en-US" sz="2400" dirty="0" smtClean="0"/>
              <a:t> (e.g., regression)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Assume </a:t>
            </a:r>
            <a:r>
              <a:rPr lang="en-US" altLang="en-US" sz="2400" dirty="0"/>
              <a:t>the data fits some model, estimate model parameters, store only the parameters, and discard the data (except possible outliers)</a:t>
            </a:r>
            <a:endParaRPr lang="en-US" altLang="en-US" sz="2400" dirty="0">
              <a:sym typeface="Symbol" panose="05050102010706020507" pitchFamily="18" charset="2"/>
            </a:endParaRPr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Non-parametric</a:t>
            </a:r>
            <a:r>
              <a:rPr lang="en-US" altLang="en-US" sz="2400" dirty="0" smtClean="0"/>
              <a:t> </a:t>
            </a:r>
            <a:r>
              <a:rPr lang="en-US" altLang="en-US" sz="2400" dirty="0"/>
              <a:t>methods</a:t>
            </a:r>
            <a:r>
              <a:rPr lang="en-US" altLang="en-US" sz="2400" dirty="0">
                <a:sym typeface="Symbol" panose="05050102010706020507" pitchFamily="18" charset="2"/>
              </a:rPr>
              <a:t>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Do not assume models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ym typeface="Symbol" panose="05050102010706020507" pitchFamily="18" charset="2"/>
              </a:rPr>
              <a:t>Major </a:t>
            </a:r>
            <a:r>
              <a:rPr lang="en-US" altLang="en-US" sz="2400" dirty="0" smtClean="0">
                <a:sym typeface="Symbol" panose="05050102010706020507" pitchFamily="18" charset="2"/>
              </a:rPr>
              <a:t>families</a:t>
            </a:r>
            <a:r>
              <a:rPr lang="en-US" altLang="en-US" sz="2400" dirty="0">
                <a:sym typeface="Symbol" panose="05050102010706020507" pitchFamily="18" charset="2"/>
              </a:rPr>
              <a:t>: histograms, clustering, sampling, </a:t>
            </a:r>
            <a:r>
              <a:rPr lang="en-US" altLang="en-US" sz="2400" dirty="0" smtClean="0">
                <a:sym typeface="Symbol" panose="05050102010706020507" pitchFamily="18" charset="2"/>
              </a:rPr>
              <a:t>…</a:t>
            </a:r>
            <a:endParaRPr lang="en-US" altLang="en-US" sz="2400" dirty="0">
              <a:sym typeface="Symbol" panose="05050102010706020507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4393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Min-max normalization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to [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new_min</a:t>
            </a:r>
            <a:r>
              <a:rPr lang="en-US" altLang="en-US" sz="2400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, </a:t>
            </a:r>
            <a:r>
              <a:rPr lang="en-US" altLang="en-US" sz="2400" dirty="0" err="1">
                <a:latin typeface="Corbel" charset="0"/>
                <a:ea typeface="Corbel" charset="0"/>
                <a:cs typeface="Corbel" charset="0"/>
              </a:rPr>
              <a:t>new_max</a:t>
            </a:r>
            <a:r>
              <a:rPr lang="en-US" altLang="en-US" sz="2400" baseline="-25000" dirty="0" err="1"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]</a:t>
            </a:r>
          </a:p>
          <a:p>
            <a:pPr lvl="1">
              <a:spcAft>
                <a:spcPts val="300"/>
              </a:spcAft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Ex.  Let income range $12,000 to $98,000 normalized to [0.0, 1.0]</a:t>
            </a:r>
          </a:p>
          <a:p>
            <a:pPr lvl="3">
              <a:spcAft>
                <a:spcPts val="300"/>
              </a:spcAft>
            </a:pP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Then $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73,</a:t>
            </a:r>
            <a:r>
              <a:rPr lang="en-US" altLang="zh-CN" sz="1800" dirty="0" smtClean="0">
                <a:latin typeface="Corbel" charset="0"/>
                <a:ea typeface="Corbel" charset="0"/>
                <a:cs typeface="Corbel" charset="0"/>
              </a:rPr>
              <a:t>6</a:t>
            </a:r>
            <a:r>
              <a:rPr lang="en-US" altLang="en-US" sz="1800" dirty="0" smtClean="0">
                <a:latin typeface="Corbel" charset="0"/>
                <a:ea typeface="Corbel" charset="0"/>
                <a:cs typeface="Corbel" charset="0"/>
              </a:rPr>
              <a:t>00 </a:t>
            </a:r>
            <a:r>
              <a:rPr lang="en-US" altLang="en-US" sz="1800" dirty="0">
                <a:latin typeface="Corbel" charset="0"/>
                <a:ea typeface="Corbel" charset="0"/>
                <a:cs typeface="Corbel" charset="0"/>
              </a:rPr>
              <a:t>is mapped to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61908876"/>
              </p:ext>
            </p:extLst>
          </p:nvPr>
        </p:nvGraphicFramePr>
        <p:xfrm>
          <a:off x="4332495" y="3674391"/>
          <a:ext cx="3572641" cy="694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1" name="Equation" r:id="rId3" imgW="2222500" imgH="419100" progId="Equation.3">
                  <p:embed/>
                </p:oleObj>
              </mc:Choice>
              <mc:Fallback>
                <p:oleObj name="Equation" r:id="rId3" imgW="22225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32495" y="3674391"/>
                        <a:ext cx="3572641" cy="69468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313518"/>
              </p:ext>
            </p:extLst>
          </p:nvPr>
        </p:nvGraphicFramePr>
        <p:xfrm>
          <a:off x="1600200" y="2058285"/>
          <a:ext cx="5943600" cy="709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42" name="Equation" r:id="rId5" imgW="3340100" imgH="393700" progId="Equation.3">
                  <p:embed/>
                </p:oleObj>
              </mc:Choice>
              <mc:Fallback>
                <p:oleObj name="Equation" r:id="rId5" imgW="3340100" imgH="3937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058285"/>
                        <a:ext cx="5943600" cy="7096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98651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Z-score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normalization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 (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mean, </a:t>
            </a:r>
            <a:r>
              <a:rPr lang="el-GR" altLang="en-US" sz="24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: standard deviation):</a:t>
            </a:r>
          </a:p>
          <a:p>
            <a:pPr>
              <a:spcAft>
                <a:spcPts val="300"/>
              </a:spcAft>
            </a:pPr>
            <a:endParaRPr lang="en-US" altLang="en-US" sz="24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300"/>
              </a:spcAft>
            </a:pP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Ex. Let 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μ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54,000, 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σ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= 16,000.  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Then</a:t>
            </a:r>
            <a:endParaRPr lang="el-GR" altLang="en-US" sz="20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17</a:t>
            </a:fld>
            <a:endParaRPr lang="en-US"/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6941733"/>
              </p:ext>
            </p:extLst>
          </p:nvPr>
        </p:nvGraphicFramePr>
        <p:xfrm>
          <a:off x="3827206" y="2041128"/>
          <a:ext cx="1215619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29" name="Equation" r:id="rId3" imgW="634725" imgH="393529" progId="Equation.3">
                  <p:embed/>
                </p:oleObj>
              </mc:Choice>
              <mc:Fallback>
                <p:oleObj name="Equation" r:id="rId3" imgW="63472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27206" y="2041128"/>
                        <a:ext cx="1215619" cy="679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27055303"/>
              </p:ext>
            </p:extLst>
          </p:nvPr>
        </p:nvGraphicFramePr>
        <p:xfrm>
          <a:off x="5254076" y="2841534"/>
          <a:ext cx="2714623" cy="75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630" name="Equation" r:id="rId5" imgW="1498600" imgH="419100" progId="Equation.3">
                  <p:embed/>
                </p:oleObj>
              </mc:Choice>
              <mc:Fallback>
                <p:oleObj name="Equation" r:id="rId5" imgW="1498600" imgH="4191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076" y="2841534"/>
                        <a:ext cx="2714623" cy="75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1893401" y="3632271"/>
            <a:ext cx="5357197" cy="70173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>
              <a:lnSpc>
                <a:spcPct val="110000"/>
              </a:lnSpc>
            </a:pP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Z-score: The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distance between the raw score and the population mean in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unit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the standard 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deviation</a:t>
            </a:r>
          </a:p>
        </p:txBody>
      </p:sp>
      <p:pic>
        <p:nvPicPr>
          <p:cNvPr id="12" name="Picture 2" descr="https://upload.wikimedia.org/wikipedia/commons/a/a9/Empirical_Rule.P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0276" y="4423482"/>
            <a:ext cx="3363041" cy="23353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42437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Normalization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300"/>
              </a:spcAft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Normalization 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by decimal scaling</a:t>
            </a:r>
          </a:p>
          <a:p>
            <a:endParaRPr lang="en-US" sz="24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2651619"/>
              </p:ext>
            </p:extLst>
          </p:nvPr>
        </p:nvGraphicFramePr>
        <p:xfrm>
          <a:off x="4136026" y="2098733"/>
          <a:ext cx="871947" cy="69288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880" name="Equation" r:id="rId3" imgW="495085" imgH="393529" progId="Equation.3">
                  <p:embed/>
                </p:oleObj>
              </mc:Choice>
              <mc:Fallback>
                <p:oleObj name="Equation" r:id="rId3" imgW="495085" imgH="393529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36026" y="2098733"/>
                        <a:ext cx="871947" cy="69288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16240" y="2854077"/>
            <a:ext cx="578346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Where </a:t>
            </a:r>
            <a:r>
              <a:rPr lang="en-US" altLang="en-US" i="1" dirty="0">
                <a:latin typeface="Corbel" charset="0"/>
                <a:ea typeface="Corbel" charset="0"/>
                <a:cs typeface="Corbel" charset="0"/>
              </a:rPr>
              <a:t>j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is the smallest integer such that Max(|</a:t>
            </a:r>
            <a:r>
              <a:rPr lang="el-GR" altLang="en-US" sz="2000" dirty="0">
                <a:latin typeface="Corbel" charset="0"/>
                <a:ea typeface="Corbel" charset="0"/>
                <a:cs typeface="Corbel" charset="0"/>
              </a:rPr>
              <a:t>ν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’|) &lt; 1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6995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dirty="0" smtClean="0"/>
              <a:t>Data reduction</a:t>
            </a:r>
            <a:endParaRPr lang="zh-CN" altLang="en-US" dirty="0" smtClean="0"/>
          </a:p>
          <a:p>
            <a:r>
              <a:rPr lang="en-US" altLang="en-US" b="1" dirty="0" smtClean="0"/>
              <a:t>Dimensionality reduction</a:t>
            </a:r>
            <a:endParaRPr lang="en-US" alt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712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Data</a:t>
            </a:r>
            <a:r>
              <a:rPr lang="zh-CN" altLang="en-US" smtClean="0"/>
              <a:t> </a:t>
            </a:r>
            <a:r>
              <a:rPr lang="en-US" altLang="zh-CN" smtClean="0"/>
              <a:t>Preprocessing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Data cleaning</a:t>
            </a:r>
          </a:p>
          <a:p>
            <a:r>
              <a:rPr lang="en-US" altLang="en-US" dirty="0" smtClean="0"/>
              <a:t>Data integration</a:t>
            </a:r>
          </a:p>
          <a:p>
            <a:r>
              <a:rPr lang="en-US" altLang="en-US" b="1" dirty="0" smtClean="0"/>
              <a:t>Data reduction</a:t>
            </a:r>
            <a:endParaRPr lang="zh-CN" altLang="en-US" b="1" dirty="0" smtClean="0"/>
          </a:p>
          <a:p>
            <a:pPr lvl="1"/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objects</a:t>
            </a:r>
            <a:endParaRPr lang="zh-CN" altLang="en-US" dirty="0" smtClean="0"/>
          </a:p>
          <a:p>
            <a:r>
              <a:rPr lang="en-US" altLang="en-US" dirty="0" smtClean="0"/>
              <a:t>Dimensionality reduction</a:t>
            </a:r>
            <a:endParaRPr lang="zh-CN" altLang="en-US" dirty="0"/>
          </a:p>
          <a:p>
            <a:pPr lvl="1"/>
            <a:r>
              <a:rPr lang="en-US" altLang="zh-CN" dirty="0" smtClean="0"/>
              <a:t>Reduce</a:t>
            </a:r>
            <a:r>
              <a:rPr lang="zh-CN" altLang="en-US" dirty="0" smtClean="0"/>
              <a:t> </a:t>
            </a:r>
            <a:r>
              <a:rPr lang="en-US" altLang="zh-CN" dirty="0" smtClean="0"/>
              <a:t>dimensions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attributes</a:t>
            </a:r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5584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Dimensionality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Curse of dimensionality</a:t>
            </a:r>
          </a:p>
          <a:p>
            <a:pPr lvl="1"/>
            <a:r>
              <a:rPr lang="en-US" altLang="en-US" dirty="0" smtClean="0"/>
              <a:t>When dimensionality increases, data becomes increasingly sparse</a:t>
            </a:r>
          </a:p>
          <a:p>
            <a:pPr lvl="1"/>
            <a:r>
              <a:rPr lang="en-US" altLang="en-US" dirty="0" smtClean="0"/>
              <a:t>Density and distance between points, which is critical to clustering, outlier analysis, becomes less meaningful</a:t>
            </a:r>
          </a:p>
          <a:p>
            <a:pPr lvl="1"/>
            <a:r>
              <a:rPr lang="en-US" altLang="en-US" dirty="0" smtClean="0"/>
              <a:t>The possible combinations of subspaces will grow exponentially</a:t>
            </a:r>
          </a:p>
          <a:p>
            <a:r>
              <a:rPr lang="en-US" altLang="en-US" dirty="0" smtClean="0"/>
              <a:t>Dimensionality reduction</a:t>
            </a:r>
          </a:p>
          <a:p>
            <a:pPr lvl="1"/>
            <a:r>
              <a:rPr lang="en-US" dirty="0" smtClean="0"/>
              <a:t>Reducing the number of random variables under consideration, via obtaining a set of principal variables</a:t>
            </a:r>
          </a:p>
          <a:p>
            <a:r>
              <a:rPr lang="en-US" altLang="en-US" dirty="0" smtClean="0"/>
              <a:t>Advantages of dimensionality reduction</a:t>
            </a:r>
            <a:endParaRPr lang="en-US" dirty="0" smtClean="0"/>
          </a:p>
          <a:p>
            <a:pPr lvl="1"/>
            <a:r>
              <a:rPr lang="en-US" altLang="en-US" dirty="0" smtClean="0"/>
              <a:t>Avoid the curse of dimensionality</a:t>
            </a:r>
          </a:p>
          <a:p>
            <a:pPr lvl="1"/>
            <a:r>
              <a:rPr lang="en-US" altLang="en-US" dirty="0" smtClean="0"/>
              <a:t>Help eliminate irrelevant features and reduce noise</a:t>
            </a:r>
          </a:p>
          <a:p>
            <a:pPr lvl="1"/>
            <a:r>
              <a:rPr lang="en-US" altLang="en-US" dirty="0" smtClean="0"/>
              <a:t>Reduce time and space required in data mining</a:t>
            </a:r>
          </a:p>
          <a:p>
            <a:pPr lvl="1"/>
            <a:r>
              <a:rPr lang="en-US" altLang="en-US" dirty="0" smtClean="0"/>
              <a:t>Allow easier visualization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77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Dimensionality Reduction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dirty="0"/>
              <a:t>Dimensionality reduction methodologies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</a:t>
            </a:r>
            <a:r>
              <a:rPr lang="en-US" b="1" dirty="0" smtClean="0"/>
              <a:t>selection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(FS)</a:t>
            </a:r>
            <a:r>
              <a:rPr lang="en-US" dirty="0" smtClean="0"/>
              <a:t>: </a:t>
            </a:r>
            <a:r>
              <a:rPr lang="en-US" dirty="0"/>
              <a:t>Find a subset of the original variables (or features, attributes)</a:t>
            </a:r>
          </a:p>
          <a:p>
            <a:pPr lvl="1">
              <a:spcAft>
                <a:spcPts val="600"/>
              </a:spcAft>
            </a:pPr>
            <a:r>
              <a:rPr lang="en-US" b="1" dirty="0"/>
              <a:t>Feature </a:t>
            </a:r>
            <a:r>
              <a:rPr lang="en-US" b="1" dirty="0" smtClean="0"/>
              <a:t>extraction</a:t>
            </a:r>
            <a:r>
              <a:rPr lang="zh-CN" altLang="en-US" b="1" dirty="0" smtClean="0"/>
              <a:t> </a:t>
            </a:r>
            <a:r>
              <a:rPr lang="en-US" altLang="zh-CN" b="1" dirty="0" smtClean="0"/>
              <a:t>(FE)</a:t>
            </a:r>
            <a:r>
              <a:rPr lang="en-US" dirty="0" smtClean="0"/>
              <a:t>: </a:t>
            </a:r>
            <a:r>
              <a:rPr lang="en-US" dirty="0"/>
              <a:t>Transform the data in the </a:t>
            </a:r>
            <a:r>
              <a:rPr lang="en-US" b="1" dirty="0">
                <a:solidFill>
                  <a:srgbClr val="FF0000"/>
                </a:solidFill>
              </a:rPr>
              <a:t>high-dimensional</a:t>
            </a:r>
            <a:r>
              <a:rPr lang="en-US" dirty="0"/>
              <a:t> space to a space of </a:t>
            </a:r>
            <a:r>
              <a:rPr lang="en-US" b="1" dirty="0">
                <a:solidFill>
                  <a:srgbClr val="FF0000"/>
                </a:solidFill>
              </a:rPr>
              <a:t>fewer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dimensions</a:t>
            </a:r>
          </a:p>
          <a:p>
            <a:pPr>
              <a:spcAft>
                <a:spcPts val="600"/>
              </a:spcAft>
            </a:pPr>
            <a:r>
              <a:rPr lang="en-US" altLang="en-US" dirty="0"/>
              <a:t>Some typical dimensionality methods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FE:</a:t>
            </a:r>
            <a:r>
              <a:rPr lang="zh-CN" altLang="en-US" dirty="0" smtClean="0"/>
              <a:t> </a:t>
            </a:r>
            <a:r>
              <a:rPr lang="en-US" altLang="en-US" dirty="0" smtClean="0"/>
              <a:t>Principal </a:t>
            </a:r>
            <a:r>
              <a:rPr lang="en-US" altLang="en-US" dirty="0"/>
              <a:t>Component Analysis</a:t>
            </a:r>
          </a:p>
          <a:p>
            <a:pPr lvl="1">
              <a:spcAft>
                <a:spcPts val="600"/>
              </a:spcAft>
            </a:pPr>
            <a:r>
              <a:rPr lang="en-US" altLang="zh-CN" dirty="0" smtClean="0"/>
              <a:t>FS: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Subset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r>
              <a:rPr lang="zh-CN" altLang="en-US" dirty="0" smtClean="0"/>
              <a:t> </a:t>
            </a:r>
            <a:r>
              <a:rPr lang="en-US" altLang="zh-CN" dirty="0" smtClean="0"/>
              <a:t>=</a:t>
            </a:r>
            <a:r>
              <a:rPr lang="zh-CN" altLang="en-US" dirty="0" smtClean="0"/>
              <a:t> </a:t>
            </a:r>
            <a:r>
              <a:rPr lang="en-US" altLang="zh-CN" dirty="0" smtClean="0"/>
              <a:t>Attribute</a:t>
            </a:r>
            <a:r>
              <a:rPr lang="zh-CN" altLang="en-US" dirty="0" smtClean="0"/>
              <a:t> </a:t>
            </a:r>
            <a:r>
              <a:rPr lang="en-US" altLang="zh-CN" dirty="0" smtClean="0"/>
              <a:t>Selection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6717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Principal Component Analysis (PCA)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PCA:  A statistical procedure that uses an orthogonal transformation to convert a set of observations of possibly correlated variables into a set of values of linearly uncorrelated variables called </a:t>
            </a:r>
            <a:r>
              <a:rPr lang="en-US" sz="2400" b="1" i="1" dirty="0" smtClean="0"/>
              <a:t>principal components</a:t>
            </a:r>
          </a:p>
          <a:p>
            <a:r>
              <a:rPr lang="en-US" altLang="en-US" sz="2400" dirty="0" smtClean="0"/>
              <a:t>The original data are projected onto a </a:t>
            </a:r>
            <a:r>
              <a:rPr lang="en-US" altLang="en-US" sz="2400" b="1" dirty="0" smtClean="0"/>
              <a:t>much smaller space</a:t>
            </a:r>
            <a:r>
              <a:rPr lang="en-US" altLang="en-US" sz="2400" dirty="0" smtClean="0"/>
              <a:t>, resulting in dimensionality reduction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(e.g.,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n=3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k=2)</a:t>
            </a:r>
            <a:endParaRPr lang="en-US" alt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3995712"/>
            <a:ext cx="7064409" cy="2802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212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Given </a:t>
            </a:r>
            <a:r>
              <a:rPr lang="en-US" altLang="en-US" sz="2400" i="1" dirty="0"/>
              <a:t>N</a:t>
            </a:r>
            <a:r>
              <a:rPr lang="en-US" altLang="en-US" sz="2400" dirty="0"/>
              <a:t> data vectors from </a:t>
            </a:r>
            <a:r>
              <a:rPr lang="en-US" altLang="en-US" sz="2400" i="1" dirty="0"/>
              <a:t>n</a:t>
            </a:r>
            <a:r>
              <a:rPr lang="en-US" altLang="en-US" sz="2400" dirty="0"/>
              <a:t>-dimensions, find </a:t>
            </a:r>
            <a:r>
              <a:rPr lang="en-US" altLang="en-US" sz="2400" b="1" i="1" dirty="0"/>
              <a:t>k</a:t>
            </a:r>
            <a:r>
              <a:rPr lang="en-US" altLang="en-US" sz="2400" b="1" dirty="0"/>
              <a:t> ≤ </a:t>
            </a:r>
            <a:r>
              <a:rPr lang="en-US" altLang="en-US" sz="2400" b="1" i="1" dirty="0"/>
              <a:t>n </a:t>
            </a:r>
            <a:r>
              <a:rPr lang="en-US" altLang="en-US" sz="2400" b="1" dirty="0"/>
              <a:t>orthogonal vectors</a:t>
            </a:r>
            <a:r>
              <a:rPr lang="en-US" altLang="en-US" sz="2400" dirty="0"/>
              <a:t> (</a:t>
            </a:r>
            <a:r>
              <a:rPr lang="en-US" altLang="en-US" sz="2400" i="1" dirty="0"/>
              <a:t>principal components</a:t>
            </a:r>
            <a:r>
              <a:rPr lang="en-US" altLang="en-US" sz="2400" dirty="0"/>
              <a:t>) best used to represent </a:t>
            </a:r>
            <a:r>
              <a:rPr lang="en-US" altLang="en-US" sz="2400" dirty="0" smtClean="0"/>
              <a:t>data</a:t>
            </a:r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zh-CN" altLang="en-US" sz="2400" dirty="0"/>
          </a:p>
          <a:p>
            <a:endParaRPr lang="zh-CN" altLang="en-US" sz="2400" dirty="0" smtClean="0"/>
          </a:p>
          <a:p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78641" y="3035190"/>
            <a:ext cx="2743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945980" y="3718757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3524057" y="2621795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11" name="Striped Right Arrow 10"/>
          <p:cNvSpPr/>
          <p:nvPr/>
        </p:nvSpPr>
        <p:spPr>
          <a:xfrm>
            <a:off x="5491117" y="3707273"/>
            <a:ext cx="441462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6509394" y="3035189"/>
            <a:ext cx="452646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6159041" y="3718756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16" name="Rectangle 15"/>
          <p:cNvSpPr/>
          <p:nvPr/>
        </p:nvSpPr>
        <p:spPr>
          <a:xfrm>
            <a:off x="6573653" y="2621794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k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6509116" y="3035189"/>
            <a:ext cx="84244" cy="182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6587075" y="3035188"/>
            <a:ext cx="84244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8641" y="5094177"/>
            <a:ext cx="4102463" cy="1627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57184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/>
          </a:bodyPr>
          <a:lstStyle/>
          <a:p>
            <a:r>
              <a:rPr lang="en-US" altLang="en-US" sz="2000" dirty="0" smtClean="0"/>
              <a:t>Given N data vectors from n-dimensions, find k ≤ n orthogonal vectors (principal components) best used to represent data </a:t>
            </a:r>
          </a:p>
          <a:p>
            <a:pPr lvl="1"/>
            <a:r>
              <a:rPr lang="en-US" altLang="en-US" sz="2000" dirty="0" smtClean="0"/>
              <a:t>Normalize input data: Each attribute falls within the same range</a:t>
            </a:r>
          </a:p>
          <a:p>
            <a:pPr lvl="1"/>
            <a:r>
              <a:rPr lang="en-US" altLang="en-US" sz="2000" dirty="0" smtClean="0"/>
              <a:t>Compute k </a:t>
            </a:r>
            <a:r>
              <a:rPr lang="en-US" altLang="en-US" sz="2000" b="1" dirty="0" smtClean="0"/>
              <a:t>orthonormal (unit) vectors</a:t>
            </a:r>
            <a:r>
              <a:rPr lang="en-US" altLang="en-US" sz="2000" dirty="0" smtClean="0"/>
              <a:t>, i.e., principal components</a:t>
            </a:r>
            <a:endParaRPr lang="zh-CN" altLang="en-US" sz="2000" dirty="0" smtClean="0"/>
          </a:p>
          <a:p>
            <a:pPr lvl="1"/>
            <a:endParaRPr lang="en-US" altLang="en-US" sz="2000" dirty="0" smtClean="0"/>
          </a:p>
          <a:p>
            <a:r>
              <a:rPr lang="en-US" altLang="en-US" sz="2000" dirty="0" smtClean="0"/>
              <a:t>Each input data (vector) is a linear combination of the k </a:t>
            </a:r>
            <a:r>
              <a:rPr lang="en-US" altLang="en-US" sz="2000" b="1" dirty="0" smtClean="0"/>
              <a:t>principal component vectors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791849" y="3005180"/>
            <a:ext cx="24368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n</a:t>
            </a:r>
            <a:r>
              <a:rPr lang="en-US" altLang="zh-CN" dirty="0" smtClean="0">
                <a:solidFill>
                  <a:srgbClr val="FF0000"/>
                </a:solidFill>
              </a:rPr>
              <a:t>ormalized</a:t>
            </a:r>
            <a:r>
              <a:rPr lang="zh-CN" altLang="en-US" dirty="0" smtClean="0">
                <a:solidFill>
                  <a:srgbClr val="FF0000"/>
                </a:solidFill>
              </a:rPr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eigenvector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89861" y="4344989"/>
            <a:ext cx="2743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57200" y="5028556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2035277" y="3931594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18" name="Striped Right Arrow 17"/>
          <p:cNvSpPr/>
          <p:nvPr/>
        </p:nvSpPr>
        <p:spPr>
          <a:xfrm>
            <a:off x="4002337" y="5017072"/>
            <a:ext cx="441462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5020614" y="4344988"/>
            <a:ext cx="452646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4670261" y="5028555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5084873" y="3931593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k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5020336" y="4344988"/>
            <a:ext cx="84244" cy="182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098295" y="4344987"/>
            <a:ext cx="84244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89862" y="5501704"/>
            <a:ext cx="2743200" cy="171079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7150031" y="4344987"/>
            <a:ext cx="397433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Striped Right Arrow 25"/>
          <p:cNvSpPr/>
          <p:nvPr/>
        </p:nvSpPr>
        <p:spPr>
          <a:xfrm>
            <a:off x="5862658" y="5028555"/>
            <a:ext cx="441462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6750452" y="5028554"/>
            <a:ext cx="39145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smtClean="0"/>
              <a:t>N</a:t>
            </a:r>
            <a:endParaRPr lang="en-US" sz="2400" dirty="0"/>
          </a:p>
        </p:txBody>
      </p:sp>
      <p:sp>
        <p:nvSpPr>
          <p:cNvPr id="28" name="Rectangle 27"/>
          <p:cNvSpPr/>
          <p:nvPr/>
        </p:nvSpPr>
        <p:spPr>
          <a:xfrm>
            <a:off x="7209308" y="3931592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k</a:t>
            </a:r>
            <a:endParaRPr lang="en-US" sz="2400" dirty="0"/>
          </a:p>
        </p:txBody>
      </p:sp>
      <p:sp>
        <p:nvSpPr>
          <p:cNvPr id="29" name="Rectangle 28"/>
          <p:cNvSpPr/>
          <p:nvPr/>
        </p:nvSpPr>
        <p:spPr>
          <a:xfrm>
            <a:off x="7151381" y="5490219"/>
            <a:ext cx="396083" cy="182564"/>
          </a:xfrm>
          <a:prstGeom prst="rect">
            <a:avLst/>
          </a:prstGeom>
          <a:solidFill>
            <a:srgbClr val="7030A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4060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Eigenvectors</a:t>
            </a:r>
            <a:r>
              <a:rPr lang="zh-CN" altLang="en-US" smtClean="0"/>
              <a:t> </a:t>
            </a:r>
            <a:r>
              <a:rPr lang="en-US" altLang="zh-CN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/>
              <a:t>For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square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matrix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(n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n),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find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eigenvector</a:t>
            </a:r>
            <a:r>
              <a:rPr lang="zh-CN" altLang="en-US" sz="2400" dirty="0" smtClean="0"/>
              <a:t> </a:t>
            </a:r>
            <a:r>
              <a:rPr lang="en-US" altLang="zh-CN" sz="2400" b="1" dirty="0" smtClean="0"/>
              <a:t>x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(n</a:t>
            </a:r>
            <a:r>
              <a:rPr lang="zh-CN" altLang="en-US" sz="2400" dirty="0" smtClean="0"/>
              <a:t>*</a:t>
            </a:r>
            <a:r>
              <a:rPr lang="en-US" altLang="zh-CN" sz="2400" dirty="0" smtClean="0"/>
              <a:t>1).</a:t>
            </a:r>
            <a:endParaRPr lang="zh-CN" altLang="en-US" sz="2400" dirty="0" smtClean="0"/>
          </a:p>
          <a:p>
            <a:pPr lvl="1"/>
            <a:r>
              <a:rPr lang="en-US" altLang="zh-CN" sz="2400" b="1" dirty="0" smtClean="0"/>
              <a:t>A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represents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the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linear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transformation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(from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to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n)</a:t>
            </a:r>
            <a:endParaRPr lang="zh-CN" altLang="en-US" sz="2400" dirty="0" smtClean="0"/>
          </a:p>
          <a:p>
            <a:r>
              <a:rPr lang="en-US" altLang="zh-CN" sz="2400" dirty="0" smtClean="0"/>
              <a:t>Matrix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 acts by stretching the vector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, not changing its direction, so </a:t>
            </a:r>
            <a:r>
              <a:rPr lang="en-US" altLang="zh-CN" sz="2400" b="1" dirty="0" smtClean="0"/>
              <a:t>x</a:t>
            </a:r>
            <a:r>
              <a:rPr lang="en-US" altLang="zh-CN" sz="2400" dirty="0" smtClean="0"/>
              <a:t> is an eigenvector of </a:t>
            </a:r>
            <a:r>
              <a:rPr lang="en-US" altLang="zh-CN" sz="2400" b="1" dirty="0" smtClean="0"/>
              <a:t>A</a:t>
            </a:r>
            <a:r>
              <a:rPr lang="en-US" altLang="zh-CN" sz="2400" dirty="0" smtClean="0"/>
              <a:t>.</a:t>
            </a:r>
            <a:endParaRPr lang="zh-CN" altLang="en-US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3653" y="3244645"/>
            <a:ext cx="4516694" cy="36133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844448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Eigenvectors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43" y="3565117"/>
            <a:ext cx="3933857" cy="274140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26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48" y="1417638"/>
            <a:ext cx="4280720" cy="285381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032912" y="2393614"/>
            <a:ext cx="4347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A1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6494207" y="456648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mtClean="0"/>
              <a:t>A2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57200" y="4335655"/>
            <a:ext cx="3254417" cy="147732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eigenvectors?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Red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Orange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Yellow</a:t>
            </a:r>
            <a:endParaRPr lang="zh-CN" altLang="en-US" dirty="0" smtClean="0"/>
          </a:p>
          <a:p>
            <a:r>
              <a:rPr lang="en-US" altLang="zh-CN" dirty="0" smtClean="0"/>
              <a:t>What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the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eigenvalues?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5432383" y="2575183"/>
            <a:ext cx="3254417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 smtClean="0"/>
              <a:t>Which</a:t>
            </a:r>
            <a:r>
              <a:rPr lang="zh-CN" altLang="en-US" dirty="0" smtClean="0"/>
              <a:t> </a:t>
            </a:r>
            <a:r>
              <a:rPr lang="en-US" altLang="zh-CN" dirty="0" smtClean="0"/>
              <a:t>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are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eigenvectors?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Red</a:t>
            </a:r>
            <a:endParaRPr lang="zh-CN" altLang="en-US" dirty="0" smtClean="0"/>
          </a:p>
          <a:p>
            <a:pPr marL="285750" indent="-285750">
              <a:buFont typeface="Arial" charset="0"/>
              <a:buChar char="•"/>
            </a:pPr>
            <a:r>
              <a:rPr lang="en-US" altLang="zh-CN" dirty="0" smtClean="0"/>
              <a:t>Blue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80118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PCA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Eigenvectors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400" dirty="0" smtClean="0">
                <a:sym typeface="Symbol" panose="05050102010706020507" pitchFamily="18" charset="2"/>
              </a:rPr>
              <a:t>For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i="1" dirty="0" smtClean="0">
                <a:sym typeface="Symbol" panose="05050102010706020507" pitchFamily="18" charset="2"/>
              </a:rPr>
              <a:t>Square</a:t>
            </a:r>
            <a:r>
              <a:rPr lang="zh-CN" altLang="en-US" sz="2400" b="1" i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i="1" dirty="0" smtClean="0">
                <a:sym typeface="Symbol" panose="05050102010706020507" pitchFamily="18" charset="2"/>
              </a:rPr>
              <a:t>Matrix</a:t>
            </a:r>
            <a:r>
              <a:rPr lang="en-US" altLang="zh-CN" sz="2400" dirty="0" smtClean="0">
                <a:sym typeface="Symbol" panose="05050102010706020507" pitchFamily="18" charset="2"/>
              </a:rPr>
              <a:t>: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Data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matrix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to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Covariance</a:t>
            </a:r>
            <a:r>
              <a:rPr lang="zh-CN" altLang="en-US" sz="2400" dirty="0" smtClean="0">
                <a:sym typeface="Symbol" panose="05050102010706020507" pitchFamily="18" charset="2"/>
              </a:rPr>
              <a:t> </a:t>
            </a:r>
            <a:r>
              <a:rPr lang="en-US" altLang="zh-CN" sz="2400" dirty="0" smtClean="0">
                <a:sym typeface="Symbol" panose="05050102010706020507" pitchFamily="18" charset="2"/>
              </a:rPr>
              <a:t>matrix</a:t>
            </a:r>
            <a:endParaRPr lang="zh-CN" altLang="en-US" sz="2400" dirty="0" smtClean="0">
              <a:sym typeface="Symbol" panose="05050102010706020507" pitchFamily="18" charset="2"/>
            </a:endParaRPr>
          </a:p>
          <a:p>
            <a:r>
              <a:rPr lang="en-US" altLang="en-US" sz="2400" dirty="0" smtClean="0">
                <a:sym typeface="Symbol" panose="05050102010706020507" pitchFamily="18" charset="2"/>
              </a:rPr>
              <a:t>The principal components are sorted in order of </a:t>
            </a:r>
            <a:r>
              <a:rPr lang="en-US" altLang="en-US" sz="2400" b="1" dirty="0" smtClean="0">
                <a:sym typeface="Symbol" panose="05050102010706020507" pitchFamily="18" charset="2"/>
              </a:rPr>
              <a:t>decreasing “significance” or strength</a:t>
            </a:r>
          </a:p>
          <a:p>
            <a:r>
              <a:rPr lang="en-US" altLang="zh-CN" sz="2400" b="1" dirty="0" smtClean="0">
                <a:sym typeface="Symbol" panose="05050102010706020507" pitchFamily="18" charset="2"/>
              </a:rPr>
              <a:t>From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ym typeface="Symbol" panose="05050102010706020507" pitchFamily="18" charset="2"/>
              </a:rPr>
              <a:t>n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ym typeface="Symbol" panose="05050102010706020507" pitchFamily="18" charset="2"/>
              </a:rPr>
              <a:t>to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zh-CN" sz="2400" b="1" dirty="0" smtClean="0">
                <a:sym typeface="Symbol" panose="05050102010706020507" pitchFamily="18" charset="2"/>
              </a:rPr>
              <a:t>k:</a:t>
            </a:r>
            <a:r>
              <a:rPr lang="zh-CN" altLang="en-US" sz="2400" b="1" dirty="0" smtClean="0">
                <a:sym typeface="Symbol" panose="05050102010706020507" pitchFamily="18" charset="2"/>
              </a:rPr>
              <a:t> </a:t>
            </a:r>
            <a:r>
              <a:rPr lang="en-US" altLang="en-US" sz="2400" dirty="0" smtClean="0">
                <a:sym typeface="Symbol" panose="05050102010706020507" pitchFamily="18" charset="2"/>
              </a:rPr>
              <a:t>Since the components are sorted, the size of the data can be reduced by eliminating the weak components (i.e., using the strongest principal components, to reconstruct a good approximation of the original data)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99988" y="4692015"/>
            <a:ext cx="2743200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D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(normalized)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67327" y="5375582"/>
            <a:ext cx="45236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2400" i="1" dirty="0"/>
              <a:t>N</a:t>
            </a:r>
            <a:r>
              <a:rPr lang="en-US" altLang="en-US" sz="2400" dirty="0"/>
              <a:t> </a:t>
            </a:r>
            <a:endParaRPr lang="en-US" sz="2400" dirty="0"/>
          </a:p>
        </p:txBody>
      </p:sp>
      <p:sp>
        <p:nvSpPr>
          <p:cNvPr id="17" name="Rectangle 16"/>
          <p:cNvSpPr/>
          <p:nvPr/>
        </p:nvSpPr>
        <p:spPr>
          <a:xfrm>
            <a:off x="1845404" y="4278620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18" name="Striped Right Arrow 17"/>
          <p:cNvSpPr/>
          <p:nvPr/>
        </p:nvSpPr>
        <p:spPr>
          <a:xfrm>
            <a:off x="3500402" y="5364098"/>
            <a:ext cx="270523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7440109" y="4692015"/>
            <a:ext cx="452646" cy="18288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altLang="zh-CN" dirty="0" smtClean="0">
                <a:solidFill>
                  <a:schemeClr val="tx1"/>
                </a:solidFill>
              </a:rPr>
              <a:t>...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7089756" y="5375582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21" name="Rectangle 20"/>
          <p:cNvSpPr/>
          <p:nvPr/>
        </p:nvSpPr>
        <p:spPr>
          <a:xfrm>
            <a:off x="7504368" y="4278620"/>
            <a:ext cx="32412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k</a:t>
            </a:r>
            <a:endParaRPr lang="en-US" sz="2400" dirty="0"/>
          </a:p>
        </p:txBody>
      </p:sp>
      <p:sp>
        <p:nvSpPr>
          <p:cNvPr id="22" name="Rectangle 21"/>
          <p:cNvSpPr/>
          <p:nvPr/>
        </p:nvSpPr>
        <p:spPr>
          <a:xfrm>
            <a:off x="7439831" y="4692015"/>
            <a:ext cx="84244" cy="1828800"/>
          </a:xfrm>
          <a:prstGeom prst="rect">
            <a:avLst/>
          </a:prstGeom>
          <a:solidFill>
            <a:srgbClr val="FF000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7517790" y="4692014"/>
            <a:ext cx="84244" cy="1828800"/>
          </a:xfrm>
          <a:prstGeom prst="rect">
            <a:avLst/>
          </a:prstGeom>
          <a:solidFill>
            <a:srgbClr val="0070C0"/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4063239" y="4500284"/>
            <a:ext cx="2553869" cy="232822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Covariance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matrix</a:t>
            </a:r>
            <a:endParaRPr lang="zh-CN" altLang="en-US" b="1" dirty="0">
              <a:solidFill>
                <a:schemeClr val="tx1"/>
              </a:solidFill>
            </a:endParaRPr>
          </a:p>
          <a:p>
            <a:pPr algn="ctr"/>
            <a:r>
              <a:rPr lang="en-US" altLang="zh-CN" b="1" dirty="0" smtClean="0">
                <a:solidFill>
                  <a:schemeClr val="tx1"/>
                </a:solidFill>
              </a:rPr>
              <a:t>A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=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r>
              <a:rPr lang="en-US" altLang="zh-CN" b="1" dirty="0" smtClean="0">
                <a:solidFill>
                  <a:schemeClr val="tx1"/>
                </a:solidFill>
              </a:rPr>
              <a:t>D</a:t>
            </a:r>
            <a:r>
              <a:rPr lang="en-US" altLang="zh-CN" b="1" baseline="30000" dirty="0" smtClean="0">
                <a:solidFill>
                  <a:schemeClr val="tx1"/>
                </a:solidFill>
              </a:rPr>
              <a:t>T</a:t>
            </a:r>
            <a:r>
              <a:rPr lang="en-US" altLang="zh-CN" b="1" dirty="0" smtClean="0">
                <a:solidFill>
                  <a:schemeClr val="tx1"/>
                </a:solidFill>
              </a:rPr>
              <a:t>D</a:t>
            </a:r>
            <a:r>
              <a:rPr lang="zh-CN" altLang="en-US" b="1" dirty="0" smtClean="0">
                <a:solidFill>
                  <a:schemeClr val="tx1"/>
                </a:solidFill>
              </a:rPr>
              <a:t> 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3784347" y="5358024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32" name="Rectangle 31"/>
          <p:cNvSpPr/>
          <p:nvPr/>
        </p:nvSpPr>
        <p:spPr>
          <a:xfrm>
            <a:off x="5168491" y="4161939"/>
            <a:ext cx="3433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400" i="1" dirty="0" smtClean="0"/>
              <a:t>n</a:t>
            </a:r>
            <a:endParaRPr lang="en-US" sz="2400" dirty="0"/>
          </a:p>
        </p:txBody>
      </p:sp>
      <p:sp>
        <p:nvSpPr>
          <p:cNvPr id="33" name="Striped Right Arrow 32"/>
          <p:cNvSpPr/>
          <p:nvPr/>
        </p:nvSpPr>
        <p:spPr>
          <a:xfrm>
            <a:off x="6730155" y="5364098"/>
            <a:ext cx="270523" cy="484632"/>
          </a:xfrm>
          <a:prstGeom prst="stripedRightArrow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3890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PCA</a:t>
            </a:r>
            <a:r>
              <a:rPr lang="zh-CN" altLang="en-US" dirty="0" smtClean="0"/>
              <a:t> </a:t>
            </a:r>
            <a:r>
              <a:rPr lang="en-US" altLang="zh-CN" dirty="0" smtClean="0"/>
              <a:t>and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Method:  Find the </a:t>
            </a:r>
            <a:r>
              <a:rPr lang="en-US" altLang="en-US" sz="2400" b="1" dirty="0"/>
              <a:t>eigenvectors </a:t>
            </a:r>
            <a:r>
              <a:rPr lang="en-US" altLang="en-US" sz="2400" b="1" dirty="0" smtClean="0"/>
              <a:t>of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covariance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(square)</a:t>
            </a:r>
            <a:r>
              <a:rPr lang="zh-CN" altLang="en-US" sz="2400" b="1" dirty="0" smtClean="0"/>
              <a:t> </a:t>
            </a:r>
            <a:r>
              <a:rPr lang="en-US" altLang="en-US" sz="2400" b="1" dirty="0" smtClean="0"/>
              <a:t>matrix</a:t>
            </a:r>
            <a:r>
              <a:rPr lang="en-US" altLang="en-US" sz="2400" dirty="0"/>
              <a:t>, and these eigenvectors define the new </a:t>
            </a:r>
            <a:r>
              <a:rPr lang="en-US" altLang="en-US" sz="2400" dirty="0" smtClean="0"/>
              <a:t>space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497" y="2565400"/>
            <a:ext cx="4058457" cy="12544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609" y="4794907"/>
            <a:ext cx="6698231" cy="73742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02394"/>
            <a:ext cx="9144000" cy="705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796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84" y="1231491"/>
            <a:ext cx="6698231" cy="73742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Ex.</a:t>
            </a:r>
            <a:r>
              <a:rPr lang="zh-CN" altLang="en-US" dirty="0"/>
              <a:t> </a:t>
            </a:r>
            <a:r>
              <a:rPr lang="en-US" altLang="zh-CN" dirty="0" smtClean="0"/>
              <a:t>Eigenvalues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4111"/>
            <a:ext cx="9144000" cy="4332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2845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Data Reduction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Data reduction</a:t>
            </a:r>
          </a:p>
          <a:p>
            <a:pPr lvl="1"/>
            <a:r>
              <a:rPr lang="en-US" altLang="en-US" dirty="0" smtClean="0"/>
              <a:t>Obtain a reduced representation of the data set </a:t>
            </a:r>
          </a:p>
          <a:p>
            <a:pPr lvl="1"/>
            <a:r>
              <a:rPr lang="en-US" altLang="zh-CN" dirty="0" smtClean="0"/>
              <a:t>Why?</a:t>
            </a:r>
            <a:r>
              <a:rPr lang="zh-CN" altLang="en-US" dirty="0" smtClean="0"/>
              <a:t> </a:t>
            </a:r>
            <a:r>
              <a:rPr lang="en-US" altLang="en-US" dirty="0" smtClean="0"/>
              <a:t>Complex analysis may take a very long time to run on the complete data set</a:t>
            </a:r>
          </a:p>
          <a:p>
            <a:r>
              <a:rPr lang="en-US" altLang="en-US" dirty="0" smtClean="0"/>
              <a:t>Methods for data </a:t>
            </a:r>
            <a:r>
              <a:rPr lang="en-US" altLang="en-US" dirty="0" smtClean="0"/>
              <a:t>reduction</a:t>
            </a:r>
            <a:endParaRPr lang="en-US" altLang="en-US" dirty="0" smtClean="0"/>
          </a:p>
          <a:p>
            <a:pPr lvl="1"/>
            <a:r>
              <a:rPr lang="en-US" altLang="en-US" dirty="0" smtClean="0"/>
              <a:t>Regression and Log-Linear Models</a:t>
            </a:r>
          </a:p>
          <a:p>
            <a:pPr lvl="1"/>
            <a:r>
              <a:rPr lang="en-US" altLang="en-US" dirty="0" smtClean="0"/>
              <a:t>Histograms, </a:t>
            </a:r>
            <a:r>
              <a:rPr lang="en-US" altLang="zh-CN" dirty="0" smtClean="0"/>
              <a:t>C</a:t>
            </a:r>
            <a:r>
              <a:rPr lang="en-US" altLang="en-US" dirty="0" smtClean="0"/>
              <a:t>lustering, </a:t>
            </a:r>
            <a:r>
              <a:rPr lang="en-US" altLang="zh-CN" dirty="0" smtClean="0"/>
              <a:t>S</a:t>
            </a:r>
            <a:r>
              <a:rPr lang="en-US" altLang="en-US" dirty="0" smtClean="0"/>
              <a:t>ampling</a:t>
            </a:r>
            <a:endParaRPr lang="zh-CN" altLang="en-US" dirty="0" smtClean="0"/>
          </a:p>
          <a:p>
            <a:pPr lvl="1"/>
            <a:r>
              <a:rPr lang="en-US" altLang="zh-CN" dirty="0" smtClean="0"/>
              <a:t>Data</a:t>
            </a:r>
            <a:r>
              <a:rPr lang="zh-CN" altLang="en-US" dirty="0" smtClean="0"/>
              <a:t> </a:t>
            </a:r>
            <a:r>
              <a:rPr lang="en-US" altLang="zh-CN" dirty="0" smtClean="0"/>
              <a:t>n</a:t>
            </a:r>
            <a:r>
              <a:rPr lang="en-US" altLang="zh-CN" dirty="0" smtClean="0"/>
              <a:t>ormalization</a:t>
            </a:r>
            <a:endParaRPr lang="en-US" alt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41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8714"/>
            <a:ext cx="9144000" cy="55292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Ex.</a:t>
            </a:r>
            <a:r>
              <a:rPr lang="zh-CN" altLang="en-US" dirty="0" smtClean="0"/>
              <a:t> </a:t>
            </a:r>
            <a:r>
              <a:rPr lang="en-US" altLang="zh-CN" dirty="0" smtClean="0"/>
              <a:t>Eigenvectors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30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87497" y="1209368"/>
            <a:ext cx="1327356" cy="44245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244644" y="3057832"/>
            <a:ext cx="1946788" cy="74725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9095" y="5275006"/>
            <a:ext cx="2826775" cy="747252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932902" y="6230094"/>
            <a:ext cx="1435511" cy="62790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6334" y="6225884"/>
            <a:ext cx="1179872" cy="626055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124165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Ex.</a:t>
            </a:r>
            <a:r>
              <a:rPr lang="zh-CN" altLang="en-US" dirty="0"/>
              <a:t> </a:t>
            </a:r>
            <a:r>
              <a:rPr lang="en-US" altLang="zh-CN" dirty="0" smtClean="0"/>
              <a:t>Eigenvectors</a:t>
            </a:r>
            <a:r>
              <a:rPr lang="zh-CN" altLang="en-US" dirty="0" smtClean="0"/>
              <a:t> </a:t>
            </a:r>
            <a:r>
              <a:rPr lang="en-US" altLang="zh-CN" dirty="0" smtClean="0"/>
              <a:t>(cont.)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583100"/>
            <a:ext cx="8229600" cy="2607787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57201" y="2793719"/>
            <a:ext cx="973394" cy="362436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957485" y="4494699"/>
            <a:ext cx="1101212" cy="696187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70617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Ex.</a:t>
            </a:r>
            <a:r>
              <a:rPr lang="zh-CN" altLang="en-US" dirty="0"/>
              <a:t> </a:t>
            </a:r>
            <a:r>
              <a:rPr lang="en-US" altLang="zh-CN" dirty="0" smtClean="0"/>
              <a:t>Eigenvalues</a:t>
            </a:r>
            <a:r>
              <a:rPr lang="zh-CN" altLang="en-US" dirty="0" smtClean="0"/>
              <a:t> </a:t>
            </a:r>
            <a:r>
              <a:rPr lang="en-US" altLang="zh-CN" dirty="0"/>
              <a:t>(cont.)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91" y="1600200"/>
            <a:ext cx="7913818" cy="452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335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mtClean="0"/>
              <a:t>Attribute Subset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 dirty="0" smtClean="0"/>
              <a:t>Another way to reduce dimensionality of data</a:t>
            </a:r>
          </a:p>
          <a:p>
            <a:r>
              <a:rPr lang="en-US" altLang="en-US" dirty="0" smtClean="0"/>
              <a:t>Redundant attributes </a:t>
            </a:r>
          </a:p>
          <a:p>
            <a:pPr lvl="1"/>
            <a:r>
              <a:rPr lang="en-US" altLang="en-US" dirty="0" smtClean="0"/>
              <a:t>Duplicate much or all of the information contained in one or more other attributes</a:t>
            </a:r>
          </a:p>
          <a:p>
            <a:pPr lvl="2"/>
            <a:r>
              <a:rPr lang="en-US" altLang="en-US" dirty="0" smtClean="0"/>
              <a:t>E.g., purchase price of a product and the amount of sales tax paid</a:t>
            </a:r>
          </a:p>
          <a:p>
            <a:r>
              <a:rPr lang="en-US" altLang="en-US" dirty="0" smtClean="0"/>
              <a:t>Irrelevant attributes</a:t>
            </a:r>
          </a:p>
          <a:p>
            <a:pPr lvl="1"/>
            <a:r>
              <a:rPr lang="en-US" altLang="en-US" dirty="0" smtClean="0"/>
              <a:t>Contain no information that is useful for the data mining task at hand</a:t>
            </a:r>
          </a:p>
          <a:p>
            <a:pPr lvl="2"/>
            <a:r>
              <a:rPr lang="en-US" altLang="en-US" dirty="0" smtClean="0"/>
              <a:t>Ex. A student’s ID is often irrelevant to the task of predicting his/her GPA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64287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Heuristic Search in Attribute Selection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/>
              <a:t>There are </a:t>
            </a:r>
            <a:r>
              <a:rPr lang="en-US" altLang="en-US" sz="2400" i="1" dirty="0"/>
              <a:t>2</a:t>
            </a:r>
            <a:r>
              <a:rPr lang="en-US" altLang="en-US" sz="2400" i="1" baseline="30000" dirty="0"/>
              <a:t>d</a:t>
            </a:r>
            <a:r>
              <a:rPr lang="en-US" altLang="en-US" sz="2400" dirty="0"/>
              <a:t> possible attribute combinations of </a:t>
            </a:r>
            <a:r>
              <a:rPr lang="en-US" altLang="en-US" sz="2400" i="1" dirty="0"/>
              <a:t>d</a:t>
            </a:r>
            <a:r>
              <a:rPr lang="en-US" altLang="en-US" sz="2400" dirty="0"/>
              <a:t> </a:t>
            </a:r>
            <a:r>
              <a:rPr lang="en-US" altLang="en-US" sz="2400" dirty="0" smtClean="0"/>
              <a:t>attributes</a:t>
            </a:r>
            <a:endParaRPr lang="en-US" altLang="en-US" sz="2400" dirty="0"/>
          </a:p>
          <a:p>
            <a:r>
              <a:rPr lang="en-US" altLang="en-US" sz="2400" dirty="0"/>
              <a:t>Typical heuristic attribute selection methods:</a:t>
            </a:r>
          </a:p>
          <a:p>
            <a:pPr lvl="1"/>
            <a:r>
              <a:rPr lang="en-US" altLang="en-US" sz="2400" dirty="0"/>
              <a:t>Best single attribute under the attribute independence assumption: choose by significance tests</a:t>
            </a:r>
          </a:p>
          <a:p>
            <a:pPr lvl="1"/>
            <a:r>
              <a:rPr lang="en-US" altLang="en-US" sz="2400" dirty="0"/>
              <a:t>Best step-wise feature selection:</a:t>
            </a:r>
          </a:p>
          <a:p>
            <a:pPr lvl="2"/>
            <a:r>
              <a:rPr lang="en-US" altLang="en-US" dirty="0"/>
              <a:t>The best single-attribute is picked first</a:t>
            </a:r>
          </a:p>
          <a:p>
            <a:pPr lvl="2"/>
            <a:r>
              <a:rPr lang="en-US" altLang="en-US" dirty="0"/>
              <a:t>Then next best attribute condition to the first, ...</a:t>
            </a:r>
          </a:p>
          <a:p>
            <a:pPr lvl="1"/>
            <a:r>
              <a:rPr lang="en-US" altLang="en-US" sz="2400" dirty="0"/>
              <a:t>Step-wise attribute elimination:</a:t>
            </a:r>
          </a:p>
          <a:p>
            <a:pPr lvl="2"/>
            <a:r>
              <a:rPr lang="en-US" altLang="en-US" dirty="0"/>
              <a:t>Repeatedly eliminate the worst attribute</a:t>
            </a:r>
          </a:p>
          <a:p>
            <a:pPr lvl="1"/>
            <a:r>
              <a:rPr lang="en-US" altLang="en-US" sz="2400" dirty="0"/>
              <a:t>Best combined attribute selection and </a:t>
            </a:r>
            <a:r>
              <a:rPr lang="en-US" altLang="en-US" sz="2400" dirty="0" smtClean="0"/>
              <a:t>elimination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547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b="1" dirty="0"/>
              <a:t>Data quality</a:t>
            </a:r>
            <a:r>
              <a:rPr lang="en-US" altLang="en-US" sz="2400" dirty="0"/>
              <a:t>: accuracy, completeness, consistency, timeliness, believability, interpretability</a:t>
            </a:r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cleaning</a:t>
            </a:r>
            <a:r>
              <a:rPr lang="en-US" altLang="en-US" sz="2400" dirty="0"/>
              <a:t>: e.g. missing/noisy values, </a:t>
            </a:r>
            <a:r>
              <a:rPr lang="en-US" altLang="en-US" sz="2400" dirty="0" smtClean="0"/>
              <a:t>outliers</a:t>
            </a:r>
            <a:endParaRPr lang="zh-CN" altLang="en-US" sz="2400" dirty="0" smtClean="0"/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Data </a:t>
            </a:r>
            <a:r>
              <a:rPr lang="en-US" altLang="en-US" sz="2400" b="1" dirty="0"/>
              <a:t>integration</a:t>
            </a:r>
            <a:r>
              <a:rPr lang="en-US" altLang="en-US" sz="2400" dirty="0"/>
              <a:t> from multiple sources</a:t>
            </a:r>
            <a:r>
              <a:rPr lang="en-US" altLang="en-US" sz="2400" dirty="0" smtClean="0"/>
              <a:t>:</a:t>
            </a:r>
            <a:endParaRPr lang="zh-CN" altLang="en-US" sz="2400" dirty="0" smtClean="0"/>
          </a:p>
          <a:p>
            <a:pPr lvl="1">
              <a:spcAft>
                <a:spcPts val="600"/>
              </a:spcAft>
            </a:pPr>
            <a:r>
              <a:rPr lang="en-US" altLang="zh-CN" sz="2400" dirty="0" smtClean="0"/>
              <a:t>Correlation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analysis: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Chi-Square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test,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Covariance</a:t>
            </a:r>
            <a:endParaRPr lang="en-US" altLang="en-US" sz="2400" dirty="0"/>
          </a:p>
          <a:p>
            <a:pPr>
              <a:spcAft>
                <a:spcPts val="600"/>
              </a:spcAft>
            </a:pPr>
            <a:r>
              <a:rPr lang="en-US" altLang="en-US" sz="2400" b="1" dirty="0"/>
              <a:t>Data </a:t>
            </a:r>
            <a:r>
              <a:rPr lang="en-US" altLang="en-US" sz="2400" b="1" dirty="0" smtClean="0"/>
              <a:t>reduction</a:t>
            </a:r>
            <a:r>
              <a:rPr lang="zh-CN" altLang="en-US" sz="2400" b="1" dirty="0" smtClean="0"/>
              <a:t> </a:t>
            </a:r>
            <a:r>
              <a:rPr lang="en-US" altLang="zh-CN" sz="2400" b="1" dirty="0" smtClean="0"/>
              <a:t>and</a:t>
            </a:r>
            <a:r>
              <a:rPr lang="en-US" altLang="en-US" sz="2400" b="1" dirty="0" smtClean="0"/>
              <a:t> </a:t>
            </a:r>
            <a:r>
              <a:rPr lang="en-US" altLang="en-US" sz="2400" b="1" dirty="0"/>
              <a:t>data </a:t>
            </a:r>
            <a:r>
              <a:rPr lang="en-US" altLang="en-US" sz="2400" b="1" dirty="0" smtClean="0"/>
              <a:t>transformation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 smtClean="0"/>
              <a:t>Normalization</a:t>
            </a:r>
            <a:r>
              <a:rPr lang="en-US" altLang="zh-CN" sz="2400" dirty="0" smtClean="0"/>
              <a:t>: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Z-score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normalization</a:t>
            </a:r>
            <a:endParaRPr lang="en-US" altLang="en-US" sz="2400" dirty="0" smtClean="0"/>
          </a:p>
          <a:p>
            <a:pPr>
              <a:spcAft>
                <a:spcPts val="600"/>
              </a:spcAft>
            </a:pPr>
            <a:r>
              <a:rPr lang="en-US" altLang="en-US" sz="2400" b="1" dirty="0" smtClean="0"/>
              <a:t>Dimensionality reduction</a:t>
            </a:r>
            <a:endParaRPr lang="zh-CN" altLang="en-US" sz="2400" b="1" dirty="0" smtClean="0"/>
          </a:p>
          <a:p>
            <a:pPr lvl="1">
              <a:spcAft>
                <a:spcPts val="600"/>
              </a:spcAft>
            </a:pPr>
            <a:r>
              <a:rPr lang="en-US" altLang="zh-CN" sz="2400" dirty="0" smtClean="0"/>
              <a:t>PCA,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Heuristic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Search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in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Attribute</a:t>
            </a:r>
            <a:r>
              <a:rPr lang="zh-CN" altLang="en-US" sz="2400" dirty="0" smtClean="0"/>
              <a:t> </a:t>
            </a:r>
            <a:r>
              <a:rPr lang="en-US" altLang="zh-CN" sz="2400" dirty="0" smtClean="0"/>
              <a:t>Selection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1457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457200" indent="-457200"/>
            <a:r>
              <a:rPr lang="en-US" altLang="en-US" dirty="0"/>
              <a:t>D. P. </a:t>
            </a:r>
            <a:r>
              <a:rPr lang="en-US" altLang="en-US" dirty="0" err="1"/>
              <a:t>Ballou</a:t>
            </a:r>
            <a:r>
              <a:rPr lang="en-US" altLang="en-US" dirty="0"/>
              <a:t> and G. K. </a:t>
            </a:r>
            <a:r>
              <a:rPr lang="en-US" altLang="en-US" dirty="0" err="1"/>
              <a:t>Tayi</a:t>
            </a:r>
            <a:r>
              <a:rPr lang="en-US" altLang="en-US" dirty="0"/>
              <a:t>. Enhancing data quality in data warehouse environments. Comm. of ACM, 42:73-78, 1999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T. </a:t>
            </a:r>
            <a:r>
              <a:rPr lang="en-US" altLang="en-US" dirty="0" err="1">
                <a:solidFill>
                  <a:srgbClr val="FF0000"/>
                </a:solidFill>
              </a:rPr>
              <a:t>Dasu</a:t>
            </a:r>
            <a:r>
              <a:rPr lang="en-US" altLang="en-US" dirty="0">
                <a:solidFill>
                  <a:srgbClr val="FF0000"/>
                </a:solidFill>
              </a:rPr>
              <a:t> and T. Johnson.  Exploratory Data Mining and Data Cleaning. John Wiley, 2003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T.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Dasu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T. Johnson, S.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Muthukrishnan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, V. </a:t>
            </a:r>
            <a:r>
              <a:rPr lang="en-US" altLang="en-US" dirty="0" err="1">
                <a:solidFill>
                  <a:srgbClr val="FF0000"/>
                </a:solidFill>
                <a:cs typeface="Times New Roman" panose="02020603050405020304" pitchFamily="18" charset="0"/>
              </a:rPr>
              <a:t>Shkapenyuk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 </a:t>
            </a:r>
            <a:r>
              <a:rPr lang="en-US" altLang="en-US" u="sng" dirty="0">
                <a:solidFill>
                  <a:srgbClr val="FF0000"/>
                </a:solidFill>
                <a:cs typeface="Times New Roman" panose="02020603050405020304" pitchFamily="18" charset="0"/>
                <a:hlinkClick r:id="rId2"/>
              </a:rPr>
              <a:t>Mining Database Structure; Or, How to Build a Data Quality Browser</a:t>
            </a:r>
            <a:r>
              <a:rPr lang="en-US" altLang="en-US" dirty="0">
                <a:solidFill>
                  <a:srgbClr val="FF0000"/>
                </a:solidFill>
                <a:cs typeface="Times New Roman" panose="02020603050405020304" pitchFamily="18" charset="0"/>
              </a:rPr>
              <a:t>. SIGMOD’02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H. V. </a:t>
            </a:r>
            <a:r>
              <a:rPr lang="en-US" altLang="en-US" dirty="0" err="1">
                <a:solidFill>
                  <a:srgbClr val="FF0000"/>
                </a:solidFill>
              </a:rPr>
              <a:t>Jagadish</a:t>
            </a:r>
            <a:r>
              <a:rPr lang="en-US" altLang="en-US" dirty="0">
                <a:solidFill>
                  <a:srgbClr val="FF0000"/>
                </a:solidFill>
              </a:rPr>
              <a:t> et al., Special Issue on Data Reduction Techniques.  Bulletin of the Technical Committee on Data Engineering, 20(4), Dec. 1997</a:t>
            </a:r>
          </a:p>
          <a:p>
            <a:pPr marL="457200" indent="-457200"/>
            <a:r>
              <a:rPr lang="en-US" altLang="en-US" dirty="0"/>
              <a:t>D. Pyle. Data Preparation for Data Mining. Morgan Kaufmann, 1999</a:t>
            </a:r>
          </a:p>
          <a:p>
            <a:pPr marL="457200" indent="-457200"/>
            <a:r>
              <a:rPr lang="en-US" altLang="en-US" dirty="0"/>
              <a:t>E. Rahm and H. H. Do. Data Cleaning: Problems and Current Approaches. </a:t>
            </a:r>
            <a:r>
              <a:rPr lang="en-US" altLang="en-US" i="1" dirty="0"/>
              <a:t>IEEE Bulletin of the Technical Committee on Data Engineering. Vol.23, No.4</a:t>
            </a:r>
          </a:p>
          <a:p>
            <a:pPr marL="457200" indent="-457200"/>
            <a:r>
              <a:rPr lang="en-US" altLang="en-US" dirty="0">
                <a:solidFill>
                  <a:srgbClr val="FF0000"/>
                </a:solidFill>
              </a:rPr>
              <a:t>V. Raman and J. </a:t>
            </a:r>
            <a:r>
              <a:rPr lang="en-US" altLang="en-US" dirty="0" err="1">
                <a:solidFill>
                  <a:srgbClr val="FF0000"/>
                </a:solidFill>
              </a:rPr>
              <a:t>Hellerstein</a:t>
            </a:r>
            <a:r>
              <a:rPr lang="en-US" altLang="en-US" dirty="0">
                <a:solidFill>
                  <a:srgbClr val="FF0000"/>
                </a:solidFill>
              </a:rPr>
              <a:t>. Potters Wheel: An Interactive Framework for Data Cleaning and Transformation, VLDB’2001</a:t>
            </a:r>
            <a:endParaRPr lang="en-US" altLang="en-US" i="1" dirty="0">
              <a:solidFill>
                <a:srgbClr val="FF0000"/>
              </a:solidFill>
            </a:endParaRPr>
          </a:p>
          <a:p>
            <a:pPr marL="457200" indent="-457200"/>
            <a:r>
              <a:rPr lang="en-US" altLang="en-US" dirty="0"/>
              <a:t>T. Redman. Data Quality: Management and Technology. Bantam Books, 1992</a:t>
            </a:r>
          </a:p>
          <a:p>
            <a:pPr marL="457200" indent="-457200"/>
            <a:r>
              <a:rPr lang="en-US" altLang="en-US" dirty="0"/>
              <a:t>R. Wang, V. </a:t>
            </a:r>
            <a:r>
              <a:rPr lang="en-US" altLang="en-US" dirty="0" err="1"/>
              <a:t>Storey</a:t>
            </a:r>
            <a:r>
              <a:rPr lang="en-US" altLang="en-US" dirty="0"/>
              <a:t>, and C. Firth. A framework for analysis of data quality research. IEEE Trans. Knowledge and Data Engineering, 7:623-640, </a:t>
            </a:r>
            <a:r>
              <a:rPr lang="en-US" altLang="en-US" dirty="0" smtClean="0"/>
              <a:t>1995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694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Regression </a:t>
            </a:r>
            <a:r>
              <a:rPr lang="en-US" altLang="en-US" dirty="0"/>
              <a:t>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00257"/>
          </a:xfrm>
        </p:spPr>
        <p:txBody>
          <a:bodyPr>
            <a:no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Regression analysis:</a:t>
            </a:r>
            <a:r>
              <a:rPr lang="en-US" altLang="en-US" sz="24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 collective name for techniques for the modeling and analysis of numerical data consisting of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values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b="1" i="1" dirty="0">
                <a:latin typeface="Corbel" charset="0"/>
                <a:ea typeface="Corbel" charset="0"/>
                <a:cs typeface="Corbel" charset="0"/>
              </a:rPr>
              <a:t>dependent variable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(also called </a:t>
            </a:r>
            <a:r>
              <a:rPr lang="en-US" altLang="en-US" sz="2000" b="1" i="1" dirty="0">
                <a:latin typeface="Corbel" charset="0"/>
                <a:ea typeface="Corbel" charset="0"/>
                <a:cs typeface="Corbel" charset="0"/>
              </a:rPr>
              <a:t>response variable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2000" b="1" i="1" dirty="0" smtClean="0">
                <a:latin typeface="Corbel" charset="0"/>
                <a:ea typeface="Corbel" charset="0"/>
                <a:cs typeface="Corbel" charset="0"/>
              </a:rPr>
              <a:t>measurement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Y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and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of one or more </a:t>
            </a:r>
            <a:r>
              <a:rPr lang="en-US" altLang="en-US" sz="2000" i="1" dirty="0">
                <a:latin typeface="Corbel" charset="0"/>
                <a:ea typeface="Corbel" charset="0"/>
                <a:cs typeface="Corbel" charset="0"/>
              </a:rPr>
              <a:t>independent variables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 (also known as </a:t>
            </a:r>
            <a:r>
              <a:rPr lang="en-US" altLang="en-US" sz="2000" b="1" i="1" dirty="0">
                <a:latin typeface="Corbel" charset="0"/>
                <a:ea typeface="Corbel" charset="0"/>
                <a:cs typeface="Corbel" charset="0"/>
              </a:rPr>
              <a:t>explanatory variables</a:t>
            </a:r>
            <a:r>
              <a:rPr lang="en-US" altLang="en-US" sz="2000" b="1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dirty="0">
                <a:latin typeface="Corbel" charset="0"/>
                <a:ea typeface="Corbel" charset="0"/>
                <a:cs typeface="Corbel" charset="0"/>
              </a:rPr>
              <a:t>or </a:t>
            </a:r>
            <a:r>
              <a:rPr lang="en-US" altLang="en-US" sz="2000" b="1" i="1" dirty="0">
                <a:latin typeface="Corbel" charset="0"/>
                <a:ea typeface="Corbel" charset="0"/>
                <a:cs typeface="Corbel" charset="0"/>
              </a:rPr>
              <a:t>predictors</a:t>
            </a:r>
            <a:r>
              <a:rPr lang="en-US" altLang="en-US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or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mr-IN" altLang="zh-CN" sz="2000" dirty="0" smtClean="0">
                <a:latin typeface="Corbel" charset="0"/>
                <a:ea typeface="Corbel" charset="0"/>
                <a:cs typeface="Corbel" charset="0"/>
              </a:rPr>
              <a:t>…</a:t>
            </a:r>
            <a:r>
              <a:rPr lang="en-US" altLang="zh-CN" sz="2000" dirty="0" err="1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err="1" smtClean="0">
                <a:latin typeface="Corbel" charset="0"/>
                <a:ea typeface="Corbel" charset="0"/>
                <a:cs typeface="Corbel" charset="0"/>
              </a:rPr>
              <a:t>n</a:t>
            </a:r>
            <a:endParaRPr lang="en-US" altLang="en-US" sz="2000" baseline="-25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r>
              <a:rPr lang="en-US" altLang="zh-CN" sz="2400" dirty="0">
                <a:latin typeface="Corbel" charset="0"/>
                <a:ea typeface="Corbel" charset="0"/>
                <a:cs typeface="Corbel" charset="0"/>
              </a:rPr>
              <a:t>P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arameters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are estimated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to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give a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“</a:t>
            </a: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best fit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” </a:t>
            </a:r>
            <a:r>
              <a:rPr lang="en-US" altLang="en-US" sz="2400" dirty="0">
                <a:latin typeface="Corbel" charset="0"/>
                <a:ea typeface="Corbel" charset="0"/>
                <a:cs typeface="Corbel" charset="0"/>
              </a:rPr>
              <a:t>of the </a:t>
            </a:r>
            <a:r>
              <a:rPr lang="en-US" altLang="en-US" sz="2400" dirty="0" smtClean="0">
                <a:latin typeface="Corbel" charset="0"/>
                <a:ea typeface="Corbel" charset="0"/>
                <a:cs typeface="Corbel" charset="0"/>
              </a:rPr>
              <a:t>data</a:t>
            </a:r>
            <a:endParaRPr lang="zh-CN" altLang="en-US" sz="24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Data: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)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lvl="1">
              <a:spcAft>
                <a:spcPts val="600"/>
              </a:spcAft>
            </a:pP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Fit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of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the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data: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(x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,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’)</a:t>
            </a:r>
            <a:endParaRPr lang="zh-CN" altLang="en-US" sz="2000" dirty="0" smtClean="0">
              <a:latin typeface="Corbel" charset="0"/>
              <a:ea typeface="Corbel" charset="0"/>
              <a:cs typeface="Corbel" charset="0"/>
            </a:endParaRPr>
          </a:p>
          <a:p>
            <a:pPr lvl="2">
              <a:spcAft>
                <a:spcPts val="600"/>
              </a:spcAft>
            </a:pP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Ex.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>
                <a:latin typeface="Corbel" charset="0"/>
                <a:ea typeface="Corbel" charset="0"/>
                <a:cs typeface="Corbel" charset="0"/>
              </a:rPr>
              <a:t>y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’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=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x</a:t>
            </a:r>
            <a:r>
              <a:rPr lang="en-US" altLang="zh-CN" sz="2000" baseline="-25000" dirty="0" smtClean="0"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+</a:t>
            </a:r>
            <a:r>
              <a:rPr lang="zh-CN" altLang="en-US" sz="2000" dirty="0" smtClean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sz="2000" dirty="0" smtClean="0">
                <a:latin typeface="Corbel" charset="0"/>
                <a:ea typeface="Corbel" charset="0"/>
                <a:cs typeface="Corbel" charset="0"/>
              </a:rPr>
              <a:t>1</a:t>
            </a:r>
            <a:endParaRPr lang="en-US" altLang="en-US" sz="20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  <a:p>
            <a:pPr>
              <a:spcAft>
                <a:spcPts val="600"/>
              </a:spcAft>
            </a:pPr>
            <a:endParaRPr lang="zh-CN" altLang="en-US" sz="1800" dirty="0" smtClean="0">
              <a:latin typeface="Corbel" charset="0"/>
              <a:ea typeface="Corbel" charset="0"/>
              <a:cs typeface="Corbel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zh-CN" altLang="en-US" sz="1800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</a:t>
            </a:fld>
            <a:endParaRPr lang="en-US"/>
          </a:p>
        </p:txBody>
      </p:sp>
      <p:sp>
        <p:nvSpPr>
          <p:cNvPr id="5" name="Text Box 20"/>
          <p:cNvSpPr txBox="1">
            <a:spLocks noChangeArrowheads="1"/>
          </p:cNvSpPr>
          <p:nvPr/>
        </p:nvSpPr>
        <p:spPr bwMode="auto">
          <a:xfrm>
            <a:off x="4624126" y="4200402"/>
            <a:ext cx="367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Y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6" name="Group 30"/>
          <p:cNvGrpSpPr>
            <a:grpSpLocks/>
          </p:cNvGrpSpPr>
          <p:nvPr/>
        </p:nvGrpSpPr>
        <p:grpSpPr bwMode="auto">
          <a:xfrm>
            <a:off x="4699820" y="4480278"/>
            <a:ext cx="3017048" cy="2377722"/>
            <a:chOff x="3456" y="64"/>
            <a:chExt cx="2105" cy="2015"/>
          </a:xfrm>
        </p:grpSpPr>
        <p:sp>
          <p:nvSpPr>
            <p:cNvPr id="7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Oval 8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Oval 9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Oval 10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Oval 11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Oval 12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Oval 13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Oval 14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Oval 15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Oval 16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Oval 17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Oval 18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Oval 19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Oval 20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3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X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704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y = x + </a:t>
              </a:r>
              <a:r>
                <a:rPr lang="en-US" altLang="en-US" sz="2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25"/>
            <p:cNvSpPr txBox="1">
              <a:spLocks noChangeArrowheads="1"/>
            </p:cNvSpPr>
            <p:nvPr/>
          </p:nvSpPr>
          <p:spPr bwMode="auto">
            <a:xfrm>
              <a:off x="4168" y="1740"/>
              <a:ext cx="31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9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2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y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0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0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y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’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36174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Regression </a:t>
            </a:r>
            <a:r>
              <a:rPr lang="en-US" altLang="en-US" dirty="0" smtClean="0"/>
              <a:t>Analysis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>
                  <a:spcAft>
                    <a:spcPts val="600"/>
                  </a:spcAft>
                </a:pPr>
                <a:r>
                  <a:rPr lang="en-US" altLang="en-US" sz="2400" dirty="0" smtClean="0">
                    <a:latin typeface="Corbel" charset="0"/>
                    <a:ea typeface="Corbel" charset="0"/>
                    <a:cs typeface="Corbel" charset="0"/>
                  </a:rPr>
                  <a:t>Most commonly the best fit is evaluated by using the </a:t>
                </a:r>
                <a:r>
                  <a:rPr lang="en-US" altLang="en-US" sz="2400" b="1" i="1" dirty="0">
                    <a:latin typeface="Corbel" charset="0"/>
                    <a:ea typeface="Corbel" charset="0"/>
                    <a:cs typeface="Corbel" charset="0"/>
                  </a:rPr>
                  <a:t>least </a:t>
                </a:r>
                <a:r>
                  <a:rPr lang="en-US" altLang="en-US" sz="2400" b="1" i="1" dirty="0" smtClean="0">
                    <a:latin typeface="Corbel" charset="0"/>
                    <a:ea typeface="Corbel" charset="0"/>
                    <a:cs typeface="Corbel" charset="0"/>
                  </a:rPr>
                  <a:t>squar</a:t>
                </a:r>
                <a:r>
                  <a:rPr lang="en-US" altLang="zh-CN" sz="2400" b="1" i="1" dirty="0" smtClean="0"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sz="2400" b="1" i="1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en-US" sz="2400" b="1" i="1" dirty="0">
                    <a:latin typeface="Corbel" charset="0"/>
                    <a:ea typeface="Corbel" charset="0"/>
                    <a:cs typeface="Corbel" charset="0"/>
                  </a:rPr>
                  <a:t>method</a:t>
                </a:r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, but other criteria have also been </a:t>
                </a:r>
                <a:r>
                  <a:rPr lang="en-US" altLang="en-US" sz="2400" dirty="0" smtClean="0">
                    <a:latin typeface="Corbel" charset="0"/>
                    <a:ea typeface="Corbel" charset="0"/>
                    <a:cs typeface="Corbel" charset="0"/>
                  </a:rPr>
                  <a:t>used</a:t>
                </a:r>
                <a:endParaRPr lang="zh-CN" altLang="en-US" sz="2400" dirty="0" smtClean="0">
                  <a:latin typeface="Corbel" charset="0"/>
                  <a:ea typeface="Corbel" charset="0"/>
                  <a:cs typeface="Corbel" charset="0"/>
                </a:endParaRPr>
              </a:p>
              <a:p>
                <a:pPr marL="457200" lvl="1" indent="0">
                  <a:spcAft>
                    <a:spcPts val="600"/>
                  </a:spcAft>
                  <a:buNone/>
                </a:pPr>
                <a:r>
                  <a:rPr lang="en-US" altLang="zh-CN" sz="2400" dirty="0">
                    <a:ea typeface="Corbel" charset="0"/>
                    <a:cs typeface="Corbel" charset="0"/>
                  </a:rPr>
                  <a:t>m</a:t>
                </a:r>
                <a:r>
                  <a:rPr lang="en-US" altLang="zh-CN" sz="2400" b="0" dirty="0" smtClean="0">
                    <a:ea typeface="Corbel" charset="0"/>
                    <a:cs typeface="Corbel" charset="0"/>
                  </a:rPr>
                  <a:t>in</a:t>
                </a:r>
                <a:r>
                  <a:rPr lang="zh-CN" altLang="en-US" sz="2400" b="0" dirty="0" smtClean="0"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𝑔</m:t>
                    </m:r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is-IS" altLang="zh-CN" sz="240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24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𝑖</m:t>
                        </m:r>
                        <m:r>
                          <a:rPr lang="en-US" altLang="zh-CN" sz="24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=1</m:t>
                        </m:r>
                      </m:sub>
                      <m:sup>
                        <m:r>
                          <a:rPr lang="en-US" altLang="zh-CN" sz="2400" b="0" i="1" smtClean="0">
                            <a:latin typeface="Cambria Math" charset="0"/>
                            <a:ea typeface="Corbel" charset="0"/>
                            <a:cs typeface="Corbel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zh-CN" sz="24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</m:ctrlPr>
                          </m:sSupPr>
                          <m:e>
                            <m:r>
                              <a:rPr lang="en-US" altLang="zh-CN" sz="24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400" i="1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𝑦</m:t>
                                </m:r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′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charset="0"/>
                                    <a:ea typeface="Corbel" charset="0"/>
                                    <a:cs typeface="Corbel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i="1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altLang="zh-CN" sz="2400" b="0" i="1" smtClean="0">
                                <a:latin typeface="Cambria Math" charset="0"/>
                                <a:ea typeface="Corbel" charset="0"/>
                                <a:cs typeface="Corbel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zh-CN" sz="2400" dirty="0" smtClean="0">
                    <a:latin typeface="Corbel" charset="0"/>
                    <a:ea typeface="Corbel" charset="0"/>
                    <a:cs typeface="Corbel" charset="0"/>
                  </a:rPr>
                  <a:t>,</a:t>
                </a:r>
                <a:r>
                  <a:rPr lang="zh-CN" altLang="en-US" sz="24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400" dirty="0" smtClean="0">
                    <a:latin typeface="Corbel" charset="0"/>
                    <a:ea typeface="Corbel" charset="0"/>
                    <a:cs typeface="Corbel" charset="0"/>
                  </a:rPr>
                  <a:t>where</a:t>
                </a:r>
                <a:r>
                  <a:rPr lang="zh-CN" altLang="en-US" sz="24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𝑦</m:t>
                        </m:r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′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𝑓</m:t>
                    </m:r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𝑥</m:t>
                        </m:r>
                      </m:e>
                      <m:sub>
                        <m:r>
                          <a:rPr lang="en-US" altLang="zh-CN" sz="2400" i="1">
                            <a:latin typeface="Cambria Math" charset="0"/>
                            <a:ea typeface="Corbel" charset="0"/>
                            <a:cs typeface="Corbel" charset="0"/>
                          </a:rPr>
                          <m:t>𝑖</m:t>
                        </m:r>
                      </m:sub>
                    </m:sSub>
                    <m:r>
                      <a:rPr lang="en-US" altLang="zh-CN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,</m:t>
                    </m:r>
                    <m:r>
                      <a:rPr lang="zh-CN" altLang="en-US" sz="2400" b="0" i="1" smtClean="0">
                        <a:latin typeface="Cambria Math" charset="0"/>
                        <a:ea typeface="Corbel" charset="0"/>
                        <a:cs typeface="Corbel" charset="0"/>
                      </a:rPr>
                      <m:t> </m:t>
                    </m:r>
                    <m:r>
                      <a:rPr lang="zh-CN" altLang="en-US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2400" b="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)</m:t>
                    </m:r>
                  </m:oMath>
                </a14:m>
                <a:endParaRPr lang="en-US" altLang="en-US" sz="2400" dirty="0">
                  <a:latin typeface="Corbel" charset="0"/>
                  <a:ea typeface="Corbel" charset="0"/>
                  <a:cs typeface="Corbel" charset="0"/>
                </a:endParaRPr>
              </a:p>
              <a:p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Used for </a:t>
                </a:r>
                <a:r>
                  <a:rPr lang="en-US" altLang="en-US" sz="2400" b="1" dirty="0">
                    <a:latin typeface="Corbel" charset="0"/>
                    <a:ea typeface="Corbel" charset="0"/>
                    <a:cs typeface="Corbel" charset="0"/>
                  </a:rPr>
                  <a:t>prediction</a:t>
                </a:r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 (including forecasting of time-series data), </a:t>
                </a:r>
                <a:r>
                  <a:rPr lang="en-US" altLang="en-US" sz="2400" b="1" dirty="0">
                    <a:latin typeface="Corbel" charset="0"/>
                    <a:ea typeface="Corbel" charset="0"/>
                    <a:cs typeface="Corbel" charset="0"/>
                  </a:rPr>
                  <a:t>inference</a:t>
                </a:r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, </a:t>
                </a:r>
                <a:r>
                  <a:rPr lang="en-US" altLang="en-US" sz="2400" b="1" dirty="0">
                    <a:latin typeface="Corbel" charset="0"/>
                    <a:ea typeface="Corbel" charset="0"/>
                    <a:cs typeface="Corbel" charset="0"/>
                  </a:rPr>
                  <a:t>hypothesis testing</a:t>
                </a:r>
                <a:r>
                  <a:rPr lang="en-US" altLang="en-US" sz="2400" dirty="0">
                    <a:latin typeface="Corbel" charset="0"/>
                    <a:ea typeface="Corbel" charset="0"/>
                    <a:cs typeface="Corbel" charset="0"/>
                  </a:rPr>
                  <a:t>, and </a:t>
                </a:r>
                <a:r>
                  <a:rPr lang="en-US" altLang="en-US" sz="2400" b="1" dirty="0">
                    <a:latin typeface="Corbel" charset="0"/>
                    <a:ea typeface="Corbel" charset="0"/>
                    <a:cs typeface="Corbel" charset="0"/>
                  </a:rPr>
                  <a:t>modeling of causal relationships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963" t="-9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</a:t>
            </a:fld>
            <a:endParaRPr lang="en-US"/>
          </a:p>
        </p:txBody>
      </p:sp>
      <p:sp>
        <p:nvSpPr>
          <p:cNvPr id="31" name="Text Box 20"/>
          <p:cNvSpPr txBox="1">
            <a:spLocks noChangeArrowheads="1"/>
          </p:cNvSpPr>
          <p:nvPr/>
        </p:nvSpPr>
        <p:spPr bwMode="auto">
          <a:xfrm>
            <a:off x="3046050" y="4200402"/>
            <a:ext cx="36740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Y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grpSp>
        <p:nvGrpSpPr>
          <p:cNvPr id="32" name="Group 30"/>
          <p:cNvGrpSpPr>
            <a:grpSpLocks/>
          </p:cNvGrpSpPr>
          <p:nvPr/>
        </p:nvGrpSpPr>
        <p:grpSpPr bwMode="auto">
          <a:xfrm>
            <a:off x="3121744" y="4480278"/>
            <a:ext cx="3017048" cy="2377722"/>
            <a:chOff x="3456" y="64"/>
            <a:chExt cx="2105" cy="2015"/>
          </a:xfrm>
        </p:grpSpPr>
        <p:sp>
          <p:nvSpPr>
            <p:cNvPr id="33" name="Line 3"/>
            <p:cNvSpPr>
              <a:spLocks noChangeShapeType="1"/>
            </p:cNvSpPr>
            <p:nvPr/>
          </p:nvSpPr>
          <p:spPr bwMode="auto">
            <a:xfrm flipV="1">
              <a:off x="3456" y="1776"/>
              <a:ext cx="206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4" name="Line 4"/>
            <p:cNvSpPr>
              <a:spLocks noChangeShapeType="1"/>
            </p:cNvSpPr>
            <p:nvPr/>
          </p:nvSpPr>
          <p:spPr bwMode="auto">
            <a:xfrm flipV="1">
              <a:off x="3648" y="64"/>
              <a:ext cx="1" cy="2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5" name="Oval 34"/>
            <p:cNvSpPr>
              <a:spLocks noChangeArrowheads="1"/>
            </p:cNvSpPr>
            <p:nvPr/>
          </p:nvSpPr>
          <p:spPr bwMode="auto">
            <a:xfrm flipV="1">
              <a:off x="4522" y="111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6" name="Oval 35"/>
            <p:cNvSpPr>
              <a:spLocks noChangeArrowheads="1"/>
            </p:cNvSpPr>
            <p:nvPr/>
          </p:nvSpPr>
          <p:spPr bwMode="auto">
            <a:xfrm flipV="1">
              <a:off x="4259" y="118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7" name="Oval 36"/>
            <p:cNvSpPr>
              <a:spLocks noChangeArrowheads="1"/>
            </p:cNvSpPr>
            <p:nvPr/>
          </p:nvSpPr>
          <p:spPr bwMode="auto">
            <a:xfrm flipV="1">
              <a:off x="4149" y="600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8" name="Oval 37"/>
            <p:cNvSpPr>
              <a:spLocks noChangeArrowheads="1"/>
            </p:cNvSpPr>
            <p:nvPr/>
          </p:nvSpPr>
          <p:spPr bwMode="auto">
            <a:xfrm flipV="1">
              <a:off x="4039" y="1477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39" name="Oval 38"/>
            <p:cNvSpPr>
              <a:spLocks noChangeArrowheads="1"/>
            </p:cNvSpPr>
            <p:nvPr/>
          </p:nvSpPr>
          <p:spPr bwMode="auto">
            <a:xfrm flipV="1">
              <a:off x="4588" y="89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0" name="Oval 39"/>
            <p:cNvSpPr>
              <a:spLocks noChangeArrowheads="1"/>
            </p:cNvSpPr>
            <p:nvPr/>
          </p:nvSpPr>
          <p:spPr bwMode="auto">
            <a:xfrm flipV="1">
              <a:off x="4715" y="722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1" name="Oval 40"/>
            <p:cNvSpPr>
              <a:spLocks noChangeArrowheads="1"/>
            </p:cNvSpPr>
            <p:nvPr/>
          </p:nvSpPr>
          <p:spPr bwMode="auto">
            <a:xfrm flipV="1">
              <a:off x="3813" y="153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2" name="Oval 41"/>
            <p:cNvSpPr>
              <a:spLocks noChangeArrowheads="1"/>
            </p:cNvSpPr>
            <p:nvPr/>
          </p:nvSpPr>
          <p:spPr bwMode="auto">
            <a:xfrm flipV="1">
              <a:off x="4917" y="719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3" name="Oval 42"/>
            <p:cNvSpPr>
              <a:spLocks noChangeArrowheads="1"/>
            </p:cNvSpPr>
            <p:nvPr/>
          </p:nvSpPr>
          <p:spPr bwMode="auto">
            <a:xfrm flipV="1">
              <a:off x="4930" y="568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4" name="Oval 43"/>
            <p:cNvSpPr>
              <a:spLocks noChangeArrowheads="1"/>
            </p:cNvSpPr>
            <p:nvPr/>
          </p:nvSpPr>
          <p:spPr bwMode="auto">
            <a:xfrm flipV="1">
              <a:off x="5191" y="551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5" name="Oval 44"/>
            <p:cNvSpPr>
              <a:spLocks noChangeArrowheads="1"/>
            </p:cNvSpPr>
            <p:nvPr/>
          </p:nvSpPr>
          <p:spPr bwMode="auto">
            <a:xfrm flipV="1">
              <a:off x="3785" y="1706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6" name="Oval 45"/>
            <p:cNvSpPr>
              <a:spLocks noChangeArrowheads="1"/>
            </p:cNvSpPr>
            <p:nvPr/>
          </p:nvSpPr>
          <p:spPr bwMode="auto">
            <a:xfrm flipV="1">
              <a:off x="5178" y="393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7" name="Oval 46"/>
            <p:cNvSpPr>
              <a:spLocks noChangeArrowheads="1"/>
            </p:cNvSpPr>
            <p:nvPr/>
          </p:nvSpPr>
          <p:spPr bwMode="auto">
            <a:xfrm flipV="1">
              <a:off x="5386" y="314"/>
              <a:ext cx="27" cy="27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eaLnBrk="1" hangingPunct="1"/>
              <a:endParaRPr lang="en-US" alt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8" name="Line 18"/>
            <p:cNvSpPr>
              <a:spLocks noChangeShapeType="1"/>
            </p:cNvSpPr>
            <p:nvPr/>
          </p:nvSpPr>
          <p:spPr bwMode="auto">
            <a:xfrm flipV="1">
              <a:off x="3638" y="259"/>
              <a:ext cx="1831" cy="143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49" name="Text Box 19"/>
            <p:cNvSpPr txBox="1">
              <a:spLocks noChangeArrowheads="1"/>
            </p:cNvSpPr>
            <p:nvPr/>
          </p:nvSpPr>
          <p:spPr bwMode="auto">
            <a:xfrm>
              <a:off x="5328" y="1728"/>
              <a:ext cx="23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X</a:t>
              </a:r>
              <a:endParaRPr lang="en-US" altLang="en-US" sz="2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0" name="Text Box 21"/>
            <p:cNvSpPr txBox="1">
              <a:spLocks noChangeArrowheads="1"/>
            </p:cNvSpPr>
            <p:nvPr/>
          </p:nvSpPr>
          <p:spPr bwMode="auto">
            <a:xfrm>
              <a:off x="4763" y="1063"/>
              <a:ext cx="717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y = x + 1</a:t>
              </a:r>
            </a:p>
          </p:txBody>
        </p:sp>
        <p:sp>
          <p:nvSpPr>
            <p:cNvPr id="51" name="Line 22"/>
            <p:cNvSpPr>
              <a:spLocks noChangeShapeType="1"/>
            </p:cNvSpPr>
            <p:nvPr/>
          </p:nvSpPr>
          <p:spPr bwMode="auto">
            <a:xfrm>
              <a:off x="4163" y="609"/>
              <a:ext cx="0" cy="1203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2" name="Line 23"/>
            <p:cNvSpPr>
              <a:spLocks noChangeShapeType="1"/>
            </p:cNvSpPr>
            <p:nvPr/>
          </p:nvSpPr>
          <p:spPr bwMode="auto">
            <a:xfrm flipH="1">
              <a:off x="3649" y="619"/>
              <a:ext cx="50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3" name="Line 24"/>
            <p:cNvSpPr>
              <a:spLocks noChangeShapeType="1"/>
            </p:cNvSpPr>
            <p:nvPr/>
          </p:nvSpPr>
          <p:spPr bwMode="auto">
            <a:xfrm flipH="1">
              <a:off x="3639" y="1256"/>
              <a:ext cx="514" cy="0"/>
            </a:xfrm>
            <a:prstGeom prst="line">
              <a:avLst/>
            </a:prstGeom>
            <a:noFill/>
            <a:ln w="9525">
              <a:solidFill>
                <a:srgbClr val="006666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4" name="Text Box 25"/>
            <p:cNvSpPr txBox="1">
              <a:spLocks noChangeArrowheads="1"/>
            </p:cNvSpPr>
            <p:nvPr/>
          </p:nvSpPr>
          <p:spPr bwMode="auto">
            <a:xfrm>
              <a:off x="4168" y="1740"/>
              <a:ext cx="313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x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5" name="Text Box 26"/>
            <p:cNvSpPr txBox="1">
              <a:spLocks noChangeArrowheads="1"/>
            </p:cNvSpPr>
            <p:nvPr/>
          </p:nvSpPr>
          <p:spPr bwMode="auto">
            <a:xfrm>
              <a:off x="3600" y="432"/>
              <a:ext cx="269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y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endParaRPr lang="en-US" altLang="en-US" sz="2000" baseline="-25000" dirty="0"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56" name="Text Box 27"/>
            <p:cNvSpPr txBox="1">
              <a:spLocks noChangeArrowheads="1"/>
            </p:cNvSpPr>
            <p:nvPr/>
          </p:nvSpPr>
          <p:spPr bwMode="auto">
            <a:xfrm>
              <a:off x="3619" y="1008"/>
              <a:ext cx="308" cy="3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r>
                <a:rPr lang="en-US" altLang="zh-CN" sz="2000" dirty="0">
                  <a:latin typeface="Corbel" charset="0"/>
                  <a:ea typeface="Corbel" charset="0"/>
                  <a:cs typeface="Corbel" charset="0"/>
                </a:rPr>
                <a:t>y</a:t>
              </a:r>
              <a:r>
                <a:rPr lang="en-US" altLang="en-US" sz="2000" baseline="-25000" dirty="0" smtClean="0">
                  <a:latin typeface="Corbel" charset="0"/>
                  <a:ea typeface="Corbel" charset="0"/>
                  <a:cs typeface="Corbel" charset="0"/>
                </a:rPr>
                <a:t>1</a:t>
              </a:r>
              <a:r>
                <a:rPr lang="en-US" altLang="en-US" sz="2000" dirty="0">
                  <a:latin typeface="Corbel" charset="0"/>
                  <a:ea typeface="Corbel" charset="0"/>
                  <a:cs typeface="Corbel" charset="0"/>
                </a:rPr>
                <a:t>’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 Box 21"/>
              <p:cNvSpPr txBox="1">
                <a:spLocks noChangeArrowheads="1"/>
              </p:cNvSpPr>
              <p:nvPr/>
            </p:nvSpPr>
            <p:spPr bwMode="auto">
              <a:xfrm>
                <a:off x="6265039" y="4930847"/>
                <a:ext cx="3281725" cy="101566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Tahoma" panose="020B0604030504040204" pitchFamily="34" charset="0"/>
                  </a:defRPr>
                </a:lvl9pPr>
              </a:lstStyle>
              <a:p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Set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up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y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=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f(x)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=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20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1</m:t>
                    </m:r>
                    <m:r>
                      <a:rPr lang="zh-CN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</m:oMath>
                </a14:m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x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+</a:t>
                </a:r>
                <a14:m>
                  <m:oMath xmlns:m="http://schemas.openxmlformats.org/officeDocument/2006/math">
                    <m:r>
                      <a:rPr lang="zh-CN" altLang="en-US" sz="2000" b="0" i="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 </m:t>
                    </m:r>
                    <m:r>
                      <a:rPr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  <m:r>
                      <a:rPr lang="en-US" altLang="zh-CN" sz="2000" b="0" i="1" baseline="-25000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2</m:t>
                    </m:r>
                  </m:oMath>
                </a14:m>
                <a:endParaRPr lang="zh-CN" altLang="en-US" sz="2000" baseline="-25000" dirty="0" smtClean="0">
                  <a:latin typeface="Corbel" charset="0"/>
                  <a:ea typeface="Corbel" charset="0"/>
                  <a:cs typeface="Corbel" charset="0"/>
                </a:endParaRPr>
              </a:p>
              <a:p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Learn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2000" i="1">
                        <a:latin typeface="Cambria Math" charset="0"/>
                        <a:ea typeface="Cambria Math" charset="0"/>
                        <a:cs typeface="Cambria Math" charset="0"/>
                      </a:rPr>
                      <m:t>𝛽</m:t>
                    </m:r>
                  </m:oMath>
                </a14:m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by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minimizing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the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least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square</a:t>
                </a:r>
                <a:r>
                  <a:rPr lang="zh-CN" altLang="en-US" sz="2000" dirty="0" smtClean="0">
                    <a:latin typeface="Corbel" charset="0"/>
                    <a:ea typeface="Corbel" charset="0"/>
                    <a:cs typeface="Corbel" charset="0"/>
                  </a:rPr>
                  <a:t> </a:t>
                </a:r>
                <a:r>
                  <a:rPr lang="en-US" altLang="zh-CN" sz="2000" dirty="0" smtClean="0">
                    <a:latin typeface="Corbel" charset="0"/>
                    <a:ea typeface="Corbel" charset="0"/>
                    <a:cs typeface="Corbel" charset="0"/>
                  </a:rPr>
                  <a:t>error</a:t>
                </a:r>
                <a:endParaRPr lang="en-US" altLang="en-US" sz="2000" dirty="0">
                  <a:latin typeface="Corbel" charset="0"/>
                  <a:ea typeface="Corbel" charset="0"/>
                  <a:cs typeface="Corbel" charset="0"/>
                </a:endParaRPr>
              </a:p>
            </p:txBody>
          </p:sp>
        </mc:Choice>
        <mc:Fallback xmlns="">
          <p:sp>
            <p:nvSpPr>
              <p:cNvPr id="57" name="Text 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265039" y="4930847"/>
                <a:ext cx="3281725" cy="1015663"/>
              </a:xfrm>
              <a:prstGeom prst="rect">
                <a:avLst/>
              </a:prstGeom>
              <a:blipFill rotWithShape="0">
                <a:blip r:embed="rId3"/>
                <a:stretch>
                  <a:fillRect l="-2045" t="-39759" b="-10241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5763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Linear regression: </a:t>
            </a:r>
            <a:r>
              <a:rPr lang="en-US" altLang="en-US" sz="2800" i="1" dirty="0"/>
              <a:t>Y = </a:t>
            </a:r>
            <a:r>
              <a:rPr lang="en-US" altLang="en-US" sz="2800" i="1" dirty="0">
                <a:sym typeface="Symbol" panose="05050102010706020507" pitchFamily="18" charset="2"/>
              </a:rPr>
              <a:t>w X + b</a:t>
            </a:r>
            <a:endParaRPr lang="en-US" altLang="en-US" sz="2800" i="1" dirty="0"/>
          </a:p>
          <a:p>
            <a:pPr lvl="1"/>
            <a:r>
              <a:rPr lang="en-US" altLang="en-US" sz="2400" dirty="0"/>
              <a:t>Data modeled to fit a straight line</a:t>
            </a:r>
          </a:p>
          <a:p>
            <a:pPr lvl="1"/>
            <a:r>
              <a:rPr lang="en-US" altLang="en-US" sz="2400" dirty="0"/>
              <a:t>Often uses the least-square method to fit the line</a:t>
            </a:r>
          </a:p>
          <a:p>
            <a:pPr lvl="1"/>
            <a:r>
              <a:rPr lang="en-US" altLang="en-US" sz="2400" dirty="0"/>
              <a:t>Two regression coefficients, </a:t>
            </a:r>
            <a:r>
              <a:rPr lang="en-US" altLang="en-US" sz="2400" i="1" dirty="0">
                <a:sym typeface="Symbol" panose="05050102010706020507" pitchFamily="18" charset="2"/>
              </a:rPr>
              <a:t>w</a:t>
            </a:r>
            <a:r>
              <a:rPr lang="en-US" altLang="en-US" sz="2400" dirty="0">
                <a:sym typeface="Symbol" panose="05050102010706020507" pitchFamily="18" charset="2"/>
              </a:rPr>
              <a:t> and </a:t>
            </a:r>
            <a:r>
              <a:rPr lang="en-US" altLang="en-US" sz="2400" i="1" dirty="0">
                <a:sym typeface="Symbol" panose="05050102010706020507" pitchFamily="18" charset="2"/>
              </a:rPr>
              <a:t>b,</a:t>
            </a:r>
            <a:r>
              <a:rPr lang="en-US" altLang="en-US" sz="2400" dirty="0"/>
              <a:t> specify the line and are to be estimated by using the data at </a:t>
            </a:r>
            <a:r>
              <a:rPr lang="en-US" altLang="en-US" sz="2400" dirty="0" smtClean="0"/>
              <a:t>hand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 descr="Image result for linear regress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0968" y="3788394"/>
            <a:ext cx="3982064" cy="2933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92280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Nonlinear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Nonlinear regression:</a:t>
            </a:r>
          </a:p>
          <a:p>
            <a:pPr lvl="1"/>
            <a:r>
              <a:rPr lang="en-US" sz="2400" dirty="0"/>
              <a:t>Data are modeled by a function which is a nonlinear combination of the model parameters and depends on one or more independent </a:t>
            </a:r>
            <a:r>
              <a:rPr lang="en-US" sz="2400" dirty="0" smtClean="0"/>
              <a:t>variables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2" descr="Image result for nonlinear reg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5228" y="2884456"/>
            <a:ext cx="3973543" cy="3973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7548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353273"/>
            <a:ext cx="9144000" cy="33682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Log-Linear</a:t>
            </a:r>
            <a:r>
              <a:rPr lang="zh-CN" altLang="en-US" dirty="0" smtClean="0"/>
              <a:t> </a:t>
            </a:r>
            <a:r>
              <a:rPr lang="en-US" altLang="zh-CN" dirty="0" smtClean="0"/>
              <a:t>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Log-linear </a:t>
            </a:r>
            <a:r>
              <a:rPr lang="en-US" altLang="en-US" sz="2800" dirty="0" smtClean="0"/>
              <a:t>model</a:t>
            </a:r>
            <a:endParaRPr lang="en-US" altLang="en-US" sz="2800" dirty="0"/>
          </a:p>
          <a:p>
            <a:pPr lvl="1"/>
            <a:r>
              <a:rPr lang="en-US" sz="2400" dirty="0"/>
              <a:t>A math model that takes the form of a </a:t>
            </a:r>
            <a:r>
              <a:rPr lang="en-US" sz="2400" b="1" dirty="0"/>
              <a:t>function whose logarithm</a:t>
            </a:r>
            <a:r>
              <a:rPr lang="en-US" sz="2400" dirty="0"/>
              <a:t> is a linear combination of the parameters of the </a:t>
            </a:r>
            <a:r>
              <a:rPr lang="en-US" sz="2400" dirty="0" smtClean="0"/>
              <a:t>model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81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mage result for multiple regress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8344" y="2802194"/>
            <a:ext cx="4147311" cy="39192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Multiple Regression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dirty="0"/>
              <a:t>Multiple regression: </a:t>
            </a:r>
            <a:r>
              <a:rPr lang="en-US" altLang="en-US" sz="2800" i="1" dirty="0"/>
              <a:t>Y = b</a:t>
            </a:r>
            <a:r>
              <a:rPr lang="en-US" altLang="en-US" sz="2800" i="1" baseline="-25000" dirty="0"/>
              <a:t>0</a:t>
            </a:r>
            <a:r>
              <a:rPr lang="en-US" altLang="en-US" sz="2800" i="1" dirty="0"/>
              <a:t> + b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 X</a:t>
            </a:r>
            <a:r>
              <a:rPr lang="en-US" altLang="en-US" sz="2800" i="1" baseline="-25000" dirty="0"/>
              <a:t>1</a:t>
            </a:r>
            <a:r>
              <a:rPr lang="en-US" altLang="en-US" sz="2800" i="1" dirty="0"/>
              <a:t> + b</a:t>
            </a:r>
            <a:r>
              <a:rPr lang="en-US" altLang="en-US" sz="2800" i="1" baseline="-25000" dirty="0"/>
              <a:t>2</a:t>
            </a:r>
            <a:r>
              <a:rPr lang="en-US" altLang="en-US" sz="2800" i="1" dirty="0"/>
              <a:t> X</a:t>
            </a:r>
            <a:r>
              <a:rPr lang="en-US" altLang="en-US" sz="2800" i="1" baseline="-25000" dirty="0"/>
              <a:t>2</a:t>
            </a:r>
            <a:endParaRPr lang="en-US" altLang="en-US" sz="2800" i="1" dirty="0"/>
          </a:p>
          <a:p>
            <a:pPr lvl="1"/>
            <a:r>
              <a:rPr lang="en-US" altLang="en-US" sz="2400" dirty="0">
                <a:sym typeface="Symbol" panose="05050102010706020507" pitchFamily="18" charset="2"/>
              </a:rPr>
              <a:t>Allows a response variable Y to be modeled as a linear function of multidimensional feature vector</a:t>
            </a:r>
          </a:p>
          <a:p>
            <a:pPr lvl="1"/>
            <a:r>
              <a:rPr lang="en-US" altLang="en-US" sz="2400" dirty="0"/>
              <a:t>Many nonlinear functions can be </a:t>
            </a:r>
            <a:r>
              <a:rPr lang="en-US" altLang="en-US" sz="2400" b="1" dirty="0">
                <a:solidFill>
                  <a:srgbClr val="FF0000"/>
                </a:solidFill>
              </a:rPr>
              <a:t>transformed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/>
              <a:t>into the above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58914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48050</TotalTime>
  <Words>1598</Words>
  <Application>Microsoft Macintosh PowerPoint</Application>
  <PresentationFormat>On-screen Show (4:3)</PresentationFormat>
  <Paragraphs>280</Paragraphs>
  <Slides>36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36</vt:i4>
      </vt:variant>
    </vt:vector>
  </HeadingPairs>
  <TitlesOfParts>
    <vt:vector size="47" baseType="lpstr">
      <vt:lpstr>Calibri</vt:lpstr>
      <vt:lpstr>Cambria Math</vt:lpstr>
      <vt:lpstr>Corbel</vt:lpstr>
      <vt:lpstr>Mangal</vt:lpstr>
      <vt:lpstr>Symbol</vt:lpstr>
      <vt:lpstr>Times New Roman</vt:lpstr>
      <vt:lpstr>华文楷体</vt:lpstr>
      <vt:lpstr>Arial</vt:lpstr>
      <vt:lpstr>Office Theme</vt:lpstr>
      <vt:lpstr>Chart</vt:lpstr>
      <vt:lpstr>Equation</vt:lpstr>
      <vt:lpstr>Chapter 3. Data Processing: Data Reduction</vt:lpstr>
      <vt:lpstr>Data Preprocessing</vt:lpstr>
      <vt:lpstr>Data Reduction</vt:lpstr>
      <vt:lpstr>Regression Analysis</vt:lpstr>
      <vt:lpstr>Regression Analysis</vt:lpstr>
      <vt:lpstr>Linear Regression</vt:lpstr>
      <vt:lpstr>Nonlinear Regression</vt:lpstr>
      <vt:lpstr>Log-Linear Model</vt:lpstr>
      <vt:lpstr>Multiple Regression</vt:lpstr>
      <vt:lpstr>Histogram Analysis</vt:lpstr>
      <vt:lpstr>Clustering</vt:lpstr>
      <vt:lpstr>Sampling</vt:lpstr>
      <vt:lpstr>Stratified Sampling</vt:lpstr>
      <vt:lpstr>Recall: Data Reduction</vt:lpstr>
      <vt:lpstr>Parametric vs. Non-Parametric Data Reduction Methods </vt:lpstr>
      <vt:lpstr>Normalization</vt:lpstr>
      <vt:lpstr>Normalization</vt:lpstr>
      <vt:lpstr>Normalization</vt:lpstr>
      <vt:lpstr>Data Preprocessing</vt:lpstr>
      <vt:lpstr>Dimensionality Reduction</vt:lpstr>
      <vt:lpstr>Dimensionality Reduction Techniques</vt:lpstr>
      <vt:lpstr>Principal Component Analysis (PCA)</vt:lpstr>
      <vt:lpstr>PCA (cont.)</vt:lpstr>
      <vt:lpstr>PCA (cont.)</vt:lpstr>
      <vt:lpstr>Eigenvectors (cont.)</vt:lpstr>
      <vt:lpstr>Eigenvectors (cont.)</vt:lpstr>
      <vt:lpstr>PCA and Eigenvectors</vt:lpstr>
      <vt:lpstr>PCA and Eigenvectors (cont.)</vt:lpstr>
      <vt:lpstr>Ex. Eigenvalues</vt:lpstr>
      <vt:lpstr>Ex. Eigenvectors</vt:lpstr>
      <vt:lpstr>Ex. Eigenvectors (cont.)</vt:lpstr>
      <vt:lpstr>Ex. Eigenvalues (cont.)</vt:lpstr>
      <vt:lpstr>Attribute Subset Selection</vt:lpstr>
      <vt:lpstr>Heuristic Search in Attribute Selection</vt:lpstr>
      <vt:lpstr>Summary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2018</cp:revision>
  <cp:lastPrinted>2017-01-15T22:23:57Z</cp:lastPrinted>
  <dcterms:created xsi:type="dcterms:W3CDTF">2015-05-16T14:51:23Z</dcterms:created>
  <dcterms:modified xsi:type="dcterms:W3CDTF">2017-07-28T04:47:46Z</dcterms:modified>
</cp:coreProperties>
</file>