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81" r:id="rId2"/>
    <p:sldId id="362" r:id="rId3"/>
    <p:sldId id="367" r:id="rId4"/>
    <p:sldId id="363" r:id="rId5"/>
    <p:sldId id="368" r:id="rId6"/>
    <p:sldId id="364" r:id="rId7"/>
    <p:sldId id="365" r:id="rId8"/>
    <p:sldId id="369" r:id="rId9"/>
    <p:sldId id="366" r:id="rId10"/>
    <p:sldId id="375" r:id="rId11"/>
    <p:sldId id="376" r:id="rId12"/>
    <p:sldId id="377" r:id="rId13"/>
    <p:sldId id="378" r:id="rId14"/>
    <p:sldId id="379" r:id="rId15"/>
    <p:sldId id="380" r:id="rId16"/>
    <p:sldId id="381" r:id="rId17"/>
    <p:sldId id="382" r:id="rId18"/>
    <p:sldId id="383" r:id="rId19"/>
    <p:sldId id="384" r:id="rId20"/>
    <p:sldId id="385" r:id="rId21"/>
    <p:sldId id="386" r:id="rId22"/>
    <p:sldId id="387" r:id="rId23"/>
    <p:sldId id="388" r:id="rId24"/>
    <p:sldId id="389" r:id="rId25"/>
    <p:sldId id="390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aron Elmore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AC01"/>
    <a:srgbClr val="910012"/>
    <a:srgbClr val="FFFC00"/>
    <a:srgbClr val="FFE9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30" autoAdjust="0"/>
    <p:restoredTop sz="85748"/>
  </p:normalViewPr>
  <p:slideViewPr>
    <p:cSldViewPr snapToGrid="0" snapToObjects="1">
      <p:cViewPr>
        <p:scale>
          <a:sx n="87" d="100"/>
          <a:sy n="87" d="100"/>
        </p:scale>
        <p:origin x="336" y="2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23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492DA4-7033-254B-9755-02E963D2D60B}" type="datetimeFigureOut">
              <a:rPr lang="en-US" smtClean="0"/>
              <a:t>7/28/17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B62766-2C43-EF4D-81BB-E60258EC4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5972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33186B-3F56-2747-A708-0F062C13EF5A}" type="datetimeFigureOut">
              <a:rPr lang="en-US" smtClean="0"/>
              <a:t>7/28/17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C9EB6B-96A1-6146-928C-891905651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6325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Li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I,</a:t>
            </a:r>
            <a:r>
              <a:rPr lang="zh-CN" altLang="en-US" dirty="0" smtClean="0"/>
              <a:t> </a:t>
            </a:r>
            <a:r>
              <a:rPr lang="en-US" altLang="zh-CN" dirty="0" smtClean="0"/>
              <a:t>T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C9EB6B-96A1-6146-928C-8919056518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337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555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645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232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814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620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714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984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43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10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379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038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016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2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656" y="0"/>
            <a:ext cx="6573731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957916"/>
            <a:ext cx="7456311" cy="1752600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>
                <a:solidFill>
                  <a:srgbClr val="002060"/>
                </a:solidFill>
              </a:rPr>
              <a:t>Meng</a:t>
            </a:r>
            <a:r>
              <a:rPr lang="zh-CN" altLang="en-US" dirty="0">
                <a:solidFill>
                  <a:srgbClr val="002060"/>
                </a:solidFill>
              </a:rPr>
              <a:t> </a:t>
            </a:r>
            <a:r>
              <a:rPr lang="en-US" altLang="zh-CN" dirty="0">
                <a:solidFill>
                  <a:srgbClr val="002060"/>
                </a:solidFill>
              </a:rPr>
              <a:t>Jiang</a:t>
            </a:r>
          </a:p>
          <a:p>
            <a:pPr algn="l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CSE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40647/60647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Data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Science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Fall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2017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  <a:p>
            <a:pPr algn="l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Introduction to Data Mining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37327"/>
            <a:ext cx="7772400" cy="2268074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>
                <a:solidFill>
                  <a:srgbClr val="FFC000"/>
                </a:solidFill>
              </a:rPr>
              <a:t>Chapter 4&amp;5.</a:t>
            </a:r>
            <a:r>
              <a:rPr lang="zh-CN" altLang="en-US" dirty="0" smtClean="0">
                <a:solidFill>
                  <a:srgbClr val="FFC000"/>
                </a:solidFill>
              </a:rPr>
              <a:t> </a:t>
            </a:r>
            <a:r>
              <a:rPr lang="en-US" altLang="zh-CN" dirty="0" smtClean="0">
                <a:solidFill>
                  <a:srgbClr val="FFC000"/>
                </a:solidFill>
              </a:rPr>
              <a:t>Data</a:t>
            </a:r>
            <a:r>
              <a:rPr lang="zh-CN" altLang="en-US" dirty="0" smtClean="0">
                <a:solidFill>
                  <a:srgbClr val="FFC000"/>
                </a:solidFill>
              </a:rPr>
              <a:t> </a:t>
            </a:r>
            <a:r>
              <a:rPr lang="en-US" altLang="zh-CN" dirty="0" smtClean="0">
                <a:solidFill>
                  <a:srgbClr val="FFC000"/>
                </a:solidFill>
              </a:rPr>
              <a:t>Cube:</a:t>
            </a:r>
            <a:r>
              <a:rPr lang="zh-CN" altLang="en-US" dirty="0" smtClean="0">
                <a:solidFill>
                  <a:srgbClr val="FFC000"/>
                </a:solidFill>
              </a:rPr>
              <a:t/>
            </a:r>
            <a:br>
              <a:rPr lang="zh-CN" altLang="en-US" dirty="0" smtClean="0">
                <a:solidFill>
                  <a:srgbClr val="FFC000"/>
                </a:solidFill>
              </a:rPr>
            </a:br>
            <a:r>
              <a:rPr lang="en-US" altLang="zh-CN" dirty="0" smtClean="0">
                <a:solidFill>
                  <a:srgbClr val="FFC000"/>
                </a:solidFill>
              </a:rPr>
              <a:t>Concepts</a:t>
            </a:r>
            <a:r>
              <a:rPr lang="zh-CN" altLang="en-US" dirty="0" smtClean="0">
                <a:solidFill>
                  <a:srgbClr val="FFC000"/>
                </a:solidFill>
              </a:rPr>
              <a:t> </a:t>
            </a:r>
            <a:r>
              <a:rPr lang="en-US" altLang="zh-CN" dirty="0" smtClean="0">
                <a:solidFill>
                  <a:srgbClr val="FFC000"/>
                </a:solidFill>
              </a:rPr>
              <a:t>and</a:t>
            </a:r>
            <a:r>
              <a:rPr lang="zh-CN" altLang="en-US" dirty="0" smtClean="0">
                <a:solidFill>
                  <a:srgbClr val="FFC000"/>
                </a:solidFill>
              </a:rPr>
              <a:t> </a:t>
            </a:r>
            <a:r>
              <a:rPr lang="en-US" altLang="zh-CN" dirty="0" smtClean="0">
                <a:solidFill>
                  <a:srgbClr val="FFC000"/>
                </a:solidFill>
              </a:rPr>
              <a:t>Operations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685800" y="4739317"/>
            <a:ext cx="8110368" cy="12206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72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 Schema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10</a:t>
            </a:fld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572249" y="1798637"/>
            <a:ext cx="2495550" cy="4305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en-US" sz="2000" smtClean="0">
                <a:latin typeface="Corbel" charset="0"/>
                <a:ea typeface="Corbel" charset="0"/>
                <a:cs typeface="Corbel" charset="0"/>
              </a:rPr>
              <a:t>   </a:t>
            </a:r>
            <a:endParaRPr lang="en-US" altLang="en-US" sz="200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700463" y="3284537"/>
            <a:ext cx="2065337" cy="4524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Corbel" charset="0"/>
              <a:ea typeface="Corbel" charset="0"/>
              <a:cs typeface="Corbel" charset="0"/>
            </a:endParaRPr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457200" y="1435387"/>
            <a:ext cx="1894744" cy="2152468"/>
            <a:chOff x="277" y="1175"/>
            <a:chExt cx="1180" cy="1334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77" y="1421"/>
              <a:ext cx="1180" cy="1088"/>
            </a:xfrm>
            <a:prstGeom prst="rect">
              <a:avLst/>
            </a:prstGeom>
            <a:solidFill>
              <a:srgbClr val="00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Corbel" charset="0"/>
                  <a:ea typeface="Corbel" charset="0"/>
                  <a:cs typeface="Corbel" charset="0"/>
                </a:rPr>
                <a:t>time_key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Corbel" charset="0"/>
                  <a:ea typeface="Corbel" charset="0"/>
                  <a:cs typeface="Corbel" charset="0"/>
                </a:rPr>
                <a:t>day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Corbel" charset="0"/>
                  <a:ea typeface="Corbel" charset="0"/>
                  <a:cs typeface="Corbel" charset="0"/>
                </a:rPr>
                <a:t>day_of_the_week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Corbel" charset="0"/>
                  <a:ea typeface="Corbel" charset="0"/>
                  <a:cs typeface="Corbel" charset="0"/>
                </a:rPr>
                <a:t>month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Corbel" charset="0"/>
                  <a:ea typeface="Corbel" charset="0"/>
                  <a:cs typeface="Corbel" charset="0"/>
                </a:rPr>
                <a:t>quarter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Corbel" charset="0"/>
                  <a:ea typeface="Corbel" charset="0"/>
                  <a:cs typeface="Corbel" charset="0"/>
                </a:rPr>
                <a:t>year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277" y="1175"/>
              <a:ext cx="421" cy="248"/>
            </a:xfrm>
            <a:prstGeom prst="rect">
              <a:avLst/>
            </a:prstGeom>
            <a:solidFill>
              <a:srgbClr val="00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Corbel" charset="0"/>
                  <a:ea typeface="Corbel" charset="0"/>
                  <a:cs typeface="Corbel" charset="0"/>
                </a:rPr>
                <a:t>time</a:t>
              </a:r>
            </a:p>
          </p:txBody>
        </p:sp>
      </p:grp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6756400" y="4005523"/>
            <a:ext cx="1913932" cy="1871457"/>
            <a:chOff x="684" y="2206"/>
            <a:chExt cx="1191" cy="1160"/>
          </a:xfrm>
        </p:grpSpPr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684" y="2450"/>
              <a:ext cx="1191" cy="91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Corbel" charset="0"/>
                  <a:ea typeface="Corbel" charset="0"/>
                  <a:cs typeface="Corbel" charset="0"/>
                </a:rPr>
                <a:t>location_key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Corbel" charset="0"/>
                  <a:ea typeface="Corbel" charset="0"/>
                  <a:cs typeface="Corbel" charset="0"/>
                </a:rPr>
                <a:t>street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Corbel" charset="0"/>
                  <a:ea typeface="Corbel" charset="0"/>
                  <a:cs typeface="Corbel" charset="0"/>
                </a:rPr>
                <a:t>city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Corbel" charset="0"/>
                  <a:ea typeface="Corbel" charset="0"/>
                  <a:cs typeface="Corbel" charset="0"/>
                </a:rPr>
                <a:t>state_or_province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Corbel" charset="0"/>
                  <a:ea typeface="Corbel" charset="0"/>
                  <a:cs typeface="Corbel" charset="0"/>
                </a:rPr>
                <a:t>country</a:t>
              </a: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684" y="2206"/>
              <a:ext cx="646" cy="24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Corbel" charset="0"/>
                  <a:ea typeface="Corbel" charset="0"/>
                  <a:cs typeface="Corbel" charset="0"/>
                </a:rPr>
                <a:t>location</a:t>
              </a:r>
            </a:p>
          </p:txBody>
        </p:sp>
      </p:grp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603624" y="2401887"/>
            <a:ext cx="1856214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Sales Fact Table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3700463" y="2819401"/>
            <a:ext cx="2065337" cy="4524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3733799" y="2865437"/>
            <a:ext cx="2057400" cy="400752"/>
          </a:xfrm>
          <a:prstGeom prst="rect">
            <a:avLst/>
          </a:prstGeom>
          <a:solidFill>
            <a:srgbClr val="00FF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Corbel" charset="0"/>
                <a:ea typeface="Corbel" charset="0"/>
                <a:cs typeface="Corbel" charset="0"/>
              </a:rPr>
              <a:t>           time_key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3735386" y="3314700"/>
            <a:ext cx="2030413" cy="400752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              </a:t>
            </a:r>
            <a:r>
              <a:rPr lang="en-US" altLang="en-US" sz="2000" dirty="0" err="1">
                <a:latin typeface="Corbel" charset="0"/>
                <a:ea typeface="Corbel" charset="0"/>
                <a:cs typeface="Corbel" charset="0"/>
              </a:rPr>
              <a:t>item_key</a:t>
            </a:r>
            <a:endParaRPr lang="en-US" altLang="en-US" sz="200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3700463" y="3749675"/>
            <a:ext cx="2065337" cy="450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3735387" y="3760787"/>
            <a:ext cx="2055812" cy="400752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Corbel" charset="0"/>
                <a:ea typeface="Corbel" charset="0"/>
                <a:cs typeface="Corbel" charset="0"/>
              </a:rPr>
              <a:t>           branch_key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3700463" y="4213226"/>
            <a:ext cx="2065337" cy="4524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3733800" y="4237037"/>
            <a:ext cx="1996252" cy="400752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Corbel" charset="0"/>
                <a:ea typeface="Corbel" charset="0"/>
                <a:cs typeface="Corbel" charset="0"/>
              </a:rPr>
              <a:t>         location_key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3700463" y="4678362"/>
            <a:ext cx="2065337" cy="4524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3735387" y="4714874"/>
            <a:ext cx="2055812" cy="400752"/>
          </a:xfrm>
          <a:prstGeom prst="rect">
            <a:avLst/>
          </a:prstGeom>
          <a:solidFill>
            <a:srgbClr val="FF99C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Corbel" charset="0"/>
                <a:ea typeface="Corbel" charset="0"/>
                <a:cs typeface="Corbel" charset="0"/>
              </a:rPr>
              <a:t>            </a:t>
            </a:r>
            <a:r>
              <a:rPr lang="en-US" altLang="en-US" sz="2000" dirty="0" err="1">
                <a:latin typeface="Corbel" charset="0"/>
                <a:ea typeface="Corbel" charset="0"/>
                <a:cs typeface="Corbel" charset="0"/>
              </a:rPr>
              <a:t>units_sold</a:t>
            </a:r>
            <a:endParaRPr lang="en-US" altLang="en-US" sz="200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3700463" y="5143500"/>
            <a:ext cx="2065337" cy="450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3735387" y="5173662"/>
            <a:ext cx="2055812" cy="400752"/>
          </a:xfrm>
          <a:prstGeom prst="rect">
            <a:avLst/>
          </a:prstGeom>
          <a:solidFill>
            <a:srgbClr val="FF99C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         </a:t>
            </a:r>
            <a:r>
              <a:rPr lang="en-US" altLang="en-US" sz="2000" dirty="0" err="1">
                <a:latin typeface="Corbel" charset="0"/>
                <a:ea typeface="Corbel" charset="0"/>
                <a:cs typeface="Corbel" charset="0"/>
              </a:rPr>
              <a:t>dollars_sold</a:t>
            </a:r>
            <a:endParaRPr lang="en-US" altLang="en-US" sz="200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3700463" y="5608637"/>
            <a:ext cx="2065337" cy="450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3716338" y="5619750"/>
            <a:ext cx="2055813" cy="400752"/>
          </a:xfrm>
          <a:prstGeom prst="rect">
            <a:avLst/>
          </a:prstGeom>
          <a:solidFill>
            <a:srgbClr val="FF99C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Corbel" charset="0"/>
                <a:ea typeface="Corbel" charset="0"/>
                <a:cs typeface="Corbel" charset="0"/>
              </a:rPr>
              <a:t>             </a:t>
            </a:r>
            <a:r>
              <a:rPr lang="en-US" altLang="en-US" sz="2000" dirty="0" err="1">
                <a:latin typeface="Corbel" charset="0"/>
                <a:ea typeface="Corbel" charset="0"/>
                <a:cs typeface="Corbel" charset="0"/>
              </a:rPr>
              <a:t>avg_sales</a:t>
            </a:r>
            <a:endParaRPr lang="en-US" altLang="en-US" sz="200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2209799" y="6027737"/>
            <a:ext cx="1219200" cy="40640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latin typeface="Corbel" charset="0"/>
                <a:ea typeface="Corbel" charset="0"/>
                <a:cs typeface="Corbel" charset="0"/>
              </a:rPr>
              <a:t>Measures</a:t>
            </a:r>
          </a:p>
        </p:txBody>
      </p:sp>
      <p:sp>
        <p:nvSpPr>
          <p:cNvPr id="28" name="Line 27"/>
          <p:cNvSpPr>
            <a:spLocks noChangeShapeType="1"/>
          </p:cNvSpPr>
          <p:nvPr/>
        </p:nvSpPr>
        <p:spPr bwMode="auto">
          <a:xfrm flipV="1">
            <a:off x="2924174" y="4903787"/>
            <a:ext cx="769938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29" name="Line 28"/>
          <p:cNvSpPr>
            <a:spLocks noChangeShapeType="1"/>
          </p:cNvSpPr>
          <p:nvPr/>
        </p:nvSpPr>
        <p:spPr bwMode="auto">
          <a:xfrm flipV="1">
            <a:off x="2905124" y="5446713"/>
            <a:ext cx="788988" cy="561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30" name="Line 29"/>
          <p:cNvSpPr>
            <a:spLocks noChangeShapeType="1"/>
          </p:cNvSpPr>
          <p:nvPr/>
        </p:nvSpPr>
        <p:spPr bwMode="auto">
          <a:xfrm flipV="1">
            <a:off x="2905125" y="5815013"/>
            <a:ext cx="904875" cy="1936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31" name="Line 30"/>
          <p:cNvSpPr>
            <a:spLocks noChangeShapeType="1"/>
          </p:cNvSpPr>
          <p:nvPr/>
        </p:nvSpPr>
        <p:spPr bwMode="auto">
          <a:xfrm flipH="1">
            <a:off x="2481262" y="4071938"/>
            <a:ext cx="1193800" cy="735013"/>
          </a:xfrm>
          <a:prstGeom prst="line">
            <a:avLst/>
          </a:prstGeom>
          <a:noFill/>
          <a:ln w="508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32" name="Line 31"/>
          <p:cNvSpPr>
            <a:spLocks noChangeShapeType="1"/>
          </p:cNvSpPr>
          <p:nvPr/>
        </p:nvSpPr>
        <p:spPr bwMode="auto">
          <a:xfrm flipH="1" flipV="1">
            <a:off x="2286000" y="2636838"/>
            <a:ext cx="1446213" cy="485775"/>
          </a:xfrm>
          <a:prstGeom prst="line">
            <a:avLst/>
          </a:prstGeom>
          <a:noFill/>
          <a:ln w="50800">
            <a:solidFill>
              <a:schemeClr val="tx1"/>
            </a:solidFill>
            <a:prstDash val="sysDot"/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33" name="Line 32"/>
          <p:cNvSpPr>
            <a:spLocks noChangeShapeType="1"/>
          </p:cNvSpPr>
          <p:nvPr/>
        </p:nvSpPr>
        <p:spPr bwMode="auto">
          <a:xfrm>
            <a:off x="5732462" y="4478337"/>
            <a:ext cx="1039812" cy="387350"/>
          </a:xfrm>
          <a:prstGeom prst="line">
            <a:avLst/>
          </a:prstGeom>
          <a:noFill/>
          <a:ln w="508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34" name="Line 33"/>
          <p:cNvSpPr>
            <a:spLocks noChangeShapeType="1"/>
          </p:cNvSpPr>
          <p:nvPr/>
        </p:nvSpPr>
        <p:spPr bwMode="auto">
          <a:xfrm flipV="1">
            <a:off x="5732462" y="2832100"/>
            <a:ext cx="1077912" cy="677862"/>
          </a:xfrm>
          <a:prstGeom prst="line">
            <a:avLst/>
          </a:prstGeom>
          <a:noFill/>
          <a:ln w="508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grpSp>
        <p:nvGrpSpPr>
          <p:cNvPr id="35" name="Group 34"/>
          <p:cNvGrpSpPr>
            <a:grpSpLocks/>
          </p:cNvGrpSpPr>
          <p:nvPr/>
        </p:nvGrpSpPr>
        <p:grpSpPr bwMode="auto">
          <a:xfrm>
            <a:off x="6756331" y="1712760"/>
            <a:ext cx="1488037" cy="1936927"/>
            <a:chOff x="3792" y="977"/>
            <a:chExt cx="927" cy="1201"/>
          </a:xfrm>
        </p:grpSpPr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3796" y="1262"/>
              <a:ext cx="923" cy="916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Corbel" charset="0"/>
                  <a:ea typeface="Corbel" charset="0"/>
                  <a:cs typeface="Corbel" charset="0"/>
                </a:rPr>
                <a:t>item_key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Corbel" charset="0"/>
                  <a:ea typeface="Corbel" charset="0"/>
                  <a:cs typeface="Corbel" charset="0"/>
                </a:rPr>
                <a:t>item_name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Corbel" charset="0"/>
                  <a:ea typeface="Corbel" charset="0"/>
                  <a:cs typeface="Corbel" charset="0"/>
                </a:rPr>
                <a:t>brand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Corbel" charset="0"/>
                  <a:ea typeface="Corbel" charset="0"/>
                  <a:cs typeface="Corbel" charset="0"/>
                </a:rPr>
                <a:t>type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Corbel" charset="0"/>
                  <a:ea typeface="Corbel" charset="0"/>
                  <a:cs typeface="Corbel" charset="0"/>
                </a:rPr>
                <a:t>supplier_type</a:t>
              </a:r>
            </a:p>
          </p:txBody>
        </p:sp>
        <p:sp>
          <p:nvSpPr>
            <p:cNvPr id="37" name="Text Box 36"/>
            <p:cNvSpPr txBox="1">
              <a:spLocks noChangeArrowheads="1"/>
            </p:cNvSpPr>
            <p:nvPr/>
          </p:nvSpPr>
          <p:spPr bwMode="auto">
            <a:xfrm>
              <a:off x="3792" y="977"/>
              <a:ext cx="482" cy="286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Corbel" charset="0"/>
                  <a:ea typeface="Corbel" charset="0"/>
                  <a:cs typeface="Corbel" charset="0"/>
                </a:rPr>
                <a:t>item</a:t>
              </a:r>
            </a:p>
          </p:txBody>
        </p:sp>
      </p:grpSp>
      <p:grpSp>
        <p:nvGrpSpPr>
          <p:cNvPr id="38" name="Group 37"/>
          <p:cNvGrpSpPr>
            <a:grpSpLocks/>
          </p:cNvGrpSpPr>
          <p:nvPr/>
        </p:nvGrpSpPr>
        <p:grpSpPr bwMode="auto">
          <a:xfrm>
            <a:off x="1074204" y="4006825"/>
            <a:ext cx="1500066" cy="1393825"/>
            <a:chOff x="3896" y="2425"/>
            <a:chExt cx="933" cy="864"/>
          </a:xfrm>
        </p:grpSpPr>
        <p:sp>
          <p:nvSpPr>
            <p:cNvPr id="39" name="Rectangle 38"/>
            <p:cNvSpPr>
              <a:spLocks noChangeArrowheads="1"/>
            </p:cNvSpPr>
            <p:nvPr/>
          </p:nvSpPr>
          <p:spPr bwMode="auto">
            <a:xfrm>
              <a:off x="3896" y="2716"/>
              <a:ext cx="933" cy="573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Corbel" charset="0"/>
                  <a:ea typeface="Corbel" charset="0"/>
                  <a:cs typeface="Corbel" charset="0"/>
                </a:rPr>
                <a:t>branch_key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Corbel" charset="0"/>
                  <a:ea typeface="Corbel" charset="0"/>
                  <a:cs typeface="Corbel" charset="0"/>
                </a:rPr>
                <a:t>branch_name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Corbel" charset="0"/>
                  <a:ea typeface="Corbel" charset="0"/>
                  <a:cs typeface="Corbel" charset="0"/>
                </a:rPr>
                <a:t>branch_type</a:t>
              </a:r>
            </a:p>
          </p:txBody>
        </p:sp>
        <p:sp>
          <p:nvSpPr>
            <p:cNvPr id="40" name="Text Box 39"/>
            <p:cNvSpPr txBox="1">
              <a:spLocks noChangeArrowheads="1"/>
            </p:cNvSpPr>
            <p:nvPr/>
          </p:nvSpPr>
          <p:spPr bwMode="auto">
            <a:xfrm>
              <a:off x="3896" y="2425"/>
              <a:ext cx="661" cy="286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Corbel" charset="0"/>
                  <a:ea typeface="Corbel" charset="0"/>
                  <a:cs typeface="Corbel" charset="0"/>
                </a:rPr>
                <a:t>branch</a:t>
              </a:r>
            </a:p>
          </p:txBody>
        </p:sp>
      </p:grp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1203860" y="1368666"/>
            <a:ext cx="2648867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Sales </a:t>
            </a:r>
            <a:r>
              <a:rPr lang="en-US" altLang="zh-CN" sz="200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Dimension</a:t>
            </a:r>
            <a:r>
              <a:rPr lang="zh-CN" altLang="en-US" sz="2000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2000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Table</a:t>
            </a:r>
            <a:r>
              <a:rPr lang="en-US" altLang="zh-CN" sz="2000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s</a:t>
            </a:r>
            <a:endParaRPr lang="en-US" altLang="en-US" sz="2000" dirty="0">
              <a:solidFill>
                <a:srgbClr val="FF0000"/>
              </a:solidFill>
              <a:latin typeface="Corbel" charset="0"/>
              <a:ea typeface="Corbel" charset="0"/>
              <a:cs typeface="Corbe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232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Snowflake </a:t>
            </a:r>
            <a:r>
              <a:rPr lang="en-US" altLang="en-US" dirty="0" smtClean="0"/>
              <a:t>Schema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11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127378" y="3074986"/>
            <a:ext cx="2065338" cy="4524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Corbel" charset="0"/>
              <a:ea typeface="Corbel" charset="0"/>
              <a:cs typeface="Corbel" charset="0"/>
            </a:endParaRP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114304" y="1279759"/>
            <a:ext cx="1894744" cy="2155695"/>
            <a:chOff x="277" y="1173"/>
            <a:chExt cx="1180" cy="1336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77" y="1421"/>
              <a:ext cx="1180" cy="1088"/>
            </a:xfrm>
            <a:prstGeom prst="rect">
              <a:avLst/>
            </a:prstGeom>
            <a:solidFill>
              <a:srgbClr val="00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Corbel" charset="0"/>
                  <a:ea typeface="Corbel" charset="0"/>
                  <a:cs typeface="Corbel" charset="0"/>
                </a:rPr>
                <a:t>time_key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Corbel" charset="0"/>
                  <a:ea typeface="Corbel" charset="0"/>
                  <a:cs typeface="Corbel" charset="0"/>
                </a:rPr>
                <a:t>day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Corbel" charset="0"/>
                  <a:ea typeface="Corbel" charset="0"/>
                  <a:cs typeface="Corbel" charset="0"/>
                </a:rPr>
                <a:t>day_of_the_week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Corbel" charset="0"/>
                  <a:ea typeface="Corbel" charset="0"/>
                  <a:cs typeface="Corbel" charset="0"/>
                </a:rPr>
                <a:t>month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Corbel" charset="0"/>
                  <a:ea typeface="Corbel" charset="0"/>
                  <a:cs typeface="Corbel" charset="0"/>
                </a:rPr>
                <a:t>quarter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Corbel" charset="0"/>
                  <a:ea typeface="Corbel" charset="0"/>
                  <a:cs typeface="Corbel" charset="0"/>
                </a:rPr>
                <a:t>year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77" y="1173"/>
              <a:ext cx="421" cy="248"/>
            </a:xfrm>
            <a:prstGeom prst="rect">
              <a:avLst/>
            </a:prstGeom>
            <a:solidFill>
              <a:srgbClr val="00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Corbel" charset="0"/>
                  <a:ea typeface="Corbel" charset="0"/>
                  <a:cs typeface="Corbel" charset="0"/>
                </a:rPr>
                <a:t>time</a:t>
              </a:r>
            </a:p>
          </p:txBody>
        </p:sp>
      </p:grp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5753104" y="3779837"/>
            <a:ext cx="1400195" cy="1330316"/>
            <a:chOff x="684" y="2196"/>
            <a:chExt cx="1322" cy="833"/>
          </a:xfrm>
        </p:grpSpPr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684" y="2450"/>
              <a:ext cx="1322" cy="579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Corbel" charset="0"/>
                  <a:ea typeface="Corbel" charset="0"/>
                  <a:cs typeface="Corbel" charset="0"/>
                </a:rPr>
                <a:t>location_key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Corbel" charset="0"/>
                  <a:ea typeface="Corbel" charset="0"/>
                  <a:cs typeface="Corbel" charset="0"/>
                </a:rPr>
                <a:t>street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Corbel" charset="0"/>
                  <a:ea typeface="Corbel" charset="0"/>
                  <a:cs typeface="Corbel" charset="0"/>
                </a:rPr>
                <a:t>city_key</a:t>
              </a: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684" y="2196"/>
              <a:ext cx="981" cy="251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Corbel" charset="0"/>
                  <a:ea typeface="Corbel" charset="0"/>
                  <a:cs typeface="Corbel" charset="0"/>
                </a:rPr>
                <a:t>location</a:t>
              </a:r>
            </a:p>
          </p:txBody>
        </p:sp>
      </p:grp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093552" y="2190907"/>
            <a:ext cx="1856214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Sales Fact Table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127378" y="2609850"/>
            <a:ext cx="2065338" cy="4524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3160716" y="2655886"/>
            <a:ext cx="2057400" cy="400752"/>
          </a:xfrm>
          <a:prstGeom prst="rect">
            <a:avLst/>
          </a:prstGeom>
          <a:solidFill>
            <a:srgbClr val="00FF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Corbel" charset="0"/>
                <a:ea typeface="Corbel" charset="0"/>
                <a:cs typeface="Corbel" charset="0"/>
              </a:rPr>
              <a:t>           time_key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3162303" y="3105149"/>
            <a:ext cx="1994666" cy="400752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Corbel" charset="0"/>
                <a:ea typeface="Corbel" charset="0"/>
                <a:cs typeface="Corbel" charset="0"/>
              </a:rPr>
              <a:t>              item_key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3127378" y="3540124"/>
            <a:ext cx="2065338" cy="450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3162303" y="3551236"/>
            <a:ext cx="2030413" cy="400752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Corbel" charset="0"/>
                <a:ea typeface="Corbel" charset="0"/>
                <a:cs typeface="Corbel" charset="0"/>
              </a:rPr>
              <a:t>           branch_key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3127378" y="4003675"/>
            <a:ext cx="2065338" cy="4524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3160717" y="4027486"/>
            <a:ext cx="1996252" cy="400752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         </a:t>
            </a:r>
            <a:r>
              <a:rPr lang="en-US" altLang="en-US" sz="2000" dirty="0" err="1">
                <a:latin typeface="Corbel" charset="0"/>
                <a:ea typeface="Corbel" charset="0"/>
                <a:cs typeface="Corbel" charset="0"/>
              </a:rPr>
              <a:t>location_key</a:t>
            </a:r>
            <a:endParaRPr lang="en-US" altLang="en-US" sz="200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3127378" y="4468811"/>
            <a:ext cx="2065338" cy="4524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3162303" y="4519611"/>
            <a:ext cx="1994666" cy="400752"/>
          </a:xfrm>
          <a:prstGeom prst="rect">
            <a:avLst/>
          </a:prstGeom>
          <a:solidFill>
            <a:srgbClr val="FF99C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Corbel" charset="0"/>
                <a:ea typeface="Corbel" charset="0"/>
                <a:cs typeface="Corbel" charset="0"/>
              </a:rPr>
              <a:t>            </a:t>
            </a:r>
            <a:r>
              <a:rPr lang="en-US" altLang="en-US" sz="2000" dirty="0" err="1">
                <a:latin typeface="Corbel" charset="0"/>
                <a:ea typeface="Corbel" charset="0"/>
                <a:cs typeface="Corbel" charset="0"/>
              </a:rPr>
              <a:t>units_sold</a:t>
            </a:r>
            <a:endParaRPr lang="en-US" altLang="en-US" sz="200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3127378" y="4933949"/>
            <a:ext cx="2065338" cy="450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3162303" y="4964111"/>
            <a:ext cx="1981200" cy="400752"/>
          </a:xfrm>
          <a:prstGeom prst="rect">
            <a:avLst/>
          </a:prstGeom>
          <a:solidFill>
            <a:srgbClr val="FF99C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Corbel" charset="0"/>
                <a:ea typeface="Corbel" charset="0"/>
                <a:cs typeface="Corbel" charset="0"/>
              </a:rPr>
              <a:t>         dollars_sold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3127378" y="5399086"/>
            <a:ext cx="2065338" cy="450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3143254" y="5410199"/>
            <a:ext cx="2000249" cy="400752"/>
          </a:xfrm>
          <a:prstGeom prst="rect">
            <a:avLst/>
          </a:prstGeom>
          <a:solidFill>
            <a:srgbClr val="FF99C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Corbel" charset="0"/>
                <a:ea typeface="Corbel" charset="0"/>
                <a:cs typeface="Corbel" charset="0"/>
              </a:rPr>
              <a:t>             </a:t>
            </a:r>
            <a:r>
              <a:rPr lang="en-US" altLang="en-US" sz="2000" dirty="0" err="1">
                <a:latin typeface="Corbel" charset="0"/>
                <a:ea typeface="Corbel" charset="0"/>
                <a:cs typeface="Corbel" charset="0"/>
              </a:rPr>
              <a:t>avg_sales</a:t>
            </a:r>
            <a:endParaRPr lang="en-US" altLang="en-US" sz="200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1485903" y="5837236"/>
            <a:ext cx="1219200" cy="40640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latin typeface="Corbel" charset="0"/>
                <a:ea typeface="Corbel" charset="0"/>
                <a:cs typeface="Corbel" charset="0"/>
              </a:rPr>
              <a:t>Measures</a:t>
            </a:r>
          </a:p>
        </p:txBody>
      </p:sp>
      <p:sp>
        <p:nvSpPr>
          <p:cNvPr id="27" name="Line 26"/>
          <p:cNvSpPr>
            <a:spLocks noChangeShapeType="1"/>
          </p:cNvSpPr>
          <p:nvPr/>
        </p:nvSpPr>
        <p:spPr bwMode="auto">
          <a:xfrm flipV="1">
            <a:off x="2400303" y="4694236"/>
            <a:ext cx="769938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28" name="Line 27"/>
          <p:cNvSpPr>
            <a:spLocks noChangeShapeType="1"/>
          </p:cNvSpPr>
          <p:nvPr/>
        </p:nvSpPr>
        <p:spPr bwMode="auto">
          <a:xfrm flipV="1">
            <a:off x="2381253" y="5237162"/>
            <a:ext cx="788988" cy="561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29" name="Line 28"/>
          <p:cNvSpPr>
            <a:spLocks noChangeShapeType="1"/>
          </p:cNvSpPr>
          <p:nvPr/>
        </p:nvSpPr>
        <p:spPr bwMode="auto">
          <a:xfrm flipV="1">
            <a:off x="2381254" y="5605462"/>
            <a:ext cx="904875" cy="1936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30" name="Line 29"/>
          <p:cNvSpPr>
            <a:spLocks noChangeShapeType="1"/>
          </p:cNvSpPr>
          <p:nvPr/>
        </p:nvSpPr>
        <p:spPr bwMode="auto">
          <a:xfrm flipH="1">
            <a:off x="1790703" y="3856036"/>
            <a:ext cx="1346200" cy="685800"/>
          </a:xfrm>
          <a:prstGeom prst="line">
            <a:avLst/>
          </a:prstGeom>
          <a:noFill/>
          <a:ln w="508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31" name="Line 30"/>
          <p:cNvSpPr>
            <a:spLocks noChangeShapeType="1"/>
          </p:cNvSpPr>
          <p:nvPr/>
        </p:nvSpPr>
        <p:spPr bwMode="auto">
          <a:xfrm flipH="1" flipV="1">
            <a:off x="1790704" y="1951037"/>
            <a:ext cx="1522413" cy="866775"/>
          </a:xfrm>
          <a:prstGeom prst="line">
            <a:avLst/>
          </a:prstGeom>
          <a:noFill/>
          <a:ln w="50800">
            <a:solidFill>
              <a:schemeClr val="tx1"/>
            </a:solidFill>
            <a:prstDash val="sysDot"/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32" name="Line 31"/>
          <p:cNvSpPr>
            <a:spLocks noChangeShapeType="1"/>
          </p:cNvSpPr>
          <p:nvPr/>
        </p:nvSpPr>
        <p:spPr bwMode="auto">
          <a:xfrm>
            <a:off x="5143503" y="4237036"/>
            <a:ext cx="609600" cy="152400"/>
          </a:xfrm>
          <a:prstGeom prst="line">
            <a:avLst/>
          </a:prstGeom>
          <a:noFill/>
          <a:ln w="508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33" name="Line 32"/>
          <p:cNvSpPr>
            <a:spLocks noChangeShapeType="1"/>
          </p:cNvSpPr>
          <p:nvPr/>
        </p:nvSpPr>
        <p:spPr bwMode="auto">
          <a:xfrm flipV="1">
            <a:off x="5143503" y="2255836"/>
            <a:ext cx="609600" cy="838200"/>
          </a:xfrm>
          <a:prstGeom prst="line">
            <a:avLst/>
          </a:prstGeom>
          <a:noFill/>
          <a:ln w="508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grpSp>
        <p:nvGrpSpPr>
          <p:cNvPr id="34" name="Group 33"/>
          <p:cNvGrpSpPr>
            <a:grpSpLocks/>
          </p:cNvGrpSpPr>
          <p:nvPr/>
        </p:nvGrpSpPr>
        <p:grpSpPr bwMode="auto">
          <a:xfrm>
            <a:off x="5753104" y="1480934"/>
            <a:ext cx="1374775" cy="1936952"/>
            <a:chOff x="3796" y="975"/>
            <a:chExt cx="857" cy="1201"/>
          </a:xfrm>
        </p:grpSpPr>
        <p:sp>
          <p:nvSpPr>
            <p:cNvPr id="35" name="Rectangle 34"/>
            <p:cNvSpPr>
              <a:spLocks noChangeArrowheads="1"/>
            </p:cNvSpPr>
            <p:nvPr/>
          </p:nvSpPr>
          <p:spPr bwMode="auto">
            <a:xfrm>
              <a:off x="3796" y="1262"/>
              <a:ext cx="857" cy="91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Corbel" charset="0"/>
                  <a:ea typeface="Corbel" charset="0"/>
                  <a:cs typeface="Corbel" charset="0"/>
                </a:rPr>
                <a:t>item_key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Corbel" charset="0"/>
                  <a:ea typeface="Corbel" charset="0"/>
                  <a:cs typeface="Corbel" charset="0"/>
                </a:rPr>
                <a:t>item_name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Corbel" charset="0"/>
                  <a:ea typeface="Corbel" charset="0"/>
                  <a:cs typeface="Corbel" charset="0"/>
                </a:rPr>
                <a:t>brand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Corbel" charset="0"/>
                  <a:ea typeface="Corbel" charset="0"/>
                  <a:cs typeface="Corbel" charset="0"/>
                </a:rPr>
                <a:t>type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Corbel" charset="0"/>
                  <a:ea typeface="Corbel" charset="0"/>
                  <a:cs typeface="Corbel" charset="0"/>
                </a:rPr>
                <a:t>supplier_key</a:t>
              </a:r>
            </a:p>
          </p:txBody>
        </p:sp>
        <p:sp>
          <p:nvSpPr>
            <p:cNvPr id="36" name="Text Box 35"/>
            <p:cNvSpPr txBox="1">
              <a:spLocks noChangeArrowheads="1"/>
            </p:cNvSpPr>
            <p:nvPr/>
          </p:nvSpPr>
          <p:spPr bwMode="auto">
            <a:xfrm>
              <a:off x="3796" y="975"/>
              <a:ext cx="482" cy="286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Corbel" charset="0"/>
                  <a:ea typeface="Corbel" charset="0"/>
                  <a:cs typeface="Corbel" charset="0"/>
                </a:rPr>
                <a:t>item</a:t>
              </a:r>
            </a:p>
          </p:txBody>
        </p:sp>
      </p:grpSp>
      <p:grpSp>
        <p:nvGrpSpPr>
          <p:cNvPr id="37" name="Group 36"/>
          <p:cNvGrpSpPr>
            <a:grpSpLocks/>
          </p:cNvGrpSpPr>
          <p:nvPr/>
        </p:nvGrpSpPr>
        <p:grpSpPr bwMode="auto">
          <a:xfrm>
            <a:off x="502708" y="3868943"/>
            <a:ext cx="1500066" cy="1379306"/>
            <a:chOff x="3896" y="2434"/>
            <a:chExt cx="933" cy="855"/>
          </a:xfrm>
        </p:grpSpPr>
        <p:sp>
          <p:nvSpPr>
            <p:cNvPr id="38" name="Rectangle 37"/>
            <p:cNvSpPr>
              <a:spLocks noChangeArrowheads="1"/>
            </p:cNvSpPr>
            <p:nvPr/>
          </p:nvSpPr>
          <p:spPr bwMode="auto">
            <a:xfrm>
              <a:off x="3896" y="2716"/>
              <a:ext cx="933" cy="573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Corbel" charset="0"/>
                  <a:ea typeface="Corbel" charset="0"/>
                  <a:cs typeface="Corbel" charset="0"/>
                </a:rPr>
                <a:t>branch_key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Corbel" charset="0"/>
                  <a:ea typeface="Corbel" charset="0"/>
                  <a:cs typeface="Corbel" charset="0"/>
                </a:rPr>
                <a:t>branch_name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Corbel" charset="0"/>
                  <a:ea typeface="Corbel" charset="0"/>
                  <a:cs typeface="Corbel" charset="0"/>
                </a:rPr>
                <a:t>branch_type</a:t>
              </a:r>
            </a:p>
          </p:txBody>
        </p:sp>
        <p:sp>
          <p:nvSpPr>
            <p:cNvPr id="39" name="Text Box 38"/>
            <p:cNvSpPr txBox="1">
              <a:spLocks noChangeArrowheads="1"/>
            </p:cNvSpPr>
            <p:nvPr/>
          </p:nvSpPr>
          <p:spPr bwMode="auto">
            <a:xfrm>
              <a:off x="3896" y="2434"/>
              <a:ext cx="661" cy="286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dirty="0">
                  <a:latin typeface="Corbel" charset="0"/>
                  <a:ea typeface="Corbel" charset="0"/>
                  <a:cs typeface="Corbel" charset="0"/>
                </a:rPr>
                <a:t>branch</a:t>
              </a:r>
            </a:p>
          </p:txBody>
        </p:sp>
      </p:grpSp>
      <p:grpSp>
        <p:nvGrpSpPr>
          <p:cNvPr id="40" name="Group 40"/>
          <p:cNvGrpSpPr>
            <a:grpSpLocks/>
          </p:cNvGrpSpPr>
          <p:nvPr/>
        </p:nvGrpSpPr>
        <p:grpSpPr bwMode="auto">
          <a:xfrm>
            <a:off x="7515354" y="1836868"/>
            <a:ext cx="1481489" cy="1108445"/>
            <a:chOff x="3796" y="721"/>
            <a:chExt cx="923" cy="1301"/>
          </a:xfrm>
        </p:grpSpPr>
        <p:sp>
          <p:nvSpPr>
            <p:cNvPr id="41" name="Rectangle 41"/>
            <p:cNvSpPr>
              <a:spLocks noChangeArrowheads="1"/>
            </p:cNvSpPr>
            <p:nvPr/>
          </p:nvSpPr>
          <p:spPr bwMode="auto">
            <a:xfrm>
              <a:off x="3796" y="1263"/>
              <a:ext cx="923" cy="759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Corbel" charset="0"/>
                  <a:ea typeface="Corbel" charset="0"/>
                  <a:cs typeface="Corbel" charset="0"/>
                </a:rPr>
                <a:t>supplier_key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Corbel" charset="0"/>
                  <a:ea typeface="Corbel" charset="0"/>
                  <a:cs typeface="Corbel" charset="0"/>
                </a:rPr>
                <a:t>supplier_type</a:t>
              </a:r>
            </a:p>
          </p:txBody>
        </p:sp>
        <p:sp>
          <p:nvSpPr>
            <p:cNvPr id="42" name="Text Box 42"/>
            <p:cNvSpPr txBox="1">
              <a:spLocks noChangeArrowheads="1"/>
            </p:cNvSpPr>
            <p:nvPr/>
          </p:nvSpPr>
          <p:spPr bwMode="auto">
            <a:xfrm>
              <a:off x="3796" y="721"/>
              <a:ext cx="745" cy="542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Corbel" charset="0"/>
                  <a:ea typeface="Corbel" charset="0"/>
                  <a:cs typeface="Corbel" charset="0"/>
                </a:rPr>
                <a:t>supplier</a:t>
              </a:r>
            </a:p>
          </p:txBody>
        </p:sp>
      </p:grpSp>
      <p:sp>
        <p:nvSpPr>
          <p:cNvPr id="43" name="Line 43"/>
          <p:cNvSpPr>
            <a:spLocks noChangeShapeType="1"/>
          </p:cNvSpPr>
          <p:nvPr/>
        </p:nvSpPr>
        <p:spPr bwMode="auto">
          <a:xfrm flipV="1">
            <a:off x="6972303" y="2636836"/>
            <a:ext cx="533400" cy="533400"/>
          </a:xfrm>
          <a:prstGeom prst="line">
            <a:avLst/>
          </a:prstGeom>
          <a:noFill/>
          <a:ln w="508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grpSp>
        <p:nvGrpSpPr>
          <p:cNvPr id="44" name="Group 45"/>
          <p:cNvGrpSpPr>
            <a:grpSpLocks/>
          </p:cNvGrpSpPr>
          <p:nvPr/>
        </p:nvGrpSpPr>
        <p:grpSpPr bwMode="auto">
          <a:xfrm>
            <a:off x="7299329" y="4846638"/>
            <a:ext cx="1654175" cy="1739476"/>
            <a:chOff x="684" y="2196"/>
            <a:chExt cx="1565" cy="1062"/>
          </a:xfrm>
        </p:grpSpPr>
        <p:sp>
          <p:nvSpPr>
            <p:cNvPr id="45" name="Rectangle 46"/>
            <p:cNvSpPr>
              <a:spLocks noChangeArrowheads="1"/>
            </p:cNvSpPr>
            <p:nvPr/>
          </p:nvSpPr>
          <p:spPr bwMode="auto">
            <a:xfrm>
              <a:off x="684" y="2450"/>
              <a:ext cx="1565" cy="80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Corbel" charset="0"/>
                  <a:ea typeface="Corbel" charset="0"/>
                  <a:cs typeface="Corbel" charset="0"/>
                </a:rPr>
                <a:t>city_key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Corbel" charset="0"/>
                  <a:ea typeface="Corbel" charset="0"/>
                  <a:cs typeface="Corbel" charset="0"/>
                </a:rPr>
                <a:t>city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Corbel" charset="0"/>
                  <a:ea typeface="Corbel" charset="0"/>
                  <a:cs typeface="Corbel" charset="0"/>
                </a:rPr>
                <a:t>state_or_province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Corbel" charset="0"/>
                  <a:ea typeface="Corbel" charset="0"/>
                  <a:cs typeface="Corbel" charset="0"/>
                </a:rPr>
                <a:t>country</a:t>
              </a:r>
            </a:p>
          </p:txBody>
        </p:sp>
        <p:sp>
          <p:nvSpPr>
            <p:cNvPr id="46" name="Rectangle 47"/>
            <p:cNvSpPr>
              <a:spLocks noChangeArrowheads="1"/>
            </p:cNvSpPr>
            <p:nvPr/>
          </p:nvSpPr>
          <p:spPr bwMode="auto">
            <a:xfrm>
              <a:off x="684" y="2196"/>
              <a:ext cx="542" cy="24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Corbel" charset="0"/>
                  <a:ea typeface="Corbel" charset="0"/>
                  <a:cs typeface="Corbel" charset="0"/>
                </a:rPr>
                <a:t>city</a:t>
              </a:r>
            </a:p>
          </p:txBody>
        </p:sp>
      </p:grpSp>
      <p:sp>
        <p:nvSpPr>
          <p:cNvPr id="47" name="Line 48"/>
          <p:cNvSpPr>
            <a:spLocks noChangeShapeType="1"/>
          </p:cNvSpPr>
          <p:nvPr/>
        </p:nvSpPr>
        <p:spPr bwMode="auto">
          <a:xfrm>
            <a:off x="6667503" y="4999036"/>
            <a:ext cx="685800" cy="457200"/>
          </a:xfrm>
          <a:prstGeom prst="line">
            <a:avLst/>
          </a:prstGeom>
          <a:noFill/>
          <a:ln w="508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7153299" y="3792027"/>
            <a:ext cx="2065179" cy="70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Sales </a:t>
            </a:r>
            <a:r>
              <a:rPr lang="en-US" altLang="zh-CN" sz="200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Dimension</a:t>
            </a:r>
            <a:r>
              <a:rPr lang="zh-CN" altLang="en-US" sz="2000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2000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Table</a:t>
            </a:r>
            <a:r>
              <a:rPr lang="en-US" altLang="zh-CN" sz="2000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s</a:t>
            </a:r>
            <a:endParaRPr lang="en-US" altLang="en-US" sz="2000" dirty="0">
              <a:solidFill>
                <a:srgbClr val="FF0000"/>
              </a:solidFill>
              <a:latin typeface="Corbel" charset="0"/>
              <a:ea typeface="Corbel" charset="0"/>
              <a:cs typeface="Corbe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9409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819400" y="2925763"/>
            <a:ext cx="1608138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Corbel" charset="0"/>
              <a:ea typeface="Corbel" charset="0"/>
              <a:cs typeface="Corbel" charset="0"/>
            </a:endParaRP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152400" y="1140523"/>
            <a:ext cx="1705741" cy="1940841"/>
            <a:chOff x="277" y="1191"/>
            <a:chExt cx="1062" cy="1203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77" y="1421"/>
              <a:ext cx="1062" cy="973"/>
            </a:xfrm>
            <a:prstGeom prst="rect">
              <a:avLst/>
            </a:prstGeom>
            <a:solidFill>
              <a:srgbClr val="00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Corbel" charset="0"/>
                  <a:ea typeface="Corbel" charset="0"/>
                  <a:cs typeface="Corbel" charset="0"/>
                </a:rPr>
                <a:t>time_key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Corbel" charset="0"/>
                  <a:ea typeface="Corbel" charset="0"/>
                  <a:cs typeface="Corbel" charset="0"/>
                </a:rPr>
                <a:t>day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Corbel" charset="0"/>
                  <a:ea typeface="Corbel" charset="0"/>
                  <a:cs typeface="Corbel" charset="0"/>
                </a:rPr>
                <a:t>day_of_the_week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Corbel" charset="0"/>
                  <a:ea typeface="Corbel" charset="0"/>
                  <a:cs typeface="Corbel" charset="0"/>
                </a:rPr>
                <a:t>month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Corbel" charset="0"/>
                  <a:ea typeface="Corbel" charset="0"/>
                  <a:cs typeface="Corbel" charset="0"/>
                </a:rPr>
                <a:t>quarter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Corbel" charset="0"/>
                  <a:ea typeface="Corbel" charset="0"/>
                  <a:cs typeface="Corbel" charset="0"/>
                </a:rPr>
                <a:t>year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77" y="1191"/>
              <a:ext cx="389" cy="229"/>
            </a:xfrm>
            <a:prstGeom prst="rect">
              <a:avLst/>
            </a:prstGeom>
            <a:solidFill>
              <a:srgbClr val="00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Corbel" charset="0"/>
                  <a:ea typeface="Corbel" charset="0"/>
                  <a:cs typeface="Corbel" charset="0"/>
                </a:rPr>
                <a:t>time</a:t>
              </a:r>
            </a:p>
          </p:txBody>
        </p:sp>
      </p:grp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5029201" y="3958291"/>
            <a:ext cx="1724839" cy="1691622"/>
            <a:chOff x="684" y="2222"/>
            <a:chExt cx="1074" cy="1049"/>
          </a:xfrm>
        </p:grpSpPr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684" y="2450"/>
              <a:ext cx="1074" cy="821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Corbel" charset="0"/>
                  <a:ea typeface="Corbel" charset="0"/>
                  <a:cs typeface="Corbel" charset="0"/>
                </a:rPr>
                <a:t>location_key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Corbel" charset="0"/>
                  <a:ea typeface="Corbel" charset="0"/>
                  <a:cs typeface="Corbel" charset="0"/>
                </a:rPr>
                <a:t>street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Corbel" charset="0"/>
                  <a:ea typeface="Corbel" charset="0"/>
                  <a:cs typeface="Corbel" charset="0"/>
                </a:rPr>
                <a:t>city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Corbel" charset="0"/>
                  <a:ea typeface="Corbel" charset="0"/>
                  <a:cs typeface="Corbel" charset="0"/>
                </a:rPr>
                <a:t>province_or_state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Corbel" charset="0"/>
                  <a:ea typeface="Corbel" charset="0"/>
                  <a:cs typeface="Corbel" charset="0"/>
                </a:rPr>
                <a:t>country</a:t>
              </a: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684" y="2222"/>
              <a:ext cx="595" cy="229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Corbel" charset="0"/>
                  <a:ea typeface="Corbel" charset="0"/>
                  <a:cs typeface="Corbel" charset="0"/>
                </a:rPr>
                <a:t>location</a:t>
              </a:r>
            </a:p>
          </p:txBody>
        </p:sp>
      </p:grp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800347" y="2082801"/>
            <a:ext cx="1695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Sales Fact Table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819400" y="2468563"/>
            <a:ext cx="1600200" cy="4524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819400" y="2544764"/>
            <a:ext cx="1601788" cy="366713"/>
          </a:xfrm>
          <a:prstGeom prst="rect">
            <a:avLst/>
          </a:prstGeom>
          <a:solidFill>
            <a:srgbClr val="00FF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 err="1">
                <a:latin typeface="Corbel" charset="0"/>
                <a:ea typeface="Corbel" charset="0"/>
                <a:cs typeface="Corbel" charset="0"/>
              </a:rPr>
              <a:t>time_key</a:t>
            </a:r>
            <a:endParaRPr lang="en-US" altLang="en-US" sz="180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819400" y="3001964"/>
            <a:ext cx="1600200" cy="366713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         </a:t>
            </a:r>
            <a:r>
              <a:rPr lang="en-US" altLang="en-US" sz="1800" dirty="0" err="1">
                <a:latin typeface="Corbel" charset="0"/>
                <a:ea typeface="Corbel" charset="0"/>
                <a:cs typeface="Corbel" charset="0"/>
              </a:rPr>
              <a:t>item_key</a:t>
            </a:r>
            <a:endParaRPr lang="en-US" altLang="en-US" sz="180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2819400" y="3382963"/>
            <a:ext cx="1600200" cy="450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2819400" y="3382964"/>
            <a:ext cx="1600200" cy="366713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      </a:t>
            </a:r>
            <a:r>
              <a:rPr lang="en-US" altLang="en-US" sz="1800" dirty="0" err="1">
                <a:latin typeface="Corbel" charset="0"/>
                <a:ea typeface="Corbel" charset="0"/>
                <a:cs typeface="Corbel" charset="0"/>
              </a:rPr>
              <a:t>branch_key</a:t>
            </a:r>
            <a:endParaRPr lang="en-US" altLang="en-US" sz="180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819400" y="3840163"/>
            <a:ext cx="1600200" cy="4524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2817813" y="3859214"/>
            <a:ext cx="1593850" cy="366713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    </a:t>
            </a:r>
            <a:r>
              <a:rPr lang="en-US" altLang="en-US" sz="1800" dirty="0" err="1">
                <a:latin typeface="Corbel" charset="0"/>
                <a:ea typeface="Corbel" charset="0"/>
                <a:cs typeface="Corbel" charset="0"/>
              </a:rPr>
              <a:t>location_key</a:t>
            </a:r>
            <a:endParaRPr lang="en-US" altLang="en-US" sz="180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2784476" y="4297364"/>
            <a:ext cx="1635125" cy="4556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2819400" y="4351339"/>
            <a:ext cx="1581150" cy="366713"/>
          </a:xfrm>
          <a:prstGeom prst="rect">
            <a:avLst/>
          </a:prstGeom>
          <a:solidFill>
            <a:srgbClr val="FF99C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rbel" charset="0"/>
                <a:ea typeface="Corbel" charset="0"/>
                <a:cs typeface="Corbel" charset="0"/>
              </a:rPr>
              <a:t>        units_sold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2784476" y="4754564"/>
            <a:ext cx="1635125" cy="4619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2819400" y="4795839"/>
            <a:ext cx="1587500" cy="366713"/>
          </a:xfrm>
          <a:prstGeom prst="rect">
            <a:avLst/>
          </a:prstGeom>
          <a:solidFill>
            <a:srgbClr val="FF99C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rbel" charset="0"/>
                <a:ea typeface="Corbel" charset="0"/>
                <a:cs typeface="Corbel" charset="0"/>
              </a:rPr>
              <a:t>     dollars_sold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2784476" y="5211763"/>
            <a:ext cx="1635125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2800350" y="5241926"/>
            <a:ext cx="1587500" cy="366712"/>
          </a:xfrm>
          <a:prstGeom prst="rect">
            <a:avLst/>
          </a:prstGeom>
          <a:solidFill>
            <a:srgbClr val="FF99C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rbel" charset="0"/>
                <a:ea typeface="Corbel" charset="0"/>
                <a:cs typeface="Corbel" charset="0"/>
              </a:rPr>
              <a:t>         avg_sales</a:t>
            </a: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1219200" y="5592763"/>
            <a:ext cx="1219200" cy="376238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Corbel" charset="0"/>
                <a:ea typeface="Corbel" charset="0"/>
                <a:cs typeface="Corbel" charset="0"/>
              </a:rPr>
              <a:t>Measures</a:t>
            </a:r>
          </a:p>
        </p:txBody>
      </p:sp>
      <p:sp>
        <p:nvSpPr>
          <p:cNvPr id="27" name="Line 26"/>
          <p:cNvSpPr>
            <a:spLocks noChangeShapeType="1"/>
          </p:cNvSpPr>
          <p:nvPr/>
        </p:nvSpPr>
        <p:spPr bwMode="auto">
          <a:xfrm flipV="1">
            <a:off x="2008189" y="4525963"/>
            <a:ext cx="769937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28" name="Line 27"/>
          <p:cNvSpPr>
            <a:spLocks noChangeShapeType="1"/>
          </p:cNvSpPr>
          <p:nvPr/>
        </p:nvSpPr>
        <p:spPr bwMode="auto">
          <a:xfrm flipV="1">
            <a:off x="1989139" y="5068889"/>
            <a:ext cx="788987" cy="561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29" name="Line 28"/>
          <p:cNvSpPr>
            <a:spLocks noChangeShapeType="1"/>
          </p:cNvSpPr>
          <p:nvPr/>
        </p:nvSpPr>
        <p:spPr bwMode="auto">
          <a:xfrm flipV="1">
            <a:off x="1989139" y="5437189"/>
            <a:ext cx="904875" cy="1936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30" name="Line 29"/>
          <p:cNvSpPr>
            <a:spLocks noChangeShapeType="1"/>
          </p:cNvSpPr>
          <p:nvPr/>
        </p:nvSpPr>
        <p:spPr bwMode="auto">
          <a:xfrm flipH="1">
            <a:off x="1565275" y="3694114"/>
            <a:ext cx="1193800" cy="735013"/>
          </a:xfrm>
          <a:prstGeom prst="line">
            <a:avLst/>
          </a:prstGeom>
          <a:noFill/>
          <a:ln w="508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31" name="Line 30"/>
          <p:cNvSpPr>
            <a:spLocks noChangeShapeType="1"/>
          </p:cNvSpPr>
          <p:nvPr/>
        </p:nvSpPr>
        <p:spPr bwMode="auto">
          <a:xfrm flipH="1" flipV="1">
            <a:off x="1828800" y="2239963"/>
            <a:ext cx="914400" cy="381000"/>
          </a:xfrm>
          <a:prstGeom prst="line">
            <a:avLst/>
          </a:prstGeom>
          <a:noFill/>
          <a:ln w="50800">
            <a:solidFill>
              <a:schemeClr val="tx1"/>
            </a:solidFill>
            <a:prstDash val="sysDot"/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32" name="Line 31"/>
          <p:cNvSpPr>
            <a:spLocks noChangeShapeType="1"/>
          </p:cNvSpPr>
          <p:nvPr/>
        </p:nvSpPr>
        <p:spPr bwMode="auto">
          <a:xfrm>
            <a:off x="4495800" y="4144963"/>
            <a:ext cx="533400" cy="381000"/>
          </a:xfrm>
          <a:prstGeom prst="line">
            <a:avLst/>
          </a:prstGeom>
          <a:noFill/>
          <a:ln w="508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33" name="Line 32"/>
          <p:cNvSpPr>
            <a:spLocks noChangeShapeType="1"/>
          </p:cNvSpPr>
          <p:nvPr/>
        </p:nvSpPr>
        <p:spPr bwMode="auto">
          <a:xfrm flipV="1">
            <a:off x="4419600" y="2620964"/>
            <a:ext cx="762000" cy="525463"/>
          </a:xfrm>
          <a:prstGeom prst="line">
            <a:avLst/>
          </a:prstGeom>
          <a:noFill/>
          <a:ln w="508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grpSp>
        <p:nvGrpSpPr>
          <p:cNvPr id="34" name="Group 33"/>
          <p:cNvGrpSpPr>
            <a:grpSpLocks/>
          </p:cNvGrpSpPr>
          <p:nvPr/>
        </p:nvGrpSpPr>
        <p:grpSpPr bwMode="auto">
          <a:xfrm>
            <a:off x="5100582" y="1419518"/>
            <a:ext cx="1346675" cy="1725296"/>
            <a:chOff x="3793" y="1013"/>
            <a:chExt cx="839" cy="1069"/>
          </a:xfrm>
        </p:grpSpPr>
        <p:sp>
          <p:nvSpPr>
            <p:cNvPr id="35" name="Rectangle 34"/>
            <p:cNvSpPr>
              <a:spLocks noChangeArrowheads="1"/>
            </p:cNvSpPr>
            <p:nvPr/>
          </p:nvSpPr>
          <p:spPr bwMode="auto">
            <a:xfrm>
              <a:off x="3796" y="1262"/>
              <a:ext cx="836" cy="820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Corbel" charset="0"/>
                  <a:ea typeface="Corbel" charset="0"/>
                  <a:cs typeface="Corbel" charset="0"/>
                </a:rPr>
                <a:t>item_key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Corbel" charset="0"/>
                  <a:ea typeface="Corbel" charset="0"/>
                  <a:cs typeface="Corbel" charset="0"/>
                </a:rPr>
                <a:t>item_name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Corbel" charset="0"/>
                  <a:ea typeface="Corbel" charset="0"/>
                  <a:cs typeface="Corbel" charset="0"/>
                </a:rPr>
                <a:t>brand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Corbel" charset="0"/>
                  <a:ea typeface="Corbel" charset="0"/>
                  <a:cs typeface="Corbel" charset="0"/>
                </a:rPr>
                <a:t>type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Corbel" charset="0"/>
                  <a:ea typeface="Corbel" charset="0"/>
                  <a:cs typeface="Corbel" charset="0"/>
                </a:rPr>
                <a:t>supplier_type</a:t>
              </a:r>
            </a:p>
          </p:txBody>
        </p:sp>
        <p:sp>
          <p:nvSpPr>
            <p:cNvPr id="36" name="Text Box 35"/>
            <p:cNvSpPr txBox="1">
              <a:spLocks noChangeArrowheads="1"/>
            </p:cNvSpPr>
            <p:nvPr/>
          </p:nvSpPr>
          <p:spPr bwMode="auto">
            <a:xfrm>
              <a:off x="3793" y="1013"/>
              <a:ext cx="421" cy="248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Corbel" charset="0"/>
                  <a:ea typeface="Corbel" charset="0"/>
                  <a:cs typeface="Corbel" charset="0"/>
                </a:rPr>
                <a:t>item</a:t>
              </a:r>
            </a:p>
          </p:txBody>
        </p:sp>
      </p:grpSp>
      <p:grpSp>
        <p:nvGrpSpPr>
          <p:cNvPr id="37" name="Group 36"/>
          <p:cNvGrpSpPr>
            <a:grpSpLocks/>
          </p:cNvGrpSpPr>
          <p:nvPr/>
        </p:nvGrpSpPr>
        <p:grpSpPr bwMode="auto">
          <a:xfrm>
            <a:off x="228598" y="3854695"/>
            <a:ext cx="1358143" cy="1210938"/>
            <a:chOff x="3896" y="2481"/>
            <a:chExt cx="845" cy="750"/>
          </a:xfrm>
        </p:grpSpPr>
        <p:sp>
          <p:nvSpPr>
            <p:cNvPr id="38" name="Rectangle 37"/>
            <p:cNvSpPr>
              <a:spLocks noChangeArrowheads="1"/>
            </p:cNvSpPr>
            <p:nvPr/>
          </p:nvSpPr>
          <p:spPr bwMode="auto">
            <a:xfrm>
              <a:off x="3896" y="2716"/>
              <a:ext cx="845" cy="515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Corbel" charset="0"/>
                  <a:ea typeface="Corbel" charset="0"/>
                  <a:cs typeface="Corbel" charset="0"/>
                </a:rPr>
                <a:t>branch_key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Corbel" charset="0"/>
                  <a:ea typeface="Corbel" charset="0"/>
                  <a:cs typeface="Corbel" charset="0"/>
                </a:rPr>
                <a:t>branch_name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Corbel" charset="0"/>
                  <a:ea typeface="Corbel" charset="0"/>
                  <a:cs typeface="Corbel" charset="0"/>
                </a:rPr>
                <a:t>branch_type</a:t>
              </a:r>
            </a:p>
          </p:txBody>
        </p:sp>
        <p:sp>
          <p:nvSpPr>
            <p:cNvPr id="39" name="Text Box 38"/>
            <p:cNvSpPr txBox="1">
              <a:spLocks noChangeArrowheads="1"/>
            </p:cNvSpPr>
            <p:nvPr/>
          </p:nvSpPr>
          <p:spPr bwMode="auto">
            <a:xfrm>
              <a:off x="3898" y="2481"/>
              <a:ext cx="526" cy="229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Corbel" charset="0"/>
                  <a:ea typeface="Corbel" charset="0"/>
                  <a:cs typeface="Corbel" charset="0"/>
                </a:rPr>
                <a:t>branch</a:t>
              </a:r>
            </a:p>
          </p:txBody>
        </p:sp>
      </p:grp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6935789" y="2373313"/>
            <a:ext cx="1608137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6858000" y="1516063"/>
            <a:ext cx="2038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Shipping Fact Table</a:t>
            </a:r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6935788" y="1916113"/>
            <a:ext cx="1600200" cy="4524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6934201" y="1992314"/>
            <a:ext cx="1603376" cy="366713"/>
          </a:xfrm>
          <a:prstGeom prst="rect">
            <a:avLst/>
          </a:prstGeom>
          <a:solidFill>
            <a:srgbClr val="00FF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rbel" charset="0"/>
                <a:ea typeface="Corbel" charset="0"/>
                <a:cs typeface="Corbel" charset="0"/>
              </a:rPr>
              <a:t>time_key</a:t>
            </a: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6934200" y="2449514"/>
            <a:ext cx="1601788" cy="366713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rbel" charset="0"/>
                <a:ea typeface="Corbel" charset="0"/>
                <a:cs typeface="Corbel" charset="0"/>
              </a:rPr>
              <a:t>         </a:t>
            </a:r>
            <a:r>
              <a:rPr lang="en-US" altLang="en-US" sz="1800" dirty="0" err="1">
                <a:latin typeface="Corbel" charset="0"/>
                <a:ea typeface="Corbel" charset="0"/>
                <a:cs typeface="Corbel" charset="0"/>
              </a:rPr>
              <a:t>item_key</a:t>
            </a:r>
            <a:endParaRPr lang="en-US" altLang="en-US" sz="180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6935788" y="2830513"/>
            <a:ext cx="1600200" cy="450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6935788" y="2830514"/>
            <a:ext cx="1600200" cy="366713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     </a:t>
            </a:r>
            <a:r>
              <a:rPr lang="en-US" altLang="en-US" sz="1800" dirty="0" err="1">
                <a:latin typeface="Corbel" charset="0"/>
                <a:ea typeface="Corbel" charset="0"/>
                <a:cs typeface="Corbel" charset="0"/>
              </a:rPr>
              <a:t>shipper_key</a:t>
            </a:r>
            <a:endParaRPr lang="en-US" altLang="en-US" sz="180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6935788" y="3287713"/>
            <a:ext cx="1600200" cy="4524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6943726" y="3306764"/>
            <a:ext cx="1562873" cy="369974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 err="1" smtClean="0">
                <a:latin typeface="Corbel" charset="0"/>
                <a:ea typeface="Corbel" charset="0"/>
                <a:cs typeface="Corbel" charset="0"/>
              </a:rPr>
              <a:t>from_location</a:t>
            </a:r>
            <a:endParaRPr lang="en-US" altLang="en-US" sz="180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6934200" y="3744914"/>
            <a:ext cx="1601789" cy="4556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50" name="Rectangle 49"/>
          <p:cNvSpPr>
            <a:spLocks noChangeArrowheads="1"/>
          </p:cNvSpPr>
          <p:nvPr/>
        </p:nvSpPr>
        <p:spPr bwMode="auto">
          <a:xfrm>
            <a:off x="6950849" y="3779839"/>
            <a:ext cx="1555750" cy="366713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    </a:t>
            </a:r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1800" dirty="0" err="1">
                <a:latin typeface="Corbel" charset="0"/>
                <a:ea typeface="Corbel" charset="0"/>
                <a:cs typeface="Corbel" charset="0"/>
              </a:rPr>
              <a:t>to_location</a:t>
            </a:r>
            <a:endParaRPr lang="en-US" altLang="en-US" sz="180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51" name="Rectangle 50"/>
          <p:cNvSpPr>
            <a:spLocks noChangeArrowheads="1"/>
          </p:cNvSpPr>
          <p:nvPr/>
        </p:nvSpPr>
        <p:spPr bwMode="auto">
          <a:xfrm>
            <a:off x="6934200" y="4202114"/>
            <a:ext cx="1601789" cy="4619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52" name="Rectangle 51"/>
          <p:cNvSpPr>
            <a:spLocks noChangeArrowheads="1"/>
          </p:cNvSpPr>
          <p:nvPr/>
        </p:nvSpPr>
        <p:spPr bwMode="auto">
          <a:xfrm>
            <a:off x="6934200" y="4243389"/>
            <a:ext cx="1576388" cy="366713"/>
          </a:xfrm>
          <a:prstGeom prst="rect">
            <a:avLst/>
          </a:prstGeom>
          <a:solidFill>
            <a:srgbClr val="FF99C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rbel" charset="0"/>
                <a:ea typeface="Corbel" charset="0"/>
                <a:cs typeface="Corbel" charset="0"/>
              </a:rPr>
              <a:t>     </a:t>
            </a:r>
            <a:r>
              <a:rPr lang="en-US" altLang="en-US" sz="1800" dirty="0" err="1">
                <a:latin typeface="Corbel" charset="0"/>
                <a:ea typeface="Corbel" charset="0"/>
                <a:cs typeface="Corbel" charset="0"/>
              </a:rPr>
              <a:t>dollars_cost</a:t>
            </a:r>
            <a:endParaRPr lang="en-US" altLang="en-US" sz="180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53" name="Rectangle 52"/>
          <p:cNvSpPr>
            <a:spLocks noChangeArrowheads="1"/>
          </p:cNvSpPr>
          <p:nvPr/>
        </p:nvSpPr>
        <p:spPr bwMode="auto">
          <a:xfrm>
            <a:off x="6900864" y="4659313"/>
            <a:ext cx="1605735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54" name="Rectangle 53"/>
          <p:cNvSpPr>
            <a:spLocks noChangeArrowheads="1"/>
          </p:cNvSpPr>
          <p:nvPr/>
        </p:nvSpPr>
        <p:spPr bwMode="auto">
          <a:xfrm>
            <a:off x="6950849" y="4689476"/>
            <a:ext cx="1593077" cy="369974"/>
          </a:xfrm>
          <a:prstGeom prst="rect">
            <a:avLst/>
          </a:prstGeom>
          <a:solidFill>
            <a:srgbClr val="FF99C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 err="1" smtClean="0">
                <a:latin typeface="Corbel" charset="0"/>
                <a:ea typeface="Corbel" charset="0"/>
                <a:cs typeface="Corbel" charset="0"/>
              </a:rPr>
              <a:t>units_shipped</a:t>
            </a:r>
            <a:endParaRPr lang="en-US" altLang="en-US" sz="180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55" name="Line 55"/>
          <p:cNvSpPr>
            <a:spLocks noChangeShapeType="1"/>
          </p:cNvSpPr>
          <p:nvPr/>
        </p:nvSpPr>
        <p:spPr bwMode="auto">
          <a:xfrm flipH="1" flipV="1">
            <a:off x="6553200" y="1401763"/>
            <a:ext cx="381000" cy="6858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56" name="Line 56"/>
          <p:cNvSpPr>
            <a:spLocks noChangeShapeType="1"/>
          </p:cNvSpPr>
          <p:nvPr/>
        </p:nvSpPr>
        <p:spPr bwMode="auto">
          <a:xfrm flipH="1">
            <a:off x="2667000" y="1401763"/>
            <a:ext cx="38862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57" name="Line 57"/>
          <p:cNvSpPr>
            <a:spLocks noChangeShapeType="1"/>
          </p:cNvSpPr>
          <p:nvPr/>
        </p:nvSpPr>
        <p:spPr bwMode="auto">
          <a:xfrm flipH="1">
            <a:off x="1828800" y="1401763"/>
            <a:ext cx="914400" cy="4572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58" name="Line 58"/>
          <p:cNvSpPr>
            <a:spLocks noChangeShapeType="1"/>
          </p:cNvSpPr>
          <p:nvPr/>
        </p:nvSpPr>
        <p:spPr bwMode="auto">
          <a:xfrm flipH="1" flipV="1">
            <a:off x="6400800" y="2163763"/>
            <a:ext cx="533400" cy="4572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59" name="Line 59"/>
          <p:cNvSpPr>
            <a:spLocks noChangeShapeType="1"/>
          </p:cNvSpPr>
          <p:nvPr/>
        </p:nvSpPr>
        <p:spPr bwMode="auto">
          <a:xfrm flipH="1">
            <a:off x="6172200" y="3535363"/>
            <a:ext cx="685800" cy="7620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60" name="Line 60"/>
          <p:cNvSpPr>
            <a:spLocks noChangeShapeType="1"/>
          </p:cNvSpPr>
          <p:nvPr/>
        </p:nvSpPr>
        <p:spPr bwMode="auto">
          <a:xfrm flipH="1">
            <a:off x="6400800" y="4068763"/>
            <a:ext cx="457200" cy="2286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61" name="Line 61"/>
          <p:cNvSpPr>
            <a:spLocks noChangeShapeType="1"/>
          </p:cNvSpPr>
          <p:nvPr/>
        </p:nvSpPr>
        <p:spPr bwMode="auto">
          <a:xfrm>
            <a:off x="8915400" y="3078163"/>
            <a:ext cx="0" cy="16764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pPr algn="r"/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grpSp>
        <p:nvGrpSpPr>
          <p:cNvPr id="62" name="Group 63"/>
          <p:cNvGrpSpPr>
            <a:grpSpLocks/>
          </p:cNvGrpSpPr>
          <p:nvPr/>
        </p:nvGrpSpPr>
        <p:grpSpPr bwMode="auto">
          <a:xfrm>
            <a:off x="7543904" y="5320307"/>
            <a:ext cx="1399297" cy="1439241"/>
            <a:chOff x="3896" y="2492"/>
            <a:chExt cx="870" cy="890"/>
          </a:xfrm>
        </p:grpSpPr>
        <p:sp>
          <p:nvSpPr>
            <p:cNvPr id="63" name="Rectangle 64"/>
            <p:cNvSpPr>
              <a:spLocks noChangeArrowheads="1"/>
            </p:cNvSpPr>
            <p:nvPr/>
          </p:nvSpPr>
          <p:spPr bwMode="auto">
            <a:xfrm>
              <a:off x="3896" y="2715"/>
              <a:ext cx="870" cy="667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Corbel" charset="0"/>
                  <a:ea typeface="Corbel" charset="0"/>
                  <a:cs typeface="Corbel" charset="0"/>
                </a:rPr>
                <a:t>shipper_key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Corbel" charset="0"/>
                  <a:ea typeface="Corbel" charset="0"/>
                  <a:cs typeface="Corbel" charset="0"/>
                </a:rPr>
                <a:t>shipper_name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Corbel" charset="0"/>
                  <a:ea typeface="Corbel" charset="0"/>
                  <a:cs typeface="Corbel" charset="0"/>
                </a:rPr>
                <a:t>location_key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Corbel" charset="0"/>
                  <a:ea typeface="Corbel" charset="0"/>
                  <a:cs typeface="Corbel" charset="0"/>
                </a:rPr>
                <a:t>shipper_type</a:t>
              </a:r>
            </a:p>
          </p:txBody>
        </p:sp>
        <p:sp>
          <p:nvSpPr>
            <p:cNvPr id="64" name="Text Box 65"/>
            <p:cNvSpPr txBox="1">
              <a:spLocks noChangeArrowheads="1"/>
            </p:cNvSpPr>
            <p:nvPr/>
          </p:nvSpPr>
          <p:spPr bwMode="auto">
            <a:xfrm>
              <a:off x="3896" y="2492"/>
              <a:ext cx="553" cy="228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latin typeface="Corbel" charset="0"/>
                  <a:ea typeface="Corbel" charset="0"/>
                  <a:cs typeface="Corbel" charset="0"/>
                </a:rPr>
                <a:t>shipper</a:t>
              </a:r>
            </a:p>
          </p:txBody>
        </p:sp>
      </p:grpSp>
      <p:sp>
        <p:nvSpPr>
          <p:cNvPr id="65" name="Line 66"/>
          <p:cNvSpPr>
            <a:spLocks noChangeShapeType="1"/>
          </p:cNvSpPr>
          <p:nvPr/>
        </p:nvSpPr>
        <p:spPr bwMode="auto">
          <a:xfrm flipH="1">
            <a:off x="8534400" y="4678363"/>
            <a:ext cx="381000" cy="10668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66" name="Line 67"/>
          <p:cNvSpPr>
            <a:spLocks noChangeShapeType="1"/>
          </p:cNvSpPr>
          <p:nvPr/>
        </p:nvSpPr>
        <p:spPr bwMode="auto">
          <a:xfrm>
            <a:off x="8534400" y="3078163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pPr algn="r"/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67" name="Line 68"/>
          <p:cNvSpPr>
            <a:spLocks noChangeShapeType="1"/>
          </p:cNvSpPr>
          <p:nvPr/>
        </p:nvSpPr>
        <p:spPr bwMode="auto">
          <a:xfrm flipH="1" flipV="1">
            <a:off x="5791200" y="5668963"/>
            <a:ext cx="1752600" cy="6858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Fact </a:t>
            </a:r>
            <a:r>
              <a:rPr lang="en-US" altLang="en-US" dirty="0" smtClean="0"/>
              <a:t>Constellation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12</a:t>
            </a:fld>
            <a:endParaRPr lang="en-US"/>
          </a:p>
        </p:txBody>
      </p:sp>
      <p:sp>
        <p:nvSpPr>
          <p:cNvPr id="68" name="Rectangle 67"/>
          <p:cNvSpPr>
            <a:spLocks noChangeArrowheads="1"/>
          </p:cNvSpPr>
          <p:nvPr/>
        </p:nvSpPr>
        <p:spPr bwMode="auto">
          <a:xfrm>
            <a:off x="4474394" y="5788821"/>
            <a:ext cx="2065179" cy="70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Sales </a:t>
            </a:r>
            <a:r>
              <a:rPr lang="en-US" altLang="zh-CN" sz="2000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Dimension</a:t>
            </a:r>
            <a:r>
              <a:rPr lang="zh-CN" altLang="en-US" sz="2000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2000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Table</a:t>
            </a:r>
            <a:r>
              <a:rPr lang="en-US" altLang="zh-CN" sz="2000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s</a:t>
            </a:r>
            <a:endParaRPr lang="en-US" altLang="en-US" sz="2000" dirty="0">
              <a:solidFill>
                <a:srgbClr val="FF0000"/>
              </a:solidFill>
              <a:latin typeface="Corbel" charset="0"/>
              <a:ea typeface="Corbel" charset="0"/>
              <a:cs typeface="Corbe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0216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Modeling </a:t>
            </a:r>
            <a:r>
              <a:rPr lang="en-US" altLang="en-US" dirty="0"/>
              <a:t>of Data </a:t>
            </a:r>
            <a:r>
              <a:rPr lang="en-US" altLang="zh-CN" dirty="0" smtClean="0"/>
              <a:t>Cubes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en-US" sz="2400" dirty="0"/>
              <a:t>Modeling data </a:t>
            </a:r>
            <a:r>
              <a:rPr lang="en-US" altLang="zh-CN" sz="2400" dirty="0" smtClean="0"/>
              <a:t>cubes</a:t>
            </a:r>
            <a:r>
              <a:rPr lang="en-US" altLang="en-US" sz="2400" dirty="0" smtClean="0"/>
              <a:t>: </a:t>
            </a:r>
            <a:r>
              <a:rPr lang="en-US" altLang="en-US" sz="2400" dirty="0"/>
              <a:t>dimensions &amp; measures</a:t>
            </a:r>
          </a:p>
          <a:p>
            <a:pPr lvl="1">
              <a:lnSpc>
                <a:spcPct val="150000"/>
              </a:lnSpc>
              <a:spcAft>
                <a:spcPts val="600"/>
              </a:spcAft>
            </a:pPr>
            <a:r>
              <a:rPr lang="en-US" altLang="en-US" sz="2400" b="1" dirty="0"/>
              <a:t>Star schema: </a:t>
            </a:r>
            <a:r>
              <a:rPr lang="en-US" altLang="en-US" sz="2400" dirty="0"/>
              <a:t>A </a:t>
            </a:r>
            <a:r>
              <a:rPr lang="en-US" altLang="en-US" sz="2400" dirty="0">
                <a:solidFill>
                  <a:srgbClr val="FF0000"/>
                </a:solidFill>
              </a:rPr>
              <a:t>fact table </a:t>
            </a:r>
            <a:r>
              <a:rPr lang="en-US" altLang="en-US" sz="2400" dirty="0"/>
              <a:t>in the middle connected to a set of </a:t>
            </a:r>
            <a:r>
              <a:rPr lang="en-US" altLang="en-US" sz="2400" dirty="0">
                <a:solidFill>
                  <a:srgbClr val="FF0000"/>
                </a:solidFill>
              </a:rPr>
              <a:t>dimension tables </a:t>
            </a:r>
          </a:p>
          <a:p>
            <a:pPr lvl="1">
              <a:lnSpc>
                <a:spcPct val="150000"/>
              </a:lnSpc>
              <a:spcAft>
                <a:spcPts val="600"/>
              </a:spcAft>
            </a:pPr>
            <a:r>
              <a:rPr lang="en-US" altLang="en-US" sz="2400" b="1" dirty="0"/>
              <a:t>Snowflake schema:  </a:t>
            </a:r>
            <a:r>
              <a:rPr lang="en-US" altLang="en-US" sz="2400" dirty="0"/>
              <a:t>A refinement of star schema where some dimensional hierarchy is normalized into </a:t>
            </a:r>
            <a:r>
              <a:rPr lang="en-US" altLang="en-US" sz="2400" dirty="0">
                <a:solidFill>
                  <a:srgbClr val="FF0000"/>
                </a:solidFill>
              </a:rPr>
              <a:t>a set of smaller dimension tables</a:t>
            </a:r>
            <a:r>
              <a:rPr lang="en-US" altLang="en-US" sz="2400" dirty="0"/>
              <a:t>, forming a shape similar to snowflake</a:t>
            </a:r>
          </a:p>
          <a:p>
            <a:pPr lvl="1">
              <a:lnSpc>
                <a:spcPct val="150000"/>
              </a:lnSpc>
              <a:spcAft>
                <a:spcPts val="600"/>
              </a:spcAft>
            </a:pPr>
            <a:r>
              <a:rPr lang="en-US" altLang="en-US" sz="2400" b="1" dirty="0"/>
              <a:t>Fact constellations:  </a:t>
            </a:r>
            <a:r>
              <a:rPr lang="en-US" altLang="en-US" sz="2400" dirty="0">
                <a:solidFill>
                  <a:srgbClr val="FF0000"/>
                </a:solidFill>
              </a:rPr>
              <a:t>Multiple fact tables </a:t>
            </a:r>
            <a:r>
              <a:rPr lang="en-US" altLang="en-US" sz="2400" dirty="0"/>
              <a:t>share dimension tables, viewed as a collection of stars, therefore called galaxy schema or fact constellation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796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Concept Hierarchy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Dimension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Level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Dimension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Value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14</a:t>
            </a:fld>
            <a:endParaRPr lang="en-US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4876800" y="1708150"/>
            <a:ext cx="487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rbel" charset="0"/>
                <a:ea typeface="Corbel" charset="0"/>
                <a:cs typeface="Corbel" charset="0"/>
              </a:rPr>
              <a:t>all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352800" y="2698750"/>
            <a:ext cx="10967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rbel" charset="0"/>
                <a:ea typeface="Corbel" charset="0"/>
                <a:cs typeface="Corbel" charset="0"/>
              </a:rPr>
              <a:t>Europe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400799" y="2698750"/>
            <a:ext cx="215155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rbel" charset="0"/>
                <a:ea typeface="Corbel" charset="0"/>
                <a:cs typeface="Corbel" charset="0"/>
              </a:rPr>
              <a:t>North_America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8029575" y="3765550"/>
            <a:ext cx="1114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rbel" charset="0"/>
                <a:ea typeface="Corbel" charset="0"/>
                <a:cs typeface="Corbel" charset="0"/>
              </a:rPr>
              <a:t>Mexico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5943600" y="3765550"/>
            <a:ext cx="114486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rbel" charset="0"/>
                <a:ea typeface="Corbel" charset="0"/>
                <a:cs typeface="Corbel" charset="0"/>
              </a:rPr>
              <a:t>Canada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4227513" y="3765550"/>
            <a:ext cx="90281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rbel" charset="0"/>
                <a:ea typeface="Corbel" charset="0"/>
                <a:cs typeface="Corbel" charset="0"/>
              </a:rPr>
              <a:t>Spain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2209800" y="3765550"/>
            <a:ext cx="136127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rbel" charset="0"/>
                <a:ea typeface="Corbel" charset="0"/>
                <a:cs typeface="Corbel" charset="0"/>
              </a:rPr>
              <a:t>Germany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4876800" y="4832350"/>
            <a:ext cx="154080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rbel" charset="0"/>
                <a:ea typeface="Corbel" charset="0"/>
                <a:cs typeface="Corbel" charset="0"/>
              </a:rPr>
              <a:t>Vancouver</a:t>
            </a: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6019799" y="5822950"/>
            <a:ext cx="123437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rbel" charset="0"/>
                <a:ea typeface="Corbel" charset="0"/>
                <a:cs typeface="Corbel" charset="0"/>
              </a:rPr>
              <a:t>M. Wind</a:t>
            </a: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4191000" y="5822950"/>
            <a:ext cx="1165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rbel" charset="0"/>
                <a:ea typeface="Corbel" charset="0"/>
                <a:cs typeface="Corbel" charset="0"/>
              </a:rPr>
              <a:t>L. Chan</a:t>
            </a: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5333999" y="2698750"/>
            <a:ext cx="42992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rbel" charset="0"/>
                <a:ea typeface="Corbel" charset="0"/>
                <a:cs typeface="Corbel" charset="0"/>
              </a:rPr>
              <a:t>...</a:t>
            </a: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7391399" y="3765550"/>
            <a:ext cx="42992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rbel" charset="0"/>
                <a:ea typeface="Corbel" charset="0"/>
                <a:cs typeface="Corbel" charset="0"/>
              </a:rPr>
              <a:t>...</a:t>
            </a: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3657599" y="3765550"/>
            <a:ext cx="42992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rbel" charset="0"/>
                <a:ea typeface="Corbel" charset="0"/>
                <a:cs typeface="Corbel" charset="0"/>
              </a:rPr>
              <a:t>...</a:t>
            </a: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3428999" y="4908550"/>
            <a:ext cx="42992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rbel" charset="0"/>
                <a:ea typeface="Corbel" charset="0"/>
                <a:cs typeface="Corbel" charset="0"/>
              </a:rPr>
              <a:t>...</a:t>
            </a: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6476999" y="4832350"/>
            <a:ext cx="42992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rbel" charset="0"/>
                <a:ea typeface="Corbel" charset="0"/>
                <a:cs typeface="Corbel" charset="0"/>
              </a:rPr>
              <a:t>...</a:t>
            </a:r>
          </a:p>
        </p:txBody>
      </p: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5486399" y="5822950"/>
            <a:ext cx="42992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rbel" charset="0"/>
                <a:ea typeface="Corbel" charset="0"/>
                <a:cs typeface="Corbel" charset="0"/>
              </a:rPr>
              <a:t>...</a:t>
            </a:r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 flipH="1">
            <a:off x="3886199" y="2089150"/>
            <a:ext cx="1219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>
            <a:off x="5105399" y="2089150"/>
            <a:ext cx="2209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23" name="Line 21"/>
          <p:cNvSpPr>
            <a:spLocks noChangeShapeType="1"/>
          </p:cNvSpPr>
          <p:nvPr/>
        </p:nvSpPr>
        <p:spPr bwMode="auto">
          <a:xfrm flipH="1">
            <a:off x="2819399" y="3079750"/>
            <a:ext cx="990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>
            <a:off x="3809999" y="307975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25" name="Line 23"/>
          <p:cNvSpPr>
            <a:spLocks noChangeShapeType="1"/>
          </p:cNvSpPr>
          <p:nvPr/>
        </p:nvSpPr>
        <p:spPr bwMode="auto">
          <a:xfrm flipH="1">
            <a:off x="6476999" y="3079750"/>
            <a:ext cx="990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26" name="Line 24"/>
          <p:cNvSpPr>
            <a:spLocks noChangeShapeType="1"/>
          </p:cNvSpPr>
          <p:nvPr/>
        </p:nvSpPr>
        <p:spPr bwMode="auto">
          <a:xfrm>
            <a:off x="7467599" y="3079750"/>
            <a:ext cx="1143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27" name="Line 25"/>
          <p:cNvSpPr>
            <a:spLocks noChangeShapeType="1"/>
          </p:cNvSpPr>
          <p:nvPr/>
        </p:nvSpPr>
        <p:spPr bwMode="auto">
          <a:xfrm flipH="1">
            <a:off x="2362199" y="414655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28" name="Line 26"/>
          <p:cNvSpPr>
            <a:spLocks noChangeShapeType="1"/>
          </p:cNvSpPr>
          <p:nvPr/>
        </p:nvSpPr>
        <p:spPr bwMode="auto">
          <a:xfrm>
            <a:off x="2895599" y="414655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29" name="Line 27"/>
          <p:cNvSpPr>
            <a:spLocks noChangeShapeType="1"/>
          </p:cNvSpPr>
          <p:nvPr/>
        </p:nvSpPr>
        <p:spPr bwMode="auto">
          <a:xfrm flipH="1">
            <a:off x="4190999" y="414655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30" name="Line 28"/>
          <p:cNvSpPr>
            <a:spLocks noChangeShapeType="1"/>
          </p:cNvSpPr>
          <p:nvPr/>
        </p:nvSpPr>
        <p:spPr bwMode="auto">
          <a:xfrm>
            <a:off x="4571999" y="414655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31" name="Line 29"/>
          <p:cNvSpPr>
            <a:spLocks noChangeShapeType="1"/>
          </p:cNvSpPr>
          <p:nvPr/>
        </p:nvSpPr>
        <p:spPr bwMode="auto">
          <a:xfrm flipH="1">
            <a:off x="8229599" y="414655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32" name="Line 30"/>
          <p:cNvSpPr>
            <a:spLocks noChangeShapeType="1"/>
          </p:cNvSpPr>
          <p:nvPr/>
        </p:nvSpPr>
        <p:spPr bwMode="auto">
          <a:xfrm>
            <a:off x="8610599" y="414655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33" name="Line 31"/>
          <p:cNvSpPr>
            <a:spLocks noChangeShapeType="1"/>
          </p:cNvSpPr>
          <p:nvPr/>
        </p:nvSpPr>
        <p:spPr bwMode="auto">
          <a:xfrm flipH="1">
            <a:off x="2057399" y="536575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34" name="Line 32"/>
          <p:cNvSpPr>
            <a:spLocks noChangeShapeType="1"/>
          </p:cNvSpPr>
          <p:nvPr/>
        </p:nvSpPr>
        <p:spPr bwMode="auto">
          <a:xfrm>
            <a:off x="2438399" y="536575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35" name="Line 33"/>
          <p:cNvSpPr>
            <a:spLocks noChangeShapeType="1"/>
          </p:cNvSpPr>
          <p:nvPr/>
        </p:nvSpPr>
        <p:spPr bwMode="auto">
          <a:xfrm flipH="1">
            <a:off x="4876799" y="5213350"/>
            <a:ext cx="685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36" name="Line 34"/>
          <p:cNvSpPr>
            <a:spLocks noChangeShapeType="1"/>
          </p:cNvSpPr>
          <p:nvPr/>
        </p:nvSpPr>
        <p:spPr bwMode="auto">
          <a:xfrm>
            <a:off x="5562599" y="5213350"/>
            <a:ext cx="990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37" name="Text Box 35"/>
          <p:cNvSpPr txBox="1">
            <a:spLocks noChangeArrowheads="1"/>
          </p:cNvSpPr>
          <p:nvPr/>
        </p:nvSpPr>
        <p:spPr bwMode="auto">
          <a:xfrm>
            <a:off x="304800" y="1784350"/>
            <a:ext cx="487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all</a:t>
            </a:r>
          </a:p>
        </p:txBody>
      </p:sp>
      <p:sp>
        <p:nvSpPr>
          <p:cNvPr id="38" name="Text Box 36"/>
          <p:cNvSpPr txBox="1">
            <a:spLocks noChangeArrowheads="1"/>
          </p:cNvSpPr>
          <p:nvPr/>
        </p:nvSpPr>
        <p:spPr bwMode="auto">
          <a:xfrm>
            <a:off x="228600" y="2774950"/>
            <a:ext cx="100219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region</a:t>
            </a:r>
          </a:p>
        </p:txBody>
      </p:sp>
      <p:sp>
        <p:nvSpPr>
          <p:cNvPr id="39" name="Text Box 37"/>
          <p:cNvSpPr txBox="1">
            <a:spLocks noChangeArrowheads="1"/>
          </p:cNvSpPr>
          <p:nvPr/>
        </p:nvSpPr>
        <p:spPr bwMode="auto">
          <a:xfrm>
            <a:off x="304800" y="5899150"/>
            <a:ext cx="90441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office</a:t>
            </a:r>
          </a:p>
        </p:txBody>
      </p:sp>
      <p:sp>
        <p:nvSpPr>
          <p:cNvPr id="40" name="Line 38"/>
          <p:cNvSpPr>
            <a:spLocks noChangeShapeType="1"/>
          </p:cNvSpPr>
          <p:nvPr/>
        </p:nvSpPr>
        <p:spPr bwMode="auto">
          <a:xfrm flipH="1">
            <a:off x="7315199" y="528955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1" name="Line 39"/>
          <p:cNvSpPr>
            <a:spLocks noChangeShapeType="1"/>
          </p:cNvSpPr>
          <p:nvPr/>
        </p:nvSpPr>
        <p:spPr bwMode="auto">
          <a:xfrm>
            <a:off x="7696199" y="528955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2" name="Line 40"/>
          <p:cNvSpPr>
            <a:spLocks noChangeShapeType="1"/>
          </p:cNvSpPr>
          <p:nvPr/>
        </p:nvSpPr>
        <p:spPr bwMode="auto">
          <a:xfrm flipH="1">
            <a:off x="5638799" y="4146550"/>
            <a:ext cx="762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3" name="Line 41"/>
          <p:cNvSpPr>
            <a:spLocks noChangeShapeType="1"/>
          </p:cNvSpPr>
          <p:nvPr/>
        </p:nvSpPr>
        <p:spPr bwMode="auto">
          <a:xfrm>
            <a:off x="6400799" y="4146550"/>
            <a:ext cx="1066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4" name="Text Box 42"/>
          <p:cNvSpPr txBox="1">
            <a:spLocks noChangeArrowheads="1"/>
          </p:cNvSpPr>
          <p:nvPr/>
        </p:nvSpPr>
        <p:spPr bwMode="auto">
          <a:xfrm>
            <a:off x="228600" y="3841750"/>
            <a:ext cx="116089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country</a:t>
            </a:r>
          </a:p>
        </p:txBody>
      </p:sp>
      <p:sp>
        <p:nvSpPr>
          <p:cNvPr id="45" name="Line 43"/>
          <p:cNvSpPr>
            <a:spLocks noChangeShapeType="1"/>
          </p:cNvSpPr>
          <p:nvPr/>
        </p:nvSpPr>
        <p:spPr bwMode="auto">
          <a:xfrm>
            <a:off x="609599" y="216535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6" name="Line 44"/>
          <p:cNvSpPr>
            <a:spLocks noChangeShapeType="1"/>
          </p:cNvSpPr>
          <p:nvPr/>
        </p:nvSpPr>
        <p:spPr bwMode="auto">
          <a:xfrm>
            <a:off x="609599" y="323215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7" name="Line 45"/>
          <p:cNvSpPr>
            <a:spLocks noChangeShapeType="1"/>
          </p:cNvSpPr>
          <p:nvPr/>
        </p:nvSpPr>
        <p:spPr bwMode="auto">
          <a:xfrm>
            <a:off x="609599" y="422275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8" name="Line 46"/>
          <p:cNvSpPr>
            <a:spLocks noChangeShapeType="1"/>
          </p:cNvSpPr>
          <p:nvPr/>
        </p:nvSpPr>
        <p:spPr bwMode="auto">
          <a:xfrm>
            <a:off x="609599" y="528955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9" name="Text Box 47"/>
          <p:cNvSpPr txBox="1">
            <a:spLocks noChangeArrowheads="1"/>
          </p:cNvSpPr>
          <p:nvPr/>
        </p:nvSpPr>
        <p:spPr bwMode="auto">
          <a:xfrm>
            <a:off x="7086600" y="4908550"/>
            <a:ext cx="119923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rbel" charset="0"/>
                <a:ea typeface="Corbel" charset="0"/>
                <a:cs typeface="Corbel" charset="0"/>
              </a:rPr>
              <a:t>Toronto</a:t>
            </a:r>
          </a:p>
        </p:txBody>
      </p:sp>
      <p:sp>
        <p:nvSpPr>
          <p:cNvPr id="50" name="Text Box 48"/>
          <p:cNvSpPr txBox="1">
            <a:spLocks noChangeArrowheads="1"/>
          </p:cNvSpPr>
          <p:nvPr/>
        </p:nvSpPr>
        <p:spPr bwMode="auto">
          <a:xfrm>
            <a:off x="1828799" y="4908550"/>
            <a:ext cx="13708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rbel" charset="0"/>
                <a:ea typeface="Corbel" charset="0"/>
                <a:cs typeface="Corbel" charset="0"/>
              </a:rPr>
              <a:t>Frankfurt</a:t>
            </a:r>
          </a:p>
        </p:txBody>
      </p:sp>
      <p:sp>
        <p:nvSpPr>
          <p:cNvPr id="51" name="Text Box 49"/>
          <p:cNvSpPr txBox="1">
            <a:spLocks noChangeArrowheads="1"/>
          </p:cNvSpPr>
          <p:nvPr/>
        </p:nvSpPr>
        <p:spPr bwMode="auto">
          <a:xfrm>
            <a:off x="304800" y="4908550"/>
            <a:ext cx="6463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city</a:t>
            </a:r>
          </a:p>
        </p:txBody>
      </p:sp>
    </p:spTree>
    <p:extLst>
      <p:ext uri="{BB962C8B-B14F-4D97-AF65-F5344CB8AC3E}">
        <p14:creationId xmlns:p14="http://schemas.microsoft.com/office/powerpoint/2010/main" val="5255009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Data Cube </a:t>
            </a:r>
            <a:r>
              <a:rPr lang="en-US" altLang="en-US" dirty="0" smtClean="0"/>
              <a:t>Measures:</a:t>
            </a:r>
            <a:br>
              <a:rPr lang="en-US" altLang="en-US" dirty="0" smtClean="0"/>
            </a:br>
            <a:r>
              <a:rPr lang="en-US" altLang="en-US" dirty="0" smtClean="0"/>
              <a:t>Three </a:t>
            </a:r>
            <a:r>
              <a:rPr lang="en-US" altLang="en-US" dirty="0"/>
              <a:t>Categories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lnSpcReduction="10000"/>
          </a:bodyPr>
          <a:lstStyle/>
          <a:p>
            <a:pPr>
              <a:spcAft>
                <a:spcPts val="600"/>
              </a:spcAft>
            </a:pPr>
            <a:r>
              <a:rPr lang="en-US" altLang="en-US" sz="2400" dirty="0">
                <a:solidFill>
                  <a:srgbClr val="FF0000"/>
                </a:solidFill>
              </a:rPr>
              <a:t>Distributive</a:t>
            </a:r>
            <a:r>
              <a:rPr lang="en-US" altLang="en-US" sz="2400" dirty="0"/>
              <a:t>: if the result derived by applying the function to </a:t>
            </a:r>
            <a:r>
              <a:rPr lang="en-US" altLang="en-US" sz="2400" i="1" dirty="0"/>
              <a:t>n </a:t>
            </a:r>
            <a:r>
              <a:rPr lang="en-US" altLang="en-US" sz="2400" dirty="0"/>
              <a:t>aggregate values is the same as that derived by applying the function on all the data without partitioning</a:t>
            </a:r>
          </a:p>
          <a:p>
            <a:pPr lvl="2">
              <a:spcAft>
                <a:spcPts val="600"/>
              </a:spcAft>
            </a:pPr>
            <a:r>
              <a:rPr lang="en-US" altLang="en-US" dirty="0"/>
              <a:t>E.g., count(), sum(), min(), max()</a:t>
            </a:r>
          </a:p>
          <a:p>
            <a:pPr>
              <a:spcAft>
                <a:spcPts val="600"/>
              </a:spcAft>
            </a:pPr>
            <a:r>
              <a:rPr lang="en-US" altLang="en-US" sz="2400" dirty="0">
                <a:solidFill>
                  <a:srgbClr val="FF0000"/>
                </a:solidFill>
              </a:rPr>
              <a:t>Algebraic</a:t>
            </a:r>
            <a:r>
              <a:rPr lang="en-US" altLang="en-US" sz="2400" dirty="0">
                <a:solidFill>
                  <a:srgbClr val="121328"/>
                </a:solidFill>
              </a:rPr>
              <a:t>:</a:t>
            </a:r>
            <a:r>
              <a:rPr lang="en-US" altLang="en-US" sz="2400" dirty="0">
                <a:solidFill>
                  <a:schemeClr val="hlink"/>
                </a:solidFill>
              </a:rPr>
              <a:t> </a:t>
            </a:r>
            <a:r>
              <a:rPr lang="en-US" altLang="en-US" sz="2400" dirty="0"/>
              <a:t>if it can be computed by an </a:t>
            </a:r>
            <a:r>
              <a:rPr lang="en-US" altLang="en-US" sz="2400" dirty="0">
                <a:solidFill>
                  <a:srgbClr val="FF0000"/>
                </a:solidFill>
              </a:rPr>
              <a:t>algebraic function </a:t>
            </a:r>
            <a:r>
              <a:rPr lang="en-US" altLang="en-US" sz="2400" dirty="0"/>
              <a:t>with </a:t>
            </a:r>
            <a:r>
              <a:rPr lang="en-US" altLang="en-US" sz="2400" i="1" dirty="0"/>
              <a:t>M</a:t>
            </a:r>
            <a:r>
              <a:rPr lang="en-US" altLang="en-US" sz="2400" dirty="0"/>
              <a:t> arguments (where</a:t>
            </a:r>
            <a:r>
              <a:rPr lang="en-US" altLang="en-US" sz="2400" i="1" dirty="0"/>
              <a:t> M</a:t>
            </a:r>
            <a:r>
              <a:rPr lang="en-US" altLang="en-US" sz="2400" dirty="0"/>
              <a:t> is a bounded integer), each of which is obtained by applying a </a:t>
            </a:r>
            <a:r>
              <a:rPr lang="en-US" altLang="en-US" sz="2400" dirty="0">
                <a:solidFill>
                  <a:srgbClr val="FF0000"/>
                </a:solidFill>
              </a:rPr>
              <a:t>distributive aggregate function</a:t>
            </a:r>
          </a:p>
          <a:p>
            <a:pPr lvl="2">
              <a:spcAft>
                <a:spcPts val="600"/>
              </a:spcAft>
            </a:pPr>
            <a:r>
              <a:rPr lang="en-US" altLang="en-US" dirty="0" err="1">
                <a:solidFill>
                  <a:srgbClr val="121328"/>
                </a:solidFill>
              </a:rPr>
              <a:t>avg</a:t>
            </a:r>
            <a:r>
              <a:rPr lang="en-US" altLang="en-US" dirty="0">
                <a:solidFill>
                  <a:srgbClr val="121328"/>
                </a:solidFill>
              </a:rPr>
              <a:t>(x) = sum(x) / count(x)</a:t>
            </a:r>
          </a:p>
          <a:p>
            <a:pPr>
              <a:spcAft>
                <a:spcPts val="600"/>
              </a:spcAft>
            </a:pPr>
            <a:r>
              <a:rPr lang="en-US" altLang="en-US" sz="2400" dirty="0" smtClean="0">
                <a:solidFill>
                  <a:srgbClr val="FF0000"/>
                </a:solidFill>
              </a:rPr>
              <a:t>Holistic</a:t>
            </a:r>
            <a:r>
              <a:rPr lang="en-US" altLang="en-US" sz="2400" dirty="0">
                <a:solidFill>
                  <a:srgbClr val="FF0000"/>
                </a:solidFill>
              </a:rPr>
              <a:t>:</a:t>
            </a:r>
            <a:r>
              <a:rPr lang="en-US" altLang="en-US" sz="2400" dirty="0">
                <a:solidFill>
                  <a:schemeClr val="hlink"/>
                </a:solidFill>
              </a:rPr>
              <a:t> </a:t>
            </a:r>
            <a:r>
              <a:rPr lang="en-US" altLang="en-US" sz="2400" dirty="0"/>
              <a:t>if there is no constant bound on the storage size needed to describe a </a:t>
            </a:r>
            <a:r>
              <a:rPr lang="en-US" altLang="en-US" sz="2400" dirty="0" smtClean="0"/>
              <a:t>sub</a:t>
            </a:r>
            <a:r>
              <a:rPr lang="en-US" altLang="zh-CN" sz="2400" dirty="0" smtClean="0"/>
              <a:t>-</a:t>
            </a:r>
            <a:r>
              <a:rPr lang="en-US" altLang="en-US" sz="2400" dirty="0" smtClean="0"/>
              <a:t>aggregate</a:t>
            </a:r>
            <a:r>
              <a:rPr lang="en-US" altLang="en-US" sz="2400" dirty="0"/>
              <a:t>.</a:t>
            </a:r>
            <a:r>
              <a:rPr lang="en-US" altLang="en-US" sz="2400" dirty="0">
                <a:solidFill>
                  <a:schemeClr val="hlink"/>
                </a:solidFill>
              </a:rPr>
              <a:t>  </a:t>
            </a:r>
          </a:p>
          <a:p>
            <a:pPr lvl="2">
              <a:spcAft>
                <a:spcPts val="600"/>
              </a:spcAft>
            </a:pPr>
            <a:r>
              <a:rPr lang="en-US" altLang="en-US" dirty="0"/>
              <a:t>E.g., median(), mode(), rank</a:t>
            </a:r>
            <a:r>
              <a:rPr lang="en-US" altLang="en-US" dirty="0" smtClean="0"/>
              <a:t>()</a:t>
            </a:r>
            <a:endParaRPr lang="zh-CN" altLang="en-US" dirty="0" smtClean="0"/>
          </a:p>
          <a:p>
            <a:pPr>
              <a:spcAft>
                <a:spcPts val="600"/>
              </a:spcAft>
            </a:pPr>
            <a:r>
              <a:rPr lang="en-US" altLang="zh-CN" sz="2600" dirty="0" smtClean="0"/>
              <a:t>Q:</a:t>
            </a:r>
            <a:r>
              <a:rPr lang="zh-CN" altLang="en-US" sz="2600" dirty="0" smtClean="0"/>
              <a:t> </a:t>
            </a:r>
            <a:r>
              <a:rPr lang="en-US" altLang="zh-CN" sz="2600" dirty="0" smtClean="0"/>
              <a:t>How</a:t>
            </a:r>
            <a:r>
              <a:rPr lang="zh-CN" altLang="en-US" sz="2600" dirty="0" smtClean="0"/>
              <a:t> </a:t>
            </a:r>
            <a:r>
              <a:rPr lang="en-US" altLang="zh-CN" sz="2600" dirty="0" smtClean="0"/>
              <a:t>about</a:t>
            </a:r>
            <a:r>
              <a:rPr lang="zh-CN" altLang="en-US" sz="2600" dirty="0" smtClean="0"/>
              <a:t> </a:t>
            </a:r>
            <a:r>
              <a:rPr lang="en-US" altLang="zh-CN" sz="2600" dirty="0" err="1" smtClean="0"/>
              <a:t>standard_deviation</a:t>
            </a:r>
            <a:r>
              <a:rPr lang="en-US" altLang="zh-CN" sz="2600" dirty="0" smtClean="0"/>
              <a:t>(),</a:t>
            </a:r>
            <a:r>
              <a:rPr lang="zh-CN" altLang="en-US" sz="2600" dirty="0" smtClean="0"/>
              <a:t> </a:t>
            </a:r>
            <a:r>
              <a:rPr lang="en-US" altLang="zh-CN" sz="2600" dirty="0" smtClean="0"/>
              <a:t>Q1(),</a:t>
            </a:r>
            <a:r>
              <a:rPr lang="zh-CN" altLang="en-US" sz="2600" dirty="0" smtClean="0"/>
              <a:t> </a:t>
            </a:r>
            <a:r>
              <a:rPr lang="en-US" altLang="zh-CN" sz="2600" dirty="0" smtClean="0"/>
              <a:t>Q3()?</a:t>
            </a:r>
            <a:endParaRPr lang="en-US" alt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2381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Typical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Cube</a:t>
            </a:r>
            <a:r>
              <a:rPr lang="zh-CN" altLang="en-US" dirty="0" smtClean="0"/>
              <a:t> </a:t>
            </a:r>
            <a:r>
              <a:rPr lang="en-US" altLang="en-US" dirty="0" smtClean="0"/>
              <a:t>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800" dirty="0">
                <a:solidFill>
                  <a:srgbClr val="FF0000"/>
                </a:solidFill>
              </a:rPr>
              <a:t>Roll up (drill-up): </a:t>
            </a:r>
            <a:r>
              <a:rPr lang="en-US" altLang="en-US" sz="2800" dirty="0"/>
              <a:t>summarize data</a:t>
            </a:r>
          </a:p>
          <a:p>
            <a:pPr lvl="1"/>
            <a:r>
              <a:rPr lang="en-US" altLang="en-US" i="1" dirty="0"/>
              <a:t>by climbing up hierarchy or by dimension reduction</a:t>
            </a:r>
            <a:endParaRPr lang="en-US" altLang="en-US" dirty="0"/>
          </a:p>
          <a:p>
            <a:r>
              <a:rPr lang="en-US" altLang="en-US" sz="2800" dirty="0">
                <a:solidFill>
                  <a:srgbClr val="FF0000"/>
                </a:solidFill>
              </a:rPr>
              <a:t>Drill down (roll down): </a:t>
            </a:r>
            <a:r>
              <a:rPr lang="en-US" altLang="en-US" sz="2800" dirty="0"/>
              <a:t>reverse of roll-up</a:t>
            </a:r>
          </a:p>
          <a:p>
            <a:pPr lvl="1"/>
            <a:r>
              <a:rPr lang="en-US" altLang="en-US" i="1" dirty="0"/>
              <a:t>from higher level summary to lower level summary or detailed data, or introducing new dimensions</a:t>
            </a:r>
          </a:p>
          <a:p>
            <a:r>
              <a:rPr lang="en-US" altLang="en-US" sz="2800" dirty="0">
                <a:solidFill>
                  <a:srgbClr val="FF0000"/>
                </a:solidFill>
              </a:rPr>
              <a:t>Slice and dice: </a:t>
            </a:r>
            <a:r>
              <a:rPr lang="en-US" altLang="en-US" sz="2800" i="1" dirty="0"/>
              <a:t>project and select</a:t>
            </a:r>
            <a:r>
              <a:rPr lang="en-US" altLang="en-US" sz="2800" dirty="0"/>
              <a:t> </a:t>
            </a:r>
          </a:p>
          <a:p>
            <a:r>
              <a:rPr lang="en-US" altLang="en-US" sz="2800" dirty="0">
                <a:solidFill>
                  <a:srgbClr val="FF0000"/>
                </a:solidFill>
              </a:rPr>
              <a:t>Pivot (rotate</a:t>
            </a:r>
            <a:r>
              <a:rPr lang="en-US" altLang="en-US" sz="2800" dirty="0" smtClean="0">
                <a:solidFill>
                  <a:srgbClr val="FF0000"/>
                </a:solidFill>
              </a:rPr>
              <a:t>):</a:t>
            </a:r>
            <a:r>
              <a:rPr lang="zh-CN" altLang="en-US" sz="2800" dirty="0" smtClean="0">
                <a:solidFill>
                  <a:srgbClr val="FF0000"/>
                </a:solidFill>
              </a:rPr>
              <a:t> </a:t>
            </a:r>
            <a:r>
              <a:rPr lang="en-US" altLang="en-US" sz="2800" i="1" dirty="0" smtClean="0"/>
              <a:t>reorient </a:t>
            </a:r>
            <a:r>
              <a:rPr lang="en-US" altLang="en-US" sz="2800" i="1" dirty="0"/>
              <a:t>the cube, </a:t>
            </a:r>
            <a:r>
              <a:rPr lang="en-US" altLang="en-US" sz="2800" i="1" dirty="0" smtClean="0"/>
              <a:t>visualization</a:t>
            </a:r>
            <a:endParaRPr lang="en-US" altLang="en-US" sz="28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5846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1059" descr="ha02f10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915402" cy="11511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7332293" y="3276827"/>
            <a:ext cx="10198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r</a:t>
            </a:r>
            <a:r>
              <a:rPr lang="en-US" altLang="en-US" sz="2400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oll-up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37649" y="2650033"/>
            <a:ext cx="9541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dicing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8956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1059" descr="ha02f10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835" y="-3034823"/>
            <a:ext cx="7556171" cy="9756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2373267" y="2833150"/>
            <a:ext cx="9861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slicing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25551" y="5357275"/>
            <a:ext cx="8338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pivot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879252" y="2833149"/>
            <a:ext cx="14814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d</a:t>
            </a:r>
            <a:r>
              <a:rPr lang="en-US" altLang="en-US" sz="2400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rill-down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4085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“Compute Cube”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altLang="en-US" sz="2400" dirty="0"/>
              <a:t>Cube definition and </a:t>
            </a:r>
            <a:r>
              <a:rPr lang="en-US" altLang="en-US" sz="2400" dirty="0" smtClean="0"/>
              <a:t>computation</a:t>
            </a:r>
            <a:endParaRPr lang="en-US" altLang="en-US" sz="2400" dirty="0"/>
          </a:p>
          <a:p>
            <a:pPr lvl="2" algn="just">
              <a:buNone/>
            </a:pPr>
            <a:r>
              <a:rPr lang="en-US" altLang="en-US" dirty="0">
                <a:solidFill>
                  <a:schemeClr val="hlink"/>
                </a:solidFill>
              </a:rPr>
              <a:t>define cube </a:t>
            </a:r>
            <a:r>
              <a:rPr lang="en-US" altLang="en-US" dirty="0"/>
              <a:t>sales [item, city, year]: sum (</a:t>
            </a:r>
            <a:r>
              <a:rPr lang="en-US" altLang="en-US" dirty="0" err="1"/>
              <a:t>sales_in_dollars</a:t>
            </a:r>
            <a:r>
              <a:rPr lang="en-US" altLang="en-US" dirty="0"/>
              <a:t>)</a:t>
            </a:r>
            <a:endParaRPr lang="en-US" altLang="en-US" dirty="0">
              <a:solidFill>
                <a:schemeClr val="hlink"/>
              </a:solidFill>
            </a:endParaRPr>
          </a:p>
          <a:p>
            <a:pPr lvl="2" algn="just">
              <a:buNone/>
            </a:pPr>
            <a:r>
              <a:rPr lang="en-US" altLang="en-US" dirty="0">
                <a:solidFill>
                  <a:schemeClr val="hlink"/>
                </a:solidFill>
              </a:rPr>
              <a:t>compute cube</a:t>
            </a:r>
            <a:r>
              <a:rPr lang="en-US" altLang="en-US" dirty="0"/>
              <a:t> sales</a:t>
            </a:r>
          </a:p>
          <a:p>
            <a:pPr algn="just"/>
            <a:r>
              <a:rPr lang="en-US" altLang="en-US" sz="2400" dirty="0"/>
              <a:t>Transform it into a SQL-like language (with a new operator </a:t>
            </a:r>
            <a:r>
              <a:rPr lang="en-US" altLang="en-US" sz="2400" dirty="0">
                <a:solidFill>
                  <a:schemeClr val="hlink"/>
                </a:solidFill>
              </a:rPr>
              <a:t>cube by</a:t>
            </a:r>
            <a:r>
              <a:rPr lang="en-US" altLang="en-US" sz="2400" dirty="0"/>
              <a:t>, introduced by </a:t>
            </a:r>
            <a:r>
              <a:rPr lang="en-US" altLang="en-US" sz="2400" b="1" dirty="0">
                <a:solidFill>
                  <a:srgbClr val="00B050"/>
                </a:solidFill>
              </a:rPr>
              <a:t>Gray et al.</a:t>
            </a:r>
            <a:r>
              <a:rPr lang="en-US" altLang="en-US" sz="2400" b="1" dirty="0" smtClean="0">
                <a:solidFill>
                  <a:srgbClr val="00B050"/>
                </a:solidFill>
              </a:rPr>
              <a:t>’9</a:t>
            </a:r>
            <a:r>
              <a:rPr lang="en-US" altLang="zh-CN" sz="2400" b="1" dirty="0" smtClean="0">
                <a:solidFill>
                  <a:srgbClr val="00B050"/>
                </a:solidFill>
              </a:rPr>
              <a:t>7</a:t>
            </a:r>
            <a:r>
              <a:rPr lang="en-US" altLang="en-US" sz="2400" dirty="0" smtClean="0"/>
              <a:t>)</a:t>
            </a:r>
            <a:endParaRPr lang="en-US" altLang="en-US" sz="2400" dirty="0"/>
          </a:p>
          <a:p>
            <a:pPr lvl="2" algn="just">
              <a:buNone/>
            </a:pPr>
            <a:r>
              <a:rPr lang="en-US" altLang="en-US" dirty="0"/>
              <a:t>SELECT item, city, year, SUM (amount)</a:t>
            </a:r>
          </a:p>
          <a:p>
            <a:pPr lvl="2" algn="just">
              <a:buNone/>
            </a:pPr>
            <a:r>
              <a:rPr lang="en-US" altLang="en-US" dirty="0"/>
              <a:t>FROM SALES</a:t>
            </a:r>
          </a:p>
          <a:p>
            <a:pPr lvl="2" algn="just">
              <a:buNone/>
            </a:pPr>
            <a:r>
              <a:rPr lang="en-US" altLang="en-US" dirty="0">
                <a:solidFill>
                  <a:schemeClr val="hlink"/>
                </a:solidFill>
              </a:rPr>
              <a:t>CUBE BY</a:t>
            </a:r>
            <a:r>
              <a:rPr lang="en-US" altLang="en-US" dirty="0"/>
              <a:t> item, city, year</a:t>
            </a:r>
            <a:endParaRPr lang="en-US" altLang="en-US" i="1" dirty="0"/>
          </a:p>
          <a:p>
            <a:pPr algn="just"/>
            <a:r>
              <a:rPr lang="en-US" altLang="en-US" sz="2400" dirty="0"/>
              <a:t>Need compute the following </a:t>
            </a:r>
            <a:r>
              <a:rPr lang="en-US" altLang="en-US" sz="2400" dirty="0">
                <a:solidFill>
                  <a:srgbClr val="0070C0"/>
                </a:solidFill>
              </a:rPr>
              <a:t>Group-</a:t>
            </a:r>
            <a:r>
              <a:rPr lang="en-US" altLang="en-US" sz="2400" dirty="0" err="1">
                <a:solidFill>
                  <a:srgbClr val="0070C0"/>
                </a:solidFill>
              </a:rPr>
              <a:t>Bys</a:t>
            </a:r>
            <a:r>
              <a:rPr lang="en-US" altLang="en-US" sz="2400" i="1" dirty="0"/>
              <a:t> </a:t>
            </a:r>
          </a:p>
          <a:p>
            <a:pPr algn="just">
              <a:buNone/>
            </a:pPr>
            <a:r>
              <a:rPr lang="en-US" altLang="en-US" sz="1900" dirty="0" smtClean="0">
                <a:solidFill>
                  <a:srgbClr val="FF0000"/>
                </a:solidFill>
              </a:rPr>
              <a:t>(</a:t>
            </a:r>
            <a:r>
              <a:rPr lang="en-US" altLang="zh-CN" sz="1900" dirty="0" smtClean="0">
                <a:solidFill>
                  <a:srgbClr val="FF3300"/>
                </a:solidFill>
              </a:rPr>
              <a:t>year</a:t>
            </a:r>
            <a:r>
              <a:rPr lang="en-US" altLang="en-US" sz="1900" dirty="0" smtClean="0">
                <a:solidFill>
                  <a:srgbClr val="FF3300"/>
                </a:solidFill>
              </a:rPr>
              <a:t>, </a:t>
            </a:r>
            <a:r>
              <a:rPr lang="en-US" altLang="en-US" sz="1900" dirty="0">
                <a:solidFill>
                  <a:srgbClr val="FF3300"/>
                </a:solidFill>
              </a:rPr>
              <a:t>product, customer),</a:t>
            </a:r>
          </a:p>
          <a:p>
            <a:pPr algn="just">
              <a:buNone/>
            </a:pPr>
            <a:r>
              <a:rPr lang="en-US" altLang="en-US" sz="1900" dirty="0" smtClean="0">
                <a:solidFill>
                  <a:srgbClr val="FF3300"/>
                </a:solidFill>
              </a:rPr>
              <a:t>(</a:t>
            </a:r>
            <a:r>
              <a:rPr lang="en-US" altLang="zh-CN" sz="1900" dirty="0" smtClean="0">
                <a:solidFill>
                  <a:srgbClr val="FF3300"/>
                </a:solidFill>
              </a:rPr>
              <a:t>year</a:t>
            </a:r>
            <a:r>
              <a:rPr lang="en-US" altLang="en-US" sz="1900" dirty="0" smtClean="0">
                <a:solidFill>
                  <a:srgbClr val="FF3300"/>
                </a:solidFill>
              </a:rPr>
              <a:t>, </a:t>
            </a:r>
            <a:r>
              <a:rPr lang="en-US" altLang="en-US" sz="1900" dirty="0">
                <a:solidFill>
                  <a:srgbClr val="FF3300"/>
                </a:solidFill>
              </a:rPr>
              <a:t>product</a:t>
            </a:r>
            <a:r>
              <a:rPr lang="en-US" altLang="en-US" sz="1900" dirty="0" smtClean="0">
                <a:solidFill>
                  <a:srgbClr val="FF3300"/>
                </a:solidFill>
              </a:rPr>
              <a:t>),</a:t>
            </a:r>
            <a:r>
              <a:rPr lang="zh-CN" altLang="en-US" sz="1900" dirty="0" smtClean="0">
                <a:solidFill>
                  <a:srgbClr val="FF3300"/>
                </a:solidFill>
              </a:rPr>
              <a:t> </a:t>
            </a:r>
            <a:r>
              <a:rPr lang="en-US" altLang="en-US" sz="1900" dirty="0" smtClean="0">
                <a:solidFill>
                  <a:srgbClr val="FF3300"/>
                </a:solidFill>
              </a:rPr>
              <a:t>(</a:t>
            </a:r>
            <a:r>
              <a:rPr lang="en-US" altLang="zh-CN" sz="1900" dirty="0">
                <a:solidFill>
                  <a:srgbClr val="FF3300"/>
                </a:solidFill>
              </a:rPr>
              <a:t>year</a:t>
            </a:r>
            <a:r>
              <a:rPr lang="en-US" altLang="en-US" sz="1900" dirty="0" smtClean="0">
                <a:solidFill>
                  <a:srgbClr val="FF3300"/>
                </a:solidFill>
              </a:rPr>
              <a:t>, </a:t>
            </a:r>
            <a:r>
              <a:rPr lang="en-US" altLang="en-US" sz="1900" dirty="0">
                <a:solidFill>
                  <a:srgbClr val="FF3300"/>
                </a:solidFill>
              </a:rPr>
              <a:t>customer), (product, customer),</a:t>
            </a:r>
          </a:p>
          <a:p>
            <a:pPr algn="just">
              <a:buNone/>
            </a:pPr>
            <a:r>
              <a:rPr lang="en-US" altLang="en-US" sz="1900" dirty="0" smtClean="0">
                <a:solidFill>
                  <a:srgbClr val="FF3300"/>
                </a:solidFill>
              </a:rPr>
              <a:t>(</a:t>
            </a:r>
            <a:r>
              <a:rPr lang="en-US" altLang="zh-CN" sz="1900" dirty="0">
                <a:solidFill>
                  <a:srgbClr val="FF3300"/>
                </a:solidFill>
              </a:rPr>
              <a:t>year</a:t>
            </a:r>
            <a:r>
              <a:rPr lang="en-US" altLang="en-US" sz="1900" dirty="0" smtClean="0">
                <a:solidFill>
                  <a:srgbClr val="FF3300"/>
                </a:solidFill>
              </a:rPr>
              <a:t>), </a:t>
            </a:r>
            <a:r>
              <a:rPr lang="en-US" altLang="en-US" sz="1900" dirty="0">
                <a:solidFill>
                  <a:srgbClr val="FF3300"/>
                </a:solidFill>
              </a:rPr>
              <a:t>(product), (customer)</a:t>
            </a:r>
          </a:p>
          <a:p>
            <a:pPr algn="just">
              <a:buNone/>
            </a:pPr>
            <a:r>
              <a:rPr lang="en-US" altLang="en-US" sz="1900" dirty="0">
                <a:solidFill>
                  <a:srgbClr val="FF3300"/>
                </a:solidFill>
              </a:rPr>
              <a:t>()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19</a:t>
            </a:fld>
            <a:endParaRPr lang="en-US"/>
          </a:p>
        </p:txBody>
      </p:sp>
      <p:grpSp>
        <p:nvGrpSpPr>
          <p:cNvPr id="5" name="Group 24"/>
          <p:cNvGrpSpPr>
            <a:grpSpLocks/>
          </p:cNvGrpSpPr>
          <p:nvPr/>
        </p:nvGrpSpPr>
        <p:grpSpPr bwMode="auto">
          <a:xfrm>
            <a:off x="5037137" y="3625849"/>
            <a:ext cx="3987800" cy="3095626"/>
            <a:chOff x="3056" y="2160"/>
            <a:chExt cx="2512" cy="1950"/>
          </a:xfrm>
        </p:grpSpPr>
        <p:sp>
          <p:nvSpPr>
            <p:cNvPr id="6" name="Line 4"/>
            <p:cNvSpPr>
              <a:spLocks noChangeShapeType="1"/>
            </p:cNvSpPr>
            <p:nvPr/>
          </p:nvSpPr>
          <p:spPr bwMode="auto">
            <a:xfrm flipV="1">
              <a:off x="4356" y="3408"/>
              <a:ext cx="672" cy="480"/>
            </a:xfrm>
            <a:prstGeom prst="line">
              <a:avLst/>
            </a:prstGeom>
            <a:noFill/>
            <a:ln w="12700">
              <a:solidFill>
                <a:srgbClr val="008484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 flipH="1" flipV="1">
              <a:off x="4376" y="3384"/>
              <a:ext cx="1" cy="528"/>
            </a:xfrm>
            <a:prstGeom prst="line">
              <a:avLst/>
            </a:prstGeom>
            <a:noFill/>
            <a:ln w="12700">
              <a:solidFill>
                <a:srgbClr val="008484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3712" y="3432"/>
              <a:ext cx="664" cy="480"/>
            </a:xfrm>
            <a:custGeom>
              <a:avLst/>
              <a:gdLst>
                <a:gd name="T0" fmla="*/ 664 w 664"/>
                <a:gd name="T1" fmla="*/ 480 h 480"/>
                <a:gd name="T2" fmla="*/ 0 w 664"/>
                <a:gd name="T3" fmla="*/ 0 h 480"/>
                <a:gd name="T4" fmla="*/ 0 60000 65536"/>
                <a:gd name="T5" fmla="*/ 0 60000 65536"/>
                <a:gd name="T6" fmla="*/ 0 w 664"/>
                <a:gd name="T7" fmla="*/ 0 h 480"/>
                <a:gd name="T8" fmla="*/ 664 w 664"/>
                <a:gd name="T9" fmla="*/ 480 h 48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64" h="480">
                  <a:moveTo>
                    <a:pt x="664" y="48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8484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4032" y="2688"/>
              <a:ext cx="57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8484"/>
                  </a:solidFill>
                  <a:latin typeface="Corbel" charset="0"/>
                  <a:ea typeface="Corbel" charset="0"/>
                  <a:cs typeface="Corbel" charset="0"/>
                </a:rPr>
                <a:t>(item)</a:t>
              </a:r>
              <a:endParaRPr lang="en-US" altLang="en-US" sz="1800" u="sng">
                <a:solidFill>
                  <a:srgbClr val="008484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3704" y="2808"/>
              <a:ext cx="1" cy="624"/>
            </a:xfrm>
            <a:prstGeom prst="line">
              <a:avLst/>
            </a:prstGeom>
            <a:noFill/>
            <a:ln w="12700">
              <a:solidFill>
                <a:srgbClr val="008484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3704" y="2808"/>
              <a:ext cx="672" cy="576"/>
            </a:xfrm>
            <a:prstGeom prst="line">
              <a:avLst/>
            </a:prstGeom>
            <a:noFill/>
            <a:ln w="12700">
              <a:solidFill>
                <a:srgbClr val="008484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5048" y="2856"/>
              <a:ext cx="1" cy="576"/>
            </a:xfrm>
            <a:prstGeom prst="line">
              <a:avLst/>
            </a:prstGeom>
            <a:noFill/>
            <a:ln w="12700">
              <a:solidFill>
                <a:srgbClr val="008484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4376" y="2808"/>
              <a:ext cx="672" cy="624"/>
            </a:xfrm>
            <a:prstGeom prst="line">
              <a:avLst/>
            </a:prstGeom>
            <a:noFill/>
            <a:ln w="12700">
              <a:solidFill>
                <a:srgbClr val="008484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 flipH="1" flipV="1">
              <a:off x="4424" y="2376"/>
              <a:ext cx="624" cy="480"/>
            </a:xfrm>
            <a:prstGeom prst="line">
              <a:avLst/>
            </a:prstGeom>
            <a:noFill/>
            <a:ln w="12700">
              <a:solidFill>
                <a:srgbClr val="008484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 flipV="1">
              <a:off x="3704" y="2376"/>
              <a:ext cx="720" cy="432"/>
            </a:xfrm>
            <a:prstGeom prst="line">
              <a:avLst/>
            </a:prstGeom>
            <a:noFill/>
            <a:ln w="12700">
              <a:solidFill>
                <a:srgbClr val="008484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 flipH="1">
              <a:off x="4376" y="2376"/>
              <a:ext cx="48" cy="432"/>
            </a:xfrm>
            <a:prstGeom prst="line">
              <a:avLst/>
            </a:prstGeom>
            <a:noFill/>
            <a:ln w="12700">
              <a:solidFill>
                <a:srgbClr val="008484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7" name="Text Box 15"/>
            <p:cNvSpPr txBox="1">
              <a:spLocks noChangeArrowheads="1"/>
            </p:cNvSpPr>
            <p:nvPr/>
          </p:nvSpPr>
          <p:spPr bwMode="auto">
            <a:xfrm>
              <a:off x="3354" y="2688"/>
              <a:ext cx="3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8484"/>
                  </a:solidFill>
                  <a:latin typeface="Corbel" charset="0"/>
                  <a:ea typeface="Corbel" charset="0"/>
                  <a:cs typeface="Corbel" charset="0"/>
                </a:rPr>
                <a:t>(city)</a:t>
              </a:r>
              <a:endParaRPr lang="en-US" altLang="en-US" sz="1800" u="sng">
                <a:solidFill>
                  <a:srgbClr val="008484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8" name="Text Box 16"/>
            <p:cNvSpPr txBox="1">
              <a:spLocks noChangeArrowheads="1"/>
            </p:cNvSpPr>
            <p:nvPr/>
          </p:nvSpPr>
          <p:spPr bwMode="auto">
            <a:xfrm>
              <a:off x="4337" y="2160"/>
              <a:ext cx="20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8484"/>
                  </a:solidFill>
                  <a:latin typeface="Corbel" charset="0"/>
                  <a:ea typeface="Corbel" charset="0"/>
                  <a:cs typeface="Corbel" charset="0"/>
                </a:rPr>
                <a:t>()</a:t>
              </a:r>
              <a:endParaRPr lang="en-US" altLang="en-US" sz="1800" u="sng">
                <a:solidFill>
                  <a:srgbClr val="008484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 flipV="1">
              <a:off x="3704" y="2808"/>
              <a:ext cx="672" cy="624"/>
            </a:xfrm>
            <a:prstGeom prst="line">
              <a:avLst/>
            </a:prstGeom>
            <a:noFill/>
            <a:ln w="12700">
              <a:solidFill>
                <a:srgbClr val="008484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 flipV="1">
              <a:off x="4376" y="2856"/>
              <a:ext cx="672" cy="528"/>
            </a:xfrm>
            <a:prstGeom prst="line">
              <a:avLst/>
            </a:prstGeom>
            <a:noFill/>
            <a:ln w="12700">
              <a:solidFill>
                <a:srgbClr val="008484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1" name="Text Box 19"/>
            <p:cNvSpPr txBox="1">
              <a:spLocks noChangeArrowheads="1"/>
            </p:cNvSpPr>
            <p:nvPr/>
          </p:nvSpPr>
          <p:spPr bwMode="auto">
            <a:xfrm>
              <a:off x="5027" y="2688"/>
              <a:ext cx="34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8484"/>
                  </a:solidFill>
                  <a:latin typeface="Corbel" charset="0"/>
                  <a:ea typeface="Corbel" charset="0"/>
                  <a:cs typeface="Corbel" charset="0"/>
                </a:rPr>
                <a:t>(year)</a:t>
              </a:r>
              <a:endParaRPr lang="en-US" altLang="en-US" sz="1800" u="sng">
                <a:solidFill>
                  <a:srgbClr val="008484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2" name="Text Box 20"/>
            <p:cNvSpPr txBox="1">
              <a:spLocks noChangeArrowheads="1"/>
            </p:cNvSpPr>
            <p:nvPr/>
          </p:nvSpPr>
          <p:spPr bwMode="auto">
            <a:xfrm>
              <a:off x="3056" y="3360"/>
              <a:ext cx="64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8484"/>
                  </a:solidFill>
                  <a:latin typeface="Corbel" charset="0"/>
                  <a:ea typeface="Corbel" charset="0"/>
                  <a:cs typeface="Corbel" charset="0"/>
                </a:rPr>
                <a:t>(city, item)</a:t>
              </a:r>
              <a:endParaRPr lang="en-US" altLang="en-US" sz="1800" u="sng">
                <a:solidFill>
                  <a:srgbClr val="008484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3" name="Text Box 21"/>
            <p:cNvSpPr txBox="1">
              <a:spLocks noChangeArrowheads="1"/>
            </p:cNvSpPr>
            <p:nvPr/>
          </p:nvSpPr>
          <p:spPr bwMode="auto">
            <a:xfrm>
              <a:off x="4032" y="3360"/>
              <a:ext cx="63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solidFill>
                    <a:srgbClr val="008484"/>
                  </a:solidFill>
                  <a:latin typeface="Corbel" charset="0"/>
                  <a:ea typeface="Corbel" charset="0"/>
                  <a:cs typeface="Corbel" charset="0"/>
                </a:rPr>
                <a:t>(city, year)</a:t>
              </a:r>
              <a:endParaRPr lang="en-US" altLang="en-US" sz="1800" u="sng" dirty="0">
                <a:solidFill>
                  <a:srgbClr val="008484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4" name="Text Box 22"/>
            <p:cNvSpPr txBox="1">
              <a:spLocks noChangeArrowheads="1"/>
            </p:cNvSpPr>
            <p:nvPr/>
          </p:nvSpPr>
          <p:spPr bwMode="auto">
            <a:xfrm>
              <a:off x="4874" y="3360"/>
              <a:ext cx="69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8484"/>
                  </a:solidFill>
                  <a:latin typeface="Corbel" charset="0"/>
                  <a:ea typeface="Corbel" charset="0"/>
                  <a:cs typeface="Corbel" charset="0"/>
                </a:rPr>
                <a:t>(item, year)</a:t>
              </a:r>
              <a:endParaRPr lang="en-US" altLang="en-US" sz="1800" u="sng">
                <a:solidFill>
                  <a:srgbClr val="008484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5" name="Text Box 23"/>
            <p:cNvSpPr txBox="1">
              <a:spLocks noChangeArrowheads="1"/>
            </p:cNvSpPr>
            <p:nvPr/>
          </p:nvSpPr>
          <p:spPr bwMode="auto">
            <a:xfrm>
              <a:off x="3877" y="3936"/>
              <a:ext cx="97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8484"/>
                  </a:solidFill>
                  <a:latin typeface="Corbel" charset="0"/>
                  <a:ea typeface="Corbel" charset="0"/>
                  <a:cs typeface="Corbel" charset="0"/>
                </a:rPr>
                <a:t>(city, item, year)</a:t>
              </a:r>
              <a:endParaRPr lang="en-US" altLang="en-US" sz="1800" u="sng">
                <a:solidFill>
                  <a:srgbClr val="008484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6979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Cells:</a:t>
            </a:r>
            <a:r>
              <a:rPr lang="zh-CN" altLang="en-US" dirty="0" smtClean="0"/>
              <a:t> </a:t>
            </a:r>
            <a:r>
              <a:rPr lang="en-US" altLang="zh-CN" dirty="0" smtClean="0">
                <a:solidFill>
                  <a:srgbClr val="7030A0"/>
                </a:solidFill>
              </a:rPr>
              <a:t>Dimension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>
                <a:solidFill>
                  <a:srgbClr val="00B050"/>
                </a:solidFill>
              </a:rPr>
              <a:t>Dimension</a:t>
            </a:r>
            <a:r>
              <a:rPr lang="zh-CN" altLang="en-US" dirty="0" smtClean="0">
                <a:solidFill>
                  <a:srgbClr val="00B050"/>
                </a:solidFill>
              </a:rPr>
              <a:t> </a:t>
            </a:r>
            <a:r>
              <a:rPr lang="en-US" altLang="zh-CN" dirty="0" smtClean="0">
                <a:solidFill>
                  <a:srgbClr val="00B050"/>
                </a:solidFill>
              </a:rPr>
              <a:t>Level</a:t>
            </a:r>
            <a:r>
              <a:rPr lang="zh-CN" altLang="en-US" dirty="0" smtClean="0">
                <a:solidFill>
                  <a:srgbClr val="00B050"/>
                </a:solidFill>
              </a:rPr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Dimension</a:t>
            </a:r>
            <a:r>
              <a:rPr lang="zh-CN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Value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</a:t>
            </a:fld>
            <a:endParaRPr lang="en-US"/>
          </a:p>
        </p:txBody>
      </p:sp>
      <p:sp>
        <p:nvSpPr>
          <p:cNvPr id="5" name="Cube 4"/>
          <p:cNvSpPr/>
          <p:nvPr/>
        </p:nvSpPr>
        <p:spPr>
          <a:xfrm>
            <a:off x="2024667" y="2063528"/>
            <a:ext cx="914400" cy="914400"/>
          </a:xfrm>
          <a:prstGeom prst="cub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911055" y="3799995"/>
            <a:ext cx="10214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>
                <a:solidFill>
                  <a:srgbClr val="7030A0"/>
                </a:solidFill>
              </a:rPr>
              <a:t>Location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11055" y="3430663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B050"/>
                </a:solidFill>
              </a:rPr>
              <a:t>City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11055" y="3061331"/>
            <a:ext cx="1356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South</a:t>
            </a:r>
            <a:r>
              <a:rPr lang="zh-CN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Bend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6462" y="2423930"/>
            <a:ext cx="671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Time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25118" y="2423930"/>
            <a:ext cx="649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B050"/>
                </a:solidFill>
              </a:rPr>
              <a:t>Date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342869" y="2423930"/>
            <a:ext cx="737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09/16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917100" y="2700929"/>
            <a:ext cx="615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m</a:t>
            </a:r>
            <a:r>
              <a:rPr lang="en-US" altLang="zh-CN" b="1" dirty="0" smtClean="0">
                <a:solidFill>
                  <a:srgbClr val="FF0000"/>
                </a:solidFill>
              </a:rPr>
              <a:t>ilk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535756" y="2700929"/>
            <a:ext cx="941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B050"/>
                </a:solidFill>
              </a:rPr>
              <a:t>Product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477039" y="2700929"/>
            <a:ext cx="6270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>
                <a:solidFill>
                  <a:srgbClr val="7030A0"/>
                </a:solidFill>
              </a:rPr>
              <a:t>Item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6462" y="1601863"/>
            <a:ext cx="22076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 smtClean="0"/>
              <a:t>A</a:t>
            </a:r>
            <a:r>
              <a:rPr lang="zh-CN" altLang="en-US" i="1" dirty="0" smtClean="0"/>
              <a:t> </a:t>
            </a:r>
            <a:r>
              <a:rPr lang="en-US" altLang="zh-CN" i="1" dirty="0" smtClean="0"/>
              <a:t>cell</a:t>
            </a:r>
            <a:r>
              <a:rPr lang="zh-CN" altLang="en-US" i="1" dirty="0" smtClean="0"/>
              <a:t> </a:t>
            </a:r>
            <a:r>
              <a:rPr lang="en-US" altLang="zh-CN" i="1" dirty="0" smtClean="0"/>
              <a:t>of</a:t>
            </a:r>
            <a:r>
              <a:rPr lang="zh-CN" altLang="en-US" i="1" dirty="0" smtClean="0"/>
              <a:t> </a:t>
            </a:r>
            <a:r>
              <a:rPr lang="en-US" altLang="zh-CN" i="1" dirty="0" smtClean="0"/>
              <a:t>transactions:</a:t>
            </a:r>
            <a:r>
              <a:rPr lang="zh-CN" altLang="en-US" i="1" dirty="0" smtClean="0"/>
              <a:t> </a:t>
            </a:r>
            <a:endParaRPr lang="en-US" i="1" dirty="0"/>
          </a:p>
        </p:txBody>
      </p:sp>
      <p:sp>
        <p:nvSpPr>
          <p:cNvPr id="16" name="Cube 15"/>
          <p:cNvSpPr/>
          <p:nvPr/>
        </p:nvSpPr>
        <p:spPr>
          <a:xfrm>
            <a:off x="5716680" y="4446326"/>
            <a:ext cx="914400" cy="914400"/>
          </a:xfrm>
          <a:prstGeom prst="cub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603068" y="6009296"/>
            <a:ext cx="9989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Problem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603068" y="5721128"/>
            <a:ext cx="261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B050"/>
                </a:solidFill>
              </a:rPr>
              <a:t>-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603068" y="5444129"/>
            <a:ext cx="2339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s</a:t>
            </a:r>
            <a:r>
              <a:rPr lang="en-US" altLang="zh-CN" b="1" dirty="0" smtClean="0">
                <a:solidFill>
                  <a:srgbClr val="FF0000"/>
                </a:solidFill>
              </a:rPr>
              <a:t>ocial</a:t>
            </a:r>
            <a:r>
              <a:rPr lang="zh-CN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spam</a:t>
            </a:r>
            <a:r>
              <a:rPr lang="zh-CN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detection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592001" y="4806728"/>
            <a:ext cx="9364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Dataset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537670" y="4806728"/>
            <a:ext cx="261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B050"/>
                </a:solidFill>
              </a:rPr>
              <a:t>-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828408" y="4806728"/>
            <a:ext cx="907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Twitter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593235" y="4878962"/>
            <a:ext cx="2172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m</a:t>
            </a:r>
            <a:r>
              <a:rPr lang="en-US" altLang="zh-CN" b="1" dirty="0" smtClean="0">
                <a:solidFill>
                  <a:srgbClr val="FF0000"/>
                </a:solidFill>
              </a:rPr>
              <a:t>atrix</a:t>
            </a:r>
            <a:r>
              <a:rPr lang="zh-CN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f</a:t>
            </a:r>
            <a:r>
              <a:rPr lang="en-US" altLang="zh-CN" b="1" dirty="0" smtClean="0">
                <a:solidFill>
                  <a:srgbClr val="FF0000"/>
                </a:solidFill>
              </a:rPr>
              <a:t>actorization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437056" y="5187229"/>
            <a:ext cx="261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>
                <a:solidFill>
                  <a:srgbClr val="00B050"/>
                </a:solidFill>
              </a:rPr>
              <a:t>-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783731" y="5184058"/>
            <a:ext cx="9396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>
                <a:solidFill>
                  <a:srgbClr val="7030A0"/>
                </a:solidFill>
              </a:rPr>
              <a:t>Method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820760" y="4093453"/>
            <a:ext cx="1691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 smtClean="0"/>
              <a:t>A</a:t>
            </a:r>
            <a:r>
              <a:rPr lang="zh-CN" altLang="en-US" i="1" dirty="0" smtClean="0"/>
              <a:t> </a:t>
            </a:r>
            <a:r>
              <a:rPr lang="en-US" altLang="zh-CN" i="1" dirty="0" smtClean="0"/>
              <a:t>cell</a:t>
            </a:r>
            <a:r>
              <a:rPr lang="zh-CN" altLang="en-US" i="1" dirty="0" smtClean="0"/>
              <a:t> </a:t>
            </a:r>
            <a:r>
              <a:rPr lang="en-US" altLang="zh-CN" i="1" dirty="0" smtClean="0"/>
              <a:t>of</a:t>
            </a:r>
            <a:r>
              <a:rPr lang="zh-CN" altLang="en-US" i="1" dirty="0" smtClean="0"/>
              <a:t> </a:t>
            </a:r>
            <a:r>
              <a:rPr lang="en-US" altLang="zh-CN" i="1" dirty="0" smtClean="0"/>
              <a:t>papers:</a:t>
            </a:r>
            <a:r>
              <a:rPr lang="zh-CN" altLang="en-US" i="1" dirty="0" smtClean="0"/>
              <a:t>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593124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Cube</a:t>
            </a:r>
            <a:r>
              <a:rPr lang="zh-CN" altLang="en-US" dirty="0" smtClean="0"/>
              <a:t> </a:t>
            </a:r>
            <a:r>
              <a:rPr lang="en-US" altLang="zh-CN" dirty="0" smtClean="0"/>
              <a:t>History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20</a:t>
            </a:fld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10859"/>
            <a:ext cx="8229600" cy="837675"/>
          </a:xfrm>
          <a:ln>
            <a:solidFill>
              <a:srgbClr val="FF0000"/>
            </a:solidFill>
          </a:ln>
        </p:spPr>
      </p:pic>
      <p:pic>
        <p:nvPicPr>
          <p:cNvPr id="8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55313"/>
            <a:ext cx="5737700" cy="440835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262034" y="2879429"/>
            <a:ext cx="4750231" cy="132343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600" b="1" i="1" dirty="0" err="1">
                <a:solidFill>
                  <a:srgbClr val="222222"/>
                </a:solidFill>
                <a:latin typeface="Corbel" charset="0"/>
                <a:ea typeface="Corbel" charset="0"/>
                <a:cs typeface="Corbel" charset="0"/>
              </a:rPr>
              <a:t>Surajit</a:t>
            </a:r>
            <a:r>
              <a:rPr lang="en-US" sz="1600" b="1" i="1" dirty="0">
                <a:solidFill>
                  <a:srgbClr val="222222"/>
                </a:solidFill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sz="1600" b="1" i="1" dirty="0" err="1">
                <a:solidFill>
                  <a:srgbClr val="222222"/>
                </a:solidFill>
                <a:latin typeface="Corbel" charset="0"/>
                <a:ea typeface="Corbel" charset="0"/>
                <a:cs typeface="Corbel" charset="0"/>
              </a:rPr>
              <a:t>Chaudhuri</a:t>
            </a:r>
            <a:r>
              <a:rPr lang="en-US" sz="1600" b="1" i="1" dirty="0">
                <a:solidFill>
                  <a:srgbClr val="222222"/>
                </a:solidFill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sz="1600" i="1" dirty="0">
                <a:solidFill>
                  <a:srgbClr val="222222"/>
                </a:solidFill>
                <a:latin typeface="Corbel" charset="0"/>
                <a:ea typeface="Corbel" charset="0"/>
                <a:cs typeface="Corbel" charset="0"/>
              </a:rPr>
              <a:t>is a computer scientist best known for his contributions to database management systems. He is currently a </a:t>
            </a:r>
            <a:r>
              <a:rPr lang="en-US" sz="1600" b="1" i="1" dirty="0">
                <a:solidFill>
                  <a:srgbClr val="222222"/>
                </a:solidFill>
                <a:latin typeface="Corbel" charset="0"/>
                <a:ea typeface="Corbel" charset="0"/>
                <a:cs typeface="Corbel" charset="0"/>
              </a:rPr>
              <a:t>distinguished scientist at Microsoft Research</a:t>
            </a:r>
            <a:r>
              <a:rPr lang="en-US" sz="1600" i="1" dirty="0">
                <a:solidFill>
                  <a:srgbClr val="222222"/>
                </a:solidFill>
                <a:latin typeface="Corbel" charset="0"/>
                <a:ea typeface="Corbel" charset="0"/>
                <a:cs typeface="Corbel" charset="0"/>
              </a:rPr>
              <a:t>, where he leads the Data Management, Exploration and Mining group.</a:t>
            </a:r>
            <a:endParaRPr lang="en-US" sz="1600" i="1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262034" y="4202868"/>
            <a:ext cx="4750231" cy="107721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600" b="1" i="1" dirty="0">
                <a:solidFill>
                  <a:srgbClr val="222222"/>
                </a:solidFill>
                <a:latin typeface="Corbel" charset="0"/>
                <a:ea typeface="Corbel" charset="0"/>
                <a:cs typeface="Corbel" charset="0"/>
              </a:rPr>
              <a:t>Adam Bosworth </a:t>
            </a:r>
            <a:r>
              <a:rPr lang="en-US" sz="1600" i="1" dirty="0">
                <a:solidFill>
                  <a:srgbClr val="222222"/>
                </a:solidFill>
                <a:latin typeface="Corbel" charset="0"/>
                <a:ea typeface="Corbel" charset="0"/>
                <a:cs typeface="Corbel" charset="0"/>
              </a:rPr>
              <a:t>is a former </a:t>
            </a:r>
            <a:r>
              <a:rPr lang="en-US" sz="1600" b="1" i="1" dirty="0">
                <a:solidFill>
                  <a:srgbClr val="222222"/>
                </a:solidFill>
                <a:latin typeface="Corbel" charset="0"/>
                <a:ea typeface="Corbel" charset="0"/>
                <a:cs typeface="Corbel" charset="0"/>
              </a:rPr>
              <a:t>Vice President of Product Management at Google Inc</a:t>
            </a:r>
            <a:r>
              <a:rPr lang="en-US" sz="1600" i="1" dirty="0">
                <a:solidFill>
                  <a:srgbClr val="222222"/>
                </a:solidFill>
                <a:latin typeface="Corbel" charset="0"/>
                <a:ea typeface="Corbel" charset="0"/>
                <a:cs typeface="Corbel" charset="0"/>
              </a:rPr>
              <a:t>. from 2004–2007; prior to that, he was senior VP Engineering and Chief Software Architect at BEA Systems responsible for ...</a:t>
            </a:r>
            <a:endParaRPr lang="en-US" sz="1600" i="1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262034" y="5288340"/>
            <a:ext cx="4572000" cy="1569660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r>
              <a:rPr lang="en-US" sz="1600" b="1" i="1" dirty="0"/>
              <a:t>Hamid </a:t>
            </a:r>
            <a:r>
              <a:rPr lang="en-US" sz="1600" b="1" i="1" dirty="0" err="1"/>
              <a:t>Pirahesh</a:t>
            </a:r>
            <a:r>
              <a:rPr lang="en-US" sz="1600" i="1" dirty="0"/>
              <a:t>, Ph.D., is </a:t>
            </a:r>
            <a:r>
              <a:rPr lang="en-US" sz="1600" b="1" i="1" dirty="0"/>
              <a:t>an IBM fellow, ACM Fellow and a senior manager responsible for the exploratory database department at IBM Research </a:t>
            </a:r>
            <a:r>
              <a:rPr lang="en-US" sz="1600" i="1" dirty="0"/>
              <a:t>- </a:t>
            </a:r>
            <a:r>
              <a:rPr lang="en-US" sz="1600" i="1" dirty="0" err="1"/>
              <a:t>Almaden</a:t>
            </a:r>
            <a:r>
              <a:rPr lang="en-US" sz="1600" i="1" dirty="0"/>
              <a:t> in San Jose, California. Dr. Hamid </a:t>
            </a:r>
            <a:r>
              <a:rPr lang="en-US" sz="1600" i="1" dirty="0" err="1"/>
              <a:t>Pirahesh</a:t>
            </a:r>
            <a:r>
              <a:rPr lang="en-US" sz="1600" i="1" dirty="0"/>
              <a:t> is the senior manager at IBM </a:t>
            </a:r>
            <a:r>
              <a:rPr lang="en-US" sz="1600" i="1" dirty="0" err="1"/>
              <a:t>Almaden</a:t>
            </a:r>
            <a:r>
              <a:rPr lang="en-US" sz="1600" i="1" dirty="0"/>
              <a:t> Research Center in San Jose, California</a:t>
            </a:r>
            <a:r>
              <a:rPr lang="en-US" sz="1600" i="1" dirty="0" smtClean="0"/>
              <a:t>.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559718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55519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https://</a:t>
            </a:r>
            <a:r>
              <a:rPr lang="en-US" sz="2800" b="1" dirty="0" err="1"/>
              <a:t>jimgray.azurewebsites.net</a:t>
            </a:r>
            <a:r>
              <a:rPr lang="en-US" sz="2800" b="1" dirty="0"/>
              <a:t>/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44575" y="592137"/>
            <a:ext cx="10988575" cy="576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1665"/>
            <a:ext cx="5296815" cy="639633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0"/>
            <a:ext cx="82442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https://</a:t>
            </a:r>
            <a:r>
              <a:rPr lang="en-US" sz="2400" b="1" dirty="0" err="1"/>
              <a:t>en.wikipedia.org</a:t>
            </a:r>
            <a:r>
              <a:rPr lang="en-US" sz="2400" b="1" dirty="0"/>
              <a:t>/wiki/</a:t>
            </a:r>
            <a:r>
              <a:rPr lang="en-US" sz="2400" b="1" dirty="0" err="1"/>
              <a:t>Jim_Gray</a:t>
            </a:r>
            <a:r>
              <a:rPr lang="en-US" sz="2400" b="1" dirty="0"/>
              <a:t>_(</a:t>
            </a:r>
            <a:r>
              <a:rPr lang="en-US" sz="2400" b="1" dirty="0" err="1"/>
              <a:t>computer_scientist</a:t>
            </a:r>
            <a:r>
              <a:rPr lang="en-US" sz="2400" b="1" dirty="0"/>
              <a:t>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6592" y="461665"/>
            <a:ext cx="3737408" cy="439786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6592" y="4997523"/>
            <a:ext cx="3698680" cy="917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7849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Why</a:t>
            </a:r>
            <a:r>
              <a:rPr lang="zh-CN" altLang="en-US" dirty="0" smtClean="0"/>
              <a:t> </a:t>
            </a:r>
            <a:r>
              <a:rPr lang="en-US" altLang="zh-CN" dirty="0" smtClean="0"/>
              <a:t>do</a:t>
            </a:r>
            <a:r>
              <a:rPr lang="zh-CN" altLang="en-US" dirty="0" smtClean="0"/>
              <a:t> </a:t>
            </a:r>
            <a:r>
              <a:rPr lang="en-US" altLang="zh-CN" dirty="0" smtClean="0"/>
              <a:t>you</a:t>
            </a:r>
            <a:r>
              <a:rPr lang="zh-CN" altLang="en-US" dirty="0" smtClean="0"/>
              <a:t> </a:t>
            </a:r>
            <a:r>
              <a:rPr lang="en-US" altLang="zh-CN" dirty="0" smtClean="0"/>
              <a:t>look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aggregate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cells/cuboids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analyze</a:t>
            </a:r>
            <a:r>
              <a:rPr lang="zh-CN" altLang="en-US" dirty="0" smtClean="0"/>
              <a:t> </a:t>
            </a:r>
            <a:r>
              <a:rPr lang="en-US" altLang="zh-CN" dirty="0" smtClean="0"/>
              <a:t>structured</a:t>
            </a:r>
            <a:r>
              <a:rPr lang="zh-CN" altLang="en-US" dirty="0" smtClean="0"/>
              <a:t> </a:t>
            </a:r>
            <a:r>
              <a:rPr lang="en-US" altLang="zh-CN" dirty="0" smtClean="0"/>
              <a:t>paper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datasets?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383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CN" sz="1600" dirty="0">
                <a:solidFill>
                  <a:srgbClr val="FF0000"/>
                </a:solidFill>
                <a:ea typeface="SimSun" pitchFamily="2" charset="-122"/>
              </a:rPr>
              <a:t>S. Agarwal, R. Agrawal, P. M. Deshpande, A. Gupta, J. F. </a:t>
            </a:r>
            <a:r>
              <a:rPr lang="en-US" altLang="zh-CN" sz="1600" dirty="0" err="1">
                <a:solidFill>
                  <a:srgbClr val="FF0000"/>
                </a:solidFill>
                <a:ea typeface="SimSun" pitchFamily="2" charset="-122"/>
              </a:rPr>
              <a:t>Naughton</a:t>
            </a:r>
            <a:r>
              <a:rPr lang="en-US" altLang="zh-CN" sz="1600" dirty="0">
                <a:solidFill>
                  <a:srgbClr val="FF0000"/>
                </a:solidFill>
                <a:ea typeface="SimSun" pitchFamily="2" charset="-122"/>
              </a:rPr>
              <a:t>, R. </a:t>
            </a:r>
            <a:r>
              <a:rPr lang="en-US" altLang="zh-CN" sz="1600" dirty="0" err="1">
                <a:solidFill>
                  <a:srgbClr val="FF0000"/>
                </a:solidFill>
                <a:ea typeface="SimSun" pitchFamily="2" charset="-122"/>
              </a:rPr>
              <a:t>Ramakrishnan</a:t>
            </a:r>
            <a:r>
              <a:rPr lang="en-US" altLang="zh-CN" sz="1600" dirty="0">
                <a:solidFill>
                  <a:srgbClr val="FF0000"/>
                </a:solidFill>
                <a:ea typeface="SimSun" pitchFamily="2" charset="-122"/>
              </a:rPr>
              <a:t>, and S. </a:t>
            </a:r>
            <a:r>
              <a:rPr lang="en-US" altLang="zh-CN" sz="1600" dirty="0" err="1">
                <a:solidFill>
                  <a:srgbClr val="FF0000"/>
                </a:solidFill>
                <a:ea typeface="SimSun" pitchFamily="2" charset="-122"/>
              </a:rPr>
              <a:t>Sarawagi</a:t>
            </a:r>
            <a:r>
              <a:rPr lang="en-US" altLang="zh-CN" sz="1600" dirty="0">
                <a:solidFill>
                  <a:srgbClr val="FF0000"/>
                </a:solidFill>
                <a:ea typeface="SimSun" pitchFamily="2" charset="-122"/>
              </a:rPr>
              <a:t>.  On the computation of multidimensional aggregates. VLDB’96</a:t>
            </a:r>
          </a:p>
          <a:p>
            <a:pPr>
              <a:spcBef>
                <a:spcPts val="0"/>
              </a:spcBef>
            </a:pPr>
            <a:r>
              <a:rPr lang="en-US" altLang="zh-CN" sz="1600" dirty="0">
                <a:solidFill>
                  <a:srgbClr val="FF0000"/>
                </a:solidFill>
                <a:ea typeface="SimSun" pitchFamily="2" charset="-122"/>
              </a:rPr>
              <a:t>K. Beyer and R. </a:t>
            </a:r>
            <a:r>
              <a:rPr lang="en-US" altLang="zh-CN" sz="1600" dirty="0" err="1">
                <a:solidFill>
                  <a:srgbClr val="FF0000"/>
                </a:solidFill>
                <a:ea typeface="SimSun" pitchFamily="2" charset="-122"/>
              </a:rPr>
              <a:t>Ramakrishnan</a:t>
            </a:r>
            <a:r>
              <a:rPr lang="en-US" altLang="zh-CN" sz="1600" dirty="0">
                <a:solidFill>
                  <a:srgbClr val="FF0000"/>
                </a:solidFill>
                <a:ea typeface="SimSun" pitchFamily="2" charset="-122"/>
              </a:rPr>
              <a:t>. Bottom-Up Computation of Sparse and Iceberg CUBEs.. SIGMOD’99</a:t>
            </a:r>
          </a:p>
          <a:p>
            <a:pPr>
              <a:spcBef>
                <a:spcPts val="0"/>
              </a:spcBef>
            </a:pPr>
            <a:r>
              <a:rPr lang="en-US" altLang="zh-CN" sz="1600" dirty="0">
                <a:ea typeface="SimSun" pitchFamily="2" charset="-122"/>
              </a:rPr>
              <a:t>J. Han, J. Pei, G. Dong, K. Wang. Efficient Computation of Iceberg Cubes With Complex Measures. SIGMOD’01</a:t>
            </a:r>
          </a:p>
          <a:p>
            <a:pPr>
              <a:spcBef>
                <a:spcPts val="0"/>
              </a:spcBef>
            </a:pPr>
            <a:r>
              <a:rPr lang="en-US" altLang="zh-CN" sz="1600" dirty="0">
                <a:ea typeface="SimSun" pitchFamily="2" charset="-122"/>
              </a:rPr>
              <a:t>L. V. S. </a:t>
            </a:r>
            <a:r>
              <a:rPr lang="en-US" altLang="zh-CN" sz="1600" dirty="0" err="1">
                <a:ea typeface="SimSun" pitchFamily="2" charset="-122"/>
              </a:rPr>
              <a:t>Lakshmanan</a:t>
            </a:r>
            <a:r>
              <a:rPr lang="en-US" altLang="zh-CN" sz="1600" dirty="0">
                <a:ea typeface="SimSun" pitchFamily="2" charset="-122"/>
              </a:rPr>
              <a:t>, J. Pei, and J. Han, Quotient Cube: How to Summarize the Semantics of a Data Cube, VLDB'02</a:t>
            </a:r>
          </a:p>
          <a:p>
            <a:pPr>
              <a:spcBef>
                <a:spcPts val="0"/>
              </a:spcBef>
            </a:pPr>
            <a:r>
              <a:rPr lang="en-US" altLang="zh-CN" sz="1600" dirty="0">
                <a:solidFill>
                  <a:srgbClr val="FF0000"/>
                </a:solidFill>
                <a:ea typeface="SimSun" pitchFamily="2" charset="-122"/>
              </a:rPr>
              <a:t>X. Li, J. Han, and H. Gonzalez, High-Dimensional OLAP: A Minimal Cubing Approach, VLDB'04</a:t>
            </a:r>
          </a:p>
          <a:p>
            <a:r>
              <a:rPr lang="en-US" altLang="en-US" sz="1600" dirty="0"/>
              <a:t>X. Li, J. Han, Z. Yin, J.-G. Lee, Y. Sun, “Sampling Cube: A Framework for Statistical OLAP over Sampling Data”, SIGMOD’08</a:t>
            </a:r>
          </a:p>
          <a:p>
            <a:pPr>
              <a:spcBef>
                <a:spcPts val="0"/>
              </a:spcBef>
            </a:pPr>
            <a:r>
              <a:rPr lang="en-US" altLang="zh-CN" sz="1600" dirty="0">
                <a:ea typeface="SimSun" pitchFamily="2" charset="-122"/>
              </a:rPr>
              <a:t>K. Ross and D. Srivastava.  Fast computation of sparse </a:t>
            </a:r>
            <a:r>
              <a:rPr lang="en-US" altLang="zh-CN" sz="1600" dirty="0" err="1">
                <a:ea typeface="SimSun" pitchFamily="2" charset="-122"/>
              </a:rPr>
              <a:t>datacubes</a:t>
            </a:r>
            <a:r>
              <a:rPr lang="en-US" altLang="zh-CN" sz="1600" dirty="0">
                <a:ea typeface="SimSun" pitchFamily="2" charset="-122"/>
              </a:rPr>
              <a:t>. VLDB’97</a:t>
            </a:r>
          </a:p>
          <a:p>
            <a:pPr>
              <a:spcBef>
                <a:spcPts val="0"/>
              </a:spcBef>
            </a:pPr>
            <a:r>
              <a:rPr lang="en-US" altLang="zh-CN" sz="1600" dirty="0">
                <a:ea typeface="SimSun" pitchFamily="2" charset="-122"/>
              </a:rPr>
              <a:t>D. Xin, J. Han, X. Li, B. W. </a:t>
            </a:r>
            <a:r>
              <a:rPr lang="en-US" altLang="zh-CN" sz="1600" dirty="0" err="1">
                <a:ea typeface="SimSun" pitchFamily="2" charset="-122"/>
              </a:rPr>
              <a:t>Wah</a:t>
            </a:r>
            <a:r>
              <a:rPr lang="en-US" altLang="zh-CN" sz="1600" dirty="0">
                <a:ea typeface="SimSun" pitchFamily="2" charset="-122"/>
              </a:rPr>
              <a:t>, Star-Cubing: Computing Iceberg Cubes by Top-Down and Bottom-Up Integration, VLDB'03</a:t>
            </a:r>
          </a:p>
          <a:p>
            <a:pPr>
              <a:spcBef>
                <a:spcPts val="0"/>
              </a:spcBef>
            </a:pPr>
            <a:r>
              <a:rPr lang="en-US" altLang="zh-CN" sz="1600" dirty="0">
                <a:solidFill>
                  <a:srgbClr val="FF0000"/>
                </a:solidFill>
                <a:ea typeface="SimSun" pitchFamily="2" charset="-122"/>
              </a:rPr>
              <a:t>Y. Zhao, P. M. Deshpande, and J. F. </a:t>
            </a:r>
            <a:r>
              <a:rPr lang="en-US" altLang="zh-CN" sz="1600" dirty="0" err="1">
                <a:solidFill>
                  <a:srgbClr val="FF0000"/>
                </a:solidFill>
                <a:ea typeface="SimSun" pitchFamily="2" charset="-122"/>
              </a:rPr>
              <a:t>Naughton</a:t>
            </a:r>
            <a:r>
              <a:rPr lang="en-US" altLang="zh-CN" sz="1600" dirty="0">
                <a:solidFill>
                  <a:srgbClr val="FF0000"/>
                </a:solidFill>
                <a:ea typeface="SimSun" pitchFamily="2" charset="-122"/>
              </a:rPr>
              <a:t>. An array-based algorithm for simultaneous multidimensional aggregates. SIGMOD’97</a:t>
            </a:r>
            <a:endParaRPr lang="en-US" altLang="zh-CN" sz="1600" dirty="0">
              <a:ea typeface="SimSun" pitchFamily="2" charset="-122"/>
            </a:endParaRPr>
          </a:p>
          <a:p>
            <a:r>
              <a:rPr lang="en-US" altLang="en-US" sz="1600" dirty="0"/>
              <a:t>D. Burdick, P. Deshpande, T. S. </a:t>
            </a:r>
            <a:r>
              <a:rPr lang="en-US" altLang="en-US" sz="1600" dirty="0" err="1"/>
              <a:t>Jayram</a:t>
            </a:r>
            <a:r>
              <a:rPr lang="en-US" altLang="en-US" sz="1600" dirty="0"/>
              <a:t>, R. </a:t>
            </a:r>
            <a:r>
              <a:rPr lang="en-US" altLang="en-US" sz="1600" dirty="0" err="1"/>
              <a:t>Ramakrishnan</a:t>
            </a:r>
            <a:r>
              <a:rPr lang="en-US" altLang="en-US" sz="1600" dirty="0"/>
              <a:t>, and S. </a:t>
            </a:r>
            <a:r>
              <a:rPr lang="en-US" altLang="en-US" sz="1600" dirty="0" err="1"/>
              <a:t>Vaithyanathan</a:t>
            </a:r>
            <a:r>
              <a:rPr lang="en-US" altLang="en-US" sz="1600" dirty="0"/>
              <a:t>. OLAP over uncertain and imprecise data. VLDB’05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4743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zh-CN" sz="1600" dirty="0">
                <a:ea typeface="SimSun" pitchFamily="2" charset="-122"/>
              </a:rPr>
              <a:t>R. Agrawal, A. Gupta, and S. </a:t>
            </a:r>
            <a:r>
              <a:rPr lang="en-US" altLang="zh-CN" sz="1600" dirty="0" err="1">
                <a:ea typeface="SimSun" pitchFamily="2" charset="-122"/>
              </a:rPr>
              <a:t>Sarawagi</a:t>
            </a:r>
            <a:r>
              <a:rPr lang="en-US" altLang="zh-CN" sz="1600" dirty="0">
                <a:ea typeface="SimSun" pitchFamily="2" charset="-122"/>
              </a:rPr>
              <a:t>. Modeling multidimensional databases.  ICDE’97</a:t>
            </a:r>
          </a:p>
          <a:p>
            <a:pPr>
              <a:lnSpc>
                <a:spcPct val="90000"/>
              </a:lnSpc>
            </a:pPr>
            <a:r>
              <a:rPr lang="en-US" altLang="zh-CN" sz="1600" dirty="0">
                <a:ea typeface="SimSun" pitchFamily="2" charset="-122"/>
              </a:rPr>
              <a:t>B.-C. Chen, L. Chen, Y. Lin, and R. </a:t>
            </a:r>
            <a:r>
              <a:rPr lang="en-US" altLang="zh-CN" sz="1600" dirty="0" err="1">
                <a:ea typeface="SimSun" pitchFamily="2" charset="-122"/>
              </a:rPr>
              <a:t>Ramakrishnan</a:t>
            </a:r>
            <a:r>
              <a:rPr lang="en-US" altLang="zh-CN" sz="1600" dirty="0">
                <a:ea typeface="SimSun" pitchFamily="2" charset="-122"/>
              </a:rPr>
              <a:t>. Prediction cubes. VLDB’05</a:t>
            </a:r>
          </a:p>
          <a:p>
            <a:pPr>
              <a:lnSpc>
                <a:spcPct val="90000"/>
              </a:lnSpc>
            </a:pPr>
            <a:r>
              <a:rPr lang="en-US" altLang="zh-CN" sz="1600" dirty="0">
                <a:ea typeface="SimSun" pitchFamily="2" charset="-122"/>
              </a:rPr>
              <a:t>B.-C. Chen, R. </a:t>
            </a:r>
            <a:r>
              <a:rPr lang="en-US" altLang="zh-CN" sz="1600" dirty="0" err="1">
                <a:ea typeface="SimSun" pitchFamily="2" charset="-122"/>
              </a:rPr>
              <a:t>Ramakrishnan</a:t>
            </a:r>
            <a:r>
              <a:rPr lang="en-US" altLang="zh-CN" sz="1600" dirty="0">
                <a:ea typeface="SimSun" pitchFamily="2" charset="-122"/>
              </a:rPr>
              <a:t>, J.W. </a:t>
            </a:r>
            <a:r>
              <a:rPr lang="en-US" altLang="zh-CN" sz="1600" dirty="0" err="1">
                <a:ea typeface="SimSun" pitchFamily="2" charset="-122"/>
              </a:rPr>
              <a:t>Shavlik</a:t>
            </a:r>
            <a:r>
              <a:rPr lang="en-US" altLang="zh-CN" sz="1600" dirty="0">
                <a:ea typeface="SimSun" pitchFamily="2" charset="-122"/>
              </a:rPr>
              <a:t>, and P. </a:t>
            </a:r>
            <a:r>
              <a:rPr lang="en-US" altLang="zh-CN" sz="1600" dirty="0" err="1">
                <a:ea typeface="SimSun" pitchFamily="2" charset="-122"/>
              </a:rPr>
              <a:t>Tamma</a:t>
            </a:r>
            <a:r>
              <a:rPr lang="en-US" altLang="zh-CN" sz="1600" dirty="0">
                <a:ea typeface="SimSun" pitchFamily="2" charset="-122"/>
              </a:rPr>
              <a:t>. Bellwether analysis: Predicting global aggregates from local regions. VLDB’06</a:t>
            </a:r>
          </a:p>
          <a:p>
            <a:pPr>
              <a:lnSpc>
                <a:spcPct val="90000"/>
              </a:lnSpc>
            </a:pPr>
            <a:r>
              <a:rPr lang="en-US" altLang="zh-CN" sz="1600" dirty="0">
                <a:ea typeface="SimSun" pitchFamily="2" charset="-122"/>
              </a:rPr>
              <a:t>Y. Chen, G. Dong, J. Han, B. W. </a:t>
            </a:r>
            <a:r>
              <a:rPr lang="en-US" altLang="zh-CN" sz="1600" dirty="0" err="1">
                <a:ea typeface="SimSun" pitchFamily="2" charset="-122"/>
              </a:rPr>
              <a:t>Wah</a:t>
            </a:r>
            <a:r>
              <a:rPr lang="en-US" altLang="zh-CN" sz="1600" dirty="0">
                <a:ea typeface="SimSun" pitchFamily="2" charset="-122"/>
              </a:rPr>
              <a:t>, and J. Wang, Multi-Dimensional Regression Analysis of Time-Series Data Streams, VLDB'02</a:t>
            </a:r>
          </a:p>
          <a:p>
            <a:pPr>
              <a:lnSpc>
                <a:spcPct val="90000"/>
              </a:lnSpc>
            </a:pPr>
            <a:r>
              <a:rPr lang="en-US" altLang="zh-CN" sz="1600" dirty="0">
                <a:ea typeface="SimSun" pitchFamily="2" charset="-122"/>
              </a:rPr>
              <a:t>R. Fagin, R. V. </a:t>
            </a:r>
            <a:r>
              <a:rPr lang="en-US" altLang="zh-CN" sz="1600" dirty="0" err="1">
                <a:ea typeface="SimSun" pitchFamily="2" charset="-122"/>
              </a:rPr>
              <a:t>Guha</a:t>
            </a:r>
            <a:r>
              <a:rPr lang="en-US" altLang="zh-CN" sz="1600" dirty="0">
                <a:ea typeface="SimSun" pitchFamily="2" charset="-122"/>
              </a:rPr>
              <a:t>, R. Kumar, J. Novak, D. </a:t>
            </a:r>
            <a:r>
              <a:rPr lang="en-US" altLang="zh-CN" sz="1600" dirty="0" err="1">
                <a:ea typeface="SimSun" pitchFamily="2" charset="-122"/>
              </a:rPr>
              <a:t>Sivakumar</a:t>
            </a:r>
            <a:r>
              <a:rPr lang="en-US" altLang="zh-CN" sz="1600" dirty="0">
                <a:ea typeface="SimSun" pitchFamily="2" charset="-122"/>
              </a:rPr>
              <a:t>, and A. Tomkins. Multi-structural databases. PODS’05</a:t>
            </a:r>
          </a:p>
          <a:p>
            <a:pPr>
              <a:lnSpc>
                <a:spcPct val="90000"/>
              </a:lnSpc>
            </a:pPr>
            <a:r>
              <a:rPr lang="en-US" altLang="zh-CN" sz="1600" dirty="0">
                <a:ea typeface="SimSun" pitchFamily="2" charset="-122"/>
              </a:rPr>
              <a:t>J. Han. Towards on-line analytical mining in large databases. SIGMOD Record, 27:97–107, 1998</a:t>
            </a:r>
          </a:p>
          <a:p>
            <a:pPr>
              <a:lnSpc>
                <a:spcPct val="90000"/>
              </a:lnSpc>
            </a:pPr>
            <a:r>
              <a:rPr lang="en-US" altLang="zh-CN" sz="1600" dirty="0">
                <a:ea typeface="SimSun" pitchFamily="2" charset="-122"/>
              </a:rPr>
              <a:t>T. </a:t>
            </a:r>
            <a:r>
              <a:rPr lang="en-US" altLang="zh-CN" sz="1600" dirty="0" err="1">
                <a:ea typeface="SimSun" pitchFamily="2" charset="-122"/>
              </a:rPr>
              <a:t>Imielinski</a:t>
            </a:r>
            <a:r>
              <a:rPr lang="en-US" altLang="zh-CN" sz="1600" dirty="0">
                <a:ea typeface="SimSun" pitchFamily="2" charset="-122"/>
              </a:rPr>
              <a:t>, L. </a:t>
            </a:r>
            <a:r>
              <a:rPr lang="en-US" altLang="zh-CN" sz="1600" dirty="0" err="1">
                <a:ea typeface="SimSun" pitchFamily="2" charset="-122"/>
              </a:rPr>
              <a:t>Khachiyan</a:t>
            </a:r>
            <a:r>
              <a:rPr lang="en-US" altLang="zh-CN" sz="1600" dirty="0">
                <a:ea typeface="SimSun" pitchFamily="2" charset="-122"/>
              </a:rPr>
              <a:t>, and A. </a:t>
            </a:r>
            <a:r>
              <a:rPr lang="en-US" altLang="zh-CN" sz="1600" dirty="0" err="1">
                <a:ea typeface="SimSun" pitchFamily="2" charset="-122"/>
              </a:rPr>
              <a:t>Abdulghani</a:t>
            </a:r>
            <a:r>
              <a:rPr lang="en-US" altLang="zh-CN" sz="1600" dirty="0">
                <a:ea typeface="SimSun" pitchFamily="2" charset="-122"/>
              </a:rPr>
              <a:t>. </a:t>
            </a:r>
            <a:r>
              <a:rPr lang="en-US" altLang="zh-CN" sz="1600" dirty="0" err="1">
                <a:ea typeface="SimSun" pitchFamily="2" charset="-122"/>
              </a:rPr>
              <a:t>Cubegrades</a:t>
            </a:r>
            <a:r>
              <a:rPr lang="en-US" altLang="zh-CN" sz="1600" dirty="0">
                <a:ea typeface="SimSun" pitchFamily="2" charset="-122"/>
              </a:rPr>
              <a:t>: Generalizing association rules. Data Mining &amp; Knowledge Discovery, 6:219–258, 2002.</a:t>
            </a:r>
          </a:p>
          <a:p>
            <a:pPr>
              <a:lnSpc>
                <a:spcPct val="90000"/>
              </a:lnSpc>
            </a:pPr>
            <a:r>
              <a:rPr lang="en-US" altLang="zh-CN" sz="1600" dirty="0">
                <a:ea typeface="SimSun" pitchFamily="2" charset="-122"/>
              </a:rPr>
              <a:t>R. </a:t>
            </a:r>
            <a:r>
              <a:rPr lang="en-US" altLang="zh-CN" sz="1600" dirty="0" err="1">
                <a:ea typeface="SimSun" pitchFamily="2" charset="-122"/>
              </a:rPr>
              <a:t>Ramakrishnan</a:t>
            </a:r>
            <a:r>
              <a:rPr lang="en-US" altLang="zh-CN" sz="1600" dirty="0">
                <a:ea typeface="SimSun" pitchFamily="2" charset="-122"/>
              </a:rPr>
              <a:t> and B.-C. Chen. Exploratory mining in cube space. Data Mining and Knowledge Discovery, 15:29–54, 2007.</a:t>
            </a:r>
          </a:p>
          <a:p>
            <a:pPr>
              <a:lnSpc>
                <a:spcPct val="90000"/>
              </a:lnSpc>
            </a:pPr>
            <a:r>
              <a:rPr lang="en-US" altLang="zh-CN" sz="1600" dirty="0">
                <a:solidFill>
                  <a:srgbClr val="FF0000"/>
                </a:solidFill>
                <a:ea typeface="SimSun" pitchFamily="2" charset="-122"/>
              </a:rPr>
              <a:t>K. A. Ross, D. Srivastava, and D. </a:t>
            </a:r>
            <a:r>
              <a:rPr lang="en-US" altLang="zh-CN" sz="1600" dirty="0" err="1">
                <a:solidFill>
                  <a:srgbClr val="FF0000"/>
                </a:solidFill>
                <a:ea typeface="SimSun" pitchFamily="2" charset="-122"/>
              </a:rPr>
              <a:t>Chatziantoniou</a:t>
            </a:r>
            <a:r>
              <a:rPr lang="en-US" altLang="zh-CN" sz="1600" dirty="0">
                <a:solidFill>
                  <a:srgbClr val="FF0000"/>
                </a:solidFill>
                <a:ea typeface="SimSun" pitchFamily="2" charset="-122"/>
              </a:rPr>
              <a:t>. Complex aggregation at multiple granularities. EDBT'98</a:t>
            </a:r>
          </a:p>
          <a:p>
            <a:pPr>
              <a:lnSpc>
                <a:spcPct val="90000"/>
              </a:lnSpc>
            </a:pPr>
            <a:r>
              <a:rPr lang="en-US" altLang="zh-CN" sz="1600" dirty="0">
                <a:solidFill>
                  <a:srgbClr val="FF0000"/>
                </a:solidFill>
                <a:ea typeface="SimSun" pitchFamily="2" charset="-122"/>
              </a:rPr>
              <a:t>S. </a:t>
            </a:r>
            <a:r>
              <a:rPr lang="en-US" altLang="zh-CN" sz="1600" dirty="0" err="1">
                <a:solidFill>
                  <a:srgbClr val="FF0000"/>
                </a:solidFill>
                <a:ea typeface="SimSun" pitchFamily="2" charset="-122"/>
              </a:rPr>
              <a:t>Sarawagi</a:t>
            </a:r>
            <a:r>
              <a:rPr lang="en-US" altLang="zh-CN" sz="1600" dirty="0">
                <a:solidFill>
                  <a:srgbClr val="FF0000"/>
                </a:solidFill>
                <a:ea typeface="SimSun" pitchFamily="2" charset="-122"/>
              </a:rPr>
              <a:t>, R. Agrawal, and N. Megiddo. Discovery-driven exploration of OLAP data cubes. EDBT'98</a:t>
            </a:r>
          </a:p>
          <a:p>
            <a:pPr>
              <a:lnSpc>
                <a:spcPct val="90000"/>
              </a:lnSpc>
            </a:pPr>
            <a:r>
              <a:rPr lang="en-US" altLang="zh-CN" sz="1600" dirty="0">
                <a:ea typeface="SimSun" pitchFamily="2" charset="-122"/>
              </a:rPr>
              <a:t>G. </a:t>
            </a:r>
            <a:r>
              <a:rPr lang="en-US" altLang="zh-CN" sz="1600" dirty="0" err="1">
                <a:ea typeface="SimSun" pitchFamily="2" charset="-122"/>
              </a:rPr>
              <a:t>Sathe</a:t>
            </a:r>
            <a:r>
              <a:rPr lang="en-US" altLang="zh-CN" sz="1600" dirty="0">
                <a:ea typeface="SimSun" pitchFamily="2" charset="-122"/>
              </a:rPr>
              <a:t> and S. </a:t>
            </a:r>
            <a:r>
              <a:rPr lang="en-US" altLang="zh-CN" sz="1600" dirty="0" err="1">
                <a:ea typeface="SimSun" pitchFamily="2" charset="-122"/>
              </a:rPr>
              <a:t>Sarawagi</a:t>
            </a:r>
            <a:r>
              <a:rPr lang="en-US" altLang="zh-CN" sz="1600" dirty="0">
                <a:ea typeface="SimSun" pitchFamily="2" charset="-122"/>
              </a:rPr>
              <a:t>. Intelligent Rollups in Multidimensional OLAP Data. </a:t>
            </a:r>
            <a:r>
              <a:rPr lang="en-US" altLang="zh-CN" sz="1600" i="1" dirty="0" smtClean="0">
                <a:ea typeface="SimSun" pitchFamily="2" charset="-122"/>
              </a:rPr>
              <a:t>VLDB'01</a:t>
            </a:r>
            <a:endParaRPr lang="en-US" alt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688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Cells:</a:t>
            </a:r>
            <a:r>
              <a:rPr lang="zh-CN" altLang="en-US" dirty="0" smtClean="0"/>
              <a:t> </a:t>
            </a:r>
            <a:r>
              <a:rPr lang="en-US" altLang="zh-CN" dirty="0" smtClean="0">
                <a:solidFill>
                  <a:srgbClr val="00B050"/>
                </a:solidFill>
              </a:rPr>
              <a:t>Dimension</a:t>
            </a:r>
            <a:r>
              <a:rPr lang="zh-CN" altLang="en-US" dirty="0" smtClean="0">
                <a:solidFill>
                  <a:srgbClr val="00B050"/>
                </a:solidFill>
              </a:rPr>
              <a:t> </a:t>
            </a:r>
            <a:r>
              <a:rPr lang="en-US" altLang="zh-CN" dirty="0" smtClean="0">
                <a:solidFill>
                  <a:srgbClr val="00B050"/>
                </a:solidFill>
              </a:rPr>
              <a:t>Level</a:t>
            </a:r>
            <a:r>
              <a:rPr lang="zh-CN" altLang="en-US" dirty="0" smtClean="0">
                <a:solidFill>
                  <a:srgbClr val="00B050"/>
                </a:solidFill>
              </a:rPr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b="1" dirty="0" smtClean="0">
                <a:solidFill>
                  <a:srgbClr val="00B050"/>
                </a:solidFill>
              </a:rPr>
              <a:t>Concept</a:t>
            </a:r>
            <a:r>
              <a:rPr lang="zh-CN" altLang="en-US" b="1" dirty="0" smtClean="0">
                <a:solidFill>
                  <a:srgbClr val="00B050"/>
                </a:solidFill>
              </a:rPr>
              <a:t> </a:t>
            </a:r>
            <a:r>
              <a:rPr lang="en-US" altLang="zh-CN" b="1" dirty="0" smtClean="0">
                <a:solidFill>
                  <a:srgbClr val="00B050"/>
                </a:solidFill>
              </a:rPr>
              <a:t>Hierarchy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3</a:t>
            </a:fld>
            <a:endParaRPr lang="en-US"/>
          </a:p>
        </p:txBody>
      </p:sp>
      <p:sp>
        <p:nvSpPr>
          <p:cNvPr id="5" name="Cube 4"/>
          <p:cNvSpPr/>
          <p:nvPr/>
        </p:nvSpPr>
        <p:spPr>
          <a:xfrm>
            <a:off x="2024667" y="2063528"/>
            <a:ext cx="914400" cy="914400"/>
          </a:xfrm>
          <a:prstGeom prst="cub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11055" y="3799995"/>
            <a:ext cx="10214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/>
              <a:t>Location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911055" y="3430663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B050"/>
                </a:solidFill>
              </a:rPr>
              <a:t>City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11055" y="3061331"/>
            <a:ext cx="1356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South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Bend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106462" y="2423930"/>
            <a:ext cx="671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Time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25118" y="2423930"/>
            <a:ext cx="649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B050"/>
                </a:solidFill>
              </a:rPr>
              <a:t>Date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342869" y="2423930"/>
            <a:ext cx="737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09/16</a:t>
            </a:r>
            <a:endParaRPr lang="en-US" b="1" dirty="0"/>
          </a:p>
        </p:txBody>
      </p:sp>
      <p:sp>
        <p:nvSpPr>
          <p:cNvPr id="12" name="Rectangle 11"/>
          <p:cNvSpPr/>
          <p:nvPr/>
        </p:nvSpPr>
        <p:spPr>
          <a:xfrm>
            <a:off x="2917100" y="2700929"/>
            <a:ext cx="615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m</a:t>
            </a:r>
            <a:r>
              <a:rPr lang="en-US" altLang="zh-CN" b="1" dirty="0" smtClean="0"/>
              <a:t>ilk</a:t>
            </a:r>
            <a:endParaRPr lang="en-US" b="1" dirty="0"/>
          </a:p>
        </p:txBody>
      </p:sp>
      <p:sp>
        <p:nvSpPr>
          <p:cNvPr id="13" name="Rectangle 12"/>
          <p:cNvSpPr/>
          <p:nvPr/>
        </p:nvSpPr>
        <p:spPr>
          <a:xfrm>
            <a:off x="3535756" y="2700929"/>
            <a:ext cx="941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B050"/>
                </a:solidFill>
              </a:rPr>
              <a:t>Product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477039" y="2700929"/>
            <a:ext cx="6270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/>
              <a:t>Item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6462" y="1601863"/>
            <a:ext cx="22076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 smtClean="0"/>
              <a:t>A</a:t>
            </a:r>
            <a:r>
              <a:rPr lang="zh-CN" altLang="en-US" i="1" dirty="0" smtClean="0"/>
              <a:t> </a:t>
            </a:r>
            <a:r>
              <a:rPr lang="en-US" altLang="zh-CN" i="1" dirty="0" smtClean="0"/>
              <a:t>cell</a:t>
            </a:r>
            <a:r>
              <a:rPr lang="zh-CN" altLang="en-US" i="1" dirty="0" smtClean="0"/>
              <a:t> </a:t>
            </a:r>
            <a:r>
              <a:rPr lang="en-US" altLang="zh-CN" i="1" dirty="0" smtClean="0"/>
              <a:t>of</a:t>
            </a:r>
            <a:r>
              <a:rPr lang="zh-CN" altLang="en-US" i="1" dirty="0" smtClean="0"/>
              <a:t> </a:t>
            </a:r>
            <a:r>
              <a:rPr lang="en-US" altLang="zh-CN" i="1" dirty="0" smtClean="0"/>
              <a:t>transactions:</a:t>
            </a:r>
            <a:r>
              <a:rPr lang="zh-CN" altLang="en-US" i="1" dirty="0" smtClean="0"/>
              <a:t> </a:t>
            </a:r>
            <a:endParaRPr lang="en-US" i="1" dirty="0"/>
          </a:p>
        </p:txBody>
      </p:sp>
      <p:sp>
        <p:nvSpPr>
          <p:cNvPr id="16" name="Cube 15"/>
          <p:cNvSpPr/>
          <p:nvPr/>
        </p:nvSpPr>
        <p:spPr>
          <a:xfrm>
            <a:off x="5716680" y="4446326"/>
            <a:ext cx="914400" cy="914400"/>
          </a:xfrm>
          <a:prstGeom prst="cub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603068" y="6009296"/>
            <a:ext cx="9989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Problem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603068" y="5721128"/>
            <a:ext cx="261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-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603068" y="5444129"/>
            <a:ext cx="2339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s</a:t>
            </a:r>
            <a:r>
              <a:rPr lang="en-US" altLang="zh-CN" b="1" dirty="0" smtClean="0"/>
              <a:t>ocial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spam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detection</a:t>
            </a:r>
            <a:endParaRPr lang="en-US" b="1" dirty="0"/>
          </a:p>
        </p:txBody>
      </p:sp>
      <p:sp>
        <p:nvSpPr>
          <p:cNvPr id="20" name="Rectangle 19"/>
          <p:cNvSpPr/>
          <p:nvPr/>
        </p:nvSpPr>
        <p:spPr>
          <a:xfrm>
            <a:off x="3592001" y="4806728"/>
            <a:ext cx="9364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Dataset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537670" y="4806728"/>
            <a:ext cx="261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-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4828408" y="4806728"/>
            <a:ext cx="907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Twitter</a:t>
            </a:r>
            <a:endParaRPr lang="en-US" b="1" dirty="0"/>
          </a:p>
        </p:txBody>
      </p:sp>
      <p:sp>
        <p:nvSpPr>
          <p:cNvPr id="23" name="Rectangle 22"/>
          <p:cNvSpPr/>
          <p:nvPr/>
        </p:nvSpPr>
        <p:spPr>
          <a:xfrm>
            <a:off x="6593235" y="4878962"/>
            <a:ext cx="2172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m</a:t>
            </a:r>
            <a:r>
              <a:rPr lang="en-US" altLang="zh-CN" b="1" dirty="0" smtClean="0"/>
              <a:t>atrix</a:t>
            </a:r>
            <a:r>
              <a:rPr lang="zh-CN" altLang="en-US" b="1" dirty="0" smtClean="0"/>
              <a:t> </a:t>
            </a:r>
            <a:r>
              <a:rPr lang="en-US" altLang="zh-CN" b="1" dirty="0"/>
              <a:t>f</a:t>
            </a:r>
            <a:r>
              <a:rPr lang="en-US" altLang="zh-CN" b="1" dirty="0" smtClean="0"/>
              <a:t>actorization</a:t>
            </a:r>
            <a:endParaRPr lang="en-US" b="1" dirty="0"/>
          </a:p>
        </p:txBody>
      </p:sp>
      <p:sp>
        <p:nvSpPr>
          <p:cNvPr id="24" name="Rectangle 23"/>
          <p:cNvSpPr/>
          <p:nvPr/>
        </p:nvSpPr>
        <p:spPr>
          <a:xfrm>
            <a:off x="7437056" y="5187229"/>
            <a:ext cx="261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/>
              <a:t>-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7783731" y="5184058"/>
            <a:ext cx="9396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/>
              <a:t>Method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3820760" y="4093453"/>
            <a:ext cx="1691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 smtClean="0"/>
              <a:t>A</a:t>
            </a:r>
            <a:r>
              <a:rPr lang="zh-CN" altLang="en-US" i="1" dirty="0" smtClean="0"/>
              <a:t> </a:t>
            </a:r>
            <a:r>
              <a:rPr lang="en-US" altLang="zh-CN" i="1" dirty="0" smtClean="0"/>
              <a:t>cell</a:t>
            </a:r>
            <a:r>
              <a:rPr lang="zh-CN" altLang="en-US" i="1" dirty="0" smtClean="0"/>
              <a:t> </a:t>
            </a:r>
            <a:r>
              <a:rPr lang="en-US" altLang="zh-CN" i="1" dirty="0" smtClean="0"/>
              <a:t>of</a:t>
            </a:r>
            <a:r>
              <a:rPr lang="zh-CN" altLang="en-US" i="1" dirty="0" smtClean="0"/>
              <a:t> </a:t>
            </a:r>
            <a:r>
              <a:rPr lang="en-US" altLang="zh-CN" i="1" dirty="0" smtClean="0"/>
              <a:t>papers:</a:t>
            </a:r>
            <a:r>
              <a:rPr lang="zh-CN" altLang="en-US" i="1" dirty="0" smtClean="0"/>
              <a:t> </a:t>
            </a:r>
            <a:endParaRPr lang="en-US" i="1" dirty="0"/>
          </a:p>
        </p:txBody>
      </p:sp>
      <p:sp>
        <p:nvSpPr>
          <p:cNvPr id="27" name="Rectangle 26"/>
          <p:cNvSpPr/>
          <p:nvPr/>
        </p:nvSpPr>
        <p:spPr>
          <a:xfrm>
            <a:off x="5104134" y="1685707"/>
            <a:ext cx="389715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/>
              <a:t>Time:</a:t>
            </a:r>
            <a:r>
              <a:rPr lang="zh-CN" altLang="en-US" b="1" dirty="0" smtClean="0"/>
              <a:t> </a:t>
            </a:r>
            <a:r>
              <a:rPr lang="en-US" altLang="zh-CN" b="1" dirty="0" smtClean="0">
                <a:solidFill>
                  <a:srgbClr val="00B050"/>
                </a:solidFill>
              </a:rPr>
              <a:t>Year-Quarter-Month-Week-Day</a:t>
            </a:r>
            <a:endParaRPr lang="zh-CN" altLang="en-US" b="1" dirty="0" smtClean="0">
              <a:solidFill>
                <a:srgbClr val="00B050"/>
              </a:solidFill>
            </a:endParaRPr>
          </a:p>
          <a:p>
            <a:r>
              <a:rPr lang="en-US" altLang="zh-CN" b="1" dirty="0" smtClean="0"/>
              <a:t>Location:</a:t>
            </a:r>
            <a:r>
              <a:rPr lang="zh-CN" altLang="en-US" b="1" dirty="0" smtClean="0"/>
              <a:t> </a:t>
            </a:r>
            <a:r>
              <a:rPr lang="en-US" altLang="zh-CN" b="1" dirty="0" smtClean="0">
                <a:solidFill>
                  <a:srgbClr val="00B050"/>
                </a:solidFill>
              </a:rPr>
              <a:t>Country-State-City-Street</a:t>
            </a:r>
            <a:endParaRPr lang="zh-CN" altLang="en-US" b="1" dirty="0" smtClean="0">
              <a:solidFill>
                <a:srgbClr val="00B050"/>
              </a:solidFill>
            </a:endParaRPr>
          </a:p>
          <a:p>
            <a:r>
              <a:rPr lang="en-US" altLang="zh-CN" b="1" dirty="0" smtClean="0"/>
              <a:t>Item:</a:t>
            </a:r>
            <a:r>
              <a:rPr lang="zh-CN" altLang="en-US" b="1" dirty="0" smtClean="0"/>
              <a:t> </a:t>
            </a:r>
            <a:r>
              <a:rPr lang="en-US" altLang="zh-CN" b="1" dirty="0" smtClean="0">
                <a:solidFill>
                  <a:srgbClr val="00B050"/>
                </a:solidFill>
              </a:rPr>
              <a:t>Department-Product-Model</a:t>
            </a:r>
            <a:endParaRPr lang="zh-CN" altLang="en-US" b="1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9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Cells:</a:t>
            </a:r>
            <a:r>
              <a:rPr lang="zh-CN" altLang="en-US" dirty="0" smtClean="0"/>
              <a:t> </a:t>
            </a:r>
            <a:r>
              <a:rPr lang="en-US" altLang="zh-CN" dirty="0" smtClean="0"/>
              <a:t>Facts</a:t>
            </a:r>
            <a:r>
              <a:rPr lang="zh-CN" altLang="en-US" dirty="0" smtClean="0"/>
              <a:t> </a:t>
            </a:r>
            <a:r>
              <a:rPr lang="en-US" altLang="zh-CN" dirty="0" smtClean="0"/>
              <a:t>or</a:t>
            </a:r>
            <a:r>
              <a:rPr lang="zh-CN" altLang="en-US" dirty="0" smtClean="0"/>
              <a:t> </a:t>
            </a:r>
            <a:r>
              <a:rPr lang="en-US" altLang="zh-CN" dirty="0" smtClean="0"/>
              <a:t>Measures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4</a:t>
            </a:fld>
            <a:endParaRPr lang="en-US"/>
          </a:p>
        </p:txBody>
      </p:sp>
      <p:sp>
        <p:nvSpPr>
          <p:cNvPr id="5" name="Cube 4"/>
          <p:cNvSpPr/>
          <p:nvPr/>
        </p:nvSpPr>
        <p:spPr>
          <a:xfrm>
            <a:off x="2024667" y="2063528"/>
            <a:ext cx="914400" cy="914400"/>
          </a:xfrm>
          <a:prstGeom prst="cub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11055" y="3799995"/>
            <a:ext cx="10583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/>
              <a:t>Location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911055" y="3430663"/>
            <a:ext cx="583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City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911055" y="3061331"/>
            <a:ext cx="1301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South</a:t>
            </a:r>
            <a:r>
              <a:rPr lang="zh-CN" altLang="en-US" dirty="0" smtClean="0"/>
              <a:t> </a:t>
            </a:r>
            <a:r>
              <a:rPr lang="en-US" altLang="zh-CN" dirty="0" smtClean="0"/>
              <a:t>Bend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06462" y="2423930"/>
            <a:ext cx="6896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Time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25118" y="2423930"/>
            <a:ext cx="6687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Date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342869" y="2423930"/>
            <a:ext cx="737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09/16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917100" y="2700929"/>
            <a:ext cx="615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m</a:t>
            </a:r>
            <a:r>
              <a:rPr lang="en-US" altLang="zh-CN" dirty="0" smtClean="0"/>
              <a:t>ilk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535756" y="2700929"/>
            <a:ext cx="9733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Product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477039" y="2700929"/>
            <a:ext cx="6270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/>
              <a:t>Item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6462" y="1601863"/>
            <a:ext cx="22204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 smtClean="0"/>
              <a:t>A</a:t>
            </a:r>
            <a:r>
              <a:rPr lang="zh-CN" altLang="en-US" i="1" dirty="0" smtClean="0"/>
              <a:t> </a:t>
            </a:r>
            <a:r>
              <a:rPr lang="en-US" altLang="zh-CN" i="1" dirty="0" smtClean="0"/>
              <a:t>cell</a:t>
            </a:r>
            <a:r>
              <a:rPr lang="zh-CN" altLang="en-US" i="1" dirty="0" smtClean="0"/>
              <a:t> </a:t>
            </a:r>
            <a:r>
              <a:rPr lang="en-US" altLang="zh-CN" i="1" dirty="0" smtClean="0"/>
              <a:t>of</a:t>
            </a:r>
            <a:r>
              <a:rPr lang="zh-CN" altLang="en-US" i="1" dirty="0" smtClean="0"/>
              <a:t> </a:t>
            </a:r>
            <a:r>
              <a:rPr lang="en-US" altLang="zh-CN" i="1" dirty="0" smtClean="0"/>
              <a:t>transactions:</a:t>
            </a:r>
            <a:r>
              <a:rPr lang="zh-CN" altLang="en-US" i="1" dirty="0" smtClean="0"/>
              <a:t> </a:t>
            </a:r>
            <a:endParaRPr lang="en-US" i="1" dirty="0"/>
          </a:p>
        </p:txBody>
      </p:sp>
      <p:sp>
        <p:nvSpPr>
          <p:cNvPr id="16" name="Cube 15"/>
          <p:cNvSpPr/>
          <p:nvPr/>
        </p:nvSpPr>
        <p:spPr>
          <a:xfrm>
            <a:off x="5716680" y="4446326"/>
            <a:ext cx="914400" cy="914400"/>
          </a:xfrm>
          <a:prstGeom prst="cub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603068" y="6009296"/>
            <a:ext cx="1032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Problem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603068" y="5721128"/>
            <a:ext cx="261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-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603068" y="5444129"/>
            <a:ext cx="2247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s</a:t>
            </a:r>
            <a:r>
              <a:rPr lang="en-US" altLang="zh-CN" dirty="0" smtClean="0"/>
              <a:t>ocial</a:t>
            </a:r>
            <a:r>
              <a:rPr lang="zh-CN" altLang="en-US" dirty="0" smtClean="0"/>
              <a:t> </a:t>
            </a:r>
            <a:r>
              <a:rPr lang="en-US" altLang="zh-CN" dirty="0" smtClean="0"/>
              <a:t>spam</a:t>
            </a:r>
            <a:r>
              <a:rPr lang="zh-CN" altLang="en-US" dirty="0" smtClean="0"/>
              <a:t> </a:t>
            </a:r>
            <a:r>
              <a:rPr lang="en-US" altLang="zh-CN" dirty="0" smtClean="0"/>
              <a:t>detection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3592001" y="4806728"/>
            <a:ext cx="9733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Dataset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537670" y="4806728"/>
            <a:ext cx="261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-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4828408" y="4806728"/>
            <a:ext cx="869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Twitter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6593235" y="4878962"/>
            <a:ext cx="20681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m</a:t>
            </a:r>
            <a:r>
              <a:rPr lang="en-US" altLang="zh-CN" dirty="0" smtClean="0"/>
              <a:t>atrix</a:t>
            </a:r>
            <a:r>
              <a:rPr lang="zh-CN" altLang="en-US" dirty="0" smtClean="0"/>
              <a:t> </a:t>
            </a:r>
            <a:r>
              <a:rPr lang="en-US" altLang="zh-CN" dirty="0"/>
              <a:t>f</a:t>
            </a:r>
            <a:r>
              <a:rPr lang="en-US" altLang="zh-CN" dirty="0" smtClean="0"/>
              <a:t>actorization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7437056" y="5187229"/>
            <a:ext cx="2616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/>
              <a:t>-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7783731" y="5184058"/>
            <a:ext cx="968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/>
              <a:t>Method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3820760" y="4093453"/>
            <a:ext cx="1691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 smtClean="0"/>
              <a:t>A</a:t>
            </a:r>
            <a:r>
              <a:rPr lang="zh-CN" altLang="en-US" i="1" dirty="0" smtClean="0"/>
              <a:t> </a:t>
            </a:r>
            <a:r>
              <a:rPr lang="en-US" altLang="zh-CN" i="1" dirty="0" smtClean="0"/>
              <a:t>cell</a:t>
            </a:r>
            <a:r>
              <a:rPr lang="zh-CN" altLang="en-US" i="1" dirty="0" smtClean="0"/>
              <a:t> </a:t>
            </a:r>
            <a:r>
              <a:rPr lang="en-US" altLang="zh-CN" i="1" dirty="0" smtClean="0"/>
              <a:t>of</a:t>
            </a:r>
            <a:r>
              <a:rPr lang="zh-CN" altLang="en-US" i="1" dirty="0" smtClean="0"/>
              <a:t> </a:t>
            </a:r>
            <a:r>
              <a:rPr lang="en-US" altLang="zh-CN" i="1" dirty="0" smtClean="0"/>
              <a:t>papers:</a:t>
            </a:r>
            <a:r>
              <a:rPr lang="zh-CN" altLang="en-US" i="1" dirty="0" smtClean="0"/>
              <a:t> </a:t>
            </a:r>
            <a:endParaRPr lang="en-US" i="1" dirty="0"/>
          </a:p>
        </p:txBody>
      </p:sp>
      <p:sp>
        <p:nvSpPr>
          <p:cNvPr id="27" name="Rectangle 26"/>
          <p:cNvSpPr/>
          <p:nvPr/>
        </p:nvSpPr>
        <p:spPr>
          <a:xfrm>
            <a:off x="3388355" y="1467569"/>
            <a:ext cx="253595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{TID45,TID137,</a:t>
            </a:r>
            <a:r>
              <a:rPr lang="zh-CN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TID451},</a:t>
            </a:r>
            <a:endParaRPr lang="zh-CN" altLang="en-US" b="1" dirty="0">
              <a:solidFill>
                <a:srgbClr val="FF0000"/>
              </a:solidFill>
            </a:endParaRP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count=3,</a:t>
            </a:r>
            <a:endParaRPr lang="zh-CN" altLang="en-US" b="1" dirty="0">
              <a:solidFill>
                <a:srgbClr val="FF0000"/>
              </a:solidFill>
            </a:endParaRPr>
          </a:p>
          <a:p>
            <a:r>
              <a:rPr lang="en-US" altLang="zh-CN" b="1" dirty="0" err="1" smtClean="0">
                <a:solidFill>
                  <a:srgbClr val="FF0000"/>
                </a:solidFill>
              </a:rPr>
              <a:t>dollars_sold</a:t>
            </a:r>
            <a:r>
              <a:rPr lang="en-US" altLang="zh-CN" b="1" dirty="0" smtClean="0">
                <a:solidFill>
                  <a:srgbClr val="FF0000"/>
                </a:solidFill>
              </a:rPr>
              <a:t>=157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2776230" y="1974384"/>
            <a:ext cx="593907" cy="4017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6514344" y="3327161"/>
            <a:ext cx="183460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{PID31,</a:t>
            </a:r>
            <a:r>
              <a:rPr lang="zh-CN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PID217},</a:t>
            </a:r>
            <a:endParaRPr lang="zh-CN" altLang="en-US" b="1" dirty="0">
              <a:solidFill>
                <a:srgbClr val="FF0000"/>
              </a:solidFill>
            </a:endParaRP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count=2,</a:t>
            </a:r>
            <a:endParaRPr lang="zh-CN" altLang="en-US" b="1" dirty="0">
              <a:solidFill>
                <a:srgbClr val="FF0000"/>
              </a:solidFill>
            </a:endParaRP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citations=3317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6296281" y="4202159"/>
            <a:ext cx="296954" cy="3917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15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Cuboids:</a:t>
            </a:r>
            <a:r>
              <a:rPr lang="en-US" altLang="zh-CN" dirty="0" smtClean="0">
                <a:solidFill>
                  <a:srgbClr val="7030A0"/>
                </a:solidFill>
              </a:rPr>
              <a:t> </a:t>
            </a:r>
            <a:r>
              <a:rPr lang="en-US" altLang="zh-CN" dirty="0">
                <a:solidFill>
                  <a:srgbClr val="7030A0"/>
                </a:solidFill>
              </a:rPr>
              <a:t>Dimension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0B050"/>
                </a:solidFill>
              </a:rPr>
              <a:t>Dimension</a:t>
            </a:r>
            <a:r>
              <a:rPr lang="zh-CN" altLang="en-US" dirty="0">
                <a:solidFill>
                  <a:srgbClr val="00B050"/>
                </a:solidFill>
              </a:rPr>
              <a:t> </a:t>
            </a:r>
            <a:r>
              <a:rPr lang="en-US" altLang="zh-CN" dirty="0">
                <a:solidFill>
                  <a:srgbClr val="00B050"/>
                </a:solidFill>
              </a:rPr>
              <a:t>Level</a:t>
            </a:r>
            <a:r>
              <a:rPr lang="zh-CN" altLang="en-US" dirty="0">
                <a:solidFill>
                  <a:srgbClr val="00B050"/>
                </a:solidFill>
              </a:rPr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68086" y="5987018"/>
            <a:ext cx="10214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>
                <a:solidFill>
                  <a:srgbClr val="7030A0"/>
                </a:solidFill>
              </a:rPr>
              <a:t>Location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68086" y="5617686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B050"/>
                </a:solidFill>
              </a:rPr>
              <a:t>City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95958" y="4619002"/>
            <a:ext cx="1301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South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Bend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67607" y="3425329"/>
            <a:ext cx="671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Time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86263" y="3425329"/>
            <a:ext cx="649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B050"/>
                </a:solidFill>
              </a:rPr>
              <a:t>Date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30430" y="4280359"/>
            <a:ext cx="7377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09/16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868086" y="4452226"/>
            <a:ext cx="6158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m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ilk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553200" y="4291781"/>
            <a:ext cx="941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B050"/>
                </a:solidFill>
              </a:rPr>
              <a:t>Product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494483" y="4291781"/>
            <a:ext cx="6270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Item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5" name="Cube 14"/>
          <p:cNvSpPr>
            <a:spLocks noChangeAspect="1"/>
          </p:cNvSpPr>
          <p:nvPr/>
        </p:nvSpPr>
        <p:spPr>
          <a:xfrm>
            <a:off x="3061970" y="3882496"/>
            <a:ext cx="914400" cy="914400"/>
          </a:xfrm>
          <a:prstGeom prst="cube">
            <a:avLst/>
          </a:prstGeom>
          <a:noFill/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ube 16"/>
          <p:cNvSpPr/>
          <p:nvPr/>
        </p:nvSpPr>
        <p:spPr>
          <a:xfrm>
            <a:off x="3061970" y="2053696"/>
            <a:ext cx="2743200" cy="2743200"/>
          </a:xfrm>
          <a:prstGeom prst="cub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784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Base</a:t>
            </a:r>
            <a:r>
              <a:rPr lang="zh-CN" altLang="en-US" dirty="0" smtClean="0"/>
              <a:t> </a:t>
            </a:r>
            <a:r>
              <a:rPr lang="en-US" altLang="zh-CN" dirty="0" smtClean="0"/>
              <a:t>Cells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Aggregate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Cells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400" dirty="0" smtClean="0"/>
              <a:t>Suppose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cuboid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has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dimensions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(time,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location,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item)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specific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dimension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levels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(date,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city,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product).</a:t>
            </a:r>
            <a:endParaRPr lang="zh-CN" altLang="en-US" sz="2400" dirty="0" smtClean="0"/>
          </a:p>
          <a:p>
            <a:r>
              <a:rPr lang="en-US" altLang="zh-CN" sz="2400" dirty="0" smtClean="0"/>
              <a:t>Base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cells</a:t>
            </a:r>
            <a:endParaRPr lang="zh-CN" altLang="en-US" sz="2400" dirty="0" smtClean="0"/>
          </a:p>
          <a:p>
            <a:pPr lvl="1"/>
            <a:r>
              <a:rPr lang="en-US" altLang="zh-CN" sz="2000" dirty="0" smtClean="0">
                <a:solidFill>
                  <a:srgbClr val="FF0000"/>
                </a:solidFill>
              </a:rPr>
              <a:t>(09/16,</a:t>
            </a:r>
            <a:r>
              <a:rPr lang="zh-CN" altLang="en-US" sz="2000" dirty="0" smtClean="0">
                <a:solidFill>
                  <a:srgbClr val="FF0000"/>
                </a:solidFill>
              </a:rPr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S</a:t>
            </a:r>
            <a:r>
              <a:rPr lang="en-US" altLang="zh-CN" sz="2000" dirty="0" smtClean="0">
                <a:solidFill>
                  <a:srgbClr val="FF0000"/>
                </a:solidFill>
              </a:rPr>
              <a:t>outh</a:t>
            </a:r>
            <a:r>
              <a:rPr lang="zh-CN" altLang="en-US" sz="2000" dirty="0" smtClean="0">
                <a:solidFill>
                  <a:srgbClr val="FF0000"/>
                </a:solidFill>
              </a:rPr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B</a:t>
            </a:r>
            <a:r>
              <a:rPr lang="en-US" altLang="zh-CN" sz="2000" dirty="0" smtClean="0">
                <a:solidFill>
                  <a:srgbClr val="FF0000"/>
                </a:solidFill>
              </a:rPr>
              <a:t>end,</a:t>
            </a:r>
            <a:r>
              <a:rPr lang="zh-CN" altLang="en-US" sz="2000" dirty="0" smtClean="0">
                <a:solidFill>
                  <a:srgbClr val="FF0000"/>
                </a:solidFill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milk)</a:t>
            </a:r>
            <a:endParaRPr lang="zh-CN" altLang="en-US" sz="2000" dirty="0" smtClean="0">
              <a:solidFill>
                <a:srgbClr val="FF0000"/>
              </a:solidFill>
            </a:endParaRPr>
          </a:p>
          <a:p>
            <a:r>
              <a:rPr lang="en-US" altLang="zh-CN" sz="2400" dirty="0" smtClean="0"/>
              <a:t>Aggregate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cells</a:t>
            </a:r>
            <a:endParaRPr lang="zh-CN" altLang="en-US" sz="2400" dirty="0" smtClean="0"/>
          </a:p>
          <a:p>
            <a:pPr lvl="1"/>
            <a:r>
              <a:rPr lang="en-US" altLang="zh-CN" sz="2000" dirty="0" smtClean="0"/>
              <a:t>(</a:t>
            </a:r>
            <a:r>
              <a:rPr lang="zh-CN" altLang="en-US" sz="2000" dirty="0" smtClean="0"/>
              <a:t>*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 </a:t>
            </a:r>
            <a:r>
              <a:rPr lang="en-US" altLang="zh-CN" sz="2000" dirty="0"/>
              <a:t>South</a:t>
            </a:r>
            <a:r>
              <a:rPr lang="zh-CN" altLang="en-US" sz="2000" dirty="0"/>
              <a:t> </a:t>
            </a:r>
            <a:r>
              <a:rPr lang="en-US" altLang="zh-CN" sz="2000" dirty="0"/>
              <a:t>Bend,</a:t>
            </a:r>
            <a:r>
              <a:rPr lang="zh-CN" altLang="en-US" sz="2000" dirty="0"/>
              <a:t> </a:t>
            </a:r>
            <a:r>
              <a:rPr lang="en-US" altLang="zh-CN" sz="2000" dirty="0"/>
              <a:t>milk)</a:t>
            </a:r>
            <a:endParaRPr lang="zh-CN" altLang="en-US" sz="2000" dirty="0"/>
          </a:p>
          <a:p>
            <a:pPr lvl="1"/>
            <a:r>
              <a:rPr lang="en-US" altLang="zh-CN" sz="2000" dirty="0">
                <a:solidFill>
                  <a:srgbClr val="FF0000"/>
                </a:solidFill>
              </a:rPr>
              <a:t>(09/16,</a:t>
            </a:r>
            <a:r>
              <a:rPr lang="zh-CN" altLang="en-US" sz="2000" dirty="0">
                <a:solidFill>
                  <a:srgbClr val="FF0000"/>
                </a:solidFill>
              </a:rPr>
              <a:t> </a:t>
            </a:r>
            <a:r>
              <a:rPr lang="zh-CN" altLang="en-US" sz="2000" dirty="0" smtClean="0">
                <a:solidFill>
                  <a:srgbClr val="FF0000"/>
                </a:solidFill>
              </a:rPr>
              <a:t>*</a:t>
            </a:r>
            <a:r>
              <a:rPr lang="en-US" altLang="zh-CN" sz="2000" dirty="0" smtClean="0">
                <a:solidFill>
                  <a:srgbClr val="FF0000"/>
                </a:solidFill>
              </a:rPr>
              <a:t>,</a:t>
            </a:r>
            <a:r>
              <a:rPr lang="zh-CN" altLang="en-US" sz="2000" dirty="0" smtClean="0">
                <a:solidFill>
                  <a:srgbClr val="FF0000"/>
                </a:solidFill>
              </a:rPr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milk)</a:t>
            </a:r>
            <a:endParaRPr lang="zh-CN" altLang="en-US" sz="2000" dirty="0">
              <a:solidFill>
                <a:srgbClr val="FF0000"/>
              </a:solidFill>
            </a:endParaRPr>
          </a:p>
          <a:p>
            <a:pPr lvl="1"/>
            <a:r>
              <a:rPr lang="en-US" altLang="zh-CN" sz="2000" dirty="0"/>
              <a:t>(09/16,</a:t>
            </a:r>
            <a:r>
              <a:rPr lang="zh-CN" altLang="en-US" sz="2000" dirty="0"/>
              <a:t> </a:t>
            </a:r>
            <a:r>
              <a:rPr lang="en-US" altLang="zh-CN" sz="2000" dirty="0"/>
              <a:t>South</a:t>
            </a:r>
            <a:r>
              <a:rPr lang="zh-CN" altLang="en-US" sz="2000" dirty="0"/>
              <a:t> </a:t>
            </a:r>
            <a:r>
              <a:rPr lang="en-US" altLang="zh-CN" sz="2000" dirty="0"/>
              <a:t>Bend,</a:t>
            </a:r>
            <a:r>
              <a:rPr lang="zh-CN" altLang="en-US" sz="2000" dirty="0"/>
              <a:t> </a:t>
            </a:r>
            <a:r>
              <a:rPr lang="zh-CN" altLang="en-US" sz="2000" dirty="0" smtClean="0"/>
              <a:t>*</a:t>
            </a:r>
            <a:r>
              <a:rPr lang="en-US" altLang="zh-CN" sz="2000" dirty="0" smtClean="0"/>
              <a:t>)</a:t>
            </a:r>
            <a:endParaRPr lang="zh-CN" altLang="en-US" sz="2000" dirty="0"/>
          </a:p>
          <a:p>
            <a:pPr lvl="1"/>
            <a:r>
              <a:rPr lang="en-US" altLang="zh-CN" sz="2000" dirty="0" smtClean="0">
                <a:solidFill>
                  <a:srgbClr val="FF0000"/>
                </a:solidFill>
              </a:rPr>
              <a:t>(</a:t>
            </a:r>
            <a:r>
              <a:rPr lang="zh-CN" altLang="en-US" sz="2000" dirty="0" smtClean="0">
                <a:solidFill>
                  <a:srgbClr val="FF0000"/>
                </a:solidFill>
              </a:rPr>
              <a:t>*</a:t>
            </a:r>
            <a:r>
              <a:rPr lang="en-US" altLang="zh-CN" sz="2000" dirty="0" smtClean="0">
                <a:solidFill>
                  <a:srgbClr val="FF0000"/>
                </a:solidFill>
              </a:rPr>
              <a:t>,</a:t>
            </a:r>
            <a:r>
              <a:rPr lang="zh-CN" altLang="en-US" sz="2000" dirty="0" smtClean="0">
                <a:solidFill>
                  <a:srgbClr val="FF0000"/>
                </a:solidFill>
              </a:rPr>
              <a:t> *</a:t>
            </a:r>
            <a:r>
              <a:rPr lang="en-US" altLang="zh-CN" sz="2000" dirty="0" smtClean="0">
                <a:solidFill>
                  <a:srgbClr val="FF0000"/>
                </a:solidFill>
              </a:rPr>
              <a:t>,</a:t>
            </a:r>
            <a:r>
              <a:rPr lang="zh-CN" altLang="en-US" sz="2000" dirty="0" smtClean="0">
                <a:solidFill>
                  <a:srgbClr val="FF0000"/>
                </a:solidFill>
              </a:rPr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milk)</a:t>
            </a:r>
            <a:endParaRPr lang="zh-CN" altLang="en-US" sz="2000" dirty="0">
              <a:solidFill>
                <a:srgbClr val="FF0000"/>
              </a:solidFill>
            </a:endParaRPr>
          </a:p>
          <a:p>
            <a:pPr lvl="1"/>
            <a:r>
              <a:rPr lang="en-US" altLang="zh-CN" sz="2000" dirty="0" smtClean="0"/>
              <a:t>(</a:t>
            </a:r>
            <a:r>
              <a:rPr lang="zh-CN" altLang="en-US" sz="2000" dirty="0" smtClean="0"/>
              <a:t>*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 </a:t>
            </a:r>
            <a:r>
              <a:rPr lang="en-US" altLang="zh-CN" sz="2000" dirty="0"/>
              <a:t>South</a:t>
            </a:r>
            <a:r>
              <a:rPr lang="zh-CN" altLang="en-US" sz="2000" dirty="0"/>
              <a:t> </a:t>
            </a:r>
            <a:r>
              <a:rPr lang="en-US" altLang="zh-CN" sz="2000" dirty="0"/>
              <a:t>Bend,</a:t>
            </a:r>
            <a:r>
              <a:rPr lang="zh-CN" altLang="en-US" sz="2000" dirty="0"/>
              <a:t> </a:t>
            </a:r>
            <a:r>
              <a:rPr lang="zh-CN" altLang="en-US" sz="2000" dirty="0" smtClean="0"/>
              <a:t>*</a:t>
            </a:r>
            <a:r>
              <a:rPr lang="en-US" altLang="zh-CN" sz="2000" dirty="0" smtClean="0"/>
              <a:t>)</a:t>
            </a:r>
            <a:endParaRPr lang="zh-CN" altLang="en-US" sz="2000" dirty="0" smtClean="0"/>
          </a:p>
          <a:p>
            <a:pPr lvl="1"/>
            <a:r>
              <a:rPr lang="en-US" altLang="zh-CN" sz="2000" dirty="0"/>
              <a:t>(09/16,</a:t>
            </a:r>
            <a:r>
              <a:rPr lang="zh-CN" altLang="en-US" sz="2000" dirty="0"/>
              <a:t> </a:t>
            </a:r>
            <a:r>
              <a:rPr lang="zh-CN" altLang="en-US" sz="2000" dirty="0" smtClean="0"/>
              <a:t>*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 *</a:t>
            </a:r>
            <a:r>
              <a:rPr lang="en-US" altLang="zh-CN" sz="2000" dirty="0" smtClean="0"/>
              <a:t>)</a:t>
            </a:r>
            <a:endParaRPr lang="zh-CN" altLang="en-US" sz="2000" dirty="0"/>
          </a:p>
          <a:p>
            <a:pPr lvl="1"/>
            <a:r>
              <a:rPr lang="en-US" altLang="zh-CN" sz="2000" dirty="0" smtClean="0"/>
              <a:t>(</a:t>
            </a:r>
            <a:r>
              <a:rPr lang="zh-CN" altLang="en-US" sz="2000" dirty="0" smtClean="0"/>
              <a:t>*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 *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 *</a:t>
            </a:r>
            <a:r>
              <a:rPr lang="en-US" altLang="zh-CN" sz="2000" dirty="0" smtClean="0"/>
              <a:t>),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called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the</a:t>
            </a:r>
            <a:r>
              <a:rPr lang="zh-CN" altLang="en-US" sz="2000" dirty="0" smtClean="0"/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Apex</a:t>
            </a:r>
            <a:r>
              <a:rPr lang="zh-CN" altLang="en-US" sz="2000" dirty="0" smtClean="0">
                <a:solidFill>
                  <a:srgbClr val="FF0000"/>
                </a:solidFill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cell</a:t>
            </a:r>
            <a:endParaRPr lang="zh-CN" altLang="en-US" sz="2000" dirty="0">
              <a:solidFill>
                <a:srgbClr val="FF0000"/>
              </a:solidFill>
            </a:endParaRPr>
          </a:p>
          <a:p>
            <a:pPr lvl="1"/>
            <a:endParaRPr lang="zh-CN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6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572000" y="2683896"/>
            <a:ext cx="3273653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p</a:t>
            </a:r>
            <a:r>
              <a:rPr lang="en-US" altLang="zh-CN" sz="2000" dirty="0" smtClean="0">
                <a:solidFill>
                  <a:srgbClr val="FF0000"/>
                </a:solidFill>
              </a:rPr>
              <a:t>arent</a:t>
            </a:r>
            <a:r>
              <a:rPr lang="zh-CN" altLang="en-US" sz="2000" dirty="0" smtClean="0">
                <a:solidFill>
                  <a:srgbClr val="FF0000"/>
                </a:solidFill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vs</a:t>
            </a:r>
            <a:r>
              <a:rPr lang="zh-CN" altLang="en-US" sz="2000" dirty="0" smtClean="0">
                <a:solidFill>
                  <a:srgbClr val="FF0000"/>
                </a:solidFill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child</a:t>
            </a:r>
            <a:r>
              <a:rPr lang="zh-CN" altLang="en-US" sz="2000" dirty="0" smtClean="0">
                <a:solidFill>
                  <a:srgbClr val="FF0000"/>
                </a:solidFill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cells</a:t>
            </a:r>
            <a:endParaRPr lang="zh-CN" altLang="en-US" sz="2000" dirty="0" smtClean="0">
              <a:solidFill>
                <a:srgbClr val="FF0000"/>
              </a:solidFill>
            </a:endParaRPr>
          </a:p>
          <a:p>
            <a:r>
              <a:rPr lang="en-US" altLang="zh-CN" sz="2000" dirty="0">
                <a:solidFill>
                  <a:srgbClr val="FF0000"/>
                </a:solidFill>
              </a:rPr>
              <a:t>a</a:t>
            </a:r>
            <a:r>
              <a:rPr lang="en-US" altLang="zh-CN" sz="2000" dirty="0" smtClean="0">
                <a:solidFill>
                  <a:srgbClr val="FF0000"/>
                </a:solidFill>
              </a:rPr>
              <a:t>ncestor</a:t>
            </a:r>
            <a:r>
              <a:rPr lang="zh-CN" altLang="en-US" sz="2000" dirty="0" smtClean="0">
                <a:solidFill>
                  <a:srgbClr val="FF0000"/>
                </a:solidFill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vs</a:t>
            </a:r>
            <a:r>
              <a:rPr lang="zh-CN" altLang="en-US" sz="2000" dirty="0" smtClean="0">
                <a:solidFill>
                  <a:srgbClr val="FF0000"/>
                </a:solidFill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descendant</a:t>
            </a:r>
            <a:r>
              <a:rPr lang="zh-CN" altLang="en-US" sz="2000" dirty="0" smtClean="0">
                <a:solidFill>
                  <a:srgbClr val="FF0000"/>
                </a:solidFill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cells</a:t>
            </a:r>
            <a:endParaRPr lang="zh-CN" altLang="en-US" sz="2000" dirty="0" smtClean="0">
              <a:solidFill>
                <a:srgbClr val="FF0000"/>
              </a:solidFill>
            </a:endParaRPr>
          </a:p>
          <a:p>
            <a:r>
              <a:rPr lang="en-US" altLang="zh-CN" sz="2000" dirty="0">
                <a:solidFill>
                  <a:srgbClr val="FF0000"/>
                </a:solidFill>
              </a:rPr>
              <a:t>s</a:t>
            </a:r>
            <a:r>
              <a:rPr lang="en-US" altLang="zh-CN" sz="2000" dirty="0" smtClean="0">
                <a:solidFill>
                  <a:srgbClr val="FF0000"/>
                </a:solidFill>
              </a:rPr>
              <a:t>ibling</a:t>
            </a:r>
            <a:r>
              <a:rPr lang="zh-CN" altLang="en-US" sz="2000" dirty="0" smtClean="0">
                <a:solidFill>
                  <a:srgbClr val="FF0000"/>
                </a:solidFill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cell:</a:t>
            </a:r>
            <a:endParaRPr lang="zh-CN" altLang="en-US" sz="2000" dirty="0" smtClean="0">
              <a:solidFill>
                <a:srgbClr val="FF0000"/>
              </a:solidFill>
            </a:endParaRPr>
          </a:p>
          <a:p>
            <a:r>
              <a:rPr lang="zh-CN" altLang="en-US" sz="2000" dirty="0">
                <a:solidFill>
                  <a:srgbClr val="FF0000"/>
                </a:solidFill>
              </a:rPr>
              <a:t>	</a:t>
            </a:r>
            <a:r>
              <a:rPr lang="en-US" altLang="zh-CN" sz="2000" dirty="0" smtClean="0">
                <a:solidFill>
                  <a:srgbClr val="FF0000"/>
                </a:solidFill>
              </a:rPr>
              <a:t>(09/16,</a:t>
            </a:r>
            <a:r>
              <a:rPr lang="zh-CN" altLang="en-US" sz="2000" dirty="0" smtClean="0">
                <a:solidFill>
                  <a:srgbClr val="FF0000"/>
                </a:solidFill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Mishawaka,</a:t>
            </a:r>
            <a:r>
              <a:rPr lang="zh-CN" altLang="en-US" sz="2000" dirty="0" smtClean="0">
                <a:solidFill>
                  <a:srgbClr val="FF0000"/>
                </a:solidFill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milk)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962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Base</a:t>
            </a:r>
            <a:r>
              <a:rPr lang="zh-CN" altLang="en-US" dirty="0" smtClean="0"/>
              <a:t> </a:t>
            </a:r>
            <a:r>
              <a:rPr lang="en-US" altLang="zh-CN" dirty="0"/>
              <a:t>Cuboids</a:t>
            </a:r>
            <a:r>
              <a:rPr lang="zh-CN" altLang="en-US" dirty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Aggregate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Cuboids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769806" y="6486674"/>
            <a:ext cx="10214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>
                <a:solidFill>
                  <a:srgbClr val="7030A0"/>
                </a:solidFill>
              </a:rPr>
              <a:t>Location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69806" y="6117342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B050"/>
                </a:solidFill>
              </a:rPr>
              <a:t>City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403" y="2300711"/>
            <a:ext cx="671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Time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54059" y="2300711"/>
            <a:ext cx="649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B050"/>
                </a:solidFill>
              </a:rPr>
              <a:t>Date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998838" y="2975312"/>
            <a:ext cx="941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B050"/>
                </a:solidFill>
              </a:rPr>
              <a:t>Product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40121" y="2975312"/>
            <a:ext cx="6270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Item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1" name="Cube 10"/>
          <p:cNvSpPr>
            <a:spLocks noChangeAspect="1"/>
          </p:cNvSpPr>
          <p:nvPr/>
        </p:nvSpPr>
        <p:spPr>
          <a:xfrm>
            <a:off x="1303596" y="1483109"/>
            <a:ext cx="1828800" cy="1828800"/>
          </a:xfrm>
          <a:prstGeom prst="cub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ChangeAspect="1"/>
          </p:cNvSpPr>
          <p:nvPr/>
        </p:nvSpPr>
        <p:spPr>
          <a:xfrm>
            <a:off x="1328093" y="4421277"/>
            <a:ext cx="1828800" cy="169606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161172" y="3746712"/>
            <a:ext cx="10214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>
                <a:solidFill>
                  <a:srgbClr val="7030A0"/>
                </a:solidFill>
              </a:rPr>
              <a:t>Location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161172" y="3377380"/>
            <a:ext cx="954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B050"/>
                </a:solidFill>
              </a:rPr>
              <a:t>Country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393263" y="2300711"/>
            <a:ext cx="671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Time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011919" y="2300711"/>
            <a:ext cx="8226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B050"/>
                </a:solidFill>
              </a:rPr>
              <a:t>Month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666414" y="2975312"/>
            <a:ext cx="1356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B050"/>
                </a:solidFill>
              </a:rPr>
              <a:t>Department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454775" y="3267075"/>
            <a:ext cx="6270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Item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9" name="Cube 18"/>
          <p:cNvSpPr>
            <a:spLocks noChangeAspect="1"/>
          </p:cNvSpPr>
          <p:nvPr/>
        </p:nvSpPr>
        <p:spPr>
          <a:xfrm>
            <a:off x="5971172" y="1483109"/>
            <a:ext cx="1828800" cy="1828800"/>
          </a:xfrm>
          <a:prstGeom prst="cub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5403" y="5127296"/>
            <a:ext cx="671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7030A0"/>
                </a:solidFill>
              </a:rPr>
              <a:t>Time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54059" y="5127296"/>
            <a:ext cx="649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B050"/>
                </a:solidFill>
              </a:rPr>
              <a:t>Date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303596" y="3713977"/>
            <a:ext cx="10214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>
                <a:solidFill>
                  <a:srgbClr val="7030A0"/>
                </a:solidFill>
              </a:rPr>
              <a:t>Location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303596" y="3344645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B050"/>
                </a:solidFill>
              </a:rPr>
              <a:t>City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522977" y="3465211"/>
            <a:ext cx="2224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(Date,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City,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Product)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5760838" y="4263764"/>
            <a:ext cx="3244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(Month,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Country,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Department)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3161285" y="6117342"/>
            <a:ext cx="1557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(Date,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City,</a:t>
            </a:r>
            <a:r>
              <a:rPr lang="zh-CN" altLang="en-US" b="1" dirty="0" smtClean="0"/>
              <a:t> *</a:t>
            </a:r>
            <a:r>
              <a:rPr lang="en-US" altLang="zh-CN" b="1" dirty="0" smtClean="0"/>
              <a:t>)</a:t>
            </a:r>
            <a:endParaRPr 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5442770" y="5400285"/>
            <a:ext cx="2284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Apex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cuboid: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(</a:t>
            </a:r>
            <a:r>
              <a:rPr lang="zh-CN" altLang="en-US" b="1" dirty="0" smtClean="0"/>
              <a:t>*</a:t>
            </a:r>
            <a:r>
              <a:rPr lang="en-US" altLang="zh-CN" b="1" dirty="0" smtClean="0"/>
              <a:t>,</a:t>
            </a:r>
            <a:r>
              <a:rPr lang="zh-CN" altLang="en-US" b="1" dirty="0" smtClean="0"/>
              <a:t> *</a:t>
            </a:r>
            <a:r>
              <a:rPr lang="en-US" altLang="zh-CN" b="1" dirty="0" smtClean="0"/>
              <a:t>,</a:t>
            </a:r>
            <a:r>
              <a:rPr lang="zh-CN" altLang="en-US" b="1" dirty="0" smtClean="0"/>
              <a:t> *</a:t>
            </a:r>
            <a:r>
              <a:rPr lang="en-US" altLang="zh-CN" b="1" dirty="0" smtClean="0"/>
              <a:t>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11526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(N-Dimensional)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Cube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en-US" sz="2200" dirty="0"/>
              <a:t>Data cube can be viewed as a lattice of cuboids  </a:t>
            </a:r>
          </a:p>
          <a:p>
            <a:pPr lvl="1">
              <a:spcAft>
                <a:spcPts val="600"/>
              </a:spcAft>
            </a:pPr>
            <a:r>
              <a:rPr lang="en-US" altLang="en-US" sz="2200" dirty="0"/>
              <a:t>The bottom-most cuboid is the base cuboid</a:t>
            </a:r>
          </a:p>
          <a:p>
            <a:pPr lvl="1">
              <a:spcAft>
                <a:spcPts val="600"/>
              </a:spcAft>
            </a:pPr>
            <a:r>
              <a:rPr lang="en-US" altLang="en-US" sz="2200" dirty="0"/>
              <a:t>The top-most cuboid (apex) contains only one cell</a:t>
            </a:r>
          </a:p>
          <a:p>
            <a:pPr lvl="1">
              <a:spcAft>
                <a:spcPts val="600"/>
              </a:spcAft>
            </a:pPr>
            <a:r>
              <a:rPr lang="en-US" altLang="en-US" sz="2200" dirty="0">
                <a:solidFill>
                  <a:srgbClr val="FF0000"/>
                </a:solidFill>
              </a:rPr>
              <a:t>How many cuboids in an n-dimensional cube with </a:t>
            </a:r>
            <a:r>
              <a:rPr lang="en-US" altLang="en-US" sz="2200" dirty="0" smtClean="0">
                <a:solidFill>
                  <a:srgbClr val="FF0000"/>
                </a:solidFill>
              </a:rPr>
              <a:t>L</a:t>
            </a:r>
            <a:r>
              <a:rPr lang="en-US" altLang="zh-CN" sz="2200" baseline="-25000" dirty="0" smtClean="0">
                <a:solidFill>
                  <a:srgbClr val="FF0000"/>
                </a:solidFill>
              </a:rPr>
              <a:t>i</a:t>
            </a:r>
            <a:r>
              <a:rPr lang="en-US" altLang="en-US" sz="2200" dirty="0" smtClean="0">
                <a:solidFill>
                  <a:srgbClr val="FF0000"/>
                </a:solidFill>
              </a:rPr>
              <a:t> levels</a:t>
            </a:r>
            <a:r>
              <a:rPr lang="zh-CN" altLang="en-US" sz="2200" dirty="0" smtClean="0">
                <a:solidFill>
                  <a:srgbClr val="FF0000"/>
                </a:solidFill>
              </a:rPr>
              <a:t> </a:t>
            </a:r>
            <a:r>
              <a:rPr lang="en-US" altLang="zh-CN" sz="2200" dirty="0" smtClean="0">
                <a:solidFill>
                  <a:srgbClr val="FF0000"/>
                </a:solidFill>
              </a:rPr>
              <a:t>(at</a:t>
            </a:r>
            <a:r>
              <a:rPr lang="zh-CN" altLang="en-US" sz="2200" dirty="0" smtClean="0">
                <a:solidFill>
                  <a:srgbClr val="FF0000"/>
                </a:solidFill>
              </a:rPr>
              <a:t> </a:t>
            </a:r>
            <a:r>
              <a:rPr lang="en-US" altLang="zh-CN" sz="2200" dirty="0" smtClean="0">
                <a:solidFill>
                  <a:srgbClr val="FF0000"/>
                </a:solidFill>
              </a:rPr>
              <a:t>the</a:t>
            </a:r>
            <a:r>
              <a:rPr lang="zh-CN" altLang="en-US" sz="2200" dirty="0" smtClean="0">
                <a:solidFill>
                  <a:srgbClr val="FF0000"/>
                </a:solidFill>
              </a:rPr>
              <a:t> </a:t>
            </a:r>
            <a:r>
              <a:rPr lang="en-US" altLang="zh-CN" sz="2200" dirty="0" err="1" smtClean="0">
                <a:solidFill>
                  <a:srgbClr val="FF0000"/>
                </a:solidFill>
              </a:rPr>
              <a:t>i-th</a:t>
            </a:r>
            <a:r>
              <a:rPr lang="zh-CN" altLang="en-US" sz="2200" dirty="0" smtClean="0">
                <a:solidFill>
                  <a:srgbClr val="FF0000"/>
                </a:solidFill>
              </a:rPr>
              <a:t> </a:t>
            </a:r>
            <a:r>
              <a:rPr lang="en-US" altLang="zh-CN" sz="2200" dirty="0" smtClean="0">
                <a:solidFill>
                  <a:srgbClr val="FF0000"/>
                </a:solidFill>
              </a:rPr>
              <a:t>dimension)</a:t>
            </a:r>
            <a:r>
              <a:rPr lang="en-US" altLang="en-US" sz="2200" dirty="0" smtClean="0">
                <a:solidFill>
                  <a:srgbClr val="FF0000"/>
                </a:solidFill>
              </a:rPr>
              <a:t>?</a:t>
            </a:r>
            <a:endParaRPr lang="en-US" altLang="en-US" sz="22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8</a:t>
            </a:fld>
            <a:endParaRPr lang="en-US"/>
          </a:p>
        </p:txBody>
      </p:sp>
      <p:grpSp>
        <p:nvGrpSpPr>
          <p:cNvPr id="5" name="Group 73"/>
          <p:cNvGrpSpPr>
            <a:grpSpLocks/>
          </p:cNvGrpSpPr>
          <p:nvPr/>
        </p:nvGrpSpPr>
        <p:grpSpPr bwMode="auto">
          <a:xfrm>
            <a:off x="2030278" y="3371340"/>
            <a:ext cx="6228598" cy="3424668"/>
            <a:chOff x="384" y="1209"/>
            <a:chExt cx="5263" cy="2823"/>
          </a:xfrm>
        </p:grpSpPr>
        <p:sp>
          <p:nvSpPr>
            <p:cNvPr id="6" name="AutoShape 3"/>
            <p:cNvSpPr>
              <a:spLocks noChangeArrowheads="1"/>
            </p:cNvSpPr>
            <p:nvPr/>
          </p:nvSpPr>
          <p:spPr bwMode="auto">
            <a:xfrm>
              <a:off x="1872" y="1440"/>
              <a:ext cx="144" cy="14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7" name="AutoShape 4"/>
            <p:cNvSpPr>
              <a:spLocks noChangeArrowheads="1"/>
            </p:cNvSpPr>
            <p:nvPr/>
          </p:nvSpPr>
          <p:spPr bwMode="auto">
            <a:xfrm>
              <a:off x="816" y="1968"/>
              <a:ext cx="144" cy="14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8" name="AutoShape 5"/>
            <p:cNvSpPr>
              <a:spLocks noChangeArrowheads="1"/>
            </p:cNvSpPr>
            <p:nvPr/>
          </p:nvSpPr>
          <p:spPr bwMode="auto">
            <a:xfrm>
              <a:off x="1536" y="1968"/>
              <a:ext cx="144" cy="14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9" name="AutoShape 6"/>
            <p:cNvSpPr>
              <a:spLocks noChangeArrowheads="1"/>
            </p:cNvSpPr>
            <p:nvPr/>
          </p:nvSpPr>
          <p:spPr bwMode="auto">
            <a:xfrm>
              <a:off x="2256" y="1968"/>
              <a:ext cx="144" cy="14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0" name="AutoShape 7"/>
            <p:cNvSpPr>
              <a:spLocks noChangeArrowheads="1"/>
            </p:cNvSpPr>
            <p:nvPr/>
          </p:nvSpPr>
          <p:spPr bwMode="auto">
            <a:xfrm>
              <a:off x="1728" y="2592"/>
              <a:ext cx="144" cy="14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1" name="AutoShape 8"/>
            <p:cNvSpPr>
              <a:spLocks noChangeArrowheads="1"/>
            </p:cNvSpPr>
            <p:nvPr/>
          </p:nvSpPr>
          <p:spPr bwMode="auto">
            <a:xfrm>
              <a:off x="2976" y="2592"/>
              <a:ext cx="144" cy="14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2" name="AutoShape 9"/>
            <p:cNvSpPr>
              <a:spLocks noChangeArrowheads="1"/>
            </p:cNvSpPr>
            <p:nvPr/>
          </p:nvSpPr>
          <p:spPr bwMode="auto">
            <a:xfrm>
              <a:off x="2400" y="2592"/>
              <a:ext cx="144" cy="14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3" name="AutoShape 10"/>
            <p:cNvSpPr>
              <a:spLocks noChangeArrowheads="1"/>
            </p:cNvSpPr>
            <p:nvPr/>
          </p:nvSpPr>
          <p:spPr bwMode="auto">
            <a:xfrm>
              <a:off x="1056" y="2592"/>
              <a:ext cx="144" cy="14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4" name="AutoShape 11"/>
            <p:cNvSpPr>
              <a:spLocks noChangeArrowheads="1"/>
            </p:cNvSpPr>
            <p:nvPr/>
          </p:nvSpPr>
          <p:spPr bwMode="auto">
            <a:xfrm>
              <a:off x="384" y="2592"/>
              <a:ext cx="144" cy="14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5" name="AutoShape 12"/>
            <p:cNvSpPr>
              <a:spLocks noChangeArrowheads="1"/>
            </p:cNvSpPr>
            <p:nvPr/>
          </p:nvSpPr>
          <p:spPr bwMode="auto">
            <a:xfrm>
              <a:off x="2880" y="2016"/>
              <a:ext cx="144" cy="14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6" name="AutoShape 13"/>
            <p:cNvSpPr>
              <a:spLocks noChangeArrowheads="1"/>
            </p:cNvSpPr>
            <p:nvPr/>
          </p:nvSpPr>
          <p:spPr bwMode="auto">
            <a:xfrm>
              <a:off x="816" y="3264"/>
              <a:ext cx="144" cy="14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7" name="AutoShape 14"/>
            <p:cNvSpPr>
              <a:spLocks noChangeArrowheads="1"/>
            </p:cNvSpPr>
            <p:nvPr/>
          </p:nvSpPr>
          <p:spPr bwMode="auto">
            <a:xfrm>
              <a:off x="3552" y="2592"/>
              <a:ext cx="144" cy="14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8" name="AutoShape 15"/>
            <p:cNvSpPr>
              <a:spLocks noChangeArrowheads="1"/>
            </p:cNvSpPr>
            <p:nvPr/>
          </p:nvSpPr>
          <p:spPr bwMode="auto">
            <a:xfrm>
              <a:off x="1920" y="3888"/>
              <a:ext cx="144" cy="14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9" name="AutoShape 16"/>
            <p:cNvSpPr>
              <a:spLocks noChangeArrowheads="1"/>
            </p:cNvSpPr>
            <p:nvPr/>
          </p:nvSpPr>
          <p:spPr bwMode="auto">
            <a:xfrm>
              <a:off x="2784" y="3264"/>
              <a:ext cx="144" cy="14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0" name="AutoShape 17"/>
            <p:cNvSpPr>
              <a:spLocks noChangeArrowheads="1"/>
            </p:cNvSpPr>
            <p:nvPr/>
          </p:nvSpPr>
          <p:spPr bwMode="auto">
            <a:xfrm>
              <a:off x="2112" y="3264"/>
              <a:ext cx="144" cy="14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1" name="AutoShape 18"/>
            <p:cNvSpPr>
              <a:spLocks noChangeArrowheads="1"/>
            </p:cNvSpPr>
            <p:nvPr/>
          </p:nvSpPr>
          <p:spPr bwMode="auto">
            <a:xfrm>
              <a:off x="1440" y="3264"/>
              <a:ext cx="144" cy="14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2" name="Text Box 19"/>
            <p:cNvSpPr txBox="1">
              <a:spLocks noChangeArrowheads="1"/>
            </p:cNvSpPr>
            <p:nvPr/>
          </p:nvSpPr>
          <p:spPr bwMode="auto">
            <a:xfrm>
              <a:off x="1743" y="1209"/>
              <a:ext cx="323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latin typeface="Corbel" charset="0"/>
                  <a:ea typeface="Corbel" charset="0"/>
                  <a:cs typeface="Corbel" charset="0"/>
                </a:rPr>
                <a:t>all</a:t>
              </a:r>
              <a:endParaRPr lang="en-US" altLang="zh-CN" sz="18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3" name="Text Box 20"/>
            <p:cNvSpPr txBox="1">
              <a:spLocks noChangeArrowheads="1"/>
            </p:cNvSpPr>
            <p:nvPr/>
          </p:nvSpPr>
          <p:spPr bwMode="auto">
            <a:xfrm>
              <a:off x="758" y="1737"/>
              <a:ext cx="487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latin typeface="Corbel" charset="0"/>
                  <a:ea typeface="Corbel" charset="0"/>
                  <a:cs typeface="Corbel" charset="0"/>
                </a:rPr>
                <a:t>time</a:t>
              </a:r>
              <a:endParaRPr lang="en-US" altLang="zh-CN" sz="18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4" name="Text Box 21"/>
            <p:cNvSpPr txBox="1">
              <a:spLocks noChangeArrowheads="1"/>
            </p:cNvSpPr>
            <p:nvPr/>
          </p:nvSpPr>
          <p:spPr bwMode="auto">
            <a:xfrm>
              <a:off x="1478" y="1737"/>
              <a:ext cx="487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latin typeface="Corbel" charset="0"/>
                  <a:ea typeface="Corbel" charset="0"/>
                  <a:cs typeface="Corbel" charset="0"/>
                </a:rPr>
                <a:t>item</a:t>
              </a:r>
              <a:endParaRPr lang="en-US" altLang="zh-CN" sz="18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5" name="Text Box 22"/>
            <p:cNvSpPr txBox="1">
              <a:spLocks noChangeArrowheads="1"/>
            </p:cNvSpPr>
            <p:nvPr/>
          </p:nvSpPr>
          <p:spPr bwMode="auto">
            <a:xfrm>
              <a:off x="2198" y="1737"/>
              <a:ext cx="734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latin typeface="Corbel" charset="0"/>
                  <a:ea typeface="Corbel" charset="0"/>
                  <a:cs typeface="Corbel" charset="0"/>
                </a:rPr>
                <a:t>location</a:t>
              </a:r>
              <a:endParaRPr lang="en-US" altLang="zh-CN" sz="18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6" name="Text Box 23"/>
            <p:cNvSpPr txBox="1">
              <a:spLocks noChangeArrowheads="1"/>
            </p:cNvSpPr>
            <p:nvPr/>
          </p:nvSpPr>
          <p:spPr bwMode="auto">
            <a:xfrm>
              <a:off x="2918" y="1737"/>
              <a:ext cx="726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latin typeface="Corbel" charset="0"/>
                  <a:ea typeface="Corbel" charset="0"/>
                  <a:cs typeface="Corbel" charset="0"/>
                </a:rPr>
                <a:t>supplier</a:t>
              </a:r>
              <a:endParaRPr lang="en-US" altLang="zh-CN" sz="18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7" name="Line 24"/>
            <p:cNvSpPr>
              <a:spLocks noChangeShapeType="1"/>
            </p:cNvSpPr>
            <p:nvPr/>
          </p:nvSpPr>
          <p:spPr bwMode="auto">
            <a:xfrm flipH="1">
              <a:off x="864" y="1488"/>
              <a:ext cx="1056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8" name="Line 25"/>
            <p:cNvSpPr>
              <a:spLocks noChangeShapeType="1"/>
            </p:cNvSpPr>
            <p:nvPr/>
          </p:nvSpPr>
          <p:spPr bwMode="auto">
            <a:xfrm flipH="1">
              <a:off x="1632" y="1488"/>
              <a:ext cx="288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9" name="Line 26"/>
            <p:cNvSpPr>
              <a:spLocks noChangeShapeType="1"/>
            </p:cNvSpPr>
            <p:nvPr/>
          </p:nvSpPr>
          <p:spPr bwMode="auto">
            <a:xfrm>
              <a:off x="1920" y="1488"/>
              <a:ext cx="384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0" name="Line 27"/>
            <p:cNvSpPr>
              <a:spLocks noChangeShapeType="1"/>
            </p:cNvSpPr>
            <p:nvPr/>
          </p:nvSpPr>
          <p:spPr bwMode="auto">
            <a:xfrm>
              <a:off x="1920" y="1488"/>
              <a:ext cx="1056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1" name="Line 28"/>
            <p:cNvSpPr>
              <a:spLocks noChangeShapeType="1"/>
            </p:cNvSpPr>
            <p:nvPr/>
          </p:nvSpPr>
          <p:spPr bwMode="auto">
            <a:xfrm flipH="1">
              <a:off x="432" y="2016"/>
              <a:ext cx="432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2" name="Line 29"/>
            <p:cNvSpPr>
              <a:spLocks noChangeShapeType="1"/>
            </p:cNvSpPr>
            <p:nvPr/>
          </p:nvSpPr>
          <p:spPr bwMode="auto">
            <a:xfrm>
              <a:off x="864" y="2016"/>
              <a:ext cx="24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3" name="Line 30"/>
            <p:cNvSpPr>
              <a:spLocks noChangeShapeType="1"/>
            </p:cNvSpPr>
            <p:nvPr/>
          </p:nvSpPr>
          <p:spPr bwMode="auto">
            <a:xfrm>
              <a:off x="864" y="2016"/>
              <a:ext cx="912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4" name="Line 31"/>
            <p:cNvSpPr>
              <a:spLocks noChangeShapeType="1"/>
            </p:cNvSpPr>
            <p:nvPr/>
          </p:nvSpPr>
          <p:spPr bwMode="auto">
            <a:xfrm flipH="1">
              <a:off x="432" y="2016"/>
              <a:ext cx="120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5" name="Line 32"/>
            <p:cNvSpPr>
              <a:spLocks noChangeShapeType="1"/>
            </p:cNvSpPr>
            <p:nvPr/>
          </p:nvSpPr>
          <p:spPr bwMode="auto">
            <a:xfrm>
              <a:off x="1632" y="2016"/>
              <a:ext cx="816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6" name="Line 33"/>
            <p:cNvSpPr>
              <a:spLocks noChangeShapeType="1"/>
            </p:cNvSpPr>
            <p:nvPr/>
          </p:nvSpPr>
          <p:spPr bwMode="auto">
            <a:xfrm>
              <a:off x="1632" y="2016"/>
              <a:ext cx="1392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7" name="Line 34"/>
            <p:cNvSpPr>
              <a:spLocks noChangeShapeType="1"/>
            </p:cNvSpPr>
            <p:nvPr/>
          </p:nvSpPr>
          <p:spPr bwMode="auto">
            <a:xfrm>
              <a:off x="2304" y="2016"/>
              <a:ext cx="14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8" name="Line 35"/>
            <p:cNvSpPr>
              <a:spLocks noChangeShapeType="1"/>
            </p:cNvSpPr>
            <p:nvPr/>
          </p:nvSpPr>
          <p:spPr bwMode="auto">
            <a:xfrm>
              <a:off x="2304" y="2016"/>
              <a:ext cx="1296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9" name="Line 36"/>
            <p:cNvSpPr>
              <a:spLocks noChangeShapeType="1"/>
            </p:cNvSpPr>
            <p:nvPr/>
          </p:nvSpPr>
          <p:spPr bwMode="auto">
            <a:xfrm flipH="1">
              <a:off x="1104" y="2016"/>
              <a:ext cx="120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40" name="Line 37"/>
            <p:cNvSpPr>
              <a:spLocks noChangeShapeType="1"/>
            </p:cNvSpPr>
            <p:nvPr/>
          </p:nvSpPr>
          <p:spPr bwMode="auto">
            <a:xfrm flipH="1">
              <a:off x="1776" y="2064"/>
              <a:ext cx="120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41" name="Line 38"/>
            <p:cNvSpPr>
              <a:spLocks noChangeShapeType="1"/>
            </p:cNvSpPr>
            <p:nvPr/>
          </p:nvSpPr>
          <p:spPr bwMode="auto">
            <a:xfrm>
              <a:off x="2976" y="2064"/>
              <a:ext cx="48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42" name="Line 39"/>
            <p:cNvSpPr>
              <a:spLocks noChangeShapeType="1"/>
            </p:cNvSpPr>
            <p:nvPr/>
          </p:nvSpPr>
          <p:spPr bwMode="auto">
            <a:xfrm>
              <a:off x="2976" y="2064"/>
              <a:ext cx="624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43" name="Line 40"/>
            <p:cNvSpPr>
              <a:spLocks noChangeShapeType="1"/>
            </p:cNvSpPr>
            <p:nvPr/>
          </p:nvSpPr>
          <p:spPr bwMode="auto">
            <a:xfrm>
              <a:off x="432" y="2640"/>
              <a:ext cx="432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44" name="Line 41"/>
            <p:cNvSpPr>
              <a:spLocks noChangeShapeType="1"/>
            </p:cNvSpPr>
            <p:nvPr/>
          </p:nvSpPr>
          <p:spPr bwMode="auto">
            <a:xfrm>
              <a:off x="432" y="2640"/>
              <a:ext cx="1056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45" name="Line 42"/>
            <p:cNvSpPr>
              <a:spLocks noChangeShapeType="1"/>
            </p:cNvSpPr>
            <p:nvPr/>
          </p:nvSpPr>
          <p:spPr bwMode="auto">
            <a:xfrm flipH="1">
              <a:off x="864" y="2640"/>
              <a:ext cx="24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46" name="Line 43"/>
            <p:cNvSpPr>
              <a:spLocks noChangeShapeType="1"/>
            </p:cNvSpPr>
            <p:nvPr/>
          </p:nvSpPr>
          <p:spPr bwMode="auto">
            <a:xfrm>
              <a:off x="1104" y="2640"/>
              <a:ext cx="1056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47" name="Line 44"/>
            <p:cNvSpPr>
              <a:spLocks noChangeShapeType="1"/>
            </p:cNvSpPr>
            <p:nvPr/>
          </p:nvSpPr>
          <p:spPr bwMode="auto">
            <a:xfrm flipH="1">
              <a:off x="1488" y="2640"/>
              <a:ext cx="288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48" name="Line 45"/>
            <p:cNvSpPr>
              <a:spLocks noChangeShapeType="1"/>
            </p:cNvSpPr>
            <p:nvPr/>
          </p:nvSpPr>
          <p:spPr bwMode="auto">
            <a:xfrm>
              <a:off x="1776" y="2640"/>
              <a:ext cx="384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49" name="Line 46"/>
            <p:cNvSpPr>
              <a:spLocks noChangeShapeType="1"/>
            </p:cNvSpPr>
            <p:nvPr/>
          </p:nvSpPr>
          <p:spPr bwMode="auto">
            <a:xfrm flipH="1">
              <a:off x="864" y="2640"/>
              <a:ext cx="1584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50" name="Line 47"/>
            <p:cNvSpPr>
              <a:spLocks noChangeShapeType="1"/>
            </p:cNvSpPr>
            <p:nvPr/>
          </p:nvSpPr>
          <p:spPr bwMode="auto">
            <a:xfrm>
              <a:off x="2448" y="2640"/>
              <a:ext cx="384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51" name="Line 48"/>
            <p:cNvSpPr>
              <a:spLocks noChangeShapeType="1"/>
            </p:cNvSpPr>
            <p:nvPr/>
          </p:nvSpPr>
          <p:spPr bwMode="auto">
            <a:xfrm flipH="1">
              <a:off x="1488" y="2640"/>
              <a:ext cx="1536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52" name="Line 49"/>
            <p:cNvSpPr>
              <a:spLocks noChangeShapeType="1"/>
            </p:cNvSpPr>
            <p:nvPr/>
          </p:nvSpPr>
          <p:spPr bwMode="auto">
            <a:xfrm flipH="1">
              <a:off x="2832" y="2640"/>
              <a:ext cx="192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53" name="Line 50"/>
            <p:cNvSpPr>
              <a:spLocks noChangeShapeType="1"/>
            </p:cNvSpPr>
            <p:nvPr/>
          </p:nvSpPr>
          <p:spPr bwMode="auto">
            <a:xfrm flipH="1">
              <a:off x="2832" y="2640"/>
              <a:ext cx="768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54" name="Line 51"/>
            <p:cNvSpPr>
              <a:spLocks noChangeShapeType="1"/>
            </p:cNvSpPr>
            <p:nvPr/>
          </p:nvSpPr>
          <p:spPr bwMode="auto">
            <a:xfrm flipH="1">
              <a:off x="2160" y="2640"/>
              <a:ext cx="144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55" name="Line 52"/>
            <p:cNvSpPr>
              <a:spLocks noChangeShapeType="1"/>
            </p:cNvSpPr>
            <p:nvPr/>
          </p:nvSpPr>
          <p:spPr bwMode="auto">
            <a:xfrm>
              <a:off x="864" y="3360"/>
              <a:ext cx="1104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56" name="Line 53"/>
            <p:cNvSpPr>
              <a:spLocks noChangeShapeType="1"/>
            </p:cNvSpPr>
            <p:nvPr/>
          </p:nvSpPr>
          <p:spPr bwMode="auto">
            <a:xfrm>
              <a:off x="1488" y="3312"/>
              <a:ext cx="528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57" name="Line 54"/>
            <p:cNvSpPr>
              <a:spLocks noChangeShapeType="1"/>
            </p:cNvSpPr>
            <p:nvPr/>
          </p:nvSpPr>
          <p:spPr bwMode="auto">
            <a:xfrm flipH="1">
              <a:off x="2016" y="3312"/>
              <a:ext cx="14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58" name="Line 55"/>
            <p:cNvSpPr>
              <a:spLocks noChangeShapeType="1"/>
            </p:cNvSpPr>
            <p:nvPr/>
          </p:nvSpPr>
          <p:spPr bwMode="auto">
            <a:xfrm flipH="1">
              <a:off x="1968" y="3360"/>
              <a:ext cx="86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59" name="Text Box 57"/>
            <p:cNvSpPr txBox="1">
              <a:spLocks noChangeArrowheads="1"/>
            </p:cNvSpPr>
            <p:nvPr/>
          </p:nvSpPr>
          <p:spPr bwMode="auto">
            <a:xfrm>
              <a:off x="806" y="2343"/>
              <a:ext cx="82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latin typeface="Corbel" charset="0"/>
                  <a:ea typeface="Corbel" charset="0"/>
                  <a:cs typeface="Corbel" charset="0"/>
                </a:rPr>
                <a:t>time,location</a:t>
              </a:r>
              <a:endParaRPr lang="en-US" altLang="zh-CN" sz="2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60" name="Text Box 58"/>
            <p:cNvSpPr txBox="1">
              <a:spLocks noChangeArrowheads="1"/>
            </p:cNvSpPr>
            <p:nvPr/>
          </p:nvSpPr>
          <p:spPr bwMode="auto">
            <a:xfrm>
              <a:off x="1430" y="2679"/>
              <a:ext cx="82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latin typeface="Corbel" charset="0"/>
                  <a:ea typeface="Corbel" charset="0"/>
                  <a:cs typeface="Corbel" charset="0"/>
                </a:rPr>
                <a:t>time,supplier</a:t>
              </a:r>
              <a:endParaRPr lang="en-US" altLang="zh-CN" sz="2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61" name="Text Box 59"/>
            <p:cNvSpPr txBox="1">
              <a:spLocks noChangeArrowheads="1"/>
            </p:cNvSpPr>
            <p:nvPr/>
          </p:nvSpPr>
          <p:spPr bwMode="auto">
            <a:xfrm>
              <a:off x="2102" y="2343"/>
              <a:ext cx="82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latin typeface="Corbel" charset="0"/>
                  <a:ea typeface="Corbel" charset="0"/>
                  <a:cs typeface="Corbel" charset="0"/>
                </a:rPr>
                <a:t>item,location</a:t>
              </a:r>
              <a:endParaRPr lang="en-US" altLang="zh-CN" sz="2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62" name="Text Box 60"/>
            <p:cNvSpPr txBox="1">
              <a:spLocks noChangeArrowheads="1"/>
            </p:cNvSpPr>
            <p:nvPr/>
          </p:nvSpPr>
          <p:spPr bwMode="auto">
            <a:xfrm>
              <a:off x="2678" y="2727"/>
              <a:ext cx="82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latin typeface="Corbel" charset="0"/>
                  <a:ea typeface="Corbel" charset="0"/>
                  <a:cs typeface="Corbel" charset="0"/>
                </a:rPr>
                <a:t>item,supplier</a:t>
              </a:r>
              <a:endParaRPr lang="en-US" altLang="zh-CN" sz="2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63" name="Text Box 61"/>
            <p:cNvSpPr txBox="1">
              <a:spLocks noChangeArrowheads="1"/>
            </p:cNvSpPr>
            <p:nvPr/>
          </p:nvSpPr>
          <p:spPr bwMode="auto">
            <a:xfrm>
              <a:off x="3398" y="2343"/>
              <a:ext cx="100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latin typeface="Corbel" charset="0"/>
                  <a:ea typeface="Corbel" charset="0"/>
                  <a:cs typeface="Corbel" charset="0"/>
                </a:rPr>
                <a:t>location,supplier</a:t>
              </a:r>
              <a:endParaRPr lang="en-US" altLang="zh-CN" sz="2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64" name="Text Box 63"/>
            <p:cNvSpPr txBox="1">
              <a:spLocks noChangeArrowheads="1"/>
            </p:cNvSpPr>
            <p:nvPr/>
          </p:nvSpPr>
          <p:spPr bwMode="auto">
            <a:xfrm>
              <a:off x="1046" y="3463"/>
              <a:ext cx="1479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latin typeface="Corbel" charset="0"/>
                  <a:ea typeface="Corbel" charset="0"/>
                  <a:cs typeface="Corbel" charset="0"/>
                </a:rPr>
                <a:t>time,item,supplier</a:t>
              </a:r>
              <a:endParaRPr lang="en-US" altLang="zh-CN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65" name="Text Box 64"/>
            <p:cNvSpPr txBox="1">
              <a:spLocks noChangeArrowheads="1"/>
            </p:cNvSpPr>
            <p:nvPr/>
          </p:nvSpPr>
          <p:spPr bwMode="auto">
            <a:xfrm>
              <a:off x="1728" y="3024"/>
              <a:ext cx="1727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dirty="0" err="1">
                  <a:latin typeface="Corbel" charset="0"/>
                  <a:ea typeface="Corbel" charset="0"/>
                  <a:cs typeface="Corbel" charset="0"/>
                </a:rPr>
                <a:t>time,location,supplier</a:t>
              </a:r>
              <a:endParaRPr lang="en-US" altLang="zh-CN" dirty="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66" name="Text Box 66"/>
            <p:cNvSpPr txBox="1">
              <a:spLocks noChangeArrowheads="1"/>
            </p:cNvSpPr>
            <p:nvPr/>
          </p:nvSpPr>
          <p:spPr bwMode="auto">
            <a:xfrm>
              <a:off x="2486" y="3447"/>
              <a:ext cx="128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latin typeface="Corbel" charset="0"/>
                  <a:ea typeface="Corbel" charset="0"/>
                  <a:cs typeface="Corbel" charset="0"/>
                </a:rPr>
                <a:t>item,location,supplier</a:t>
              </a:r>
              <a:endParaRPr lang="en-US" altLang="zh-CN" sz="2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67" name="Text Box 68"/>
            <p:cNvSpPr txBox="1">
              <a:spLocks noChangeArrowheads="1"/>
            </p:cNvSpPr>
            <p:nvPr/>
          </p:nvSpPr>
          <p:spPr bwMode="auto">
            <a:xfrm>
              <a:off x="4320" y="1296"/>
              <a:ext cx="132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latin typeface="Corbel" charset="0"/>
                  <a:ea typeface="Corbel" charset="0"/>
                  <a:cs typeface="Corbel" charset="0"/>
                </a:rPr>
                <a:t>0-</a:t>
              </a:r>
              <a:r>
                <a:rPr lang="en-US" altLang="zh-CN" sz="2000">
                  <a:latin typeface="Corbel" charset="0"/>
                  <a:ea typeface="Corbel" charset="0"/>
                  <a:cs typeface="Corbel" charset="0"/>
                </a:rPr>
                <a:t>D (</a:t>
              </a:r>
              <a:r>
                <a:rPr lang="en-US" altLang="zh-CN" sz="2000" i="1">
                  <a:latin typeface="Corbel" charset="0"/>
                  <a:ea typeface="Corbel" charset="0"/>
                  <a:cs typeface="Corbel" charset="0"/>
                </a:rPr>
                <a:t>apex</a:t>
              </a:r>
              <a:r>
                <a:rPr lang="en-US" altLang="zh-CN" sz="2000">
                  <a:latin typeface="Corbel" charset="0"/>
                  <a:ea typeface="Corbel" charset="0"/>
                  <a:cs typeface="Corbel" charset="0"/>
                </a:rPr>
                <a:t>) cuboid</a:t>
              </a:r>
              <a:endParaRPr lang="en-US" altLang="zh-CN" sz="2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68" name="Text Box 69"/>
            <p:cNvSpPr txBox="1">
              <a:spLocks noChangeArrowheads="1"/>
            </p:cNvSpPr>
            <p:nvPr/>
          </p:nvSpPr>
          <p:spPr bwMode="auto">
            <a:xfrm>
              <a:off x="4310" y="1881"/>
              <a:ext cx="93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dirty="0">
                  <a:latin typeface="Corbel" charset="0"/>
                  <a:ea typeface="Corbel" charset="0"/>
                  <a:cs typeface="Corbel" charset="0"/>
                </a:rPr>
                <a:t>1-</a:t>
              </a:r>
              <a:r>
                <a:rPr lang="en-US" altLang="zh-CN" sz="2000" dirty="0">
                  <a:latin typeface="Corbel" charset="0"/>
                  <a:ea typeface="Corbel" charset="0"/>
                  <a:cs typeface="Corbel" charset="0"/>
                </a:rPr>
                <a:t>D cuboids</a:t>
              </a:r>
              <a:endParaRPr lang="en-US" altLang="zh-CN" sz="2400" dirty="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69" name="Text Box 70"/>
            <p:cNvSpPr txBox="1">
              <a:spLocks noChangeArrowheads="1"/>
            </p:cNvSpPr>
            <p:nvPr/>
          </p:nvSpPr>
          <p:spPr bwMode="auto">
            <a:xfrm>
              <a:off x="4310" y="2553"/>
              <a:ext cx="93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latin typeface="Corbel" charset="0"/>
                  <a:ea typeface="Corbel" charset="0"/>
                  <a:cs typeface="Corbel" charset="0"/>
                </a:rPr>
                <a:t>2-</a:t>
              </a:r>
              <a:r>
                <a:rPr lang="en-US" altLang="zh-CN" sz="2000">
                  <a:latin typeface="Corbel" charset="0"/>
                  <a:ea typeface="Corbel" charset="0"/>
                  <a:cs typeface="Corbel" charset="0"/>
                </a:rPr>
                <a:t>D cuboids</a:t>
              </a:r>
              <a:endParaRPr lang="en-US" altLang="zh-CN" sz="2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70" name="Text Box 71"/>
            <p:cNvSpPr txBox="1">
              <a:spLocks noChangeArrowheads="1"/>
            </p:cNvSpPr>
            <p:nvPr/>
          </p:nvSpPr>
          <p:spPr bwMode="auto">
            <a:xfrm>
              <a:off x="4310" y="3129"/>
              <a:ext cx="93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latin typeface="Corbel" charset="0"/>
                  <a:ea typeface="Corbel" charset="0"/>
                  <a:cs typeface="Corbel" charset="0"/>
                </a:rPr>
                <a:t>3-</a:t>
              </a:r>
              <a:r>
                <a:rPr lang="en-US" altLang="zh-CN" sz="2000">
                  <a:latin typeface="Corbel" charset="0"/>
                  <a:ea typeface="Corbel" charset="0"/>
                  <a:cs typeface="Corbel" charset="0"/>
                </a:rPr>
                <a:t>D cuboids</a:t>
              </a:r>
              <a:endParaRPr lang="en-US" altLang="zh-CN" sz="2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71" name="Text Box 72"/>
            <p:cNvSpPr txBox="1">
              <a:spLocks noChangeArrowheads="1"/>
            </p:cNvSpPr>
            <p:nvPr/>
          </p:nvSpPr>
          <p:spPr bwMode="auto">
            <a:xfrm>
              <a:off x="4320" y="3705"/>
              <a:ext cx="131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latin typeface="Corbel" charset="0"/>
                  <a:ea typeface="Corbel" charset="0"/>
                  <a:cs typeface="Corbel" charset="0"/>
                </a:rPr>
                <a:t>4-</a:t>
              </a:r>
              <a:r>
                <a:rPr lang="en-US" altLang="zh-CN" sz="2000" dirty="0">
                  <a:latin typeface="Corbel" charset="0"/>
                  <a:ea typeface="Corbel" charset="0"/>
                  <a:cs typeface="Corbel" charset="0"/>
                </a:rPr>
                <a:t>D (</a:t>
              </a:r>
              <a:r>
                <a:rPr lang="en-US" altLang="zh-CN" sz="2000" i="1" dirty="0">
                  <a:latin typeface="Corbel" charset="0"/>
                  <a:ea typeface="Corbel" charset="0"/>
                  <a:cs typeface="Corbel" charset="0"/>
                </a:rPr>
                <a:t>base</a:t>
              </a:r>
              <a:r>
                <a:rPr lang="en-US" altLang="zh-CN" sz="2000" dirty="0">
                  <a:latin typeface="Corbel" charset="0"/>
                  <a:ea typeface="Corbel" charset="0"/>
                  <a:cs typeface="Corbel" charset="0"/>
                </a:rPr>
                <a:t>) cuboid</a:t>
              </a:r>
              <a:endParaRPr lang="en-US" altLang="zh-CN" sz="2400" dirty="0">
                <a:latin typeface="Corbel" charset="0"/>
                <a:ea typeface="Corbel" charset="0"/>
                <a:cs typeface="Corbel" charset="0"/>
              </a:endParaRPr>
            </a:p>
          </p:txBody>
        </p:sp>
      </p:grpSp>
      <p:graphicFrame>
        <p:nvGraphicFramePr>
          <p:cNvPr id="72" name="Object 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4986200"/>
              </p:ext>
            </p:extLst>
          </p:nvPr>
        </p:nvGraphicFramePr>
        <p:xfrm>
          <a:off x="544381" y="5446049"/>
          <a:ext cx="1508383" cy="6549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Equation" r:id="rId4" imgW="1295400" imgH="584200" progId="Equation.3">
                  <p:embed/>
                </p:oleObj>
              </mc:Choice>
              <mc:Fallback>
                <p:oleObj name="Equation" r:id="rId4" imgW="1295400" imgH="584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381" y="5446049"/>
                        <a:ext cx="1508383" cy="6549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7039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Cube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Aft>
                <a:spcPts val="200"/>
              </a:spcAft>
            </a:pPr>
            <a:r>
              <a:rPr lang="en-US" altLang="en-US" sz="2400" b="1" dirty="0"/>
              <a:t>Data cube</a:t>
            </a:r>
            <a:r>
              <a:rPr lang="en-US" altLang="en-US" sz="2400" dirty="0"/>
              <a:t>: A lattice of cuboids </a:t>
            </a:r>
          </a:p>
          <a:p>
            <a:pPr lvl="1">
              <a:spcAft>
                <a:spcPts val="200"/>
              </a:spcAft>
            </a:pPr>
            <a:r>
              <a:rPr lang="en-US" altLang="en-US" sz="2400" dirty="0"/>
              <a:t>In data warehousing literature, an </a:t>
            </a:r>
            <a:r>
              <a:rPr lang="en-US" altLang="en-US" sz="2400" b="1" dirty="0"/>
              <a:t>n-D base cube </a:t>
            </a:r>
            <a:r>
              <a:rPr lang="en-US" altLang="en-US" sz="2400" dirty="0"/>
              <a:t>is called a </a:t>
            </a:r>
            <a:r>
              <a:rPr lang="en-US" altLang="en-US" sz="2400" b="1" dirty="0"/>
              <a:t>base cuboid</a:t>
            </a:r>
            <a:endParaRPr lang="en-US" altLang="en-US" sz="2400" dirty="0"/>
          </a:p>
          <a:p>
            <a:pPr lvl="1">
              <a:spcAft>
                <a:spcPts val="200"/>
              </a:spcAft>
            </a:pPr>
            <a:r>
              <a:rPr lang="en-US" altLang="en-US" sz="2400" dirty="0"/>
              <a:t>The top most </a:t>
            </a:r>
            <a:r>
              <a:rPr lang="en-US" altLang="en-US" sz="2400" b="1" dirty="0"/>
              <a:t>0-D cuboid</a:t>
            </a:r>
            <a:r>
              <a:rPr lang="en-US" altLang="en-US" sz="2400" dirty="0"/>
              <a:t>, which holds the highest-level of summarization, is called the </a:t>
            </a:r>
            <a:r>
              <a:rPr lang="en-US" altLang="en-US" sz="2400" b="1" dirty="0"/>
              <a:t>apex cuboid</a:t>
            </a:r>
            <a:endParaRPr lang="en-US" altLang="en-US" sz="2400" dirty="0"/>
          </a:p>
          <a:p>
            <a:pPr lvl="1">
              <a:spcAft>
                <a:spcPts val="200"/>
              </a:spcAft>
            </a:pPr>
            <a:r>
              <a:rPr lang="en-US" altLang="en-US" sz="2400" dirty="0"/>
              <a:t>The lattice of cuboids forms a </a:t>
            </a:r>
            <a:r>
              <a:rPr lang="en-US" altLang="en-US" sz="2400" b="1" dirty="0"/>
              <a:t>data cube</a:t>
            </a:r>
            <a:endParaRPr lang="en-US" altLang="en-US" sz="2400" dirty="0"/>
          </a:p>
          <a:p>
            <a:pPr>
              <a:spcAft>
                <a:spcPts val="200"/>
              </a:spcAft>
            </a:pPr>
            <a:r>
              <a:rPr lang="en-US" altLang="en-US" sz="2400" dirty="0" smtClean="0"/>
              <a:t>A </a:t>
            </a:r>
            <a:r>
              <a:rPr lang="en-US" altLang="en-US" sz="2400" dirty="0"/>
              <a:t>data cube, such as sales, allows data to be modeled and viewed in multiple dimensions</a:t>
            </a:r>
          </a:p>
          <a:p>
            <a:pPr lvl="1">
              <a:spcAft>
                <a:spcPts val="200"/>
              </a:spcAft>
            </a:pPr>
            <a:r>
              <a:rPr lang="en-US" altLang="en-US" sz="2400" b="1" dirty="0"/>
              <a:t>Dimension tables</a:t>
            </a:r>
            <a:r>
              <a:rPr lang="en-US" altLang="en-US" sz="2400" dirty="0"/>
              <a:t>, such as item (</a:t>
            </a:r>
            <a:r>
              <a:rPr lang="en-US" altLang="en-US" sz="2400" dirty="0" err="1"/>
              <a:t>item_name</a:t>
            </a:r>
            <a:r>
              <a:rPr lang="en-US" altLang="en-US" sz="2400" dirty="0"/>
              <a:t>, brand, type), or time</a:t>
            </a:r>
            <a:r>
              <a:rPr lang="zh-CN" altLang="en-US" sz="2400" dirty="0"/>
              <a:t> </a:t>
            </a:r>
            <a:r>
              <a:rPr lang="en-US" altLang="en-US" sz="2400" dirty="0"/>
              <a:t>(day, week, month, quarter, year) </a:t>
            </a:r>
          </a:p>
          <a:p>
            <a:pPr lvl="1">
              <a:spcAft>
                <a:spcPts val="200"/>
              </a:spcAft>
            </a:pPr>
            <a:r>
              <a:rPr lang="en-US" altLang="en-US" sz="2400" b="1" dirty="0"/>
              <a:t>Fact table</a:t>
            </a:r>
            <a:r>
              <a:rPr lang="en-US" altLang="en-US" sz="2400" dirty="0"/>
              <a:t> contains </a:t>
            </a:r>
            <a:r>
              <a:rPr lang="en-US" altLang="en-US" sz="2400" b="1" dirty="0"/>
              <a:t>measures</a:t>
            </a:r>
            <a:r>
              <a:rPr lang="en-US" altLang="en-US" sz="2400" dirty="0"/>
              <a:t> (such as </a:t>
            </a:r>
            <a:r>
              <a:rPr lang="en-US" altLang="en-US" sz="2400" dirty="0" err="1"/>
              <a:t>dollars_sold</a:t>
            </a:r>
            <a:r>
              <a:rPr lang="en-US" altLang="en-US" sz="2400" dirty="0"/>
              <a:t>) and keys to each of the related dimension </a:t>
            </a:r>
            <a:r>
              <a:rPr lang="en-US" altLang="en-US" sz="2400" dirty="0" smtClean="0"/>
              <a:t>tables</a:t>
            </a:r>
            <a:endParaRPr lang="zh-CN" altLang="en-US" sz="2400" dirty="0" smtClean="0"/>
          </a:p>
          <a:p>
            <a:pPr lvl="1">
              <a:spcAft>
                <a:spcPts val="200"/>
              </a:spcAft>
            </a:pPr>
            <a:r>
              <a:rPr lang="en-US" altLang="zh-CN" sz="2400" u="sng" dirty="0"/>
              <a:t>Schemas:</a:t>
            </a:r>
            <a:r>
              <a:rPr lang="zh-CN" altLang="en-US" sz="2400" u="sng" dirty="0"/>
              <a:t> </a:t>
            </a:r>
            <a:r>
              <a:rPr lang="en-US" altLang="zh-CN" sz="2400" u="sng" dirty="0"/>
              <a:t>Dimension</a:t>
            </a:r>
            <a:r>
              <a:rPr lang="zh-CN" altLang="en-US" sz="2400" u="sng" dirty="0"/>
              <a:t> </a:t>
            </a:r>
            <a:r>
              <a:rPr lang="en-US" altLang="zh-CN" sz="2400" u="sng" dirty="0"/>
              <a:t>tables</a:t>
            </a:r>
            <a:r>
              <a:rPr lang="zh-CN" altLang="en-US" sz="2400" u="sng" dirty="0"/>
              <a:t> </a:t>
            </a:r>
            <a:r>
              <a:rPr lang="en-US" altLang="zh-CN" sz="2400" u="sng" dirty="0"/>
              <a:t>and</a:t>
            </a:r>
            <a:r>
              <a:rPr lang="zh-CN" altLang="en-US" sz="2400" u="sng" dirty="0"/>
              <a:t> </a:t>
            </a:r>
            <a:r>
              <a:rPr lang="en-US" altLang="zh-CN" sz="2400" u="sng" dirty="0"/>
              <a:t>Fact</a:t>
            </a:r>
            <a:r>
              <a:rPr lang="zh-CN" altLang="en-US" sz="2400" u="sng" dirty="0"/>
              <a:t> </a:t>
            </a:r>
            <a:r>
              <a:rPr lang="en-US" altLang="zh-CN" sz="2400" u="sng" dirty="0" smtClean="0"/>
              <a:t>tables</a:t>
            </a:r>
            <a:endParaRPr lang="en-US" altLang="en-US" sz="2400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516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48117</TotalTime>
  <Words>1873</Words>
  <Application>Microsoft Macintosh PowerPoint</Application>
  <PresentationFormat>On-screen Show (4:3)</PresentationFormat>
  <Paragraphs>404</Paragraphs>
  <Slides>25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Calibri</vt:lpstr>
      <vt:lpstr>Corbel</vt:lpstr>
      <vt:lpstr>SimSun</vt:lpstr>
      <vt:lpstr>Wingdings</vt:lpstr>
      <vt:lpstr>华文楷体</vt:lpstr>
      <vt:lpstr>宋体</vt:lpstr>
      <vt:lpstr>Arial</vt:lpstr>
      <vt:lpstr>Office Theme</vt:lpstr>
      <vt:lpstr>Equation</vt:lpstr>
      <vt:lpstr>Chapter 4&amp;5. Data Cube: Concepts and Operations</vt:lpstr>
      <vt:lpstr>Cells: Dimension, Dimension Level and Dimension Value</vt:lpstr>
      <vt:lpstr>Cells: Dimension Level and Concept Hierarchy</vt:lpstr>
      <vt:lpstr>Cells: Facts or Measures</vt:lpstr>
      <vt:lpstr>Cuboids: Dimension, Dimension Level </vt:lpstr>
      <vt:lpstr>Base Cells and Aggregate Cells</vt:lpstr>
      <vt:lpstr>Base Cuboids and Aggregate Cuboids</vt:lpstr>
      <vt:lpstr>(N-Dimensional) Data Cube</vt:lpstr>
      <vt:lpstr>Data Cube</vt:lpstr>
      <vt:lpstr>Star Schema</vt:lpstr>
      <vt:lpstr>Snowflake Schema</vt:lpstr>
      <vt:lpstr>Fact Constellation</vt:lpstr>
      <vt:lpstr>Modeling of Data Cubes</vt:lpstr>
      <vt:lpstr>Concept Hierarchy: Dimension Level and Dimension Value</vt:lpstr>
      <vt:lpstr>Data Cube Measures: Three Categories</vt:lpstr>
      <vt:lpstr>Typical Data Cube Operations</vt:lpstr>
      <vt:lpstr>PowerPoint Presentation</vt:lpstr>
      <vt:lpstr>PowerPoint Presentation</vt:lpstr>
      <vt:lpstr>The “Compute Cube” Operator</vt:lpstr>
      <vt:lpstr>Data Cube History</vt:lpstr>
      <vt:lpstr>PowerPoint Presentation</vt:lpstr>
      <vt:lpstr>PowerPoint Presentation</vt:lpstr>
      <vt:lpstr>Discussion</vt:lpstr>
      <vt:lpstr>References</vt:lpstr>
      <vt:lpstr>References (cont.)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Manasi Vartak</dc:creator>
  <cp:lastModifiedBy>MengJiang</cp:lastModifiedBy>
  <cp:revision>2050</cp:revision>
  <cp:lastPrinted>2017-01-15T22:23:57Z</cp:lastPrinted>
  <dcterms:created xsi:type="dcterms:W3CDTF">2015-05-16T14:51:23Z</dcterms:created>
  <dcterms:modified xsi:type="dcterms:W3CDTF">2017-07-28T06:22:45Z</dcterms:modified>
</cp:coreProperties>
</file>