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1" r:id="rId2"/>
    <p:sldId id="298" r:id="rId3"/>
    <p:sldId id="288" r:id="rId4"/>
    <p:sldId id="282" r:id="rId5"/>
    <p:sldId id="283" r:id="rId6"/>
    <p:sldId id="292" r:id="rId7"/>
    <p:sldId id="293" r:id="rId8"/>
    <p:sldId id="294" r:id="rId9"/>
    <p:sldId id="295" r:id="rId10"/>
    <p:sldId id="296" r:id="rId11"/>
    <p:sldId id="297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0" r:id="rId22"/>
    <p:sldId id="308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5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07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8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457557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Cube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Computation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These 4 cells are: 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*,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</a:t>
            </a:r>
            <a:r>
              <a:rPr lang="en-US" altLang="en-US" sz="2400" dirty="0" smtClean="0">
                <a:solidFill>
                  <a:srgbClr val="FF0000"/>
                </a:solidFill>
              </a:rPr>
              <a:t>iceberg cells </a:t>
            </a:r>
            <a:r>
              <a:rPr lang="en-US" altLang="en-US" sz="2400" dirty="0">
                <a:solidFill>
                  <a:srgbClr val="FF0000"/>
                </a:solidFill>
              </a:rPr>
              <a:t>if “having count &gt;= </a:t>
            </a:r>
            <a:r>
              <a:rPr lang="en-US" altLang="en-US" sz="2400" dirty="0" smtClean="0">
                <a:solidFill>
                  <a:srgbClr val="FF0000"/>
                </a:solidFill>
              </a:rPr>
              <a:t>2”?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96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Let cube P have only 2 base cells:  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):10}</a:t>
            </a:r>
          </a:p>
          <a:p>
            <a:pPr lvl="1"/>
            <a:r>
              <a:rPr lang="en-US" altLang="en-US" sz="2400" dirty="0"/>
              <a:t>How many cells will the iceberg cube contain if “having count(*) ≥ 10”?</a:t>
            </a:r>
          </a:p>
          <a:p>
            <a:pPr lvl="3"/>
            <a:r>
              <a:rPr lang="en-US" altLang="en-US" sz="2400" dirty="0"/>
              <a:t>Answer: 2</a:t>
            </a:r>
            <a:r>
              <a:rPr lang="en-US" altLang="en-US" sz="2400" baseline="30000" dirty="0"/>
              <a:t>101</a:t>
            </a:r>
            <a:r>
              <a:rPr lang="en-US" altLang="en-US" sz="2400" dirty="0"/>
              <a:t> ─ 4  (still too big!)</a:t>
            </a:r>
          </a:p>
          <a:p>
            <a:r>
              <a:rPr lang="en-US" altLang="en-US" sz="2400" b="1" dirty="0"/>
              <a:t>Close cube:</a:t>
            </a:r>
          </a:p>
          <a:p>
            <a:pPr lvl="1"/>
            <a:r>
              <a:rPr lang="en-US" altLang="en-US" sz="2400" dirty="0"/>
              <a:t>A cell c is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if there exists no cell </a:t>
            </a:r>
            <a:r>
              <a:rPr lang="en-US" altLang="en-US" sz="2400" i="1" dirty="0"/>
              <a:t>d</a:t>
            </a:r>
            <a:r>
              <a:rPr lang="en-US" altLang="en-US" sz="2400" dirty="0"/>
              <a:t>, such that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a descendant of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has the same measure value as </a:t>
            </a:r>
            <a:r>
              <a:rPr lang="en-US" altLang="en-US" sz="2400" i="1" dirty="0"/>
              <a:t>c</a:t>
            </a:r>
          </a:p>
          <a:p>
            <a:pPr lvl="2"/>
            <a:r>
              <a:rPr lang="en-US" altLang="en-US" dirty="0"/>
              <a:t>Ex. The same cube P has only 3 closed cells: </a:t>
            </a:r>
          </a:p>
          <a:p>
            <a:pPr marL="1012808" lvl="3" indent="-342900"/>
            <a:r>
              <a:rPr lang="en-US" altLang="en-US" sz="2400" dirty="0"/>
              <a:t>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*, …, *): 20,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10}</a:t>
            </a:r>
          </a:p>
          <a:p>
            <a:pPr lvl="1"/>
            <a:r>
              <a:rPr lang="en-US" altLang="en-US" sz="2400" dirty="0" smtClean="0"/>
              <a:t>A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cube</a:t>
            </a:r>
            <a:r>
              <a:rPr lang="en-US" altLang="en-US" sz="2400" dirty="0"/>
              <a:t> is a cube consisting of only closed </a:t>
            </a:r>
            <a:r>
              <a:rPr lang="en-US" altLang="en-US" sz="2400" dirty="0" smtClean="0"/>
              <a:t>cells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2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Cube Computation: Basic Concepts</a:t>
            </a:r>
          </a:p>
          <a:p>
            <a:r>
              <a:rPr lang="en-US" b="1" dirty="0"/>
              <a:t>Data Cube </a:t>
            </a:r>
            <a:r>
              <a:rPr lang="en-US" b="1" dirty="0" smtClean="0"/>
              <a:t>Computation </a:t>
            </a:r>
            <a:r>
              <a:rPr lang="en-US" b="1" dirty="0" smtClean="0"/>
              <a:t>Methods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54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Roadmap for Efficient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SimSun" pitchFamily="2" charset="-122"/>
              </a:rPr>
              <a:t>General computation heuristics 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array aggregation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BUC 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Star-cubing algorithm 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A s</a:t>
            </a:r>
            <a:r>
              <a:rPr lang="en-US" altLang="zh-CN" sz="2400" dirty="0" smtClean="0">
                <a:ea typeface="SimSun" pitchFamily="2" charset="-122"/>
              </a:rPr>
              <a:t>hell-fragment </a:t>
            </a:r>
            <a:r>
              <a:rPr lang="en-US" altLang="zh-CN" sz="2400" dirty="0">
                <a:ea typeface="SimSun" pitchFamily="2" charset="-122"/>
              </a:rPr>
              <a:t>a</a:t>
            </a:r>
            <a:r>
              <a:rPr lang="en-US" altLang="zh-CN" sz="2400" dirty="0" smtClean="0"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98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Multi-Way </a:t>
            </a:r>
            <a:r>
              <a:rPr lang="en-US" altLang="zh-CN" dirty="0">
                <a:ea typeface="SimSun" pitchFamily="2" charset="-122"/>
              </a:rPr>
              <a:t>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553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402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Entire</a:t>
            </a:r>
            <a:r>
              <a:rPr lang="en-US" dirty="0" smtClean="0"/>
              <a:t> AB plane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400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906" y="0"/>
            <a:ext cx="8686800" cy="64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0" y="0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BC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planes: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400</a:t>
            </a:r>
            <a:r>
              <a:rPr lang="zh-CN" altLang="en-US" sz="2400" dirty="0" smtClean="0">
                <a:ea typeface="SimSun" pitchFamily="2" charset="-122"/>
              </a:rPr>
              <a:t> * </a:t>
            </a:r>
            <a:r>
              <a:rPr lang="en-US" altLang="zh-CN" sz="2400" dirty="0" smtClean="0">
                <a:ea typeface="SimSun" pitchFamily="2" charset="-122"/>
              </a:rPr>
              <a:t>4,000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0" y="394175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322163" y="152144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7438" y="469391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56064" y="467729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8" name="Rectangle 107"/>
          <p:cNvSpPr/>
          <p:nvPr/>
        </p:nvSpPr>
        <p:spPr>
          <a:xfrm rot="19620773">
            <a:off x="143863" y="3925931"/>
            <a:ext cx="238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aggregate([1][2][3][4])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738" y="596140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806364" y="59447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19620773">
            <a:off x="128074" y="5142730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aggregate([5][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6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7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8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7522" y="6436035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chunk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494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906" y="0"/>
            <a:ext cx="8686800" cy="64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0" y="0"/>
            <a:ext cx="2971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AC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planes: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40</a:t>
            </a:r>
            <a:r>
              <a:rPr lang="zh-CN" altLang="en-US" sz="2400" dirty="0" smtClean="0">
                <a:ea typeface="SimSun" pitchFamily="2" charset="-122"/>
              </a:rPr>
              <a:t> * </a:t>
            </a:r>
            <a:r>
              <a:rPr lang="en-US" altLang="zh-CN" sz="2400" dirty="0" smtClean="0">
                <a:ea typeface="SimSun" pitchFamily="2" charset="-122"/>
              </a:rPr>
              <a:t>4,000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2525488" y="6546547"/>
            <a:ext cx="26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232278" y="4878576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917434" y="647570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56064" y="467729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100872" y="64757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r>
              <a:rPr lang="en-US" altLang="zh-CN" baseline="-25000" dirty="0" smtClean="0">
                <a:ea typeface="SimSun" pitchFamily="2" charset="-122"/>
              </a:rPr>
              <a:t>3</a:t>
            </a:r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2528542" y="561493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19288230">
            <a:off x="2183205" y="5481134"/>
            <a:ext cx="2498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aggregate([1][5][9][13])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288230">
            <a:off x="3116835" y="5396498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aggregate([2][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6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][10][14])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9288230">
            <a:off x="4041451" y="5438816"/>
            <a:ext cx="2603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aggregate([3][7][11][15])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9288230">
            <a:off x="4909640" y="5476431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aggregate([4][8][12][16])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7073" y="6524137"/>
            <a:ext cx="26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smtClean="0">
                <a:ea typeface="SimSun" pitchFamily="2" charset="-122"/>
              </a:rPr>
              <a:t>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42" y="5430264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(4,000/4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40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>
              <a:solidFill>
                <a:srgbClr val="FF0000"/>
              </a:solidFill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770" y="506066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column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91982" y="387247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ea typeface="SimSun" pitchFamily="2" charset="-122"/>
              </a:rPr>
              <a:t>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9288230">
            <a:off x="5076278" y="3738682"/>
            <a:ext cx="2839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aggregate([17][21][25][29])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9288230">
            <a:off x="7113938" y="3789399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9288230">
            <a:off x="7541210" y="382270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9288230">
            <a:off x="8068642" y="387247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29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239" y="5719982"/>
            <a:ext cx="4180392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u="sng" dirty="0" smtClean="0">
                <a:solidFill>
                  <a:schemeClr val="bg1"/>
                </a:solidFill>
              </a:rPr>
              <a:t>Min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memory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size:</a:t>
            </a:r>
            <a:r>
              <a:rPr lang="zh-CN" altLang="en-US" sz="2800" b="1" u="sng" dirty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156,000</a:t>
            </a:r>
            <a:endParaRPr lang="zh-CN" altLang="en-US" sz="2800" b="1" u="sng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Cube Computation: Basic Concepts</a:t>
            </a:r>
          </a:p>
          <a:p>
            <a:r>
              <a:rPr lang="en-US" dirty="0"/>
              <a:t>Data Cube </a:t>
            </a:r>
            <a:r>
              <a:rPr lang="en-US" dirty="0" smtClean="0"/>
              <a:t>Computation </a:t>
            </a:r>
            <a:r>
              <a:rPr lang="en-US" dirty="0" smtClean="0"/>
              <a:t>Methods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9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Cannot </a:t>
            </a:r>
            <a:r>
              <a:rPr lang="en-US" altLang="zh-CN" sz="2000" dirty="0">
                <a:ea typeface="SimSun" pitchFamily="2" charset="-122"/>
              </a:rPr>
              <a:t>do </a:t>
            </a:r>
            <a:r>
              <a:rPr lang="en-US" altLang="zh-CN" sz="2000" i="1" dirty="0" err="1" smtClean="0">
                <a:ea typeface="SimSun" pitchFamily="2" charset="-122"/>
              </a:rPr>
              <a:t>Apriori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pruning</a:t>
            </a:r>
            <a:r>
              <a:rPr lang="en-US" altLang="zh-CN" sz="2000" dirty="0"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“top-down” computation and iceberg cube computation </a:t>
            </a:r>
            <a:r>
              <a:rPr lang="en-US" altLang="zh-CN" sz="1800" dirty="0" smtClean="0">
                <a:ea typeface="SimSun" pitchFamily="2" charset="-122"/>
              </a:rPr>
              <a:t>methods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should </a:t>
            </a:r>
            <a:r>
              <a:rPr lang="en-US" altLang="zh-CN" sz="1800" dirty="0">
                <a:ea typeface="SimSun" pitchFamily="2" charset="-122"/>
              </a:rPr>
              <a:t>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Aggregates 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94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Data Cube Computation: Preliminary Concepts </a:t>
            </a:r>
          </a:p>
          <a:p>
            <a:r>
              <a:rPr lang="en-US" altLang="zh-CN" sz="2800" dirty="0" smtClean="0"/>
              <a:t>Data Cube Computation Methods</a:t>
            </a:r>
          </a:p>
          <a:p>
            <a:pPr lvl="1"/>
            <a:r>
              <a:rPr lang="en-US" altLang="zh-CN" sz="2400" dirty="0" smtClean="0"/>
              <a:t>Multi-Way Array </a:t>
            </a:r>
            <a:r>
              <a:rPr lang="en-US" altLang="zh-CN" sz="2400" dirty="0" smtClean="0"/>
              <a:t>Aggregation</a:t>
            </a: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5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Agarwal, R. Agrawal, P. M. Deshpande, A. Gupta,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and 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 On the computation of multidimensional aggregates. VLDB’96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Beyer and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Bottom-Up Computation of Sparse and Iceberg CUBEs.. SIGMOD’99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J. Han, J. Pei, G. Dong, K. Wang. Efficient Computation of Iceberg Cubes With Complex Measures. SIGMOD’01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L. V. S. </a:t>
            </a:r>
            <a:r>
              <a:rPr lang="en-US" altLang="zh-CN" sz="1600" dirty="0" err="1">
                <a:ea typeface="SimSun" pitchFamily="2" charset="-122"/>
              </a:rPr>
              <a:t>Lakshmanan</a:t>
            </a:r>
            <a:r>
              <a:rPr lang="en-US" altLang="zh-CN" sz="1600" dirty="0">
                <a:ea typeface="SimSun" pitchFamily="2" charset="-122"/>
              </a:rPr>
              <a:t>, J. Pei, and J. Han, Quotient Cube: How to Summarize the Semantics of a Data Cube, VLDB'02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X. Li, J. Han, and H. Gonzalez, High-Dimensional OLAP: A Minimal Cubing Approach, VLDB'04</a:t>
            </a:r>
          </a:p>
          <a:p>
            <a:r>
              <a:rPr lang="en-US" altLang="en-US" sz="1600" dirty="0"/>
              <a:t>X. Li, J. Han, Z. Yin, J.-G. Lee, Y. Sun, “Sampling Cube: A Framework for Statistical OLAP over Sampling Data”, SIGMOD’08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K. Ross and D. Srivastava.  Fast computation of sparse </a:t>
            </a:r>
            <a:r>
              <a:rPr lang="en-US" altLang="zh-CN" sz="1600" dirty="0" err="1">
                <a:ea typeface="SimSun" pitchFamily="2" charset="-122"/>
              </a:rPr>
              <a:t>datacubes</a:t>
            </a:r>
            <a:r>
              <a:rPr lang="en-US" altLang="zh-CN" sz="1600" dirty="0">
                <a:ea typeface="SimSun" pitchFamily="2" charset="-122"/>
              </a:rPr>
              <a:t>. VLDB’97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D. Xin, J. Han, X. Li,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Star-Cubing: Computing Iceberg Cubes by Top-Down and Bottom-Up Integration, VLDB'03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Y. Zhao, P. M. Deshpande, and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An array-based algorithm for simultaneous multidimensional aggregates. SIGMOD’97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en-US" sz="1600" dirty="0"/>
              <a:t>D. Burdick, P. Deshpande, T. S. </a:t>
            </a:r>
            <a:r>
              <a:rPr lang="en-US" altLang="en-US" sz="1600" dirty="0" err="1"/>
              <a:t>Jayram</a:t>
            </a:r>
            <a:r>
              <a:rPr lang="en-US" altLang="en-US" sz="1600" dirty="0"/>
              <a:t>, R. </a:t>
            </a:r>
            <a:r>
              <a:rPr lang="en-US" altLang="en-US" sz="1600" dirty="0" err="1"/>
              <a:t>Ramakrishnan</a:t>
            </a:r>
            <a:r>
              <a:rPr lang="en-US" altLang="en-US" sz="1600" dirty="0"/>
              <a:t>, and S. </a:t>
            </a:r>
            <a:r>
              <a:rPr lang="en-US" altLang="en-US" sz="1600" dirty="0" err="1"/>
              <a:t>Vaithyanathan</a:t>
            </a:r>
            <a:r>
              <a:rPr lang="en-US" altLang="en-US" sz="1600" dirty="0"/>
              <a:t>. OLAP over uncertain and imprecise data. VLDB’05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Agrawal, A. Gupta,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Modeling multidimensional databases.  ICDE’97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L. Chen, Y. Lin, and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. Prediction cubes. VLDB’05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, J.W. </a:t>
            </a:r>
            <a:r>
              <a:rPr lang="en-US" altLang="zh-CN" sz="1600" dirty="0" err="1">
                <a:ea typeface="SimSun" pitchFamily="2" charset="-122"/>
              </a:rPr>
              <a:t>Shavlik</a:t>
            </a:r>
            <a:r>
              <a:rPr lang="en-US" altLang="zh-CN" sz="1600" dirty="0">
                <a:ea typeface="SimSun" pitchFamily="2" charset="-122"/>
              </a:rPr>
              <a:t>, and P. </a:t>
            </a:r>
            <a:r>
              <a:rPr lang="en-US" altLang="zh-CN" sz="1600" dirty="0" err="1">
                <a:ea typeface="SimSun" pitchFamily="2" charset="-122"/>
              </a:rPr>
              <a:t>Tamma</a:t>
            </a:r>
            <a:r>
              <a:rPr lang="en-US" altLang="zh-CN" sz="1600" dirty="0">
                <a:ea typeface="SimSun" pitchFamily="2" charset="-122"/>
              </a:rPr>
              <a:t>. Bellwether analysis: Predicting global aggregates from local regions. VLDB’06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Y. Chen, G. Dong, J. Han,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and J. Wang, Multi-Dimensional Regression Analysis of Time-Series Data Streams, VLDB'02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Fagin, R. V. </a:t>
            </a:r>
            <a:r>
              <a:rPr lang="en-US" altLang="zh-CN" sz="1600" dirty="0" err="1">
                <a:ea typeface="SimSun" pitchFamily="2" charset="-122"/>
              </a:rPr>
              <a:t>Guha</a:t>
            </a:r>
            <a:r>
              <a:rPr lang="en-US" altLang="zh-CN" sz="1600" dirty="0">
                <a:ea typeface="SimSun" pitchFamily="2" charset="-122"/>
              </a:rPr>
              <a:t>, R. Kumar, J. Novak, D. </a:t>
            </a:r>
            <a:r>
              <a:rPr lang="en-US" altLang="zh-CN" sz="1600" dirty="0" err="1">
                <a:ea typeface="SimSun" pitchFamily="2" charset="-122"/>
              </a:rPr>
              <a:t>Sivakumar</a:t>
            </a:r>
            <a:r>
              <a:rPr lang="en-US" altLang="zh-CN" sz="1600" dirty="0">
                <a:ea typeface="SimSun" pitchFamily="2" charset="-122"/>
              </a:rPr>
              <a:t>, and A. Tomkins. Multi-structural databases. PODS’05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J. Han. Towards on-line analytical mining in large databases. SIGMOD Record, 27:97–107, 1998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T. </a:t>
            </a:r>
            <a:r>
              <a:rPr lang="en-US" altLang="zh-CN" sz="1600" dirty="0" err="1">
                <a:ea typeface="SimSun" pitchFamily="2" charset="-122"/>
              </a:rPr>
              <a:t>Imielinski</a:t>
            </a:r>
            <a:r>
              <a:rPr lang="en-US" altLang="zh-CN" sz="1600" dirty="0">
                <a:ea typeface="SimSun" pitchFamily="2" charset="-122"/>
              </a:rPr>
              <a:t>, L. </a:t>
            </a:r>
            <a:r>
              <a:rPr lang="en-US" altLang="zh-CN" sz="1600" dirty="0" err="1">
                <a:ea typeface="SimSun" pitchFamily="2" charset="-122"/>
              </a:rPr>
              <a:t>Khachiyan</a:t>
            </a:r>
            <a:r>
              <a:rPr lang="en-US" altLang="zh-CN" sz="1600" dirty="0">
                <a:ea typeface="SimSun" pitchFamily="2" charset="-122"/>
              </a:rPr>
              <a:t>, and A. </a:t>
            </a:r>
            <a:r>
              <a:rPr lang="en-US" altLang="zh-CN" sz="1600" dirty="0" err="1">
                <a:ea typeface="SimSun" pitchFamily="2" charset="-122"/>
              </a:rPr>
              <a:t>Abdulghani</a:t>
            </a:r>
            <a:r>
              <a:rPr lang="en-US" altLang="zh-CN" sz="1600" dirty="0">
                <a:ea typeface="SimSun" pitchFamily="2" charset="-122"/>
              </a:rPr>
              <a:t>. </a:t>
            </a:r>
            <a:r>
              <a:rPr lang="en-US" altLang="zh-CN" sz="1600" dirty="0" err="1">
                <a:ea typeface="SimSun" pitchFamily="2" charset="-122"/>
              </a:rPr>
              <a:t>Cubegrades</a:t>
            </a:r>
            <a:r>
              <a:rPr lang="en-US" altLang="zh-CN" sz="1600" dirty="0">
                <a:ea typeface="SimSun" pitchFamily="2" charset="-122"/>
              </a:rPr>
              <a:t>: Generalizing association rules. Data Mining &amp; Knowledge Discovery, 6:219–258, 2002.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 and B.-C. Chen. Exploratory mining in cube space. Data Mining and Knowledge Discovery, 15:29–54, 2007.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A. Ross, D. Srivastava, and D.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Chatziantoniou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Complex aggregation at multiple granularities.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Agrawal, and N. Megiddo. Discovery-driven exploration of OLAP data cubes.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G. </a:t>
            </a:r>
            <a:r>
              <a:rPr lang="en-US" altLang="zh-CN" sz="1600" dirty="0" err="1">
                <a:ea typeface="SimSun" pitchFamily="2" charset="-122"/>
              </a:rPr>
              <a:t>Sathe</a:t>
            </a:r>
            <a:r>
              <a:rPr lang="en-US" altLang="zh-CN" sz="1600" dirty="0">
                <a:ea typeface="SimSun" pitchFamily="2" charset="-122"/>
              </a:rPr>
              <a:t>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Intelligent Rollups in Multidimensional OLAP Data. </a:t>
            </a:r>
            <a:r>
              <a:rPr lang="en-US" altLang="zh-CN" sz="1600" i="1" dirty="0" smtClean="0">
                <a:ea typeface="SimSun" pitchFamily="2" charset="-122"/>
              </a:rPr>
              <a:t>VLDB'01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0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Data Cube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Data cube can be viewed as a lattice of cuboids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bottom-most cuboid is the base cuboid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top-most cuboid (apex) contains only one cell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How many cuboids in an n-dimensional cube with </a:t>
            </a:r>
            <a:r>
              <a:rPr lang="en-US" altLang="en-US" sz="2400" dirty="0" smtClean="0"/>
              <a:t>L</a:t>
            </a:r>
            <a:r>
              <a:rPr lang="en-US" altLang="zh-CN" sz="2400" baseline="-25000" dirty="0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levels?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Materialization of data cube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Full materialization</a:t>
            </a:r>
            <a:r>
              <a:rPr lang="en-US" altLang="en-US" sz="2400" dirty="0"/>
              <a:t>: Materialize </a:t>
            </a:r>
            <a:r>
              <a:rPr lang="en-US" altLang="en-US" sz="2400" u="sng" dirty="0"/>
              <a:t>every</a:t>
            </a:r>
            <a:r>
              <a:rPr lang="en-US" altLang="en-US" sz="2400" dirty="0"/>
              <a:t> (cuboid) 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No materialization</a:t>
            </a:r>
            <a:r>
              <a:rPr lang="en-US" altLang="en-US" sz="2400" dirty="0"/>
              <a:t>: Materialize </a:t>
            </a:r>
            <a:r>
              <a:rPr lang="en-US" altLang="en-US" sz="2400" u="sng" dirty="0"/>
              <a:t>none </a:t>
            </a:r>
            <a:r>
              <a:rPr lang="en-US" altLang="en-US" sz="2400" dirty="0"/>
              <a:t>(cuboid)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Partial materialization</a:t>
            </a:r>
            <a:r>
              <a:rPr lang="en-US" altLang="en-US" sz="2400" dirty="0"/>
              <a:t>:  Materialize </a:t>
            </a:r>
            <a:r>
              <a:rPr lang="en-US" altLang="en-US" sz="2400" u="sng" dirty="0"/>
              <a:t>some</a:t>
            </a:r>
            <a:r>
              <a:rPr lang="en-US" altLang="en-US" sz="2400" dirty="0"/>
              <a:t> cuboids</a:t>
            </a:r>
          </a:p>
          <a:p>
            <a:pPr lvl="2">
              <a:spcAft>
                <a:spcPts val="600"/>
              </a:spcAft>
            </a:pPr>
            <a:r>
              <a:rPr lang="en-US" altLang="en-US" u="sng" dirty="0">
                <a:solidFill>
                  <a:srgbClr val="FF0000"/>
                </a:solidFill>
              </a:rPr>
              <a:t>Which cuboids to materialize? </a:t>
            </a:r>
          </a:p>
          <a:p>
            <a:pPr lvl="3">
              <a:spcAft>
                <a:spcPts val="600"/>
              </a:spcAft>
            </a:pPr>
            <a:r>
              <a:rPr lang="en-US" altLang="en-US" sz="2400" dirty="0"/>
              <a:t>Selection based on size, sharing, access frequency,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they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dislike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most?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44" y="1600200"/>
            <a:ext cx="6683911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30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Iceberg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70" y="1600200"/>
            <a:ext cx="797965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Cube </a:t>
            </a:r>
            <a:r>
              <a:rPr lang="en-US" altLang="en-US" dirty="0" smtClean="0"/>
              <a:t>Materialization:</a:t>
            </a:r>
            <a:br>
              <a:rPr lang="en-US" altLang="en-US" dirty="0" smtClean="0"/>
            </a:br>
            <a:r>
              <a:rPr lang="en-US" altLang="en-US" dirty="0" smtClean="0"/>
              <a:t>Full </a:t>
            </a:r>
            <a:r>
              <a:rPr lang="en-US" altLang="en-US" dirty="0"/>
              <a:t>Cube vs. Iceberg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741061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Full cube vs. iceberg cube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compute cube sales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iceberg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 as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date, product, city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department, 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count(*)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000" dirty="0" err="1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salesInfo</a:t>
            </a:r>
            <a:endParaRPr lang="en-US" altLang="en-US" sz="2000" dirty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cube by date, product, city </a:t>
            </a:r>
            <a:endParaRPr lang="en-US" altLang="en-US" sz="2000" dirty="0" smtClean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having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count(*) &gt;= min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support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only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whose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measure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satisfies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iceberg condition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Only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small portion of cells may be “above the water’’ in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sparse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cube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Ex.:  Show only those cells whose </a:t>
            </a:r>
            <a:r>
              <a:rPr lang="en-US" altLang="en-US" sz="2000" b="1" dirty="0" smtClean="0"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 is no less than 100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1028" descr="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61" y="1600200"/>
            <a:ext cx="2735934" cy="28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45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How many aggregate cells if “having count &gt;= 1</a:t>
            </a:r>
            <a:r>
              <a:rPr lang="en-US" altLang="en-US" sz="2000" dirty="0" smtClean="0">
                <a:solidFill>
                  <a:srgbClr val="FF0000"/>
                </a:solidFill>
              </a:rPr>
              <a:t>”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(“non-empty”</a:t>
            </a:r>
            <a:r>
              <a:rPr lang="en-US" altLang="en-US" sz="2000" dirty="0" smtClean="0">
                <a:solidFill>
                  <a:srgbClr val="FF0000"/>
                </a:solidFill>
              </a:rPr>
              <a:t>? 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en-US" sz="1800" dirty="0">
                <a:solidFill>
                  <a:srgbClr val="FF0000"/>
                </a:solidFill>
              </a:rPr>
              <a:t>Answer: (2</a:t>
            </a:r>
            <a:r>
              <a:rPr lang="en-US" altLang="en-US" sz="18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1800" dirty="0">
                <a:solidFill>
                  <a:srgbClr val="FF0000"/>
                </a:solidFill>
              </a:rPr>
              <a:t> ─ 2) ─ </a:t>
            </a:r>
            <a:r>
              <a:rPr lang="en-US" altLang="en-US" sz="1800" dirty="0" smtClean="0">
                <a:solidFill>
                  <a:srgbClr val="FF0000"/>
                </a:solidFill>
              </a:rPr>
              <a:t>4</a:t>
            </a:r>
            <a:endParaRPr lang="en-US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4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/>
              <a:t>These 4 cells are: </a:t>
            </a:r>
          </a:p>
          <a:p>
            <a:r>
              <a:rPr lang="en-US" altLang="en-US" sz="2200" dirty="0"/>
              <a:t>(a1, a2, *, ..., *): 2</a:t>
            </a:r>
          </a:p>
          <a:p>
            <a:r>
              <a:rPr lang="en-US" altLang="en-US" sz="2200" dirty="0"/>
              <a:t>(a1, *, *, ..., *): 2</a:t>
            </a:r>
          </a:p>
          <a:p>
            <a:r>
              <a:rPr lang="en-US" altLang="en-US" sz="2200" dirty="0"/>
              <a:t>(*, a2, *, ..., *): 2</a:t>
            </a:r>
          </a:p>
          <a:p>
            <a:r>
              <a:rPr lang="en-US" altLang="en-US" sz="2200" dirty="0"/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>
                <a:solidFill>
                  <a:srgbClr val="FF0000"/>
                </a:solidFill>
              </a:rPr>
              <a:t>How many aggregate cells if “having count &gt;= 1”?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9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900" dirty="0"/>
              <a:t>How many aggregate cells if “having count &gt;= 1”</a:t>
            </a:r>
            <a:r>
              <a:rPr lang="zh-CN" altLang="en-US" sz="2900" dirty="0"/>
              <a:t> </a:t>
            </a:r>
            <a:r>
              <a:rPr lang="en-US" altLang="zh-CN" sz="2900" dirty="0"/>
              <a:t>(“non-empty”</a:t>
            </a:r>
            <a:r>
              <a:rPr lang="en-US" altLang="en-US" sz="2900" dirty="0"/>
              <a:t>? </a:t>
            </a:r>
          </a:p>
          <a:p>
            <a:pPr lvl="3">
              <a:spcAft>
                <a:spcPts val="600"/>
              </a:spcAft>
            </a:pPr>
            <a:r>
              <a:rPr lang="en-US" altLang="en-US" sz="2600" dirty="0"/>
              <a:t>Answer: (2</a:t>
            </a:r>
            <a:r>
              <a:rPr lang="en-US" altLang="en-US" sz="2600" baseline="30000" dirty="0"/>
              <a:t>101</a:t>
            </a:r>
            <a:r>
              <a:rPr lang="en-US" altLang="en-US" sz="2600" dirty="0"/>
              <a:t> ─ 2) ─ 4</a:t>
            </a:r>
          </a:p>
          <a:p>
            <a:pPr lvl="1">
              <a:spcAft>
                <a:spcPts val="600"/>
              </a:spcAft>
            </a:pPr>
            <a:r>
              <a:rPr lang="en-US" altLang="en-US" sz="3200" dirty="0" smtClean="0">
                <a:solidFill>
                  <a:srgbClr val="FF0000"/>
                </a:solidFill>
              </a:rPr>
              <a:t>What </a:t>
            </a:r>
            <a:r>
              <a:rPr lang="en-US" altLang="zh-CN" sz="3200" dirty="0" smtClean="0">
                <a:solidFill>
                  <a:srgbClr val="FF0000"/>
                </a:solidFill>
              </a:rPr>
              <a:t>are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>
                <a:solidFill>
                  <a:srgbClr val="FF0000"/>
                </a:solidFill>
              </a:rPr>
              <a:t>the </a:t>
            </a:r>
            <a:r>
              <a:rPr lang="en-US" altLang="en-US" sz="3200" dirty="0">
                <a:solidFill>
                  <a:srgbClr val="FF0000"/>
                </a:solidFill>
              </a:rPr>
              <a:t>iceberg cells, (</a:t>
            </a:r>
            <a:r>
              <a:rPr lang="en-US" altLang="en-US" sz="3200" dirty="0" smtClean="0">
                <a:solidFill>
                  <a:srgbClr val="FF0000"/>
                </a:solidFill>
              </a:rPr>
              <a:t>i</a:t>
            </a:r>
            <a:r>
              <a:rPr lang="en-US" altLang="zh-CN" sz="3200" dirty="0" smtClean="0">
                <a:solidFill>
                  <a:srgbClr val="FF0000"/>
                </a:solidFill>
              </a:rPr>
              <a:t>.</a:t>
            </a:r>
            <a:r>
              <a:rPr lang="en-US" altLang="en-US" sz="3200" dirty="0" smtClean="0">
                <a:solidFill>
                  <a:srgbClr val="FF0000"/>
                </a:solidFill>
              </a:rPr>
              <a:t>e</a:t>
            </a:r>
            <a:r>
              <a:rPr lang="en-US" altLang="en-US" sz="3200" dirty="0">
                <a:solidFill>
                  <a:srgbClr val="FF0000"/>
                </a:solidFill>
              </a:rPr>
              <a:t>., with condition: “having count &gt;= 2</a:t>
            </a:r>
            <a:r>
              <a:rPr lang="en-US" altLang="en-US" sz="3200" dirty="0" smtClean="0">
                <a:solidFill>
                  <a:srgbClr val="FF0000"/>
                </a:solidFill>
              </a:rPr>
              <a:t>”)?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48137</TotalTime>
  <Words>2384</Words>
  <Application>Microsoft Macintosh PowerPoint</Application>
  <PresentationFormat>On-screen Show (4:3)</PresentationFormat>
  <Paragraphs>328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Calibri</vt:lpstr>
      <vt:lpstr>Corbel</vt:lpstr>
      <vt:lpstr>Mangal</vt:lpstr>
      <vt:lpstr>SimSun</vt:lpstr>
      <vt:lpstr>Wingdings</vt:lpstr>
      <vt:lpstr>华文楷体</vt:lpstr>
      <vt:lpstr>Arial</vt:lpstr>
      <vt:lpstr>Office Theme</vt:lpstr>
      <vt:lpstr>SmartDraw</vt:lpstr>
      <vt:lpstr>Chapter 4&amp;5. Data Cube: Cube Computation</vt:lpstr>
      <vt:lpstr>Data Cube Technology</vt:lpstr>
      <vt:lpstr>Efficient Data Cube Computation</vt:lpstr>
      <vt:lpstr>Q: What do they dislike the most?</vt:lpstr>
      <vt:lpstr>Iceberg</vt:lpstr>
      <vt:lpstr>Cube Materialization: Full Cube vs. Iceberg Cube</vt:lpstr>
      <vt:lpstr>Why Iceberg Cube?</vt:lpstr>
      <vt:lpstr>Suppose it contains only 2 base cells: {(a1, a2, a3, …., a100), (a1, a2, b3, …, b100)}  </vt:lpstr>
      <vt:lpstr>Why Iceberg Cube?</vt:lpstr>
      <vt:lpstr>Suppose it contains only 2 base cells: {(a1, a2, a3, …., a100), (a1, a2, b3, …, b100)}  </vt:lpstr>
      <vt:lpstr>Is Iceberg Cube Good Enough? Closed Cube &amp; Cube Shell</vt:lpstr>
      <vt:lpstr>Data Cube Technology</vt:lpstr>
      <vt:lpstr>Roadmap for Efficient Computation</vt:lpstr>
      <vt:lpstr>Multi-Way Array Aggregation</vt:lpstr>
      <vt:lpstr>Multi-way Array Aggregation (3-D to 2-D)</vt:lpstr>
      <vt:lpstr>Multi-way Array Aggregation (3-D to 2-D)</vt:lpstr>
      <vt:lpstr>PowerPoint Presentation</vt:lpstr>
      <vt:lpstr>PowerPoint Presentation</vt:lpstr>
      <vt:lpstr>Multi-way Array Aggregation (3-D to 2-D)</vt:lpstr>
      <vt:lpstr>Multi-Way Array Aggregation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2059</cp:revision>
  <cp:lastPrinted>2017-01-15T22:23:57Z</cp:lastPrinted>
  <dcterms:created xsi:type="dcterms:W3CDTF">2015-05-16T14:51:23Z</dcterms:created>
  <dcterms:modified xsi:type="dcterms:W3CDTF">2017-07-28T06:24:10Z</dcterms:modified>
</cp:coreProperties>
</file>