
<file path=[Content_Types].xml><?xml version="1.0" encoding="utf-8"?>
<Types xmlns="http://schemas.openxmlformats.org/package/2006/content-types">
  <Default Extension="xml" ContentType="application/xml"/>
  <Default Extension="doc" ContentType="application/msword"/>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7" r:id="rId17"/>
    <p:sldId id="298" r:id="rId18"/>
    <p:sldId id="302" r:id="rId19"/>
    <p:sldId id="304" r:id="rId20"/>
    <p:sldId id="305" r:id="rId21"/>
    <p:sldId id="306" r:id="rId22"/>
    <p:sldId id="299" r:id="rId23"/>
    <p:sldId id="300" r:id="rId24"/>
    <p:sldId id="30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aron Elmor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AC01"/>
    <a:srgbClr val="910012"/>
    <a:srgbClr val="FFFC00"/>
    <a:srgbClr val="FFE9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4" autoAdjust="0"/>
    <p:restoredTop sz="85748"/>
  </p:normalViewPr>
  <p:slideViewPr>
    <p:cSldViewPr snapToGrid="0" snapToObjects="1">
      <p:cViewPr>
        <p:scale>
          <a:sx n="87" d="100"/>
          <a:sy n="87" d="100"/>
        </p:scale>
        <p:origin x="536" y="296"/>
      </p:cViewPr>
      <p:guideLst>
        <p:guide orient="horz" pos="2160"/>
        <p:guide pos="2880"/>
      </p:guideLst>
    </p:cSldViewPr>
  </p:slideViewPr>
  <p:outlineViewPr>
    <p:cViewPr>
      <p:scale>
        <a:sx n="33" d="100"/>
        <a:sy n="33" d="100"/>
      </p:scale>
      <p:origin x="0" y="-12336"/>
    </p:cViewPr>
  </p:outlin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92DA4-7033-254B-9755-02E963D2D60B}" type="datetimeFigureOut">
              <a:rPr lang="en-US" smtClean="0"/>
              <a:t>7/28/17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B62766-2C43-EF4D-81BB-E60258EC485F}" type="slidenum">
              <a:rPr lang="en-US" smtClean="0"/>
              <a:t>‹#›</a:t>
            </a:fld>
            <a:endParaRPr lang="en-US"/>
          </a:p>
        </p:txBody>
      </p:sp>
    </p:spTree>
    <p:extLst>
      <p:ext uri="{BB962C8B-B14F-4D97-AF65-F5344CB8AC3E}">
        <p14:creationId xmlns:p14="http://schemas.microsoft.com/office/powerpoint/2010/main" val="2594597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33186B-3F56-2747-A708-0F062C13EF5A}" type="datetimeFigureOut">
              <a:rPr lang="en-US" smtClean="0"/>
              <a:t>7/28/17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9EB6B-96A1-6146-928C-891905651823}" type="slidenum">
              <a:rPr lang="en-US" smtClean="0"/>
              <a:t>‹#›</a:t>
            </a:fld>
            <a:endParaRPr lang="en-US"/>
          </a:p>
        </p:txBody>
      </p:sp>
    </p:spTree>
    <p:extLst>
      <p:ext uri="{BB962C8B-B14F-4D97-AF65-F5344CB8AC3E}">
        <p14:creationId xmlns:p14="http://schemas.microsoft.com/office/powerpoint/2010/main" val="19106325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Walmart:</a:t>
            </a:r>
            <a:r>
              <a:rPr lang="zh-CN" altLang="en-US" baseline="0" dirty="0" smtClean="0"/>
              <a:t> </a:t>
            </a:r>
            <a:r>
              <a:rPr lang="en-US" altLang="zh-CN" dirty="0" smtClean="0"/>
              <a:t>Bentonville,</a:t>
            </a:r>
            <a:r>
              <a:rPr lang="zh-CN" altLang="en-US" baseline="0" dirty="0" smtClean="0"/>
              <a:t> </a:t>
            </a:r>
            <a:r>
              <a:rPr lang="en-US" altLang="zh-CN" baseline="0" dirty="0" smtClean="0"/>
              <a:t>Arkansas</a:t>
            </a:r>
            <a:endParaRPr lang="en-US" dirty="0"/>
          </a:p>
        </p:txBody>
      </p:sp>
      <p:sp>
        <p:nvSpPr>
          <p:cNvPr id="4" name="Slide Number Placeholder 3"/>
          <p:cNvSpPr>
            <a:spLocks noGrp="1"/>
          </p:cNvSpPr>
          <p:nvPr>
            <p:ph type="sldNum" sz="quarter" idx="10"/>
          </p:nvPr>
        </p:nvSpPr>
        <p:spPr/>
        <p:txBody>
          <a:bodyPr/>
          <a:lstStyle/>
          <a:p>
            <a:fld id="{09C9EB6B-96A1-6146-928C-891905651823}" type="slidenum">
              <a:rPr lang="en-US" smtClean="0"/>
              <a:t>7</a:t>
            </a:fld>
            <a:endParaRPr lang="en-US"/>
          </a:p>
        </p:txBody>
      </p:sp>
    </p:spTree>
    <p:extLst>
      <p:ext uri="{BB962C8B-B14F-4D97-AF65-F5344CB8AC3E}">
        <p14:creationId xmlns:p14="http://schemas.microsoft.com/office/powerpoint/2010/main" val="26098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336355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43964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74223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88781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110462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234471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293698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418943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102871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380637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8450380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68613-FF0B-4246-B613-8295211CFAFA}" type="slidenum">
              <a:rPr lang="en-US" smtClean="0"/>
              <a:t>‹#›</a:t>
            </a:fld>
            <a:endParaRPr lang="en-US"/>
          </a:p>
        </p:txBody>
      </p:sp>
    </p:spTree>
    <p:extLst>
      <p:ext uri="{BB962C8B-B14F-4D97-AF65-F5344CB8AC3E}">
        <p14:creationId xmlns:p14="http://schemas.microsoft.com/office/powerpoint/2010/main" val="230401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4_Document1.doc"/><Relationship Id="rId4"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areer4.successfactors.com/career?career_ns=job_listing&amp;company=FCMA&amp;navBarLevel=JOB_SEARCH&amp;rcm_site_locale=en_US&amp;career_job_req_id=966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067300"/>
          </a:xfrm>
          <a:prstGeom prst="rect">
            <a:avLst/>
          </a:prstGeom>
        </p:spPr>
      </p:pic>
      <p:sp>
        <p:nvSpPr>
          <p:cNvPr id="3" name="Subtitle 2"/>
          <p:cNvSpPr>
            <a:spLocks noGrp="1"/>
          </p:cNvSpPr>
          <p:nvPr>
            <p:ph type="subTitle" idx="1"/>
          </p:nvPr>
        </p:nvSpPr>
        <p:spPr>
          <a:xfrm>
            <a:off x="685800" y="4957916"/>
            <a:ext cx="7456311" cy="1752600"/>
          </a:xfrm>
        </p:spPr>
        <p:txBody>
          <a:bodyPr>
            <a:normAutofit/>
          </a:bodyPr>
          <a:lstStyle/>
          <a:p>
            <a:pPr algn="l"/>
            <a:r>
              <a:rPr lang="en-US" altLang="zh-CN" dirty="0">
                <a:solidFill>
                  <a:srgbClr val="002060"/>
                </a:solidFill>
              </a:rPr>
              <a:t>Meng</a:t>
            </a:r>
            <a:r>
              <a:rPr lang="zh-CN" altLang="en-US" dirty="0">
                <a:solidFill>
                  <a:srgbClr val="002060"/>
                </a:solidFill>
              </a:rPr>
              <a:t> </a:t>
            </a:r>
            <a:r>
              <a:rPr lang="en-US" altLang="zh-CN" dirty="0">
                <a:solidFill>
                  <a:srgbClr val="002060"/>
                </a:solidFill>
              </a:rPr>
              <a:t>Jiang</a:t>
            </a:r>
          </a:p>
          <a:p>
            <a:pPr algn="l"/>
            <a:r>
              <a:rPr lang="en-US" altLang="zh-CN" dirty="0">
                <a:solidFill>
                  <a:schemeClr val="accent6">
                    <a:lumMod val="75000"/>
                  </a:schemeClr>
                </a:solidFill>
              </a:rPr>
              <a:t>CSE</a:t>
            </a:r>
            <a:r>
              <a:rPr lang="zh-CN" altLang="en-US" dirty="0">
                <a:solidFill>
                  <a:schemeClr val="accent6">
                    <a:lumMod val="75000"/>
                  </a:schemeClr>
                </a:solidFill>
              </a:rPr>
              <a:t> </a:t>
            </a:r>
            <a:r>
              <a:rPr lang="en-US" altLang="zh-CN" dirty="0">
                <a:solidFill>
                  <a:schemeClr val="accent6">
                    <a:lumMod val="75000"/>
                  </a:schemeClr>
                </a:solidFill>
              </a:rPr>
              <a:t>40647/60647</a:t>
            </a:r>
            <a:r>
              <a:rPr lang="zh-CN" altLang="en-US" dirty="0">
                <a:solidFill>
                  <a:schemeClr val="accent6">
                    <a:lumMod val="75000"/>
                  </a:schemeClr>
                </a:solidFill>
              </a:rPr>
              <a:t> </a:t>
            </a:r>
            <a:r>
              <a:rPr lang="en-US" altLang="zh-CN" dirty="0">
                <a:solidFill>
                  <a:schemeClr val="accent6">
                    <a:lumMod val="75000"/>
                  </a:schemeClr>
                </a:solidFill>
              </a:rPr>
              <a:t>Data</a:t>
            </a:r>
            <a:r>
              <a:rPr lang="zh-CN" altLang="en-US" dirty="0">
                <a:solidFill>
                  <a:schemeClr val="accent6">
                    <a:lumMod val="75000"/>
                  </a:schemeClr>
                </a:solidFill>
              </a:rPr>
              <a:t> </a:t>
            </a:r>
            <a:r>
              <a:rPr lang="en-US" altLang="zh-CN" dirty="0">
                <a:solidFill>
                  <a:schemeClr val="accent6">
                    <a:lumMod val="75000"/>
                  </a:schemeClr>
                </a:solidFill>
              </a:rPr>
              <a:t>Science</a:t>
            </a:r>
            <a:r>
              <a:rPr lang="zh-CN" altLang="en-US" dirty="0">
                <a:solidFill>
                  <a:schemeClr val="accent6">
                    <a:lumMod val="75000"/>
                  </a:schemeClr>
                </a:solidFill>
              </a:rPr>
              <a:t> </a:t>
            </a:r>
            <a:r>
              <a:rPr lang="en-US" altLang="zh-CN" dirty="0">
                <a:solidFill>
                  <a:schemeClr val="accent6">
                    <a:lumMod val="75000"/>
                  </a:schemeClr>
                </a:solidFill>
              </a:rPr>
              <a:t>Fall</a:t>
            </a:r>
            <a:r>
              <a:rPr lang="zh-CN" altLang="en-US" dirty="0">
                <a:solidFill>
                  <a:schemeClr val="accent6">
                    <a:lumMod val="75000"/>
                  </a:schemeClr>
                </a:solidFill>
              </a:rPr>
              <a:t> </a:t>
            </a:r>
            <a:r>
              <a:rPr lang="en-US" altLang="zh-CN" dirty="0">
                <a:solidFill>
                  <a:schemeClr val="accent6">
                    <a:lumMod val="75000"/>
                  </a:schemeClr>
                </a:solidFill>
              </a:rPr>
              <a:t>2017</a:t>
            </a:r>
            <a:endParaRPr lang="zh-CN" altLang="en-US" dirty="0">
              <a:solidFill>
                <a:schemeClr val="accent6">
                  <a:lumMod val="75000"/>
                </a:schemeClr>
              </a:solidFill>
            </a:endParaRPr>
          </a:p>
          <a:p>
            <a:pPr algn="l"/>
            <a:r>
              <a:rPr lang="en-US" altLang="zh-CN" dirty="0">
                <a:solidFill>
                  <a:schemeClr val="accent6">
                    <a:lumMod val="75000"/>
                  </a:schemeClr>
                </a:solidFill>
              </a:rPr>
              <a:t>Introduction to Data Mining</a:t>
            </a:r>
          </a:p>
        </p:txBody>
      </p:sp>
      <p:sp>
        <p:nvSpPr>
          <p:cNvPr id="2" name="Title 1"/>
          <p:cNvSpPr>
            <a:spLocks noGrp="1"/>
          </p:cNvSpPr>
          <p:nvPr>
            <p:ph type="ctrTitle"/>
          </p:nvPr>
        </p:nvSpPr>
        <p:spPr>
          <a:xfrm>
            <a:off x="685800" y="2837327"/>
            <a:ext cx="7772400" cy="2268074"/>
          </a:xfrm>
        </p:spPr>
        <p:txBody>
          <a:bodyPr>
            <a:normAutofit/>
          </a:bodyPr>
          <a:lstStyle/>
          <a:p>
            <a:pPr algn="l"/>
            <a:r>
              <a:rPr lang="en-US" altLang="zh-CN" dirty="0" smtClean="0">
                <a:solidFill>
                  <a:srgbClr val="FFC000"/>
                </a:solidFill>
              </a:rPr>
              <a:t>Chapter 4&amp;5.</a:t>
            </a:r>
            <a:r>
              <a:rPr lang="zh-CN" altLang="en-US" dirty="0" smtClean="0">
                <a:solidFill>
                  <a:srgbClr val="FFC000"/>
                </a:solidFill>
              </a:rPr>
              <a:t> </a:t>
            </a:r>
            <a:r>
              <a:rPr lang="en-US" altLang="zh-CN" dirty="0" smtClean="0">
                <a:solidFill>
                  <a:srgbClr val="FFC000"/>
                </a:solidFill>
              </a:rPr>
              <a:t>Data</a:t>
            </a:r>
            <a:r>
              <a:rPr lang="zh-CN" altLang="en-US" dirty="0" smtClean="0">
                <a:solidFill>
                  <a:srgbClr val="FFC000"/>
                </a:solidFill>
              </a:rPr>
              <a:t> </a:t>
            </a:r>
            <a:r>
              <a:rPr lang="en-US" altLang="zh-CN" dirty="0" smtClean="0">
                <a:solidFill>
                  <a:srgbClr val="FFC000"/>
                </a:solidFill>
              </a:rPr>
              <a:t>Cube:</a:t>
            </a:r>
            <a:r>
              <a:rPr lang="zh-CN" altLang="en-US" dirty="0" smtClean="0">
                <a:solidFill>
                  <a:srgbClr val="FFC000"/>
                </a:solidFill>
              </a:rPr>
              <a:t/>
            </a:r>
            <a:br>
              <a:rPr lang="zh-CN" altLang="en-US" dirty="0" smtClean="0">
                <a:solidFill>
                  <a:srgbClr val="FFC000"/>
                </a:solidFill>
              </a:rPr>
            </a:br>
            <a:r>
              <a:rPr lang="en-US" altLang="zh-CN" dirty="0" smtClean="0">
                <a:solidFill>
                  <a:srgbClr val="FFC000"/>
                </a:solidFill>
              </a:rPr>
              <a:t>Data</a:t>
            </a:r>
            <a:r>
              <a:rPr lang="zh-CN" altLang="en-US" dirty="0" smtClean="0">
                <a:solidFill>
                  <a:srgbClr val="FFC000"/>
                </a:solidFill>
              </a:rPr>
              <a:t> </a:t>
            </a:r>
            <a:r>
              <a:rPr lang="en-US" altLang="zh-CN" dirty="0" smtClean="0">
                <a:solidFill>
                  <a:srgbClr val="FFC000"/>
                </a:solidFill>
              </a:rPr>
              <a:t>Warehousing</a:t>
            </a:r>
            <a:r>
              <a:rPr lang="zh-CN" altLang="en-US" dirty="0" smtClean="0">
                <a:solidFill>
                  <a:srgbClr val="FFC000"/>
                </a:solidFill>
              </a:rPr>
              <a:t> </a:t>
            </a:r>
            <a:r>
              <a:rPr lang="en-US" altLang="zh-CN" dirty="0" smtClean="0">
                <a:solidFill>
                  <a:srgbClr val="FFC000"/>
                </a:solidFill>
              </a:rPr>
              <a:t>and</a:t>
            </a:r>
            <a:r>
              <a:rPr lang="zh-CN" altLang="en-US" dirty="0" smtClean="0">
                <a:solidFill>
                  <a:srgbClr val="FFC000"/>
                </a:solidFill>
              </a:rPr>
              <a:t> </a:t>
            </a:r>
            <a:r>
              <a:rPr lang="en-US" altLang="zh-CN" dirty="0" smtClean="0">
                <a:solidFill>
                  <a:srgbClr val="FFC000"/>
                </a:solidFill>
              </a:rPr>
              <a:t>OLAP</a:t>
            </a:r>
            <a:endParaRPr lang="en-US" dirty="0">
              <a:solidFill>
                <a:srgbClr val="FFC000"/>
              </a:solidFill>
            </a:endParaRPr>
          </a:p>
        </p:txBody>
      </p:sp>
      <p:sp>
        <p:nvSpPr>
          <p:cNvPr id="7" name="Subtitle 2"/>
          <p:cNvSpPr txBox="1">
            <a:spLocks/>
          </p:cNvSpPr>
          <p:nvPr/>
        </p:nvSpPr>
        <p:spPr>
          <a:xfrm>
            <a:off x="685800" y="4739317"/>
            <a:ext cx="8110368" cy="122064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en-US" sz="2800" dirty="0" smtClean="0">
              <a:solidFill>
                <a:schemeClr val="tx1">
                  <a:lumMod val="50000"/>
                  <a:lumOff val="50000"/>
                </a:schemeClr>
              </a:solidFill>
            </a:endParaRPr>
          </a:p>
        </p:txBody>
      </p:sp>
    </p:spTree>
    <p:extLst>
      <p:ext uri="{BB962C8B-B14F-4D97-AF65-F5344CB8AC3E}">
        <p14:creationId xmlns:p14="http://schemas.microsoft.com/office/powerpoint/2010/main" val="3834729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OL</a:t>
            </a:r>
            <a:r>
              <a:rPr lang="en-US" altLang="zh-CN" b="1" dirty="0">
                <a:solidFill>
                  <a:srgbClr val="FF0000"/>
                </a:solidFill>
              </a:rPr>
              <a:t>T</a:t>
            </a:r>
            <a:r>
              <a:rPr lang="en-US" altLang="zh-CN" dirty="0"/>
              <a:t>P</a:t>
            </a:r>
            <a:r>
              <a:rPr lang="zh-CN" altLang="en-US" dirty="0"/>
              <a:t> </a:t>
            </a:r>
            <a:r>
              <a:rPr lang="en-US" altLang="zh-CN" dirty="0"/>
              <a:t>vs</a:t>
            </a:r>
            <a:r>
              <a:rPr lang="zh-CN" altLang="en-US" dirty="0"/>
              <a:t> </a:t>
            </a:r>
            <a:r>
              <a:rPr lang="en-US" altLang="zh-CN" dirty="0"/>
              <a:t>OL</a:t>
            </a:r>
            <a:r>
              <a:rPr lang="en-US" altLang="zh-CN" b="1" dirty="0">
                <a:solidFill>
                  <a:srgbClr val="FF0000"/>
                </a:solidFill>
              </a:rPr>
              <a:t>A</a:t>
            </a:r>
            <a:r>
              <a:rPr lang="en-US" altLang="zh-CN" dirty="0"/>
              <a:t>P</a:t>
            </a:r>
            <a:endParaRPr lang="en-US" dirty="0"/>
          </a:p>
        </p:txBody>
      </p:sp>
      <p:sp>
        <p:nvSpPr>
          <p:cNvPr id="3" name="Content Placeholder 2"/>
          <p:cNvSpPr>
            <a:spLocks noGrp="1"/>
          </p:cNvSpPr>
          <p:nvPr>
            <p:ph idx="1"/>
          </p:nvPr>
        </p:nvSpPr>
        <p:spPr>
          <a:xfrm>
            <a:off x="457200" y="1600200"/>
            <a:ext cx="8343900" cy="4525963"/>
          </a:xfrm>
        </p:spPr>
        <p:txBody>
          <a:bodyPr>
            <a:normAutofit/>
          </a:bodyPr>
          <a:lstStyle/>
          <a:p>
            <a:pPr>
              <a:lnSpc>
                <a:spcPct val="130000"/>
              </a:lnSpc>
            </a:pPr>
            <a:r>
              <a:rPr lang="en-US" altLang="en-US" sz="2800" dirty="0" smtClean="0">
                <a:solidFill>
                  <a:srgbClr val="000000"/>
                </a:solidFill>
              </a:rPr>
              <a:t>OLTP: </a:t>
            </a:r>
            <a:r>
              <a:rPr lang="en-US" altLang="en-US" sz="2800" b="1" dirty="0" smtClean="0">
                <a:solidFill>
                  <a:srgbClr val="FF0000"/>
                </a:solidFill>
              </a:rPr>
              <a:t>Online</a:t>
            </a:r>
            <a:r>
              <a:rPr lang="en-US" altLang="en-US" sz="2800" dirty="0" smtClean="0">
                <a:solidFill>
                  <a:srgbClr val="FF0000"/>
                </a:solidFill>
              </a:rPr>
              <a:t> </a:t>
            </a:r>
            <a:r>
              <a:rPr lang="en-US" altLang="en-US" sz="2800" dirty="0" smtClean="0">
                <a:solidFill>
                  <a:srgbClr val="7030A0"/>
                </a:solidFill>
              </a:rPr>
              <a:t>transactional processing</a:t>
            </a:r>
          </a:p>
          <a:p>
            <a:pPr lvl="1">
              <a:lnSpc>
                <a:spcPct val="130000"/>
              </a:lnSpc>
            </a:pPr>
            <a:r>
              <a:rPr lang="en-US" altLang="en-US" sz="2400" dirty="0" smtClean="0">
                <a:solidFill>
                  <a:srgbClr val="000000"/>
                </a:solidFill>
              </a:rPr>
              <a:t>DBMS operations</a:t>
            </a:r>
          </a:p>
          <a:p>
            <a:pPr lvl="1">
              <a:lnSpc>
                <a:spcPct val="130000"/>
              </a:lnSpc>
            </a:pPr>
            <a:r>
              <a:rPr lang="en-US" altLang="en-US" sz="2400" dirty="0" smtClean="0">
                <a:solidFill>
                  <a:srgbClr val="000000"/>
                </a:solidFill>
              </a:rPr>
              <a:t>Query and transactional processing</a:t>
            </a:r>
          </a:p>
          <a:p>
            <a:pPr>
              <a:lnSpc>
                <a:spcPct val="130000"/>
              </a:lnSpc>
            </a:pPr>
            <a:r>
              <a:rPr lang="en-US" altLang="en-US" sz="2800" dirty="0" smtClean="0">
                <a:solidFill>
                  <a:srgbClr val="000000"/>
                </a:solidFill>
              </a:rPr>
              <a:t>OLAP: </a:t>
            </a:r>
            <a:r>
              <a:rPr lang="en-US" altLang="en-US" sz="2800" b="1" dirty="0" smtClean="0">
                <a:solidFill>
                  <a:srgbClr val="FF0000"/>
                </a:solidFill>
              </a:rPr>
              <a:t>Online</a:t>
            </a:r>
            <a:r>
              <a:rPr lang="en-US" altLang="en-US" sz="2800" dirty="0" smtClean="0">
                <a:solidFill>
                  <a:srgbClr val="FF0000"/>
                </a:solidFill>
              </a:rPr>
              <a:t> </a:t>
            </a:r>
            <a:r>
              <a:rPr lang="en-US" altLang="en-US" sz="2800" dirty="0" smtClean="0">
                <a:solidFill>
                  <a:srgbClr val="0070C0"/>
                </a:solidFill>
              </a:rPr>
              <a:t>analytical processing</a:t>
            </a:r>
          </a:p>
          <a:p>
            <a:pPr lvl="1">
              <a:lnSpc>
                <a:spcPct val="130000"/>
              </a:lnSpc>
            </a:pPr>
            <a:r>
              <a:rPr lang="en-US" altLang="en-US" sz="2400" dirty="0" smtClean="0">
                <a:solidFill>
                  <a:srgbClr val="000000"/>
                </a:solidFill>
              </a:rPr>
              <a:t>Data warehouse operations (drilling, slicing, dicing, etc.)</a:t>
            </a:r>
          </a:p>
          <a:p>
            <a:pPr lvl="1">
              <a:lnSpc>
                <a:spcPct val="130000"/>
              </a:lnSpc>
            </a:pPr>
            <a:r>
              <a:rPr lang="en-US" altLang="en-US" sz="2400" dirty="0" smtClean="0">
                <a:solidFill>
                  <a:srgbClr val="000000"/>
                </a:solidFill>
              </a:rPr>
              <a:t>Data analysis to support decision making</a:t>
            </a:r>
          </a:p>
        </p:txBody>
      </p:sp>
      <p:sp>
        <p:nvSpPr>
          <p:cNvPr id="4" name="Slide Number Placeholder 3"/>
          <p:cNvSpPr>
            <a:spLocks noGrp="1"/>
          </p:cNvSpPr>
          <p:nvPr>
            <p:ph type="sldNum" sz="quarter" idx="12"/>
          </p:nvPr>
        </p:nvSpPr>
        <p:spPr/>
        <p:txBody>
          <a:bodyPr/>
          <a:lstStyle/>
          <a:p>
            <a:fld id="{18A68613-FF0B-4246-B613-8295211CFAFA}" type="slidenum">
              <a:rPr lang="en-US" smtClean="0"/>
              <a:t>10</a:t>
            </a:fld>
            <a:endParaRPr lang="en-US"/>
          </a:p>
        </p:txBody>
      </p:sp>
    </p:spTree>
    <p:extLst>
      <p:ext uri="{BB962C8B-B14F-4D97-AF65-F5344CB8AC3E}">
        <p14:creationId xmlns:p14="http://schemas.microsoft.com/office/powerpoint/2010/main" val="123695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OL</a:t>
            </a:r>
            <a:r>
              <a:rPr lang="en-US" altLang="zh-CN" b="1" dirty="0">
                <a:solidFill>
                  <a:srgbClr val="FF0000"/>
                </a:solidFill>
              </a:rPr>
              <a:t>T</a:t>
            </a:r>
            <a:r>
              <a:rPr lang="en-US" altLang="zh-CN" dirty="0"/>
              <a:t>P</a:t>
            </a:r>
            <a:r>
              <a:rPr lang="zh-CN" altLang="en-US" dirty="0"/>
              <a:t> </a:t>
            </a:r>
            <a:r>
              <a:rPr lang="en-US" altLang="zh-CN" dirty="0"/>
              <a:t>vs</a:t>
            </a:r>
            <a:r>
              <a:rPr lang="zh-CN" altLang="en-US" dirty="0"/>
              <a:t> </a:t>
            </a:r>
            <a:r>
              <a:rPr lang="en-US" altLang="zh-CN" dirty="0"/>
              <a:t>OL</a:t>
            </a:r>
            <a:r>
              <a:rPr lang="en-US" altLang="zh-CN" b="1" dirty="0">
                <a:solidFill>
                  <a:srgbClr val="FF0000"/>
                </a:solidFill>
              </a:rPr>
              <a:t>A</a:t>
            </a:r>
            <a:r>
              <a:rPr lang="en-US" altLang="zh-CN" dirty="0"/>
              <a:t>P</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11</a:t>
            </a:fld>
            <a:endParaRPr lang="en-US"/>
          </a:p>
        </p:txBody>
      </p:sp>
      <p:grpSp>
        <p:nvGrpSpPr>
          <p:cNvPr id="5" name="Group 4"/>
          <p:cNvGrpSpPr/>
          <p:nvPr/>
        </p:nvGrpSpPr>
        <p:grpSpPr>
          <a:xfrm>
            <a:off x="897731" y="846138"/>
            <a:ext cx="13444538" cy="7500938"/>
            <a:chOff x="-1936373" y="2056063"/>
            <a:chExt cx="7834089" cy="4228423"/>
          </a:xfrm>
        </p:grpSpPr>
        <p:graphicFrame>
          <p:nvGraphicFramePr>
            <p:cNvPr id="6" name="Object 3"/>
            <p:cNvGraphicFramePr>
              <a:graphicFrameLocks noGrp="1"/>
            </p:cNvGraphicFramePr>
            <p:nvPr>
              <p:ph type="tbl" idx="1"/>
              <p:extLst/>
            </p:nvPr>
          </p:nvGraphicFramePr>
          <p:xfrm>
            <a:off x="-1936373" y="2489441"/>
            <a:ext cx="5838336" cy="2909464"/>
          </p:xfrm>
          <a:graphic>
            <a:graphicData uri="http://schemas.openxmlformats.org/presentationml/2006/ole">
              <mc:AlternateContent xmlns:mc="http://schemas.openxmlformats.org/markup-compatibility/2006">
                <mc:Choice xmlns:v="urn:schemas-microsoft-com:vml" Requires="v">
                  <p:oleObj spid="_x0000_s1028" name="Document" r:id="rId3" imgW="11163300" imgH="5600700" progId="Word.Document.8">
                    <p:embed/>
                  </p:oleObj>
                </mc:Choice>
                <mc:Fallback>
                  <p:oleObj name="Document" r:id="rId3" imgW="11163300" imgH="5600700" progId="Word.Document.8">
                    <p:embed/>
                    <p:pic>
                      <p:nvPicPr>
                        <p:cNvPr id="0" name=""/>
                        <p:cNvPicPr>
                          <a:picLocks noChangeArrowheads="1"/>
                        </p:cNvPicPr>
                        <p:nvPr/>
                      </p:nvPicPr>
                      <p:blipFill>
                        <a:blip r:embed="rId4"/>
                        <a:srcRect/>
                        <a:stretch>
                          <a:fillRect/>
                        </a:stretch>
                      </p:blipFill>
                      <p:spPr bwMode="auto">
                        <a:xfrm>
                          <a:off x="-1936373" y="2489441"/>
                          <a:ext cx="5838336" cy="2909464"/>
                        </a:xfrm>
                        <a:prstGeom prst="rect">
                          <a:avLst/>
                        </a:prstGeom>
                        <a:noFill/>
                        <a:ln>
                          <a:noFill/>
                        </a:ln>
                        <a:effectLst/>
                        <a:extLst/>
                      </p:spPr>
                    </p:pic>
                  </p:oleObj>
                </mc:Fallback>
              </mc:AlternateContent>
            </a:graphicData>
          </a:graphic>
        </p:graphicFrame>
        <p:sp>
          <p:nvSpPr>
            <p:cNvPr id="7" name="Line 4"/>
            <p:cNvSpPr>
              <a:spLocks noChangeShapeType="1"/>
            </p:cNvSpPr>
            <p:nvPr/>
          </p:nvSpPr>
          <p:spPr bwMode="auto">
            <a:xfrm>
              <a:off x="5897716" y="2056063"/>
              <a:ext cx="0" cy="422842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orbel" charset="0"/>
                <a:ea typeface="Corbel" charset="0"/>
                <a:cs typeface="Corbel" charset="0"/>
              </a:endParaRPr>
            </a:p>
          </p:txBody>
        </p:sp>
      </p:grpSp>
    </p:spTree>
    <p:extLst>
      <p:ext uri="{BB962C8B-B14F-4D97-AF65-F5344CB8AC3E}">
        <p14:creationId xmlns:p14="http://schemas.microsoft.com/office/powerpoint/2010/main" val="179649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a Separate Data Warehouse?</a:t>
            </a:r>
            <a:endParaRPr lang="en-US" dirty="0"/>
          </a:p>
        </p:txBody>
      </p:sp>
      <p:sp>
        <p:nvSpPr>
          <p:cNvPr id="3" name="Content Placeholder 2"/>
          <p:cNvSpPr>
            <a:spLocks noGrp="1"/>
          </p:cNvSpPr>
          <p:nvPr>
            <p:ph idx="1"/>
          </p:nvPr>
        </p:nvSpPr>
        <p:spPr>
          <a:xfrm>
            <a:off x="457200" y="1600200"/>
            <a:ext cx="8229600" cy="5121275"/>
          </a:xfrm>
        </p:spPr>
        <p:txBody>
          <a:bodyPr>
            <a:normAutofit lnSpcReduction="10000"/>
          </a:bodyPr>
          <a:lstStyle/>
          <a:p>
            <a:r>
              <a:rPr lang="en-US" altLang="en-US" sz="2400" dirty="0"/>
              <a:t>High performance for both systems</a:t>
            </a:r>
          </a:p>
          <a:p>
            <a:pPr lvl="1"/>
            <a:r>
              <a:rPr lang="en-US" altLang="en-US" sz="2400" dirty="0"/>
              <a:t>DBMS— tuned for </a:t>
            </a:r>
            <a:r>
              <a:rPr lang="en-US" altLang="en-US" sz="2400" b="1" dirty="0">
                <a:solidFill>
                  <a:srgbClr val="FF0000"/>
                </a:solidFill>
              </a:rPr>
              <a:t>OLTP</a:t>
            </a:r>
            <a:r>
              <a:rPr lang="en-US" altLang="en-US" sz="2400" dirty="0"/>
              <a:t>: access methods, indexing, concurrency control, recovery</a:t>
            </a:r>
          </a:p>
          <a:p>
            <a:pPr lvl="1"/>
            <a:r>
              <a:rPr lang="en-US" altLang="en-US" sz="2400" dirty="0"/>
              <a:t>Warehouse—tuned for </a:t>
            </a:r>
            <a:r>
              <a:rPr lang="en-US" altLang="en-US" sz="2400" b="1" dirty="0">
                <a:solidFill>
                  <a:srgbClr val="FF0000"/>
                </a:solidFill>
              </a:rPr>
              <a:t>OLAP</a:t>
            </a:r>
            <a:r>
              <a:rPr lang="en-US" altLang="en-US" sz="2400" dirty="0"/>
              <a:t>: complex OLAP queries, multidimensional view, consolidation</a:t>
            </a:r>
          </a:p>
          <a:p>
            <a:r>
              <a:rPr lang="en-US" altLang="en-US" sz="2400" dirty="0"/>
              <a:t>Different functions and different data:</a:t>
            </a:r>
          </a:p>
          <a:p>
            <a:pPr lvl="1"/>
            <a:r>
              <a:rPr lang="en-US" altLang="en-US" sz="2400" dirty="0" smtClean="0"/>
              <a:t>Decision </a:t>
            </a:r>
            <a:r>
              <a:rPr lang="en-US" altLang="en-US" sz="2400" dirty="0"/>
              <a:t>support requires </a:t>
            </a:r>
            <a:r>
              <a:rPr lang="en-US" altLang="en-US" sz="2400" dirty="0">
                <a:solidFill>
                  <a:srgbClr val="FF0000"/>
                </a:solidFill>
              </a:rPr>
              <a:t>historical data</a:t>
            </a:r>
            <a:r>
              <a:rPr lang="en-US" altLang="en-US" sz="2400" dirty="0"/>
              <a:t> which operational DBs do not typically maintain</a:t>
            </a:r>
          </a:p>
          <a:p>
            <a:pPr lvl="1"/>
            <a:r>
              <a:rPr lang="en-US" altLang="en-US" sz="2400" dirty="0" smtClean="0"/>
              <a:t>DS </a:t>
            </a:r>
            <a:r>
              <a:rPr lang="en-US" altLang="en-US" sz="2400" dirty="0"/>
              <a:t>requires </a:t>
            </a:r>
            <a:r>
              <a:rPr lang="en-US" altLang="en-US" sz="2400" dirty="0">
                <a:solidFill>
                  <a:srgbClr val="FF0000"/>
                </a:solidFill>
              </a:rPr>
              <a:t>consolidation (aggregation, summarization) </a:t>
            </a:r>
            <a:r>
              <a:rPr lang="en-US" altLang="en-US" sz="2400" dirty="0"/>
              <a:t>of data from heterogeneous sources</a:t>
            </a:r>
          </a:p>
          <a:p>
            <a:pPr lvl="1"/>
            <a:r>
              <a:rPr lang="en-US" altLang="zh-CN" sz="2400" dirty="0" smtClean="0"/>
              <a:t>D</a:t>
            </a:r>
            <a:r>
              <a:rPr lang="en-US" altLang="en-US" sz="2400" dirty="0" smtClean="0"/>
              <a:t>ifferent </a:t>
            </a:r>
            <a:r>
              <a:rPr lang="en-US" altLang="en-US" sz="2400" dirty="0"/>
              <a:t>sources typically use </a:t>
            </a:r>
            <a:r>
              <a:rPr lang="en-US" altLang="en-US" sz="2400" dirty="0">
                <a:solidFill>
                  <a:srgbClr val="FF0000"/>
                </a:solidFill>
              </a:rPr>
              <a:t>inconsistent</a:t>
            </a:r>
            <a:r>
              <a:rPr lang="en-US" altLang="en-US" sz="2400" dirty="0"/>
              <a:t> data representations, codes and formats which have to be </a:t>
            </a:r>
            <a:r>
              <a:rPr lang="en-US" altLang="en-US" sz="2400" dirty="0" smtClean="0"/>
              <a:t>reconciled</a:t>
            </a:r>
            <a:endParaRPr lang="en-US" alt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12</a:t>
            </a:fld>
            <a:endParaRPr lang="en-US"/>
          </a:p>
        </p:txBody>
      </p:sp>
    </p:spTree>
    <p:extLst>
      <p:ext uri="{BB962C8B-B14F-4D97-AF65-F5344CB8AC3E}">
        <p14:creationId xmlns:p14="http://schemas.microsoft.com/office/powerpoint/2010/main" val="47539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12117" y="1417638"/>
            <a:ext cx="5082165" cy="5440362"/>
          </a:xfrm>
          <a:prstGeom prst="rect">
            <a:avLst/>
          </a:prstGeom>
        </p:spPr>
      </p:pic>
      <p:sp>
        <p:nvSpPr>
          <p:cNvPr id="2" name="Title 1"/>
          <p:cNvSpPr>
            <a:spLocks noGrp="1"/>
          </p:cNvSpPr>
          <p:nvPr>
            <p:ph type="title"/>
          </p:nvPr>
        </p:nvSpPr>
        <p:spPr/>
        <p:txBody>
          <a:bodyPr>
            <a:normAutofit fontScale="90000"/>
          </a:bodyPr>
          <a:lstStyle/>
          <a:p>
            <a:r>
              <a:rPr lang="en-US" dirty="0"/>
              <a:t>Data Warehouse: A Multi-Tiered Architecture</a:t>
            </a:r>
          </a:p>
        </p:txBody>
      </p:sp>
      <p:sp>
        <p:nvSpPr>
          <p:cNvPr id="3" name="Content Placeholder 2"/>
          <p:cNvSpPr>
            <a:spLocks noGrp="1"/>
          </p:cNvSpPr>
          <p:nvPr>
            <p:ph idx="1"/>
          </p:nvPr>
        </p:nvSpPr>
        <p:spPr>
          <a:xfrm>
            <a:off x="457200" y="1600200"/>
            <a:ext cx="3443288" cy="4525963"/>
          </a:xfrm>
        </p:spPr>
        <p:txBody>
          <a:bodyPr>
            <a:normAutofit/>
          </a:bodyPr>
          <a:lstStyle/>
          <a:p>
            <a:pPr>
              <a:lnSpc>
                <a:spcPct val="150000"/>
              </a:lnSpc>
              <a:spcAft>
                <a:spcPts val="600"/>
              </a:spcAft>
            </a:pPr>
            <a:r>
              <a:rPr lang="en-US" altLang="en-US" sz="2000" dirty="0"/>
              <a:t>Top Tier: Front-End Tools</a:t>
            </a:r>
          </a:p>
          <a:p>
            <a:pPr>
              <a:lnSpc>
                <a:spcPct val="150000"/>
              </a:lnSpc>
              <a:spcAft>
                <a:spcPts val="600"/>
              </a:spcAft>
            </a:pPr>
            <a:r>
              <a:rPr lang="en-US" altLang="en-US" sz="2000" b="1" dirty="0"/>
              <a:t>Middle Tier: OLAP Server</a:t>
            </a:r>
          </a:p>
          <a:p>
            <a:pPr>
              <a:lnSpc>
                <a:spcPct val="150000"/>
              </a:lnSpc>
              <a:spcAft>
                <a:spcPts val="600"/>
              </a:spcAft>
            </a:pPr>
            <a:r>
              <a:rPr lang="en-US" altLang="en-US" sz="2000" b="1" dirty="0"/>
              <a:t>Bottom Tier: Data Warehouse Server</a:t>
            </a:r>
          </a:p>
          <a:p>
            <a:pPr>
              <a:lnSpc>
                <a:spcPct val="150000"/>
              </a:lnSpc>
              <a:spcAft>
                <a:spcPts val="600"/>
              </a:spcAft>
            </a:pPr>
            <a:r>
              <a:rPr lang="en-US" altLang="en-US" sz="2000" dirty="0"/>
              <a:t>Data</a:t>
            </a:r>
          </a:p>
          <a:p>
            <a:endParaRPr lang="en-US"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t>13</a:t>
            </a:fld>
            <a:endParaRPr lang="en-US"/>
          </a:p>
        </p:txBody>
      </p:sp>
      <p:sp>
        <p:nvSpPr>
          <p:cNvPr id="6" name="Rectangle 5"/>
          <p:cNvSpPr/>
          <p:nvPr/>
        </p:nvSpPr>
        <p:spPr>
          <a:xfrm>
            <a:off x="5757946" y="4179889"/>
            <a:ext cx="1478878" cy="77557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900488" y="2560638"/>
            <a:ext cx="5193794" cy="1619250"/>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4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600" dirty="0" smtClean="0"/>
              <a:t>From</a:t>
            </a:r>
            <a:r>
              <a:rPr lang="zh-CN" altLang="en-US" sz="3600" dirty="0" smtClean="0"/>
              <a:t> </a:t>
            </a:r>
            <a:r>
              <a:rPr lang="en-US" altLang="zh-CN" sz="3600" dirty="0" smtClean="0"/>
              <a:t>Data</a:t>
            </a:r>
            <a:r>
              <a:rPr lang="zh-CN" altLang="en-US" sz="3600" dirty="0" smtClean="0"/>
              <a:t> </a:t>
            </a:r>
            <a:r>
              <a:rPr lang="en-US" altLang="zh-CN" sz="3600" dirty="0" smtClean="0"/>
              <a:t>to</a:t>
            </a:r>
            <a:r>
              <a:rPr lang="zh-CN" altLang="en-US" sz="3600" dirty="0" smtClean="0"/>
              <a:t> </a:t>
            </a:r>
            <a:r>
              <a:rPr lang="en-US" altLang="zh-CN" sz="3600" dirty="0" smtClean="0"/>
              <a:t>Data</a:t>
            </a:r>
            <a:r>
              <a:rPr lang="zh-CN" altLang="en-US" sz="3600" dirty="0" smtClean="0"/>
              <a:t> </a:t>
            </a:r>
            <a:r>
              <a:rPr lang="en-US" altLang="zh-CN" sz="3600" dirty="0" smtClean="0"/>
              <a:t>Warehouse:</a:t>
            </a:r>
            <a:r>
              <a:rPr lang="zh-CN" altLang="en-US" sz="3600" dirty="0" smtClean="0"/>
              <a:t> </a:t>
            </a:r>
            <a:r>
              <a:rPr lang="en-US" altLang="en-US" sz="3600" dirty="0" smtClean="0"/>
              <a:t>Extraction</a:t>
            </a:r>
            <a:r>
              <a:rPr lang="en-US" altLang="en-US" sz="3600" dirty="0"/>
              <a:t>, Transformation, and Loading (ETL)</a:t>
            </a:r>
            <a:endParaRPr lang="en-US" sz="3600" dirty="0"/>
          </a:p>
        </p:txBody>
      </p:sp>
      <p:sp>
        <p:nvSpPr>
          <p:cNvPr id="3" name="Content Placeholder 2"/>
          <p:cNvSpPr>
            <a:spLocks noGrp="1"/>
          </p:cNvSpPr>
          <p:nvPr>
            <p:ph idx="1"/>
          </p:nvPr>
        </p:nvSpPr>
        <p:spPr/>
        <p:txBody>
          <a:bodyPr>
            <a:normAutofit fontScale="92500" lnSpcReduction="20000"/>
          </a:bodyPr>
          <a:lstStyle/>
          <a:p>
            <a:pPr>
              <a:spcAft>
                <a:spcPts val="600"/>
              </a:spcAft>
            </a:pPr>
            <a:r>
              <a:rPr lang="en-US" altLang="en-US" sz="2400" b="1" dirty="0"/>
              <a:t>Data extraction</a:t>
            </a:r>
          </a:p>
          <a:p>
            <a:pPr lvl="1">
              <a:spcAft>
                <a:spcPts val="600"/>
              </a:spcAft>
            </a:pPr>
            <a:r>
              <a:rPr lang="en-US" altLang="en-US" sz="2400" dirty="0"/>
              <a:t>get data from multiple, heterogeneous, and external sources</a:t>
            </a:r>
          </a:p>
          <a:p>
            <a:pPr>
              <a:spcAft>
                <a:spcPts val="600"/>
              </a:spcAft>
            </a:pPr>
            <a:r>
              <a:rPr lang="en-US" altLang="en-US" sz="2400" b="1" dirty="0"/>
              <a:t>Data cleaning</a:t>
            </a:r>
          </a:p>
          <a:p>
            <a:pPr lvl="1">
              <a:spcAft>
                <a:spcPts val="600"/>
              </a:spcAft>
            </a:pPr>
            <a:r>
              <a:rPr lang="en-US" altLang="en-US" sz="2400" dirty="0"/>
              <a:t>detect errors in the data and rectify them when possible</a:t>
            </a:r>
          </a:p>
          <a:p>
            <a:pPr>
              <a:spcAft>
                <a:spcPts val="600"/>
              </a:spcAft>
            </a:pPr>
            <a:r>
              <a:rPr lang="en-US" altLang="en-US" sz="2400" b="1" dirty="0"/>
              <a:t>Data transformation</a:t>
            </a:r>
          </a:p>
          <a:p>
            <a:pPr lvl="1">
              <a:spcAft>
                <a:spcPts val="600"/>
              </a:spcAft>
            </a:pPr>
            <a:r>
              <a:rPr lang="en-US" altLang="en-US" sz="2400" dirty="0"/>
              <a:t>convert data from legacy or host format to warehouse format</a:t>
            </a:r>
          </a:p>
          <a:p>
            <a:pPr>
              <a:spcAft>
                <a:spcPts val="600"/>
              </a:spcAft>
            </a:pPr>
            <a:r>
              <a:rPr lang="en-US" altLang="en-US" sz="2400" b="1" dirty="0"/>
              <a:t>Load</a:t>
            </a:r>
          </a:p>
          <a:p>
            <a:pPr lvl="1">
              <a:spcAft>
                <a:spcPts val="600"/>
              </a:spcAft>
            </a:pPr>
            <a:r>
              <a:rPr lang="en-US" altLang="en-US" sz="2400" dirty="0"/>
              <a:t>sort, summarize, consolidate, compute views, check integrity, and build </a:t>
            </a:r>
            <a:r>
              <a:rPr lang="en-US" altLang="en-US" sz="2400" dirty="0" smtClean="0"/>
              <a:t>indices </a:t>
            </a:r>
            <a:r>
              <a:rPr lang="en-US" altLang="en-US" sz="2400" dirty="0"/>
              <a:t>and partitions</a:t>
            </a:r>
          </a:p>
          <a:p>
            <a:pPr>
              <a:spcAft>
                <a:spcPts val="600"/>
              </a:spcAft>
            </a:pPr>
            <a:r>
              <a:rPr lang="en-US" altLang="en-US" sz="2400" b="1" dirty="0"/>
              <a:t>Refresh</a:t>
            </a:r>
          </a:p>
          <a:p>
            <a:pPr lvl="1">
              <a:spcAft>
                <a:spcPts val="600"/>
              </a:spcAft>
            </a:pPr>
            <a:r>
              <a:rPr lang="en-US" altLang="en-US" sz="2400" dirty="0"/>
              <a:t>propagate the updates from the data sources to the warehouse</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14</a:t>
            </a:fld>
            <a:endParaRPr lang="en-US"/>
          </a:p>
        </p:txBody>
      </p:sp>
    </p:spTree>
    <p:extLst>
      <p:ext uri="{BB962C8B-B14F-4D97-AF65-F5344CB8AC3E}">
        <p14:creationId xmlns:p14="http://schemas.microsoft.com/office/powerpoint/2010/main" val="19931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From Tables and </a:t>
            </a:r>
            <a:r>
              <a:rPr lang="en-US" altLang="en-US" dirty="0" smtClean="0"/>
              <a:t>Spreadsheets</a:t>
            </a:r>
            <a:br>
              <a:rPr lang="en-US" altLang="en-US" dirty="0" smtClean="0"/>
            </a:br>
            <a:r>
              <a:rPr lang="en-US" altLang="en-US" dirty="0" smtClean="0"/>
              <a:t>to </a:t>
            </a:r>
            <a:r>
              <a:rPr lang="en-US" altLang="en-US" dirty="0"/>
              <a:t>Data Cubes</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10000"/>
          </a:bodyPr>
          <a:lstStyle/>
          <a:p>
            <a:pPr>
              <a:spcAft>
                <a:spcPts val="200"/>
              </a:spcAft>
            </a:pPr>
            <a:r>
              <a:rPr lang="en-US" altLang="en-US" sz="2400" dirty="0"/>
              <a:t>A </a:t>
            </a:r>
            <a:r>
              <a:rPr lang="en-US" altLang="en-US" sz="2400" b="1" dirty="0"/>
              <a:t>data warehouse</a:t>
            </a:r>
            <a:r>
              <a:rPr lang="en-US" altLang="en-US" sz="2400" dirty="0"/>
              <a:t> is based on a multidimensional data model which views data in the form of a </a:t>
            </a:r>
            <a:r>
              <a:rPr lang="en-US" altLang="en-US" sz="2400" b="1" dirty="0"/>
              <a:t>data cube</a:t>
            </a:r>
          </a:p>
          <a:p>
            <a:pPr>
              <a:spcAft>
                <a:spcPts val="200"/>
              </a:spcAft>
            </a:pPr>
            <a:r>
              <a:rPr lang="en-US" altLang="en-US" sz="2400" dirty="0"/>
              <a:t>A data cube, such as sales, allows data to be modeled and viewed in multiple dimensions</a:t>
            </a:r>
          </a:p>
          <a:p>
            <a:pPr lvl="1">
              <a:spcAft>
                <a:spcPts val="200"/>
              </a:spcAft>
            </a:pPr>
            <a:r>
              <a:rPr lang="en-US" altLang="en-US" sz="2400" b="1" dirty="0"/>
              <a:t>Dimension tables</a:t>
            </a:r>
            <a:r>
              <a:rPr lang="en-US" altLang="en-US" sz="2400" dirty="0"/>
              <a:t>, such as item (</a:t>
            </a:r>
            <a:r>
              <a:rPr lang="en-US" altLang="en-US" sz="2400" dirty="0" err="1"/>
              <a:t>item_name</a:t>
            </a:r>
            <a:r>
              <a:rPr lang="en-US" altLang="en-US" sz="2400" dirty="0"/>
              <a:t>, brand, type), or </a:t>
            </a:r>
            <a:r>
              <a:rPr lang="en-US" altLang="en-US" sz="2400" dirty="0" smtClean="0"/>
              <a:t>time</a:t>
            </a:r>
            <a:r>
              <a:rPr lang="zh-CN" altLang="en-US" sz="2400" dirty="0" smtClean="0"/>
              <a:t> </a:t>
            </a:r>
            <a:r>
              <a:rPr lang="en-US" altLang="en-US" sz="2400" dirty="0" smtClean="0"/>
              <a:t>(</a:t>
            </a:r>
            <a:r>
              <a:rPr lang="en-US" altLang="en-US" sz="2400" dirty="0"/>
              <a:t>day, week, month, quarter, year) </a:t>
            </a:r>
          </a:p>
          <a:p>
            <a:pPr lvl="1">
              <a:spcAft>
                <a:spcPts val="200"/>
              </a:spcAft>
            </a:pPr>
            <a:r>
              <a:rPr lang="en-US" altLang="en-US" sz="2400" b="1" dirty="0"/>
              <a:t>Fact table</a:t>
            </a:r>
            <a:r>
              <a:rPr lang="en-US" altLang="en-US" sz="2400" dirty="0"/>
              <a:t> contains </a:t>
            </a:r>
            <a:r>
              <a:rPr lang="en-US" altLang="en-US" sz="2400" b="1" dirty="0"/>
              <a:t>measures</a:t>
            </a:r>
            <a:r>
              <a:rPr lang="en-US" altLang="en-US" sz="2400" dirty="0"/>
              <a:t> (such as </a:t>
            </a:r>
            <a:r>
              <a:rPr lang="en-US" altLang="en-US" sz="2400" dirty="0" err="1"/>
              <a:t>dollars_sold</a:t>
            </a:r>
            <a:r>
              <a:rPr lang="en-US" altLang="en-US" sz="2400" dirty="0"/>
              <a:t>) and keys to each of the related dimension tables</a:t>
            </a:r>
          </a:p>
          <a:p>
            <a:pPr>
              <a:spcAft>
                <a:spcPts val="200"/>
              </a:spcAft>
            </a:pPr>
            <a:r>
              <a:rPr lang="en-US" altLang="en-US" sz="2400" b="1" dirty="0"/>
              <a:t>Data cube</a:t>
            </a:r>
            <a:r>
              <a:rPr lang="en-US" altLang="en-US" sz="2400" dirty="0"/>
              <a:t>: A lattice of cuboids </a:t>
            </a:r>
          </a:p>
          <a:p>
            <a:pPr lvl="1">
              <a:spcAft>
                <a:spcPts val="200"/>
              </a:spcAft>
            </a:pPr>
            <a:r>
              <a:rPr lang="en-US" altLang="en-US" sz="2400" dirty="0"/>
              <a:t>In data warehousing literature, an </a:t>
            </a:r>
            <a:r>
              <a:rPr lang="en-US" altLang="en-US" sz="2400" b="1" dirty="0"/>
              <a:t>n-D base cube </a:t>
            </a:r>
            <a:r>
              <a:rPr lang="en-US" altLang="en-US" sz="2400" dirty="0"/>
              <a:t>is called a </a:t>
            </a:r>
            <a:r>
              <a:rPr lang="en-US" altLang="en-US" sz="2400" b="1" dirty="0"/>
              <a:t>base cuboid</a:t>
            </a:r>
            <a:endParaRPr lang="en-US" altLang="en-US" sz="2400" dirty="0"/>
          </a:p>
          <a:p>
            <a:pPr lvl="1">
              <a:spcAft>
                <a:spcPts val="200"/>
              </a:spcAft>
            </a:pPr>
            <a:r>
              <a:rPr lang="en-US" altLang="en-US" sz="2400" dirty="0"/>
              <a:t>The top most </a:t>
            </a:r>
            <a:r>
              <a:rPr lang="en-US" altLang="en-US" sz="2400" b="1" dirty="0"/>
              <a:t>0-D cuboid</a:t>
            </a:r>
            <a:r>
              <a:rPr lang="en-US" altLang="en-US" sz="2400" dirty="0"/>
              <a:t>, which holds the highest-level of summarization, is called the </a:t>
            </a:r>
            <a:r>
              <a:rPr lang="en-US" altLang="en-US" sz="2400" b="1" dirty="0"/>
              <a:t>apex cuboid</a:t>
            </a:r>
            <a:endParaRPr lang="en-US" altLang="en-US" sz="2400" dirty="0"/>
          </a:p>
          <a:p>
            <a:pPr lvl="1">
              <a:spcAft>
                <a:spcPts val="200"/>
              </a:spcAft>
            </a:pPr>
            <a:r>
              <a:rPr lang="en-US" altLang="en-US" sz="2400" dirty="0"/>
              <a:t>The lattice of cuboids forms a </a:t>
            </a:r>
            <a:r>
              <a:rPr lang="en-US" altLang="en-US" sz="2400" b="1" dirty="0"/>
              <a:t>data </a:t>
            </a:r>
            <a:r>
              <a:rPr lang="en-US" altLang="en-US" sz="2400" b="1" dirty="0" smtClean="0"/>
              <a:t>cube</a:t>
            </a:r>
            <a:endParaRPr lang="en-US" alt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15</a:t>
            </a:fld>
            <a:endParaRPr lang="en-US"/>
          </a:p>
        </p:txBody>
      </p:sp>
    </p:spTree>
    <p:extLst>
      <p:ext uri="{BB962C8B-B14F-4D97-AF65-F5344CB8AC3E}">
        <p14:creationId xmlns:p14="http://schemas.microsoft.com/office/powerpoint/2010/main" val="149686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Warehouse Usage</a:t>
            </a:r>
            <a:endParaRPr lang="en-US" dirty="0"/>
          </a:p>
        </p:txBody>
      </p:sp>
      <p:sp>
        <p:nvSpPr>
          <p:cNvPr id="3" name="Content Placeholder 2"/>
          <p:cNvSpPr>
            <a:spLocks noGrp="1"/>
          </p:cNvSpPr>
          <p:nvPr>
            <p:ph idx="1"/>
          </p:nvPr>
        </p:nvSpPr>
        <p:spPr/>
        <p:txBody>
          <a:bodyPr>
            <a:normAutofit fontScale="92500" lnSpcReduction="20000"/>
          </a:bodyPr>
          <a:lstStyle/>
          <a:p>
            <a:pPr>
              <a:spcAft>
                <a:spcPts val="600"/>
              </a:spcAft>
            </a:pPr>
            <a:r>
              <a:rPr lang="en-US" altLang="en-US" sz="2400" dirty="0"/>
              <a:t>Three kinds of data warehouse applications</a:t>
            </a:r>
          </a:p>
          <a:p>
            <a:pPr lvl="1">
              <a:spcAft>
                <a:spcPts val="600"/>
              </a:spcAft>
            </a:pPr>
            <a:r>
              <a:rPr lang="en-US" altLang="en-US" sz="2400" dirty="0">
                <a:solidFill>
                  <a:srgbClr val="FF0000"/>
                </a:solidFill>
              </a:rPr>
              <a:t>Information processing</a:t>
            </a:r>
          </a:p>
          <a:p>
            <a:pPr lvl="2">
              <a:spcAft>
                <a:spcPts val="600"/>
              </a:spcAft>
            </a:pPr>
            <a:r>
              <a:rPr lang="en-US" altLang="en-US" dirty="0"/>
              <a:t>supports querying, basic statistical analysis, and reporting using crosstabs, tables, charts and graphs</a:t>
            </a:r>
          </a:p>
          <a:p>
            <a:pPr lvl="1">
              <a:spcAft>
                <a:spcPts val="600"/>
              </a:spcAft>
            </a:pPr>
            <a:r>
              <a:rPr lang="en-US" altLang="en-US" sz="2400" dirty="0">
                <a:solidFill>
                  <a:srgbClr val="FF0000"/>
                </a:solidFill>
              </a:rPr>
              <a:t>Analytical processing</a:t>
            </a:r>
          </a:p>
          <a:p>
            <a:pPr lvl="2">
              <a:spcAft>
                <a:spcPts val="600"/>
              </a:spcAft>
            </a:pPr>
            <a:r>
              <a:rPr lang="en-US" altLang="en-US" dirty="0"/>
              <a:t>multidimensional analysis of data warehouse data</a:t>
            </a:r>
          </a:p>
          <a:p>
            <a:pPr lvl="2">
              <a:spcAft>
                <a:spcPts val="600"/>
              </a:spcAft>
            </a:pPr>
            <a:r>
              <a:rPr lang="en-US" altLang="en-US" dirty="0"/>
              <a:t>supports basic OLAP operations, slice-dice, drilling, pivoting</a:t>
            </a:r>
          </a:p>
          <a:p>
            <a:pPr lvl="1">
              <a:spcAft>
                <a:spcPts val="600"/>
              </a:spcAft>
            </a:pPr>
            <a:r>
              <a:rPr lang="en-US" altLang="en-US" sz="2400" dirty="0">
                <a:solidFill>
                  <a:srgbClr val="FF0000"/>
                </a:solidFill>
              </a:rPr>
              <a:t>Data mining</a:t>
            </a:r>
          </a:p>
          <a:p>
            <a:pPr lvl="2">
              <a:spcAft>
                <a:spcPts val="600"/>
              </a:spcAft>
            </a:pPr>
            <a:r>
              <a:rPr lang="en-US" altLang="en-US" dirty="0"/>
              <a:t>knowledge discovery from hidden patterns </a:t>
            </a:r>
          </a:p>
          <a:p>
            <a:pPr lvl="2">
              <a:spcAft>
                <a:spcPts val="600"/>
              </a:spcAft>
            </a:pPr>
            <a:r>
              <a:rPr lang="en-US" altLang="en-US" dirty="0"/>
              <a:t>supports associations, constructing analytical models, performing classification and prediction, and presenting the mining results using visualization </a:t>
            </a:r>
            <a:r>
              <a:rPr lang="en-US" altLang="en-US" dirty="0" smtClean="0"/>
              <a:t>tools</a:t>
            </a:r>
            <a:endParaRPr lang="en-US" alt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16</a:t>
            </a:fld>
            <a:endParaRPr lang="en-US"/>
          </a:p>
        </p:txBody>
      </p:sp>
    </p:spTree>
    <p:extLst>
      <p:ext uri="{BB962C8B-B14F-4D97-AF65-F5344CB8AC3E}">
        <p14:creationId xmlns:p14="http://schemas.microsoft.com/office/powerpoint/2010/main" val="56574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Efficient Processing OLAP Queries</a:t>
            </a:r>
            <a:endParaRPr lang="en-US" dirty="0"/>
          </a:p>
        </p:txBody>
      </p:sp>
      <p:sp>
        <p:nvSpPr>
          <p:cNvPr id="3" name="Content Placeholder 2"/>
          <p:cNvSpPr>
            <a:spLocks noGrp="1"/>
          </p:cNvSpPr>
          <p:nvPr>
            <p:ph idx="1"/>
          </p:nvPr>
        </p:nvSpPr>
        <p:spPr>
          <a:xfrm>
            <a:off x="457200" y="1600200"/>
            <a:ext cx="8686800" cy="4525963"/>
          </a:xfrm>
        </p:spPr>
        <p:txBody>
          <a:bodyPr>
            <a:noAutofit/>
          </a:bodyPr>
          <a:lstStyle/>
          <a:p>
            <a:pPr>
              <a:spcAft>
                <a:spcPts val="200"/>
              </a:spcAft>
            </a:pPr>
            <a:r>
              <a:rPr lang="en-US" altLang="en-US" sz="2000" b="1" dirty="0"/>
              <a:t>Determine which operations</a:t>
            </a:r>
            <a:r>
              <a:rPr lang="en-US" altLang="en-US" sz="2000" dirty="0"/>
              <a:t> should be performed on the available cuboids</a:t>
            </a:r>
          </a:p>
          <a:p>
            <a:pPr lvl="1">
              <a:spcAft>
                <a:spcPts val="200"/>
              </a:spcAft>
            </a:pPr>
            <a:r>
              <a:rPr lang="en-US" altLang="en-US" sz="2000" dirty="0"/>
              <a:t>Transform drill, roll, etc. into corresponding SQL and/or OLAP operations, e.g., dice = selection + projection</a:t>
            </a:r>
          </a:p>
          <a:p>
            <a:pPr>
              <a:spcAft>
                <a:spcPts val="200"/>
              </a:spcAft>
            </a:pPr>
            <a:r>
              <a:rPr lang="en-US" altLang="en-US" sz="2000" b="1" dirty="0"/>
              <a:t>Determine which materialized cuboid(s)</a:t>
            </a:r>
            <a:r>
              <a:rPr lang="en-US" altLang="en-US" sz="2000" dirty="0"/>
              <a:t> should be selected for OLAP op.</a:t>
            </a:r>
          </a:p>
          <a:p>
            <a:pPr lvl="1">
              <a:spcAft>
                <a:spcPts val="200"/>
              </a:spcAft>
            </a:pPr>
            <a:r>
              <a:rPr lang="en-US" altLang="en-US" sz="2000" dirty="0"/>
              <a:t>Let the query to be processed be on {</a:t>
            </a:r>
            <a:r>
              <a:rPr lang="en-US" altLang="en-US" sz="2000" i="1" dirty="0"/>
              <a:t>brand, </a:t>
            </a:r>
            <a:r>
              <a:rPr lang="en-US" altLang="en-US" sz="2000" i="1" dirty="0" err="1"/>
              <a:t>province_or_state</a:t>
            </a:r>
            <a:r>
              <a:rPr lang="en-US" altLang="en-US" sz="2000" dirty="0"/>
              <a:t>} with the condition “</a:t>
            </a:r>
            <a:r>
              <a:rPr lang="en-US" altLang="en-US" sz="2000" i="1" dirty="0"/>
              <a:t>year = 2004</a:t>
            </a:r>
            <a:r>
              <a:rPr lang="en-US" altLang="en-US" sz="2000" dirty="0"/>
              <a:t>”, and there are 4 materialized cuboids available:</a:t>
            </a:r>
          </a:p>
          <a:p>
            <a:pPr lvl="2">
              <a:spcAft>
                <a:spcPts val="200"/>
              </a:spcAft>
              <a:buNone/>
            </a:pPr>
            <a:r>
              <a:rPr lang="en-US" altLang="en-US" sz="2000" dirty="0"/>
              <a:t>1) {</a:t>
            </a:r>
            <a:r>
              <a:rPr lang="en-US" altLang="en-US" sz="2000" i="1" dirty="0"/>
              <a:t>year, </a:t>
            </a:r>
            <a:r>
              <a:rPr lang="en-US" altLang="en-US" sz="2000" i="1" dirty="0" err="1"/>
              <a:t>item_name</a:t>
            </a:r>
            <a:r>
              <a:rPr lang="en-US" altLang="en-US" sz="2000" i="1" dirty="0"/>
              <a:t>, city</a:t>
            </a:r>
            <a:r>
              <a:rPr lang="en-US" altLang="en-US" sz="2000" dirty="0"/>
              <a:t>}  </a:t>
            </a:r>
          </a:p>
          <a:p>
            <a:pPr lvl="2">
              <a:spcAft>
                <a:spcPts val="200"/>
              </a:spcAft>
              <a:buNone/>
            </a:pPr>
            <a:r>
              <a:rPr lang="en-US" altLang="en-US" sz="2000" dirty="0"/>
              <a:t>2) {</a:t>
            </a:r>
            <a:r>
              <a:rPr lang="en-US" altLang="en-US" sz="2000" i="1" dirty="0"/>
              <a:t>year, brand, country</a:t>
            </a:r>
            <a:r>
              <a:rPr lang="en-US" altLang="en-US" sz="2000" dirty="0"/>
              <a:t>}</a:t>
            </a:r>
          </a:p>
          <a:p>
            <a:pPr lvl="2">
              <a:spcAft>
                <a:spcPts val="200"/>
              </a:spcAft>
              <a:buNone/>
            </a:pPr>
            <a:r>
              <a:rPr lang="en-US" altLang="en-US" sz="2000" dirty="0"/>
              <a:t>3) {</a:t>
            </a:r>
            <a:r>
              <a:rPr lang="en-US" altLang="en-US" sz="2000" i="1" dirty="0"/>
              <a:t>year, brand, </a:t>
            </a:r>
            <a:r>
              <a:rPr lang="en-US" altLang="en-US" sz="2000" i="1" dirty="0" err="1"/>
              <a:t>province_or_state</a:t>
            </a:r>
            <a:r>
              <a:rPr lang="en-US" altLang="en-US" sz="2000" dirty="0" smtClean="0"/>
              <a:t>}</a:t>
            </a:r>
            <a:r>
              <a:rPr lang="zh-CN" altLang="en-US" sz="2000" dirty="0" smtClean="0"/>
              <a:t> </a:t>
            </a:r>
            <a:r>
              <a:rPr lang="zh-CN" altLang="en-US" sz="2000" b="1" dirty="0" smtClean="0">
                <a:solidFill>
                  <a:srgbClr val="00B050"/>
                </a:solidFill>
              </a:rPr>
              <a:t>√</a:t>
            </a:r>
            <a:endParaRPr lang="en-US" altLang="en-US" sz="2000" b="1" dirty="0">
              <a:solidFill>
                <a:srgbClr val="00B050"/>
              </a:solidFill>
            </a:endParaRPr>
          </a:p>
          <a:p>
            <a:pPr lvl="2">
              <a:spcAft>
                <a:spcPts val="200"/>
              </a:spcAft>
              <a:buNone/>
            </a:pPr>
            <a:r>
              <a:rPr lang="en-US" altLang="en-US" sz="2000" dirty="0"/>
              <a:t>4) {</a:t>
            </a:r>
            <a:r>
              <a:rPr lang="en-US" altLang="en-US" sz="2000" i="1" dirty="0" err="1"/>
              <a:t>item_name</a:t>
            </a:r>
            <a:r>
              <a:rPr lang="en-US" altLang="en-US" sz="2000" i="1" dirty="0"/>
              <a:t>, </a:t>
            </a:r>
            <a:r>
              <a:rPr lang="en-US" altLang="en-US" sz="2000" i="1" dirty="0" err="1"/>
              <a:t>province_or_state</a:t>
            </a:r>
            <a:r>
              <a:rPr lang="en-US" altLang="en-US" sz="2000" dirty="0"/>
              <a:t>}  where </a:t>
            </a:r>
            <a:r>
              <a:rPr lang="en-US" altLang="en-US" sz="2000" i="1" dirty="0"/>
              <a:t>year = 2004</a:t>
            </a:r>
          </a:p>
          <a:p>
            <a:pPr lvl="2">
              <a:spcAft>
                <a:spcPts val="200"/>
              </a:spcAft>
              <a:buNone/>
            </a:pPr>
            <a:r>
              <a:rPr lang="en-US" altLang="en-US" sz="2000" dirty="0"/>
              <a:t>Which should be selected to process the query</a:t>
            </a:r>
            <a:r>
              <a:rPr lang="en-US" altLang="en-US" sz="2000" dirty="0" smtClean="0"/>
              <a:t>?</a:t>
            </a:r>
            <a:endParaRPr lang="en-US" altLang="en-US"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t>17</a:t>
            </a:fld>
            <a:endParaRPr lang="en-US"/>
          </a:p>
        </p:txBody>
      </p:sp>
    </p:spTree>
    <p:extLst>
      <p:ext uri="{BB962C8B-B14F-4D97-AF65-F5344CB8AC3E}">
        <p14:creationId xmlns:p14="http://schemas.microsoft.com/office/powerpoint/2010/main" val="111449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Discussion</a:t>
            </a:r>
            <a:endParaRPr lang="en-US" dirty="0"/>
          </a:p>
        </p:txBody>
      </p:sp>
      <p:sp>
        <p:nvSpPr>
          <p:cNvPr id="3" name="Content Placeholder 2"/>
          <p:cNvSpPr>
            <a:spLocks noGrp="1"/>
          </p:cNvSpPr>
          <p:nvPr>
            <p:ph idx="1"/>
          </p:nvPr>
        </p:nvSpPr>
        <p:spPr/>
        <p:txBody>
          <a:bodyPr>
            <a:noAutofit/>
          </a:bodyPr>
          <a:lstStyle/>
          <a:p>
            <a:r>
              <a:rPr lang="en-US" sz="1800" b="1" dirty="0" smtClean="0"/>
              <a:t>Career </a:t>
            </a:r>
            <a:r>
              <a:rPr lang="en-US" sz="1800" b="1" dirty="0"/>
              <a:t>Opportunities: Data Warehouse Architect (9661</a:t>
            </a:r>
            <a:r>
              <a:rPr lang="en-US" sz="1800" b="1" dirty="0" smtClean="0"/>
              <a:t>)</a:t>
            </a:r>
            <a:r>
              <a:rPr lang="zh-CN" altLang="en-US" sz="1800" b="1" dirty="0" smtClean="0"/>
              <a:t> </a:t>
            </a:r>
            <a:r>
              <a:rPr lang="en-US" sz="1800" dirty="0"/>
              <a:t> - Posted </a:t>
            </a:r>
            <a:r>
              <a:rPr lang="en-US" sz="1800" b="1" dirty="0"/>
              <a:t>07/10/2017</a:t>
            </a:r>
            <a:r>
              <a:rPr lang="en-US" sz="1800" dirty="0"/>
              <a:t> - </a:t>
            </a:r>
            <a:r>
              <a:rPr lang="en-US" sz="1800" b="1" dirty="0"/>
              <a:t>Information Technology</a:t>
            </a:r>
            <a:r>
              <a:rPr lang="en-US" sz="1800" dirty="0"/>
              <a:t> - </a:t>
            </a:r>
            <a:r>
              <a:rPr lang="en-US" sz="1800" b="1" dirty="0"/>
              <a:t>KY - Louisville</a:t>
            </a:r>
            <a:r>
              <a:rPr lang="en-US" sz="1800" dirty="0"/>
              <a:t> - </a:t>
            </a:r>
            <a:r>
              <a:rPr lang="en-US" sz="1800" b="1" dirty="0"/>
              <a:t>Kentucky</a:t>
            </a:r>
            <a:endParaRPr lang="en-US" sz="1800" dirty="0"/>
          </a:p>
          <a:p>
            <a:r>
              <a:rPr lang="en-US" sz="1800" dirty="0" smtClean="0"/>
              <a:t>The </a:t>
            </a:r>
            <a:r>
              <a:rPr lang="en-US" sz="1800" dirty="0"/>
              <a:t>primary responsibility of the Data Warehouse Architect is the implementation and management of data standards and procedures surrounding the data warehouse.  This would primarily include the design and development of logical and physical data models, databases, distributed data management, and information management functions.  Additionally, the Data Warehouse Architect will have the responsibility for maintaining the enterprise data architecture vision, strategy, principles, and standards</a:t>
            </a:r>
            <a:r>
              <a:rPr lang="en-US" sz="1800" dirty="0" smtClean="0"/>
              <a:t>.</a:t>
            </a:r>
            <a:endParaRPr lang="en-US" sz="1800" dirty="0"/>
          </a:p>
          <a:p>
            <a:r>
              <a:rPr lang="en-US" sz="1800" b="1" u="sng" dirty="0"/>
              <a:t>MAJOR RESPONSIBILITIES</a:t>
            </a:r>
            <a:r>
              <a:rPr lang="en-US" sz="1800" b="1" dirty="0"/>
              <a:t>:</a:t>
            </a:r>
            <a:endParaRPr lang="en-US" sz="1800" dirty="0"/>
          </a:p>
          <a:p>
            <a:r>
              <a:rPr lang="en-US" sz="1800" dirty="0"/>
              <a:t>Design, develop and maintain an enterprise, business centric data model and data dictionary (logical model) incorporating both internal and external information systems, providing relevant data elements to enable both ad-hoc and strategic reporting, as well as non-reporting functions.</a:t>
            </a:r>
          </a:p>
          <a:p>
            <a:r>
              <a:rPr lang="en-US" sz="1800" dirty="0"/>
              <a:t>Be responsible and accountable for crafting the overall architectural direction of the enterprise data warehouse strategy that aligns with the stated objectives of the business’ multidimensional design. </a:t>
            </a:r>
          </a:p>
        </p:txBody>
      </p:sp>
      <p:sp>
        <p:nvSpPr>
          <p:cNvPr id="4" name="Slide Number Placeholder 3"/>
          <p:cNvSpPr>
            <a:spLocks noGrp="1"/>
          </p:cNvSpPr>
          <p:nvPr>
            <p:ph type="sldNum" sz="quarter" idx="12"/>
          </p:nvPr>
        </p:nvSpPr>
        <p:spPr/>
        <p:txBody>
          <a:bodyPr/>
          <a:lstStyle/>
          <a:p>
            <a:fld id="{18A68613-FF0B-4246-B613-8295211CFAFA}" type="slidenum">
              <a:rPr lang="en-US" smtClean="0"/>
              <a:t>18</a:t>
            </a:fld>
            <a:endParaRPr lang="en-US"/>
          </a:p>
        </p:txBody>
      </p:sp>
      <p:sp>
        <p:nvSpPr>
          <p:cNvPr id="5" name="Rectangle 4"/>
          <p:cNvSpPr/>
          <p:nvPr/>
        </p:nvSpPr>
        <p:spPr>
          <a:xfrm>
            <a:off x="0" y="0"/>
            <a:ext cx="9144000" cy="523220"/>
          </a:xfrm>
          <a:prstGeom prst="rect">
            <a:avLst/>
          </a:prstGeom>
        </p:spPr>
        <p:txBody>
          <a:bodyPr wrap="square">
            <a:spAutoFit/>
          </a:bodyPr>
          <a:lstStyle/>
          <a:p>
            <a:r>
              <a:rPr lang="en-US" sz="1400" dirty="0">
                <a:hlinkClick r:id="rId2"/>
              </a:rPr>
              <a:t>https://</a:t>
            </a:r>
            <a:r>
              <a:rPr lang="en-US" sz="1400" dirty="0" smtClean="0">
                <a:hlinkClick r:id="rId2"/>
              </a:rPr>
              <a:t>career4.successfactors.com/career?career_ns=job_listing&amp;company=FCMA&amp;navBarLevel=JOB_SEARCH&amp;rcm_site_locale=en_US&amp;career_job_req_id=9661</a:t>
            </a:r>
            <a:endParaRPr lang="zh-CN" altLang="en-US" sz="1400" dirty="0" smtClean="0"/>
          </a:p>
        </p:txBody>
      </p:sp>
    </p:spTree>
    <p:extLst>
      <p:ext uri="{BB962C8B-B14F-4D97-AF65-F5344CB8AC3E}">
        <p14:creationId xmlns:p14="http://schemas.microsoft.com/office/powerpoint/2010/main" val="163834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MAJOR RESPONSIBILITIES</a:t>
            </a:r>
            <a:r>
              <a:rPr lang="en-US" b="1" dirty="0"/>
              <a:t>:</a:t>
            </a:r>
            <a:endParaRPr lang="en-US" dirty="0"/>
          </a:p>
        </p:txBody>
      </p:sp>
      <p:sp>
        <p:nvSpPr>
          <p:cNvPr id="3" name="Content Placeholder 2"/>
          <p:cNvSpPr>
            <a:spLocks noGrp="1"/>
          </p:cNvSpPr>
          <p:nvPr>
            <p:ph idx="1"/>
          </p:nvPr>
        </p:nvSpPr>
        <p:spPr/>
        <p:txBody>
          <a:bodyPr>
            <a:noAutofit/>
          </a:bodyPr>
          <a:lstStyle/>
          <a:p>
            <a:r>
              <a:rPr lang="en-US" sz="1800" dirty="0"/>
              <a:t>Architect the overall data warehouse design - conceptual, logical, and physical representations.</a:t>
            </a:r>
          </a:p>
          <a:p>
            <a:r>
              <a:rPr lang="en-US" sz="1800" dirty="0"/>
              <a:t>Develop and use business knowledge to critically evaluate information gathered from multiple sources, reconcile conflicts, and develop detailed requirements from high-level information.</a:t>
            </a:r>
          </a:p>
          <a:p>
            <a:r>
              <a:rPr lang="en-US" sz="1800" dirty="0"/>
              <a:t>Assist in Data Quality research and User Acceptance Testing.</a:t>
            </a:r>
          </a:p>
          <a:p>
            <a:r>
              <a:rPr lang="en-US" sz="1800" dirty="0"/>
              <a:t>Maintain enterprise data management strategies, guiding principles, governance documentation, along with processes and standards.</a:t>
            </a:r>
          </a:p>
          <a:p>
            <a:r>
              <a:rPr lang="en-US" sz="1800" dirty="0"/>
              <a:t>Maintain a structure for business information, understand current and emerging technologies, and align applications with business priorities.</a:t>
            </a:r>
          </a:p>
          <a:p>
            <a:r>
              <a:rPr lang="en-US" sz="1800" dirty="0"/>
              <a:t>Define standards for the data warehouse, the integration/migration strategy for data, and data structure conventions.</a:t>
            </a:r>
          </a:p>
          <a:p>
            <a:r>
              <a:rPr lang="en-US" sz="1800" dirty="0"/>
              <a:t>Define standards, structures, and techniques for capturing data from sources, cleansing, and integrating data.   </a:t>
            </a:r>
          </a:p>
          <a:p>
            <a:r>
              <a:rPr lang="en-US" sz="1800" dirty="0"/>
              <a:t>Lead the design of robust, scalable, and maintainable data integration processes</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18A68613-FF0B-4246-B613-8295211CFAFA}" type="slidenum">
              <a:rPr lang="en-US" smtClean="0"/>
              <a:t>19</a:t>
            </a:fld>
            <a:endParaRPr lang="en-US"/>
          </a:p>
        </p:txBody>
      </p:sp>
    </p:spTree>
    <p:extLst>
      <p:ext uri="{BB962C8B-B14F-4D97-AF65-F5344CB8AC3E}">
        <p14:creationId xmlns:p14="http://schemas.microsoft.com/office/powerpoint/2010/main" val="208446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Warehouse</a:t>
            </a:r>
            <a:endParaRPr lang="en-US" dirty="0"/>
          </a:p>
        </p:txBody>
      </p:sp>
      <p:sp>
        <p:nvSpPr>
          <p:cNvPr id="3" name="Content Placeholder 2"/>
          <p:cNvSpPr>
            <a:spLocks noGrp="1"/>
          </p:cNvSpPr>
          <p:nvPr>
            <p:ph idx="1"/>
          </p:nvPr>
        </p:nvSpPr>
        <p:spPr/>
        <p:txBody>
          <a:bodyPr>
            <a:normAutofit/>
          </a:bodyPr>
          <a:lstStyle/>
          <a:p>
            <a:pPr>
              <a:spcAft>
                <a:spcPts val="600"/>
              </a:spcAft>
            </a:pPr>
            <a:r>
              <a:rPr lang="en-US" altLang="en-US" sz="2400" dirty="0"/>
              <a:t>Defined in many different ways, but not rigorously</a:t>
            </a:r>
          </a:p>
          <a:p>
            <a:pPr lvl="1">
              <a:spcAft>
                <a:spcPts val="600"/>
              </a:spcAft>
            </a:pPr>
            <a:r>
              <a:rPr lang="en-US" altLang="en-US" sz="2400" dirty="0"/>
              <a:t>A decision support database that is maintained </a:t>
            </a:r>
            <a:r>
              <a:rPr lang="en-US" altLang="en-US" sz="2400" dirty="0">
                <a:solidFill>
                  <a:schemeClr val="hlink"/>
                </a:solidFill>
              </a:rPr>
              <a:t>separately </a:t>
            </a:r>
            <a:r>
              <a:rPr lang="en-US" altLang="en-US" sz="2400" dirty="0"/>
              <a:t>from the organization’s operational </a:t>
            </a:r>
            <a:r>
              <a:rPr lang="en-US" altLang="en-US" sz="2400" dirty="0" smtClean="0"/>
              <a:t>database</a:t>
            </a:r>
            <a:endParaRPr lang="en-US" alt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2</a:t>
            </a:fld>
            <a:endParaRPr lang="en-US"/>
          </a:p>
        </p:txBody>
      </p:sp>
    </p:spTree>
    <p:extLst>
      <p:ext uri="{BB962C8B-B14F-4D97-AF65-F5344CB8AC3E}">
        <p14:creationId xmlns:p14="http://schemas.microsoft.com/office/powerpoint/2010/main" val="1301626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MAJOR RESPONSIBILITIES</a:t>
            </a:r>
            <a:r>
              <a:rPr lang="en-US" b="1" dirty="0" smtClean="0"/>
              <a:t>:</a:t>
            </a:r>
            <a:endParaRPr lang="en-US" dirty="0"/>
          </a:p>
        </p:txBody>
      </p:sp>
      <p:sp>
        <p:nvSpPr>
          <p:cNvPr id="3" name="Content Placeholder 2"/>
          <p:cNvSpPr>
            <a:spLocks noGrp="1"/>
          </p:cNvSpPr>
          <p:nvPr>
            <p:ph idx="1"/>
          </p:nvPr>
        </p:nvSpPr>
        <p:spPr/>
        <p:txBody>
          <a:bodyPr>
            <a:noAutofit/>
          </a:bodyPr>
          <a:lstStyle/>
          <a:p>
            <a:r>
              <a:rPr lang="en-US" sz="1800" dirty="0"/>
              <a:t>Recommend hardware and software products; participate in the acquisition, evaluation, and testing of hardware and software products and establish standards and provide guidance for the use of those products.    </a:t>
            </a:r>
          </a:p>
          <a:p>
            <a:r>
              <a:rPr lang="en-US" sz="1800" dirty="0"/>
              <a:t>Develop and maintain effective teams as well as organizational working relationships and partnerships to include user training and engagement.</a:t>
            </a:r>
          </a:p>
          <a:p>
            <a:r>
              <a:rPr lang="en-US" sz="1800" dirty="0"/>
              <a:t>Manage Data Warehouse related projects.</a:t>
            </a:r>
          </a:p>
          <a:p>
            <a:r>
              <a:rPr lang="en-US" sz="1800" dirty="0"/>
              <a:t>Manage the design and operation of interfaces and data updates to the Data Warehouse.</a:t>
            </a:r>
          </a:p>
          <a:p>
            <a:r>
              <a:rPr lang="en-US" sz="1800" dirty="0"/>
              <a:t>Design, develop and maintain the necessary data repositories (physical model), adapting industry “best practices” for continuous improvement</a:t>
            </a:r>
          </a:p>
          <a:p>
            <a:r>
              <a:rPr lang="en-US" sz="1800" dirty="0"/>
              <a:t>Work with Enterprise Architects, Database Architects, and the Application Development teams to establish agreed data acquisition strategies, service level agreements and disaster recovery procedures concerning the data warehouse environments. Lead the strategy definition for overall data acquisition processes and methodologies. Be responsible and accountable for data warehouse capabilities achieved through sound, well architected designs</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18A68613-FF0B-4246-B613-8295211CFAFA}" type="slidenum">
              <a:rPr lang="en-US" smtClean="0"/>
              <a:t>20</a:t>
            </a:fld>
            <a:endParaRPr lang="en-US"/>
          </a:p>
        </p:txBody>
      </p:sp>
    </p:spTree>
    <p:extLst>
      <p:ext uri="{BB962C8B-B14F-4D97-AF65-F5344CB8AC3E}">
        <p14:creationId xmlns:p14="http://schemas.microsoft.com/office/powerpoint/2010/main" val="333466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MAJOR RESPONSIBILITIES</a:t>
            </a:r>
            <a:r>
              <a:rPr lang="en-US" b="1" dirty="0" smtClean="0"/>
              <a:t>:</a:t>
            </a:r>
            <a:endParaRPr lang="en-US" dirty="0"/>
          </a:p>
        </p:txBody>
      </p:sp>
      <p:sp>
        <p:nvSpPr>
          <p:cNvPr id="3" name="Content Placeholder 2"/>
          <p:cNvSpPr>
            <a:spLocks noGrp="1"/>
          </p:cNvSpPr>
          <p:nvPr>
            <p:ph idx="1"/>
          </p:nvPr>
        </p:nvSpPr>
        <p:spPr>
          <a:xfrm>
            <a:off x="457200" y="1326357"/>
            <a:ext cx="8686800" cy="5121275"/>
          </a:xfrm>
        </p:spPr>
        <p:txBody>
          <a:bodyPr>
            <a:noAutofit/>
          </a:bodyPr>
          <a:lstStyle/>
          <a:p>
            <a:r>
              <a:rPr lang="en-US" sz="1600" dirty="0"/>
              <a:t>Ensure the Data Warehouse is robust, with minimal downtime and is refreshed to agreed timescales.</a:t>
            </a:r>
          </a:p>
          <a:p>
            <a:r>
              <a:rPr lang="en-US" sz="1600" dirty="0"/>
              <a:t>Acts as liaison between Business Technology and our business units.</a:t>
            </a:r>
          </a:p>
          <a:p>
            <a:r>
              <a:rPr lang="en-US" sz="1600" dirty="0"/>
              <a:t>Deliver a project scope and data strategy that directly supports the key business drivers.</a:t>
            </a:r>
          </a:p>
          <a:p>
            <a:r>
              <a:rPr lang="en-US" sz="1600" dirty="0"/>
              <a:t>Design and direct the implementation of security requirements for the data warehouse</a:t>
            </a:r>
            <a:r>
              <a:rPr lang="en-US" sz="1600" dirty="0" smtClean="0"/>
              <a:t>.</a:t>
            </a:r>
            <a:endParaRPr lang="zh-CN" altLang="en-US" sz="1600" dirty="0" smtClean="0"/>
          </a:p>
          <a:p>
            <a:r>
              <a:rPr lang="en-US" sz="1600" b="1" u="sng" dirty="0"/>
              <a:t>MINIMUM REQUIREMENTS </a:t>
            </a:r>
            <a:endParaRPr lang="en-US" sz="1600" dirty="0"/>
          </a:p>
          <a:p>
            <a:r>
              <a:rPr lang="en-US" sz="1600" b="1" dirty="0" smtClean="0"/>
              <a:t>Education </a:t>
            </a:r>
            <a:r>
              <a:rPr lang="en-US" sz="1600" b="1" dirty="0"/>
              <a:t>and Experience</a:t>
            </a:r>
            <a:endParaRPr lang="en-US" sz="1600" dirty="0"/>
          </a:p>
          <a:p>
            <a:r>
              <a:rPr lang="en-US" sz="1600" dirty="0"/>
              <a:t>Bachelor’s degree in computer science, business analytics or related field, and a minimum of five years relevant work experience building, deploying, and supporting Enterprise Data Warehouse capabilities.  Good project management skills, oral and written communication skills, and analytical skills necessary</a:t>
            </a:r>
            <a:r>
              <a:rPr lang="en-US" sz="1600" dirty="0" smtClean="0"/>
              <a:t>.</a:t>
            </a:r>
          </a:p>
          <a:p>
            <a:r>
              <a:rPr lang="en-US" sz="1600" b="1" u="sng" dirty="0" smtClean="0"/>
              <a:t>KNOWLEDGE</a:t>
            </a:r>
            <a:r>
              <a:rPr lang="en-US" sz="1600" b="1" u="sng" dirty="0"/>
              <a:t>, SKILLS AND ABILITIES</a:t>
            </a:r>
            <a:r>
              <a:rPr lang="en-US" sz="1600" b="1" dirty="0" smtClean="0"/>
              <a:t>:</a:t>
            </a:r>
            <a:endParaRPr lang="en-US" sz="1600" dirty="0"/>
          </a:p>
          <a:p>
            <a:r>
              <a:rPr lang="en-US" sz="1600" b="1" dirty="0"/>
              <a:t>Knowledge of:  </a:t>
            </a:r>
            <a:r>
              <a:rPr lang="en-US" sz="1600" dirty="0"/>
              <a:t>Microsoft BI Stack and data management tools including SharePoint, Performance Point, InfoPath, Excel Services for SharePoint, Power BI, Power Map, Power Query, PowerPivot and other Excel extensions.  Exposure other desktop analytics or BI tools such as Tableau, </a:t>
            </a:r>
            <a:r>
              <a:rPr lang="en-US" sz="1600" dirty="0" err="1"/>
              <a:t>Microstrategy</a:t>
            </a:r>
            <a:r>
              <a:rPr lang="en-US" sz="1600" dirty="0"/>
              <a:t>, </a:t>
            </a:r>
            <a:r>
              <a:rPr lang="en-US" sz="1600" dirty="0" err="1"/>
              <a:t>Cognos</a:t>
            </a:r>
            <a:r>
              <a:rPr lang="en-US" sz="1600" dirty="0"/>
              <a:t>, and others are considered a plus</a:t>
            </a:r>
            <a:r>
              <a:rPr lang="en-US" sz="1600" dirty="0" smtClean="0"/>
              <a:t>.</a:t>
            </a:r>
            <a:endParaRPr lang="en-US" sz="1600" dirty="0"/>
          </a:p>
          <a:p>
            <a:r>
              <a:rPr lang="en-US" sz="1600" b="1" dirty="0"/>
              <a:t>Skills in:  SQL, MDX, Multidimensional modeling, Dashboard reporting, KPI/Metric analysis and presentation</a:t>
            </a:r>
            <a:r>
              <a:rPr lang="en-US" sz="1600" b="1" dirty="0" smtClean="0"/>
              <a:t>,</a:t>
            </a:r>
            <a:endParaRPr lang="en-US" sz="1600" dirty="0"/>
          </a:p>
          <a:p>
            <a:r>
              <a:rPr lang="en-US" sz="1600" b="1" dirty="0"/>
              <a:t>Ability to:  Coordinate end users and analysts and convert user requirements into effective visualizations and interactive dashboards</a:t>
            </a:r>
            <a:r>
              <a:rPr lang="en-US" sz="1600" b="1" dirty="0" smtClean="0"/>
              <a:t>.</a:t>
            </a:r>
            <a:endParaRPr lang="en-US" sz="1600" dirty="0"/>
          </a:p>
        </p:txBody>
      </p:sp>
      <p:sp>
        <p:nvSpPr>
          <p:cNvPr id="4" name="Slide Number Placeholder 3"/>
          <p:cNvSpPr>
            <a:spLocks noGrp="1"/>
          </p:cNvSpPr>
          <p:nvPr>
            <p:ph type="sldNum" sz="quarter" idx="12"/>
          </p:nvPr>
        </p:nvSpPr>
        <p:spPr/>
        <p:txBody>
          <a:bodyPr/>
          <a:lstStyle/>
          <a:p>
            <a:fld id="{18A68613-FF0B-4246-B613-8295211CFAFA}" type="slidenum">
              <a:rPr lang="en-US" smtClean="0"/>
              <a:t>21</a:t>
            </a:fld>
            <a:endParaRPr lang="en-US"/>
          </a:p>
        </p:txBody>
      </p:sp>
    </p:spTree>
    <p:extLst>
      <p:ext uri="{BB962C8B-B14F-4D97-AF65-F5344CB8AC3E}">
        <p14:creationId xmlns:p14="http://schemas.microsoft.com/office/powerpoint/2010/main" val="573331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altLang="en-US" sz="2400" dirty="0"/>
              <a:t>Data warehousing: A multi-dimensional model of a data warehouse</a:t>
            </a:r>
          </a:p>
          <a:p>
            <a:pPr lvl="1"/>
            <a:r>
              <a:rPr lang="en-US" altLang="en-US" sz="2400" dirty="0"/>
              <a:t>A data cube consists of </a:t>
            </a:r>
            <a:r>
              <a:rPr lang="en-US" altLang="en-US" sz="2400" i="1" dirty="0"/>
              <a:t>dimensions</a:t>
            </a:r>
            <a:r>
              <a:rPr lang="en-US" altLang="en-US" sz="2400" dirty="0"/>
              <a:t> &amp; </a:t>
            </a:r>
            <a:r>
              <a:rPr lang="en-US" altLang="en-US" sz="2400" i="1" dirty="0"/>
              <a:t>measures</a:t>
            </a:r>
          </a:p>
          <a:p>
            <a:pPr lvl="1">
              <a:spcBef>
                <a:spcPct val="10000"/>
              </a:spcBef>
            </a:pPr>
            <a:r>
              <a:rPr lang="en-US" altLang="en-US" sz="2400" dirty="0"/>
              <a:t>Star schema, snowflake schema, fact constellations</a:t>
            </a:r>
          </a:p>
          <a:p>
            <a:pPr lvl="1">
              <a:spcBef>
                <a:spcPct val="10000"/>
              </a:spcBef>
            </a:pPr>
            <a:r>
              <a:rPr lang="en-US" altLang="en-US" sz="2400" dirty="0"/>
              <a:t>OLAP operations: drilling, rolling, slicing, dicing and pivoting</a:t>
            </a:r>
          </a:p>
          <a:p>
            <a:pPr>
              <a:spcBef>
                <a:spcPct val="10000"/>
              </a:spcBef>
            </a:pPr>
            <a:r>
              <a:rPr lang="en-US" altLang="en-US" sz="2400" dirty="0" smtClean="0"/>
              <a:t>Implementation</a:t>
            </a:r>
            <a:r>
              <a:rPr lang="en-US" altLang="en-US" sz="2400" dirty="0"/>
              <a:t>: Efficient computation of data cubes</a:t>
            </a:r>
          </a:p>
          <a:p>
            <a:pPr lvl="1">
              <a:spcBef>
                <a:spcPct val="10000"/>
              </a:spcBef>
            </a:pPr>
            <a:r>
              <a:rPr lang="en-US" altLang="en-US" sz="2400" dirty="0"/>
              <a:t>Partial vs. full vs. no materialization</a:t>
            </a:r>
          </a:p>
          <a:p>
            <a:pPr lvl="1">
              <a:spcBef>
                <a:spcPct val="10000"/>
              </a:spcBef>
            </a:pPr>
            <a:r>
              <a:rPr lang="en-US" altLang="en-US" sz="2400" dirty="0" smtClean="0"/>
              <a:t>OLAP </a:t>
            </a:r>
            <a:r>
              <a:rPr lang="en-US" altLang="en-US" sz="2400" dirty="0"/>
              <a:t>query </a:t>
            </a:r>
            <a:r>
              <a:rPr lang="en-US" altLang="en-US" sz="2400" dirty="0" smtClean="0"/>
              <a:t>processing</a:t>
            </a:r>
            <a:endParaRPr lang="en-US" alt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22</a:t>
            </a:fld>
            <a:endParaRPr lang="en-US"/>
          </a:p>
        </p:txBody>
      </p:sp>
    </p:spTree>
    <p:extLst>
      <p:ext uri="{BB962C8B-B14F-4D97-AF65-F5344CB8AC3E}">
        <p14:creationId xmlns:p14="http://schemas.microsoft.com/office/powerpoint/2010/main" val="812570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pPr>
              <a:spcBef>
                <a:spcPct val="10000"/>
              </a:spcBef>
              <a:spcAft>
                <a:spcPct val="10000"/>
              </a:spcAft>
            </a:pPr>
            <a:r>
              <a:rPr lang="en-US" altLang="en-US" dirty="0"/>
              <a:t>S. Agarwal, R. Agrawal, P. M. Deshpande, A. Gupta, J. F. </a:t>
            </a:r>
            <a:r>
              <a:rPr lang="en-US" altLang="en-US" dirty="0" err="1"/>
              <a:t>Naughton</a:t>
            </a:r>
            <a:r>
              <a:rPr lang="en-US" altLang="en-US" dirty="0"/>
              <a:t>, R. </a:t>
            </a:r>
            <a:r>
              <a:rPr lang="en-US" altLang="en-US" dirty="0" err="1"/>
              <a:t>Ramakrishnan</a:t>
            </a:r>
            <a:r>
              <a:rPr lang="en-US" altLang="en-US" dirty="0"/>
              <a:t>, and S. </a:t>
            </a:r>
            <a:r>
              <a:rPr lang="en-US" altLang="en-US" dirty="0" err="1"/>
              <a:t>Sarawagi</a:t>
            </a:r>
            <a:r>
              <a:rPr lang="en-US" altLang="en-US" dirty="0"/>
              <a:t>.  On the computation of multidimensional aggregates.  VLDB’96</a:t>
            </a:r>
          </a:p>
          <a:p>
            <a:pPr>
              <a:spcBef>
                <a:spcPct val="10000"/>
              </a:spcBef>
              <a:spcAft>
                <a:spcPct val="10000"/>
              </a:spcAft>
            </a:pPr>
            <a:r>
              <a:rPr lang="en-US" altLang="en-US" dirty="0"/>
              <a:t>D. Agrawal, A. E. </a:t>
            </a:r>
            <a:r>
              <a:rPr lang="en-US" altLang="en-US" dirty="0" err="1"/>
              <a:t>Abbadi</a:t>
            </a:r>
            <a:r>
              <a:rPr lang="en-US" altLang="en-US" dirty="0"/>
              <a:t>, A. Singh, and T. </a:t>
            </a:r>
            <a:r>
              <a:rPr lang="en-US" altLang="en-US" dirty="0" err="1"/>
              <a:t>Yurek</a:t>
            </a:r>
            <a:r>
              <a:rPr lang="en-US" altLang="en-US" dirty="0"/>
              <a:t>. Efficient view maintenance in data warehouses. SIGMOD’97</a:t>
            </a:r>
          </a:p>
          <a:p>
            <a:pPr>
              <a:spcBef>
                <a:spcPct val="10000"/>
              </a:spcBef>
              <a:spcAft>
                <a:spcPct val="10000"/>
              </a:spcAft>
            </a:pPr>
            <a:r>
              <a:rPr lang="en-US" altLang="en-US" dirty="0"/>
              <a:t>R. Agrawal, A. Gupta, and S. </a:t>
            </a:r>
            <a:r>
              <a:rPr lang="en-US" altLang="en-US" dirty="0" err="1"/>
              <a:t>Sarawagi</a:t>
            </a:r>
            <a:r>
              <a:rPr lang="en-US" altLang="en-US" dirty="0"/>
              <a:t>. Modeling multidimensional databases.  ICDE’97</a:t>
            </a:r>
          </a:p>
          <a:p>
            <a:pPr>
              <a:spcBef>
                <a:spcPct val="10000"/>
              </a:spcBef>
              <a:spcAft>
                <a:spcPct val="10000"/>
              </a:spcAft>
            </a:pPr>
            <a:r>
              <a:rPr lang="en-US" altLang="en-US" b="1" dirty="0"/>
              <a:t>S. </a:t>
            </a:r>
            <a:r>
              <a:rPr lang="en-US" altLang="en-US" b="1" dirty="0" err="1"/>
              <a:t>Chaudhuri</a:t>
            </a:r>
            <a:r>
              <a:rPr lang="en-US" altLang="en-US" b="1" dirty="0"/>
              <a:t> and U. </a:t>
            </a:r>
            <a:r>
              <a:rPr lang="en-US" altLang="en-US" b="1" dirty="0" err="1"/>
              <a:t>Dayal</a:t>
            </a:r>
            <a:r>
              <a:rPr lang="en-US" altLang="en-US" b="1" dirty="0"/>
              <a:t>. An overview of data warehousing and OLAP technology. ACM SIGMOD Record, 26:65-74, 1997</a:t>
            </a:r>
          </a:p>
          <a:p>
            <a:pPr>
              <a:spcBef>
                <a:spcPct val="10000"/>
              </a:spcBef>
              <a:spcAft>
                <a:spcPct val="10000"/>
              </a:spcAft>
            </a:pPr>
            <a:r>
              <a:rPr lang="en-US" altLang="en-US" dirty="0"/>
              <a:t>J. Gray, et al. Data cube: A relational aggregation operator generalizing group-by, cross-tab and sub-totals.  Data Mining and Knowledge Discovery, 1:29-54, 1997.</a:t>
            </a:r>
          </a:p>
          <a:p>
            <a:r>
              <a:rPr lang="en-US" altLang="en-US" dirty="0"/>
              <a:t>A. Gupta and I. S. </a:t>
            </a:r>
            <a:r>
              <a:rPr lang="en-US" altLang="en-US" dirty="0" err="1"/>
              <a:t>Mumick</a:t>
            </a:r>
            <a:r>
              <a:rPr lang="en-US" altLang="en-US" dirty="0"/>
              <a:t>. Materialized Views: Techniques, Implementations, and Applications. MIT Press, 1999</a:t>
            </a:r>
          </a:p>
          <a:p>
            <a:r>
              <a:rPr lang="en-US" altLang="en-US" dirty="0"/>
              <a:t>J. Han. Towards on-line analytical mining in large databases. </a:t>
            </a:r>
            <a:r>
              <a:rPr lang="en-US" altLang="en-US" i="1" dirty="0"/>
              <a:t>SIGMOD Record</a:t>
            </a:r>
            <a:r>
              <a:rPr lang="en-US" altLang="en-US" dirty="0"/>
              <a:t>, 1998</a:t>
            </a:r>
          </a:p>
          <a:p>
            <a:r>
              <a:rPr lang="en-US" altLang="en-US" dirty="0"/>
              <a:t>V. </a:t>
            </a:r>
            <a:r>
              <a:rPr lang="en-US" altLang="en-US" dirty="0" err="1"/>
              <a:t>Harinarayan</a:t>
            </a:r>
            <a:r>
              <a:rPr lang="en-US" altLang="en-US" dirty="0"/>
              <a:t>, A. </a:t>
            </a:r>
            <a:r>
              <a:rPr lang="en-US" altLang="en-US" dirty="0" err="1"/>
              <a:t>Rajaraman</a:t>
            </a:r>
            <a:r>
              <a:rPr lang="en-US" altLang="en-US" dirty="0"/>
              <a:t>, and J. D. Ullman. Implementing data cubes efficiently. SIGMOD’96</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23</a:t>
            </a:fld>
            <a:endParaRPr lang="en-US"/>
          </a:p>
        </p:txBody>
      </p:sp>
    </p:spTree>
    <p:extLst>
      <p:ext uri="{BB962C8B-B14F-4D97-AF65-F5344CB8AC3E}">
        <p14:creationId xmlns:p14="http://schemas.microsoft.com/office/powerpoint/2010/main" val="1023848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a:t>
            </a:r>
            <a:endParaRPr lang="en-US" dirty="0"/>
          </a:p>
        </p:txBody>
      </p:sp>
      <p:sp>
        <p:nvSpPr>
          <p:cNvPr id="3" name="Content Placeholder 2"/>
          <p:cNvSpPr>
            <a:spLocks noGrp="1"/>
          </p:cNvSpPr>
          <p:nvPr>
            <p:ph idx="1"/>
          </p:nvPr>
        </p:nvSpPr>
        <p:spPr/>
        <p:txBody>
          <a:bodyPr>
            <a:normAutofit fontScale="62500" lnSpcReduction="20000"/>
          </a:bodyPr>
          <a:lstStyle/>
          <a:p>
            <a:r>
              <a:rPr lang="en-US" altLang="en-US" dirty="0"/>
              <a:t>C. </a:t>
            </a:r>
            <a:r>
              <a:rPr lang="en-US" altLang="en-US" dirty="0" err="1"/>
              <a:t>Imhoff</a:t>
            </a:r>
            <a:r>
              <a:rPr lang="en-US" altLang="en-US" dirty="0"/>
              <a:t>, N. </a:t>
            </a:r>
            <a:r>
              <a:rPr lang="en-US" altLang="en-US" dirty="0" err="1"/>
              <a:t>Galemmo</a:t>
            </a:r>
            <a:r>
              <a:rPr lang="en-US" altLang="en-US" dirty="0"/>
              <a:t>, and J. G. Geiger. Mastering Data Warehouse Design: Relational and Dimensional Techniques. John Wiley, 2003</a:t>
            </a:r>
          </a:p>
          <a:p>
            <a:r>
              <a:rPr lang="en-US" altLang="en-US" dirty="0"/>
              <a:t>W. H. </a:t>
            </a:r>
            <a:r>
              <a:rPr lang="en-US" altLang="en-US" dirty="0" err="1"/>
              <a:t>Inmon</a:t>
            </a:r>
            <a:r>
              <a:rPr lang="en-US" altLang="en-US" dirty="0"/>
              <a:t>. Building the Data Warehouse. John Wiley, 1996</a:t>
            </a:r>
          </a:p>
          <a:p>
            <a:r>
              <a:rPr lang="en-US" altLang="en-US" dirty="0"/>
              <a:t>R. Kimball and M. Ross.  The Data Warehouse Toolkit: The Complete Guide to Dimensional Modeling. 2ed. John Wiley, 2002</a:t>
            </a:r>
          </a:p>
          <a:p>
            <a:r>
              <a:rPr lang="en-US" altLang="en-US" dirty="0"/>
              <a:t>P. O'Neil and D. </a:t>
            </a:r>
            <a:r>
              <a:rPr lang="en-US" altLang="en-US" dirty="0" err="1"/>
              <a:t>Quass</a:t>
            </a:r>
            <a:r>
              <a:rPr lang="en-US" altLang="en-US" dirty="0"/>
              <a:t>. Improved query performance with variant indexes. SIGMOD'97</a:t>
            </a:r>
          </a:p>
          <a:p>
            <a:r>
              <a:rPr lang="en-US" altLang="en-US" dirty="0"/>
              <a:t>S. </a:t>
            </a:r>
            <a:r>
              <a:rPr lang="en-US" altLang="en-US" dirty="0" err="1"/>
              <a:t>Sarawagi</a:t>
            </a:r>
            <a:r>
              <a:rPr lang="en-US" altLang="en-US" dirty="0"/>
              <a:t> and M. </a:t>
            </a:r>
            <a:r>
              <a:rPr lang="en-US" altLang="en-US" dirty="0" err="1"/>
              <a:t>Stonebraker</a:t>
            </a:r>
            <a:r>
              <a:rPr lang="en-US" altLang="en-US" dirty="0"/>
              <a:t>. Efficient organization of large multidimensional arrays. ICDE'94</a:t>
            </a:r>
          </a:p>
          <a:p>
            <a:r>
              <a:rPr lang="en-US" altLang="en-US" dirty="0"/>
              <a:t>P. </a:t>
            </a:r>
            <a:r>
              <a:rPr lang="en-US" altLang="en-US" dirty="0" err="1"/>
              <a:t>Valduriez</a:t>
            </a:r>
            <a:r>
              <a:rPr lang="en-US" altLang="en-US" dirty="0"/>
              <a:t>. Join indices. ACM Trans. Database Systems, 12:218-246, 1987.</a:t>
            </a:r>
          </a:p>
          <a:p>
            <a:r>
              <a:rPr lang="en-US" altLang="en-US" dirty="0"/>
              <a:t>J. </a:t>
            </a:r>
            <a:r>
              <a:rPr lang="en-US" altLang="en-US" dirty="0" err="1"/>
              <a:t>Widom</a:t>
            </a:r>
            <a:r>
              <a:rPr lang="en-US" altLang="en-US" dirty="0"/>
              <a:t>. Research problems in data warehousing.  CIKM’95.</a:t>
            </a:r>
          </a:p>
          <a:p>
            <a:r>
              <a:rPr lang="en-US" altLang="en-US" dirty="0"/>
              <a:t>K. Wu, E. </a:t>
            </a:r>
            <a:r>
              <a:rPr lang="en-US" altLang="en-US" dirty="0" err="1"/>
              <a:t>Otoo</a:t>
            </a:r>
            <a:r>
              <a:rPr lang="en-US" altLang="en-US" dirty="0"/>
              <a:t>, and A. </a:t>
            </a:r>
            <a:r>
              <a:rPr lang="en-US" altLang="en-US" dirty="0" err="1"/>
              <a:t>Shoshani</a:t>
            </a:r>
            <a:r>
              <a:rPr lang="en-US" altLang="en-US" dirty="0"/>
              <a:t>, Optimal Bitmap Indices with Efficient Compression, ACM Trans. on Database Systems (TODS), 31(1), 2006, pp. 1-38</a:t>
            </a:r>
            <a:r>
              <a:rPr lang="en-US" altLang="en-US" dirty="0" smtClean="0"/>
              <a:t>.</a:t>
            </a:r>
            <a:endParaRPr lang="en-US" alt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24</a:t>
            </a:fld>
            <a:endParaRPr lang="en-US"/>
          </a:p>
        </p:txBody>
      </p:sp>
    </p:spTree>
    <p:extLst>
      <p:ext uri="{BB962C8B-B14F-4D97-AF65-F5344CB8AC3E}">
        <p14:creationId xmlns:p14="http://schemas.microsoft.com/office/powerpoint/2010/main" val="3717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8A68613-FF0B-4246-B613-8295211CFAFA}" type="slidenum">
              <a:rPr lang="en-US" smtClean="0"/>
              <a:t>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571" y="3644361"/>
            <a:ext cx="4686129" cy="259689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3644361"/>
            <a:ext cx="4183380" cy="2596896"/>
          </a:xfrm>
          <a:prstGeom prst="rect">
            <a:avLst/>
          </a:prstGeom>
        </p:spPr>
      </p:pic>
      <p:sp>
        <p:nvSpPr>
          <p:cNvPr id="8" name="Rectangle 7"/>
          <p:cNvSpPr/>
          <p:nvPr/>
        </p:nvSpPr>
        <p:spPr>
          <a:xfrm>
            <a:off x="1179907" y="3121141"/>
            <a:ext cx="2052165" cy="523220"/>
          </a:xfrm>
          <a:prstGeom prst="rect">
            <a:avLst/>
          </a:prstGeom>
        </p:spPr>
        <p:txBody>
          <a:bodyPr wrap="none">
            <a:spAutoFit/>
          </a:bodyPr>
          <a:lstStyle/>
          <a:p>
            <a:r>
              <a:rPr lang="en-US" altLang="zh-CN" sz="2800" dirty="0" smtClean="0"/>
              <a:t>(Data)</a:t>
            </a:r>
            <a:r>
              <a:rPr lang="zh-CN" altLang="en-US" sz="2800" dirty="0" smtClean="0"/>
              <a:t> </a:t>
            </a:r>
            <a:r>
              <a:rPr lang="en-US" altLang="zh-CN" sz="2800" dirty="0" smtClean="0"/>
              <a:t>Marts</a:t>
            </a:r>
            <a:endParaRPr lang="en-US" sz="2800" dirty="0"/>
          </a:p>
        </p:txBody>
      </p:sp>
      <p:sp>
        <p:nvSpPr>
          <p:cNvPr id="9" name="Rectangle 8"/>
          <p:cNvSpPr/>
          <p:nvPr/>
        </p:nvSpPr>
        <p:spPr>
          <a:xfrm>
            <a:off x="5259706" y="3121141"/>
            <a:ext cx="2853858" cy="523220"/>
          </a:xfrm>
          <a:prstGeom prst="rect">
            <a:avLst/>
          </a:prstGeom>
        </p:spPr>
        <p:txBody>
          <a:bodyPr wrap="none">
            <a:spAutoFit/>
          </a:bodyPr>
          <a:lstStyle/>
          <a:p>
            <a:r>
              <a:rPr lang="en-US" altLang="zh-CN" sz="2800" dirty="0" smtClean="0"/>
              <a:t>(Data)</a:t>
            </a:r>
            <a:r>
              <a:rPr lang="zh-CN" altLang="en-US" sz="2800" dirty="0" smtClean="0"/>
              <a:t> </a:t>
            </a:r>
            <a:r>
              <a:rPr lang="en-US" altLang="zh-CN" sz="2800" dirty="0" smtClean="0"/>
              <a:t>Warehouse</a:t>
            </a:r>
            <a:endParaRPr lang="en-US" sz="2800" dirty="0"/>
          </a:p>
        </p:txBody>
      </p:sp>
      <p:sp>
        <p:nvSpPr>
          <p:cNvPr id="11" name="Rectangle 10"/>
          <p:cNvSpPr/>
          <p:nvPr/>
        </p:nvSpPr>
        <p:spPr>
          <a:xfrm>
            <a:off x="2963756" y="1025"/>
            <a:ext cx="3589444" cy="523220"/>
          </a:xfrm>
          <a:prstGeom prst="rect">
            <a:avLst/>
          </a:prstGeom>
        </p:spPr>
        <p:txBody>
          <a:bodyPr wrap="none">
            <a:spAutoFit/>
          </a:bodyPr>
          <a:lstStyle/>
          <a:p>
            <a:r>
              <a:rPr lang="en-US" altLang="zh-CN" sz="2800" dirty="0" smtClean="0"/>
              <a:t>Operational</a:t>
            </a:r>
            <a:r>
              <a:rPr lang="zh-CN" altLang="en-US" sz="2800" dirty="0" smtClean="0"/>
              <a:t> </a:t>
            </a:r>
            <a:r>
              <a:rPr lang="en-US" altLang="zh-CN" sz="2800" dirty="0" smtClean="0"/>
              <a:t>Databases</a:t>
            </a:r>
            <a:endParaRPr lang="en-US" sz="2800"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6678" y="542533"/>
            <a:ext cx="5943600" cy="2578608"/>
          </a:xfrm>
          <a:prstGeom prst="rect">
            <a:avLst/>
          </a:prstGeom>
        </p:spPr>
      </p:pic>
    </p:spTree>
    <p:extLst>
      <p:ext uri="{BB962C8B-B14F-4D97-AF65-F5344CB8AC3E}">
        <p14:creationId xmlns:p14="http://schemas.microsoft.com/office/powerpoint/2010/main" val="2295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Warehouse</a:t>
            </a:r>
            <a:endParaRPr lang="en-US" dirty="0"/>
          </a:p>
        </p:txBody>
      </p:sp>
      <p:sp>
        <p:nvSpPr>
          <p:cNvPr id="3" name="Content Placeholder 2"/>
          <p:cNvSpPr>
            <a:spLocks noGrp="1"/>
          </p:cNvSpPr>
          <p:nvPr>
            <p:ph idx="1"/>
          </p:nvPr>
        </p:nvSpPr>
        <p:spPr/>
        <p:txBody>
          <a:bodyPr>
            <a:normAutofit/>
          </a:bodyPr>
          <a:lstStyle/>
          <a:p>
            <a:pPr>
              <a:spcAft>
                <a:spcPts val="600"/>
              </a:spcAft>
            </a:pPr>
            <a:r>
              <a:rPr lang="en-US" altLang="en-US" sz="2400" dirty="0"/>
              <a:t>Defined in many different ways, but not rigorously</a:t>
            </a:r>
          </a:p>
          <a:p>
            <a:pPr lvl="1">
              <a:spcAft>
                <a:spcPts val="600"/>
              </a:spcAft>
            </a:pPr>
            <a:r>
              <a:rPr lang="en-US" altLang="en-US" sz="2400" dirty="0"/>
              <a:t>A decision support database that is maintained </a:t>
            </a:r>
            <a:r>
              <a:rPr lang="en-US" altLang="en-US" sz="2400" dirty="0">
                <a:solidFill>
                  <a:schemeClr val="hlink"/>
                </a:solidFill>
              </a:rPr>
              <a:t>separately </a:t>
            </a:r>
            <a:r>
              <a:rPr lang="en-US" altLang="en-US" sz="2400" dirty="0"/>
              <a:t>from the organization’s operational database</a:t>
            </a:r>
          </a:p>
          <a:p>
            <a:pPr lvl="1">
              <a:spcAft>
                <a:spcPts val="600"/>
              </a:spcAft>
            </a:pPr>
            <a:r>
              <a:rPr lang="en-US" altLang="en-US" sz="2400" dirty="0"/>
              <a:t>Support </a:t>
            </a:r>
            <a:r>
              <a:rPr lang="en-US" altLang="en-US" sz="2400" dirty="0">
                <a:solidFill>
                  <a:schemeClr val="hlink"/>
                </a:solidFill>
              </a:rPr>
              <a:t>information processing</a:t>
            </a:r>
            <a:r>
              <a:rPr lang="en-US" altLang="en-US" sz="2400" dirty="0"/>
              <a:t> by providing a solid platform of consolidated, </a:t>
            </a:r>
            <a:r>
              <a:rPr lang="en-US" altLang="en-US" sz="2400" dirty="0">
                <a:solidFill>
                  <a:srgbClr val="C00000"/>
                </a:solidFill>
              </a:rPr>
              <a:t>historical data for </a:t>
            </a:r>
            <a:r>
              <a:rPr lang="en-US" altLang="en-US" sz="2400" dirty="0" smtClean="0">
                <a:solidFill>
                  <a:srgbClr val="C00000"/>
                </a:solidFill>
              </a:rPr>
              <a:t>analysis</a:t>
            </a:r>
            <a:endParaRPr lang="en-US" altLang="en-US" sz="2400" dirty="0">
              <a:solidFill>
                <a:srgbClr val="C00000"/>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56" y="3971132"/>
            <a:ext cx="4093888" cy="226869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384" y="3972561"/>
            <a:ext cx="3063875" cy="2267267"/>
          </a:xfrm>
          <a:prstGeom prst="rect">
            <a:avLst/>
          </a:prstGeom>
        </p:spPr>
      </p:pic>
    </p:spTree>
    <p:extLst>
      <p:ext uri="{BB962C8B-B14F-4D97-AF65-F5344CB8AC3E}">
        <p14:creationId xmlns:p14="http://schemas.microsoft.com/office/powerpoint/2010/main" val="147676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Data</a:t>
            </a:r>
            <a:r>
              <a:rPr lang="zh-CN" altLang="en-US" dirty="0" smtClean="0"/>
              <a:t> </a:t>
            </a:r>
            <a:r>
              <a:rPr lang="en-US" altLang="zh-CN" dirty="0" smtClean="0"/>
              <a:t>Warehouse</a:t>
            </a:r>
            <a:endParaRPr lang="en-US" dirty="0"/>
          </a:p>
        </p:txBody>
      </p:sp>
      <p:sp>
        <p:nvSpPr>
          <p:cNvPr id="3" name="Content Placeholder 2"/>
          <p:cNvSpPr>
            <a:spLocks noGrp="1"/>
          </p:cNvSpPr>
          <p:nvPr>
            <p:ph idx="1"/>
          </p:nvPr>
        </p:nvSpPr>
        <p:spPr/>
        <p:txBody>
          <a:bodyPr>
            <a:normAutofit lnSpcReduction="10000"/>
          </a:bodyPr>
          <a:lstStyle/>
          <a:p>
            <a:pPr>
              <a:spcAft>
                <a:spcPts val="600"/>
              </a:spcAft>
            </a:pPr>
            <a:r>
              <a:rPr lang="en-US" altLang="en-US" sz="2800" dirty="0" smtClean="0">
                <a:solidFill>
                  <a:srgbClr val="157573"/>
                </a:solidFill>
              </a:rPr>
              <a:t>“</a:t>
            </a:r>
            <a:r>
              <a:rPr lang="en-US" altLang="en-US" sz="2800" dirty="0">
                <a:solidFill>
                  <a:srgbClr val="157573"/>
                </a:solidFill>
              </a:rPr>
              <a:t>A data warehouse is a</a:t>
            </a:r>
            <a:r>
              <a:rPr lang="en-US" altLang="en-US" sz="2800" dirty="0"/>
              <a:t> </a:t>
            </a:r>
            <a:r>
              <a:rPr lang="en-US" altLang="en-US" sz="2800" u="sng" dirty="0">
                <a:solidFill>
                  <a:schemeClr val="hlink"/>
                </a:solidFill>
              </a:rPr>
              <a:t>subject-oriented</a:t>
            </a:r>
            <a:r>
              <a:rPr lang="en-US" altLang="en-US" sz="2800" dirty="0"/>
              <a:t>,</a:t>
            </a:r>
            <a:r>
              <a:rPr lang="en-US" altLang="en-US" sz="2800" u="sng" dirty="0">
                <a:solidFill>
                  <a:schemeClr val="hlink"/>
                </a:solidFill>
              </a:rPr>
              <a:t> integrated</a:t>
            </a:r>
            <a:r>
              <a:rPr lang="en-US" altLang="en-US" sz="2800" dirty="0"/>
              <a:t>, </a:t>
            </a:r>
            <a:r>
              <a:rPr lang="en-US" altLang="en-US" sz="2800" u="sng" dirty="0">
                <a:solidFill>
                  <a:schemeClr val="hlink"/>
                </a:solidFill>
              </a:rPr>
              <a:t>time-variant</a:t>
            </a:r>
            <a:r>
              <a:rPr lang="en-US" altLang="en-US" sz="2800" dirty="0"/>
              <a:t>, </a:t>
            </a:r>
            <a:r>
              <a:rPr lang="en-US" altLang="en-US" sz="2800" dirty="0">
                <a:solidFill>
                  <a:srgbClr val="157573"/>
                </a:solidFill>
              </a:rPr>
              <a:t>and </a:t>
            </a:r>
            <a:r>
              <a:rPr lang="en-US" altLang="en-US" sz="2800" u="sng" dirty="0">
                <a:solidFill>
                  <a:schemeClr val="hlink"/>
                </a:solidFill>
              </a:rPr>
              <a:t>nonvolatile</a:t>
            </a:r>
            <a:r>
              <a:rPr lang="en-US" altLang="en-US" sz="2800" dirty="0"/>
              <a:t> </a:t>
            </a:r>
            <a:r>
              <a:rPr lang="en-US" altLang="en-US" sz="2800" dirty="0">
                <a:solidFill>
                  <a:srgbClr val="157573"/>
                </a:solidFill>
              </a:rPr>
              <a:t>collection of data in support of management’s decision-making process.”—</a:t>
            </a:r>
            <a:r>
              <a:rPr lang="en-US" altLang="en-US" sz="2800" dirty="0" smtClean="0">
                <a:solidFill>
                  <a:srgbClr val="157573"/>
                </a:solidFill>
              </a:rPr>
              <a:t>William H. (Bill) </a:t>
            </a:r>
            <a:r>
              <a:rPr lang="en-US" altLang="en-US" sz="2800" dirty="0" err="1" smtClean="0">
                <a:solidFill>
                  <a:srgbClr val="157573"/>
                </a:solidFill>
              </a:rPr>
              <a:t>Inmon</a:t>
            </a:r>
            <a:endParaRPr lang="en-US" altLang="en-US" sz="2800" dirty="0">
              <a:solidFill>
                <a:srgbClr val="157573"/>
              </a:solidFill>
            </a:endParaRPr>
          </a:p>
          <a:p>
            <a:pPr>
              <a:spcAft>
                <a:spcPts val="600"/>
              </a:spcAft>
            </a:pPr>
            <a:endParaRPr lang="en-US" altLang="en-US" sz="2400" dirty="0" smtClean="0"/>
          </a:p>
          <a:p>
            <a:pPr>
              <a:spcAft>
                <a:spcPts val="600"/>
              </a:spcAft>
            </a:pPr>
            <a:endParaRPr lang="en-US" altLang="en-US" sz="2400" dirty="0"/>
          </a:p>
          <a:p>
            <a:pPr>
              <a:spcAft>
                <a:spcPts val="600"/>
              </a:spcAft>
            </a:pPr>
            <a:endParaRPr lang="en-US" altLang="en-US" sz="2400" dirty="0" smtClean="0"/>
          </a:p>
          <a:p>
            <a:pPr>
              <a:spcAft>
                <a:spcPts val="600"/>
              </a:spcAft>
            </a:pPr>
            <a:endParaRPr lang="en-US" altLang="en-US" sz="2400" dirty="0"/>
          </a:p>
          <a:p>
            <a:pPr>
              <a:spcAft>
                <a:spcPts val="600"/>
              </a:spcAft>
            </a:pPr>
            <a:r>
              <a:rPr lang="en-US" altLang="en-US" sz="2400" dirty="0" smtClean="0"/>
              <a:t>Data </a:t>
            </a:r>
            <a:r>
              <a:rPr lang="en-US" altLang="en-US" sz="2400" dirty="0"/>
              <a:t>warehousing:</a:t>
            </a:r>
          </a:p>
          <a:p>
            <a:pPr lvl="1">
              <a:spcAft>
                <a:spcPts val="600"/>
              </a:spcAft>
            </a:pPr>
            <a:r>
              <a:rPr lang="en-US" altLang="en-US" sz="2400" dirty="0"/>
              <a:t>The process of constructing and using data </a:t>
            </a:r>
            <a:r>
              <a:rPr lang="en-US" altLang="en-US" sz="2400" dirty="0" smtClean="0"/>
              <a:t>warehouses</a:t>
            </a:r>
            <a:endParaRPr lang="en-US" alt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2920698"/>
            <a:ext cx="1828800" cy="26088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336" y="3271838"/>
            <a:ext cx="1823126" cy="2257741"/>
          </a:xfrm>
          <a:prstGeom prst="rect">
            <a:avLst/>
          </a:prstGeom>
        </p:spPr>
      </p:pic>
    </p:spTree>
    <p:extLst>
      <p:ext uri="{BB962C8B-B14F-4D97-AF65-F5344CB8AC3E}">
        <p14:creationId xmlns:p14="http://schemas.microsoft.com/office/powerpoint/2010/main" val="144400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a:t>
            </a:r>
            <a:r>
              <a:rPr lang="zh-CN" altLang="en-US" dirty="0" smtClean="0"/>
              <a:t> </a:t>
            </a:r>
            <a:r>
              <a:rPr lang="en-US" altLang="zh-CN" dirty="0" smtClean="0"/>
              <a:t>Subject-Oriented</a:t>
            </a:r>
            <a:endParaRPr lang="en-US" dirty="0"/>
          </a:p>
        </p:txBody>
      </p:sp>
      <p:sp>
        <p:nvSpPr>
          <p:cNvPr id="3" name="Content Placeholder 2"/>
          <p:cNvSpPr>
            <a:spLocks noGrp="1"/>
          </p:cNvSpPr>
          <p:nvPr>
            <p:ph idx="1"/>
          </p:nvPr>
        </p:nvSpPr>
        <p:spPr/>
        <p:txBody>
          <a:bodyPr>
            <a:normAutofit fontScale="92500" lnSpcReduction="20000"/>
          </a:bodyPr>
          <a:lstStyle/>
          <a:p>
            <a:pPr>
              <a:lnSpc>
                <a:spcPct val="130000"/>
              </a:lnSpc>
            </a:pPr>
            <a:r>
              <a:rPr lang="en-US" altLang="en-US" dirty="0"/>
              <a:t>Organized around major subjects, such as </a:t>
            </a:r>
            <a:r>
              <a:rPr lang="en-US" altLang="en-US" dirty="0">
                <a:solidFill>
                  <a:srgbClr val="FF0000"/>
                </a:solidFill>
              </a:rPr>
              <a:t>customer, product, sales</a:t>
            </a:r>
          </a:p>
          <a:p>
            <a:pPr>
              <a:lnSpc>
                <a:spcPct val="130000"/>
              </a:lnSpc>
            </a:pPr>
            <a:r>
              <a:rPr lang="en-US" altLang="en-US" dirty="0"/>
              <a:t>Focusing on the modeling and analysis of data for </a:t>
            </a:r>
            <a:r>
              <a:rPr lang="en-US" altLang="en-US" u="sng" dirty="0"/>
              <a:t>decision makers</a:t>
            </a:r>
            <a:r>
              <a:rPr lang="en-US" altLang="en-US" dirty="0"/>
              <a:t>, </a:t>
            </a:r>
            <a:r>
              <a:rPr lang="en-US" altLang="en-US" dirty="0" smtClean="0"/>
              <a:t>NOT on </a:t>
            </a:r>
            <a:r>
              <a:rPr lang="en-US" altLang="en-US" u="sng" dirty="0"/>
              <a:t>daily operations</a:t>
            </a:r>
            <a:r>
              <a:rPr lang="en-US" altLang="en-US" dirty="0"/>
              <a:t> or </a:t>
            </a:r>
            <a:r>
              <a:rPr lang="en-US" altLang="en-US" u="sng" dirty="0"/>
              <a:t>transaction processing</a:t>
            </a:r>
          </a:p>
          <a:p>
            <a:pPr>
              <a:lnSpc>
                <a:spcPct val="130000"/>
              </a:lnSpc>
            </a:pPr>
            <a:r>
              <a:rPr lang="en-US" altLang="en-US" dirty="0"/>
              <a:t>Provide </a:t>
            </a:r>
            <a:r>
              <a:rPr lang="en-US" altLang="en-US" dirty="0">
                <a:solidFill>
                  <a:schemeClr val="hlink"/>
                </a:solidFill>
              </a:rPr>
              <a:t>a simple and concise</a:t>
            </a:r>
            <a:r>
              <a:rPr lang="en-US" altLang="en-US" dirty="0"/>
              <a:t> view around particular subject issues by </a:t>
            </a:r>
            <a:r>
              <a:rPr lang="en-US" altLang="en-US" dirty="0">
                <a:solidFill>
                  <a:schemeClr val="hlink"/>
                </a:solidFill>
              </a:rPr>
              <a:t>excluding data that are not useful in the decision support process</a:t>
            </a:r>
            <a:endParaRPr lang="en-US" altLang="en-US" dirty="0"/>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a:t>
            </a:fld>
            <a:endParaRPr lang="en-US"/>
          </a:p>
        </p:txBody>
      </p:sp>
    </p:spTree>
    <p:extLst>
      <p:ext uri="{BB962C8B-B14F-4D97-AF65-F5344CB8AC3E}">
        <p14:creationId xmlns:p14="http://schemas.microsoft.com/office/powerpoint/2010/main" val="679625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(2)</a:t>
            </a:r>
            <a:r>
              <a:rPr lang="zh-CN" altLang="en-US" smtClean="0"/>
              <a:t> </a:t>
            </a:r>
            <a:r>
              <a:rPr lang="en-US" altLang="zh-CN" smtClean="0"/>
              <a:t>Integrated</a:t>
            </a:r>
            <a:endParaRPr lang="en-US" dirty="0"/>
          </a:p>
        </p:txBody>
      </p:sp>
      <p:sp>
        <p:nvSpPr>
          <p:cNvPr id="3" name="Content Placeholder 2"/>
          <p:cNvSpPr>
            <a:spLocks noGrp="1"/>
          </p:cNvSpPr>
          <p:nvPr>
            <p:ph idx="1"/>
          </p:nvPr>
        </p:nvSpPr>
        <p:spPr/>
        <p:txBody>
          <a:bodyPr>
            <a:normAutofit/>
          </a:bodyPr>
          <a:lstStyle/>
          <a:p>
            <a:r>
              <a:rPr lang="en-US" altLang="en-US" sz="2800" dirty="0" smtClean="0"/>
              <a:t>Constructed by integrating multiple, heterogeneous data sources</a:t>
            </a:r>
          </a:p>
          <a:p>
            <a:pPr lvl="1"/>
            <a:r>
              <a:rPr lang="en-US" altLang="en-US" sz="2400" dirty="0" smtClean="0"/>
              <a:t>relational databases, flat files, on-line transaction records</a:t>
            </a:r>
          </a:p>
          <a:p>
            <a:r>
              <a:rPr lang="en-US" altLang="en-US" sz="2800" dirty="0" smtClean="0"/>
              <a:t>Data cleaning and data integration techniques are applied</a:t>
            </a:r>
          </a:p>
          <a:p>
            <a:pPr lvl="1"/>
            <a:r>
              <a:rPr lang="en-US" altLang="en-US" sz="2400" dirty="0" smtClean="0"/>
              <a:t>Ensure </a:t>
            </a:r>
            <a:r>
              <a:rPr lang="en-US" altLang="en-US" sz="2400" b="1" dirty="0" smtClean="0">
                <a:solidFill>
                  <a:srgbClr val="C00000"/>
                </a:solidFill>
              </a:rPr>
              <a:t>consistency</a:t>
            </a:r>
            <a:r>
              <a:rPr lang="en-US" altLang="en-US" sz="2400" dirty="0" smtClean="0">
                <a:solidFill>
                  <a:srgbClr val="C00000"/>
                </a:solidFill>
              </a:rPr>
              <a:t> </a:t>
            </a:r>
            <a:r>
              <a:rPr lang="en-US" altLang="en-US" sz="2400" dirty="0" smtClean="0"/>
              <a:t>in naming conventions, encoding structures, attribute measures, etc. among different data sources</a:t>
            </a:r>
          </a:p>
          <a:p>
            <a:pPr lvl="2"/>
            <a:r>
              <a:rPr lang="en-US" altLang="en-US" dirty="0" smtClean="0"/>
              <a:t>Ex. Hotel price: differences on currency, tax, breakfast covered, and parking</a:t>
            </a:r>
            <a:endParaRPr lang="en-US" alt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7</a:t>
            </a:fld>
            <a:endParaRPr lang="en-US"/>
          </a:p>
        </p:txBody>
      </p:sp>
    </p:spTree>
    <p:extLst>
      <p:ext uri="{BB962C8B-B14F-4D97-AF65-F5344CB8AC3E}">
        <p14:creationId xmlns:p14="http://schemas.microsoft.com/office/powerpoint/2010/main" val="819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a:t>
            </a:r>
            <a:r>
              <a:rPr lang="zh-CN" altLang="en-US" dirty="0" smtClean="0"/>
              <a:t> </a:t>
            </a:r>
            <a:r>
              <a:rPr lang="en-US" altLang="zh-CN" dirty="0" smtClean="0"/>
              <a:t>Time-Variant</a:t>
            </a:r>
            <a:endParaRPr lang="en-US" dirty="0"/>
          </a:p>
        </p:txBody>
      </p:sp>
      <p:sp>
        <p:nvSpPr>
          <p:cNvPr id="3" name="Content Placeholder 2"/>
          <p:cNvSpPr>
            <a:spLocks noGrp="1"/>
          </p:cNvSpPr>
          <p:nvPr>
            <p:ph idx="1"/>
          </p:nvPr>
        </p:nvSpPr>
        <p:spPr/>
        <p:txBody>
          <a:bodyPr/>
          <a:lstStyle/>
          <a:p>
            <a:pPr>
              <a:lnSpc>
                <a:spcPct val="120000"/>
              </a:lnSpc>
            </a:pPr>
            <a:r>
              <a:rPr lang="en-US" altLang="en-US" sz="2400" dirty="0"/>
              <a:t>The time horizon for the data warehouse is significantly </a:t>
            </a:r>
            <a:r>
              <a:rPr lang="en-US" altLang="en-US" sz="2400" b="1" dirty="0">
                <a:solidFill>
                  <a:srgbClr val="C00000"/>
                </a:solidFill>
              </a:rPr>
              <a:t>longer</a:t>
            </a:r>
            <a:r>
              <a:rPr lang="en-US" altLang="en-US" sz="2400" dirty="0">
                <a:solidFill>
                  <a:srgbClr val="C00000"/>
                </a:solidFill>
              </a:rPr>
              <a:t> </a:t>
            </a:r>
            <a:r>
              <a:rPr lang="en-US" altLang="en-US" sz="2400" dirty="0"/>
              <a:t>than that of operational systems</a:t>
            </a:r>
          </a:p>
          <a:p>
            <a:pPr lvl="1">
              <a:lnSpc>
                <a:spcPct val="120000"/>
              </a:lnSpc>
            </a:pPr>
            <a:r>
              <a:rPr lang="en-US" altLang="en-US" sz="2400" dirty="0"/>
              <a:t>Operational database: current value data</a:t>
            </a:r>
          </a:p>
          <a:p>
            <a:pPr lvl="1">
              <a:lnSpc>
                <a:spcPct val="120000"/>
              </a:lnSpc>
            </a:pPr>
            <a:r>
              <a:rPr lang="en-US" altLang="en-US" sz="2400" dirty="0"/>
              <a:t>Data warehouse data: provide information from a </a:t>
            </a:r>
            <a:r>
              <a:rPr lang="en-US" altLang="en-US" sz="2400" b="1" dirty="0">
                <a:solidFill>
                  <a:srgbClr val="C00000"/>
                </a:solidFill>
              </a:rPr>
              <a:t>historical</a:t>
            </a:r>
            <a:r>
              <a:rPr lang="en-US" altLang="en-US" sz="2400" dirty="0">
                <a:solidFill>
                  <a:srgbClr val="C00000"/>
                </a:solidFill>
              </a:rPr>
              <a:t> </a:t>
            </a:r>
            <a:r>
              <a:rPr lang="en-US" altLang="en-US" sz="2400" dirty="0"/>
              <a:t>perspective (e.g., past 5-10 years)</a:t>
            </a:r>
          </a:p>
          <a:p>
            <a:pPr>
              <a:lnSpc>
                <a:spcPct val="120000"/>
              </a:lnSpc>
            </a:pPr>
            <a:r>
              <a:rPr lang="en-US" altLang="en-US" sz="2400" b="1" dirty="0">
                <a:solidFill>
                  <a:srgbClr val="C00000"/>
                </a:solidFill>
              </a:rPr>
              <a:t>Every</a:t>
            </a:r>
            <a:r>
              <a:rPr lang="en-US" altLang="en-US" sz="2400" dirty="0">
                <a:solidFill>
                  <a:srgbClr val="C00000"/>
                </a:solidFill>
              </a:rPr>
              <a:t> </a:t>
            </a:r>
            <a:r>
              <a:rPr lang="en-US" altLang="en-US" sz="2400" b="1" dirty="0">
                <a:solidFill>
                  <a:srgbClr val="C00000"/>
                </a:solidFill>
              </a:rPr>
              <a:t>key</a:t>
            </a:r>
            <a:r>
              <a:rPr lang="en-US" altLang="en-US" sz="2400" dirty="0">
                <a:solidFill>
                  <a:srgbClr val="C00000"/>
                </a:solidFill>
              </a:rPr>
              <a:t> </a:t>
            </a:r>
            <a:r>
              <a:rPr lang="en-US" altLang="en-US" sz="2400" dirty="0"/>
              <a:t>structure in the data warehouse</a:t>
            </a:r>
          </a:p>
          <a:p>
            <a:pPr lvl="1">
              <a:lnSpc>
                <a:spcPct val="120000"/>
              </a:lnSpc>
            </a:pPr>
            <a:r>
              <a:rPr lang="en-US" altLang="en-US" sz="2400" dirty="0"/>
              <a:t>Contains an element of </a:t>
            </a:r>
            <a:r>
              <a:rPr lang="en-US" altLang="en-US" sz="2400" b="1" dirty="0">
                <a:solidFill>
                  <a:srgbClr val="C00000"/>
                </a:solidFill>
              </a:rPr>
              <a:t>time</a:t>
            </a:r>
            <a:r>
              <a:rPr lang="en-US" altLang="en-US" sz="2400" dirty="0"/>
              <a:t>, explicitly or implicitly</a:t>
            </a:r>
          </a:p>
          <a:p>
            <a:pPr lvl="1">
              <a:lnSpc>
                <a:spcPct val="120000"/>
              </a:lnSpc>
            </a:pPr>
            <a:r>
              <a:rPr lang="en-US" altLang="en-US" sz="2400" dirty="0"/>
              <a:t>But the key of operational data may or may not contain “time element</a:t>
            </a:r>
            <a:r>
              <a:rPr lang="en-US" altLang="en-US" sz="2400" dirty="0" smtClean="0"/>
              <a:t>”</a:t>
            </a:r>
            <a:endParaRPr lang="en-US" alt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8</a:t>
            </a:fld>
            <a:endParaRPr lang="en-US"/>
          </a:p>
        </p:txBody>
      </p:sp>
    </p:spTree>
    <p:extLst>
      <p:ext uri="{BB962C8B-B14F-4D97-AF65-F5344CB8AC3E}">
        <p14:creationId xmlns:p14="http://schemas.microsoft.com/office/powerpoint/2010/main" val="117074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(4)</a:t>
            </a:r>
            <a:r>
              <a:rPr lang="zh-CN" altLang="en-US" dirty="0" smtClean="0"/>
              <a:t> </a:t>
            </a:r>
            <a:r>
              <a:rPr lang="en-US" altLang="zh-CN" dirty="0" smtClean="0"/>
              <a:t>Nonvolatile</a:t>
            </a:r>
            <a:endParaRPr lang="en-US" dirty="0"/>
          </a:p>
        </p:txBody>
      </p:sp>
      <p:sp>
        <p:nvSpPr>
          <p:cNvPr id="3" name="Content Placeholder 2"/>
          <p:cNvSpPr>
            <a:spLocks noGrp="1"/>
          </p:cNvSpPr>
          <p:nvPr>
            <p:ph idx="1"/>
          </p:nvPr>
        </p:nvSpPr>
        <p:spPr/>
        <p:txBody>
          <a:bodyPr>
            <a:normAutofit lnSpcReduction="10000"/>
          </a:bodyPr>
          <a:lstStyle/>
          <a:p>
            <a:pPr>
              <a:lnSpc>
                <a:spcPct val="130000"/>
              </a:lnSpc>
            </a:pPr>
            <a:r>
              <a:rPr lang="en-US" altLang="en-US" sz="2400" dirty="0"/>
              <a:t>Independence</a:t>
            </a:r>
          </a:p>
          <a:p>
            <a:pPr lvl="1">
              <a:lnSpc>
                <a:spcPct val="130000"/>
              </a:lnSpc>
            </a:pPr>
            <a:r>
              <a:rPr lang="en-US" altLang="en-US" sz="2400" dirty="0"/>
              <a:t>A </a:t>
            </a:r>
            <a:r>
              <a:rPr lang="en-US" altLang="en-US" sz="2400" dirty="0">
                <a:solidFill>
                  <a:srgbClr val="FF0000"/>
                </a:solidFill>
              </a:rPr>
              <a:t>physically separate store </a:t>
            </a:r>
            <a:r>
              <a:rPr lang="en-US" altLang="en-US" sz="2400" dirty="0"/>
              <a:t>of data transformed from the operational environment</a:t>
            </a:r>
          </a:p>
          <a:p>
            <a:pPr>
              <a:lnSpc>
                <a:spcPct val="130000"/>
              </a:lnSpc>
            </a:pPr>
            <a:r>
              <a:rPr lang="en-US" altLang="en-US" sz="2400" dirty="0"/>
              <a:t>Static: </a:t>
            </a:r>
            <a:r>
              <a:rPr lang="en-US" altLang="en-US" sz="2400" dirty="0">
                <a:solidFill>
                  <a:srgbClr val="C00000"/>
                </a:solidFill>
              </a:rPr>
              <a:t>Operational update of data does </a:t>
            </a:r>
            <a:r>
              <a:rPr lang="en-US" altLang="en-US" sz="2400" dirty="0" smtClean="0">
                <a:solidFill>
                  <a:srgbClr val="C00000"/>
                </a:solidFill>
              </a:rPr>
              <a:t>NOT occur</a:t>
            </a:r>
            <a:r>
              <a:rPr lang="en-US" altLang="en-US" sz="2400" dirty="0" smtClean="0"/>
              <a:t> </a:t>
            </a:r>
            <a:r>
              <a:rPr lang="en-US" altLang="en-US" sz="2400" dirty="0"/>
              <a:t>in the data warehouse environment</a:t>
            </a:r>
          </a:p>
          <a:p>
            <a:pPr lvl="1">
              <a:lnSpc>
                <a:spcPct val="130000"/>
              </a:lnSpc>
            </a:pPr>
            <a:r>
              <a:rPr lang="en-US" altLang="en-US" sz="2400" dirty="0"/>
              <a:t>Does not require transaction processing, recovery, and concurrency control mechanisms</a:t>
            </a:r>
          </a:p>
          <a:p>
            <a:pPr lvl="1">
              <a:lnSpc>
                <a:spcPct val="130000"/>
              </a:lnSpc>
            </a:pPr>
            <a:r>
              <a:rPr lang="en-US" altLang="en-US" sz="2400" dirty="0"/>
              <a:t>Requires only two operations in data accessing: </a:t>
            </a:r>
          </a:p>
          <a:p>
            <a:pPr lvl="2">
              <a:lnSpc>
                <a:spcPct val="130000"/>
              </a:lnSpc>
            </a:pPr>
            <a:r>
              <a:rPr lang="en-US" altLang="en-US" dirty="0">
                <a:solidFill>
                  <a:schemeClr val="hlink"/>
                </a:solidFill>
              </a:rPr>
              <a:t>initial loading of data</a:t>
            </a:r>
            <a:r>
              <a:rPr lang="en-US" altLang="en-US" dirty="0"/>
              <a:t> and </a:t>
            </a:r>
            <a:r>
              <a:rPr lang="en-US" altLang="en-US" dirty="0">
                <a:solidFill>
                  <a:schemeClr val="hlink"/>
                </a:solidFill>
              </a:rPr>
              <a:t>access of </a:t>
            </a:r>
            <a:r>
              <a:rPr lang="en-US" altLang="en-US" dirty="0" smtClean="0">
                <a:solidFill>
                  <a:schemeClr val="hlink"/>
                </a:solidFill>
              </a:rPr>
              <a:t>data</a:t>
            </a:r>
            <a:endParaRPr lang="en-US" alt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9</a:t>
            </a:fld>
            <a:endParaRPr lang="en-US"/>
          </a:p>
        </p:txBody>
      </p:sp>
    </p:spTree>
    <p:extLst>
      <p:ext uri="{BB962C8B-B14F-4D97-AF65-F5344CB8AC3E}">
        <p14:creationId xmlns:p14="http://schemas.microsoft.com/office/powerpoint/2010/main" val="153846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48131</TotalTime>
  <Words>1643</Words>
  <Application>Microsoft Macintosh PowerPoint</Application>
  <PresentationFormat>On-screen Show (4:3)</PresentationFormat>
  <Paragraphs>193</Paragraphs>
  <Slides>24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Calibri</vt:lpstr>
      <vt:lpstr>Corbel</vt:lpstr>
      <vt:lpstr>华文楷体</vt:lpstr>
      <vt:lpstr>宋体</vt:lpstr>
      <vt:lpstr>Arial</vt:lpstr>
      <vt:lpstr>Office Theme</vt:lpstr>
      <vt:lpstr>Document</vt:lpstr>
      <vt:lpstr>Chapter 4&amp;5. Data Cube: Data Warehousing and OLAP</vt:lpstr>
      <vt:lpstr>Data Warehouse</vt:lpstr>
      <vt:lpstr>PowerPoint Presentation</vt:lpstr>
      <vt:lpstr>Data Warehouse</vt:lpstr>
      <vt:lpstr>Data Warehouse</vt:lpstr>
      <vt:lpstr>(1) Subject-Oriented</vt:lpstr>
      <vt:lpstr>(2) Integrated</vt:lpstr>
      <vt:lpstr>(3) Time-Variant</vt:lpstr>
      <vt:lpstr>(4) Nonvolatile</vt:lpstr>
      <vt:lpstr>OLTP vs OLAP</vt:lpstr>
      <vt:lpstr>OLTP vs OLAP</vt:lpstr>
      <vt:lpstr>Why a Separate Data Warehouse?</vt:lpstr>
      <vt:lpstr>Data Warehouse: A Multi-Tiered Architecture</vt:lpstr>
      <vt:lpstr>From Data to Data Warehouse: Extraction, Transformation, and Loading (ETL)</vt:lpstr>
      <vt:lpstr>From Tables and Spreadsheets to Data Cubes</vt:lpstr>
      <vt:lpstr>Data Warehouse Usage</vt:lpstr>
      <vt:lpstr>Efficient Processing OLAP Queries</vt:lpstr>
      <vt:lpstr>Discussion</vt:lpstr>
      <vt:lpstr>MAJOR RESPONSIBILITIES:</vt:lpstr>
      <vt:lpstr>MAJOR RESPONSIBILITIES:</vt:lpstr>
      <vt:lpstr>MAJOR RESPONSIBILITIES:</vt:lpstr>
      <vt:lpstr>Summary</vt:lpstr>
      <vt:lpstr>References</vt:lpstr>
      <vt:lpstr>References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Manasi Vartak</dc:creator>
  <cp:lastModifiedBy>MengJiang</cp:lastModifiedBy>
  <cp:revision>2054</cp:revision>
  <cp:lastPrinted>2017-01-15T22:23:57Z</cp:lastPrinted>
  <dcterms:created xsi:type="dcterms:W3CDTF">2015-05-16T14:51:23Z</dcterms:created>
  <dcterms:modified xsi:type="dcterms:W3CDTF">2017-07-28T06:39:30Z</dcterms:modified>
</cp:coreProperties>
</file>