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1"/>
    <a:srgbClr val="910012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4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536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Meng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CSE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40647/60647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Science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Fall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2017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</a:t>
            </a:r>
            <a:r>
              <a:rPr lang="en-US" altLang="zh-CN" dirty="0" smtClean="0">
                <a:solidFill>
                  <a:schemeClr val="bg1"/>
                </a:solidFill>
              </a:rPr>
              <a:t>6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Frequent Pattern Mining:</a:t>
            </a:r>
            <a:r>
              <a:rPr lang="en-US" altLang="zh-CN" dirty="0" smtClean="0">
                <a:solidFill>
                  <a:schemeClr val="bg1"/>
                </a:solidFill>
              </a:rPr>
              <a:t> Concepts and </a:t>
            </a:r>
            <a:r>
              <a:rPr lang="en-US" altLang="zh-CN" dirty="0" err="1" smtClean="0">
                <a:solidFill>
                  <a:schemeClr val="bg1"/>
                </a:solidFill>
              </a:rPr>
              <a:t>Apriori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Pruning </a:t>
            </a:r>
            <a:r>
              <a:rPr lang="en-US" altLang="en-US" dirty="0" smtClean="0"/>
              <a:t>and</a:t>
            </a:r>
            <a:br>
              <a:rPr lang="en-US" altLang="en-US" dirty="0" smtClean="0"/>
            </a:br>
            <a:r>
              <a:rPr lang="en-US" altLang="en-US" dirty="0" smtClean="0"/>
              <a:t>Scalable </a:t>
            </a:r>
            <a:r>
              <a:rPr lang="en-US" altLang="en-US" dirty="0"/>
              <a:t>Mining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u="sng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u="sng" dirty="0">
                <a:latin typeface="Corbel" charset="0"/>
                <a:ea typeface="Corbel" charset="0"/>
                <a:cs typeface="Corbel" charset="0"/>
              </a:rPr>
              <a:t> pruning principle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If there is any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which is infrequent, its superset should not even be generated! (Agrawal &amp;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@VLDB’94,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Mannila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et al. @ KDD’ 94)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Scalable mining Methods:  Three major approaches</a:t>
            </a:r>
          </a:p>
          <a:p>
            <a:pPr lvl="1"/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Level-wise, join-based approach:  </a:t>
            </a:r>
            <a:r>
              <a:rPr lang="en-US" altLang="en-US" b="1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(Agrawal &amp; Srikant@VLDB’94)</a:t>
            </a:r>
          </a:p>
          <a:p>
            <a:pPr lvl="1"/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Vertical data format approach: </a:t>
            </a:r>
            <a:r>
              <a:rPr lang="en-US" altLang="en-US" b="1" dirty="0" err="1">
                <a:latin typeface="Corbel" charset="0"/>
                <a:ea typeface="Corbel" charset="0"/>
                <a:cs typeface="Corbel" charset="0"/>
              </a:rPr>
              <a:t>Eclat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Parthasarathy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Ogihara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Li@KDD’97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pPr lvl="1"/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Frequent pattern projection and growth: </a:t>
            </a:r>
            <a:r>
              <a:rPr lang="en-US" altLang="en-US" b="1" dirty="0" err="1">
                <a:latin typeface="Corbel" charset="0"/>
                <a:ea typeface="Corbel" charset="0"/>
                <a:cs typeface="Corbel" charset="0"/>
              </a:rPr>
              <a:t>FPgrowth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(Han, Pei, Yin @SIGMOD’00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)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A Candidate Generation &amp; Test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Outline of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(level-wise, candidate generation and test) 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Initially, scan DB once to get frequent 1-itemset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Repeat</a:t>
            </a: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Generate length-(k+1) candidate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 from length-k frequent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Test the candidates against DB to find </a:t>
            </a:r>
            <a:r>
              <a:rPr lang="en-US" altLang="en-US" sz="2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frequent</a:t>
            </a:r>
            <a:r>
              <a:rPr lang="en-US" altLang="en-US" sz="2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(k+1)-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Set k := k +1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Until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no frequent or candidate set can be generated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all the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derived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 (Pseudo-Code)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Candidate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K := 1;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{frequent items};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frequent 1-itemset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While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!=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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b="1" dirty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do {	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when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non-empty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candidates generated 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  // candidate generation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Derive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by counting candidates in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respect to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TDB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k := k + 1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return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i="1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 smtClean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	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generated at each level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</a:t>
            </a:r>
            <a:r>
              <a:rPr lang="en-US" altLang="en-US" dirty="0" smtClean="0"/>
              <a:t>Algorithm: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2548" y="1357265"/>
            <a:ext cx="1691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Database TDB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1433" y="2456800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st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25216" y="2905120"/>
            <a:ext cx="11091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78492" y="1903072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10418" y="1522866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7136" y="3550588"/>
            <a:ext cx="456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03828" y="3580751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59542" y="3633440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181176" y="4750573"/>
            <a:ext cx="1494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30021" y="4214941"/>
            <a:ext cx="119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nd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8398855" y="2528815"/>
            <a:ext cx="572862" cy="1649876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68296" y="6198923"/>
            <a:ext cx="2256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5114" y="5740779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165562" y="5688692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381489" y="5779179"/>
            <a:ext cx="1133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rd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17506" y="4614722"/>
            <a:ext cx="215423" cy="935113"/>
          </a:xfrm>
          <a:prstGeom prst="curvedRightArrow">
            <a:avLst>
              <a:gd name="adj1" fmla="val 56619"/>
              <a:gd name="adj2" fmla="val 50000"/>
              <a:gd name="adj3" fmla="val 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302301" y="2399811"/>
            <a:ext cx="7027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500841" y="4764397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23" name="Group 21"/>
          <p:cNvGraphicFramePr>
            <a:graphicFrameLocks noGrp="1"/>
          </p:cNvGraphicFramePr>
          <p:nvPr>
            <p:extLst/>
          </p:nvPr>
        </p:nvGraphicFramePr>
        <p:xfrm>
          <a:off x="317506" y="1799573"/>
          <a:ext cx="1666723" cy="1554180"/>
        </p:xfrm>
        <a:graphic>
          <a:graphicData uri="http://schemas.openxmlformats.org/drawingml/2006/table">
            <a:tbl>
              <a:tblPr/>
              <a:tblGrid>
                <a:gridCol w="600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7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D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Group 41"/>
          <p:cNvGraphicFramePr>
            <a:graphicFrameLocks noGrp="1"/>
          </p:cNvGraphicFramePr>
          <p:nvPr>
            <p:extLst/>
          </p:nvPr>
        </p:nvGraphicFramePr>
        <p:xfrm>
          <a:off x="3529256" y="1488425"/>
          <a:ext cx="1642533" cy="1865328"/>
        </p:xfrm>
        <a:graphic>
          <a:graphicData uri="http://schemas.openxmlformats.org/drawingml/2006/table">
            <a:tbl>
              <a:tblPr/>
              <a:tblGrid>
                <a:gridCol w="10712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{D}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Group 64"/>
          <p:cNvGraphicFramePr>
            <a:graphicFrameLocks noGrp="1"/>
          </p:cNvGraphicFramePr>
          <p:nvPr>
            <p:extLst/>
          </p:nvPr>
        </p:nvGraphicFramePr>
        <p:xfrm>
          <a:off x="6115101" y="1485411"/>
          <a:ext cx="2176411" cy="1554180"/>
        </p:xfrm>
        <a:graphic>
          <a:graphicData uri="http://schemas.openxmlformats.org/drawingml/2006/table">
            <a:tbl>
              <a:tblPr/>
              <a:tblGrid>
                <a:gridCol w="1419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70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84"/>
          <p:cNvGraphicFramePr>
            <a:graphicFrameLocks noGrp="1"/>
          </p:cNvGraphicFramePr>
          <p:nvPr>
            <p:extLst/>
          </p:nvPr>
        </p:nvGraphicFramePr>
        <p:xfrm>
          <a:off x="6767512" y="3635190"/>
          <a:ext cx="1524000" cy="217646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" name="Group 102"/>
          <p:cNvGraphicFramePr>
            <a:graphicFrameLocks noGrp="1"/>
          </p:cNvGraphicFramePr>
          <p:nvPr>
            <p:extLst/>
          </p:nvPr>
        </p:nvGraphicFramePr>
        <p:xfrm>
          <a:off x="3133746" y="3657265"/>
          <a:ext cx="2007721" cy="2005024"/>
        </p:xfrm>
        <a:graphic>
          <a:graphicData uri="http://schemas.openxmlformats.org/drawingml/2006/table">
            <a:tbl>
              <a:tblPr/>
              <a:tblGrid>
                <a:gridCol w="13093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83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Group 128"/>
          <p:cNvGraphicFramePr>
            <a:graphicFrameLocks noGrp="1"/>
          </p:cNvGraphicFramePr>
          <p:nvPr>
            <p:extLst/>
          </p:nvPr>
        </p:nvGraphicFramePr>
        <p:xfrm>
          <a:off x="687196" y="3635190"/>
          <a:ext cx="1660716" cy="1431940"/>
        </p:xfrm>
        <a:graphic>
          <a:graphicData uri="http://schemas.openxmlformats.org/drawingml/2006/table">
            <a:tbl>
              <a:tblPr/>
              <a:tblGrid>
                <a:gridCol w="10830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7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Group 148"/>
          <p:cNvGraphicFramePr>
            <a:graphicFrameLocks noGrp="1"/>
          </p:cNvGraphicFramePr>
          <p:nvPr>
            <p:extLst/>
          </p:nvPr>
        </p:nvGraphicFramePr>
        <p:xfrm>
          <a:off x="683705" y="5662289"/>
          <a:ext cx="1205889" cy="658813"/>
        </p:xfrm>
        <a:graphic>
          <a:graphicData uri="http://schemas.openxmlformats.org/drawingml/2006/table">
            <a:tbl>
              <a:tblPr/>
              <a:tblGrid>
                <a:gridCol w="12058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56"/>
          <p:cNvGraphicFramePr>
            <a:graphicFrameLocks noGrp="1"/>
          </p:cNvGraphicFramePr>
          <p:nvPr>
            <p:extLst/>
          </p:nvPr>
        </p:nvGraphicFramePr>
        <p:xfrm>
          <a:off x="4699774" y="5867707"/>
          <a:ext cx="1800858" cy="619126"/>
        </p:xfrm>
        <a:graphic>
          <a:graphicData uri="http://schemas.openxmlformats.org/drawingml/2006/table">
            <a:tbl>
              <a:tblPr/>
              <a:tblGrid>
                <a:gridCol w="1174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63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 Box 167"/>
          <p:cNvSpPr txBox="1">
            <a:spLocks noChangeArrowheads="1"/>
          </p:cNvSpPr>
          <p:nvPr/>
        </p:nvSpPr>
        <p:spPr bwMode="auto">
          <a:xfrm>
            <a:off x="2066396" y="1424305"/>
            <a:ext cx="1376891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034619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034367" y="2178241"/>
          <a:ext cx="5109633" cy="396875"/>
        </p:xfrm>
        <a:graphic>
          <a:graphicData uri="http://schemas.openxmlformats.org/drawingml/2006/table">
            <a:tbl>
              <a:tblPr/>
              <a:tblGrid>
                <a:gridCol w="10223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23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02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23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23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urved Up Arrow 3"/>
          <p:cNvSpPr>
            <a:spLocks noChangeArrowheads="1"/>
          </p:cNvSpPr>
          <p:nvPr/>
        </p:nvSpPr>
        <p:spPr bwMode="auto">
          <a:xfrm>
            <a:off x="4643966" y="255924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Curved Up Arrow 7"/>
          <p:cNvSpPr>
            <a:spLocks noChangeArrowheads="1"/>
          </p:cNvSpPr>
          <p:nvPr/>
        </p:nvSpPr>
        <p:spPr bwMode="auto">
          <a:xfrm>
            <a:off x="6675966" y="255924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770623" y="2864040"/>
          <a:ext cx="890404" cy="396875"/>
        </p:xfrm>
        <a:graphic>
          <a:graphicData uri="http://schemas.openxmlformats.org/drawingml/2006/table">
            <a:tbl>
              <a:tblPr/>
              <a:tblGrid>
                <a:gridCol w="8904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17782" y="2864040"/>
          <a:ext cx="839609" cy="396875"/>
        </p:xfrm>
        <a:graphic>
          <a:graphicData uri="http://schemas.openxmlformats.org/drawingml/2006/table">
            <a:tbl>
              <a:tblPr/>
              <a:tblGrid>
                <a:gridCol w="8396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Down Arrow 8"/>
          <p:cNvSpPr>
            <a:spLocks noChangeArrowheads="1"/>
          </p:cNvSpPr>
          <p:nvPr/>
        </p:nvSpPr>
        <p:spPr bwMode="auto">
          <a:xfrm>
            <a:off x="5050366" y="271164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Down Arrow 17"/>
          <p:cNvSpPr>
            <a:spLocks noChangeArrowheads="1"/>
          </p:cNvSpPr>
          <p:nvPr/>
        </p:nvSpPr>
        <p:spPr bwMode="auto">
          <a:xfrm>
            <a:off x="7107766" y="271164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Curved Up Arrow 19"/>
          <p:cNvSpPr>
            <a:spLocks noChangeArrowheads="1"/>
          </p:cNvSpPr>
          <p:nvPr/>
        </p:nvSpPr>
        <p:spPr bwMode="auto">
          <a:xfrm rot="-922558">
            <a:off x="5192184" y="2919603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0766" y="179724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4366" y="179724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20" name="Multiply 19"/>
          <p:cNvSpPr/>
          <p:nvPr/>
        </p:nvSpPr>
        <p:spPr bwMode="auto">
          <a:xfrm>
            <a:off x="6261100" y="2759265"/>
            <a:ext cx="548217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9317" y="3801596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pruned</a:t>
            </a:r>
          </a:p>
        </p:txBody>
      </p:sp>
      <p:sp>
        <p:nvSpPr>
          <p:cNvPr id="22" name="Curved Right Arrow 21"/>
          <p:cNvSpPr/>
          <p:nvPr/>
        </p:nvSpPr>
        <p:spPr bwMode="auto">
          <a:xfrm rot="20251953">
            <a:off x="6148919" y="3254921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Implementation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097643" cy="5121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to generate candidates?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Step 1: self-joining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400" i="1" baseline="-250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Step 2: pruning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Example of candidate-generation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abc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abd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acd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ace,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bcd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Self-joining: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*F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endParaRPr lang="en-US" altLang="en-US" sz="2400" i="1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abcd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abc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abd</a:t>
            </a:r>
            <a:endParaRPr lang="en-US" altLang="en-US" i="1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ace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Pruning:</a:t>
            </a: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removed because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not in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4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 {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abcd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}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63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034367" y="2250793"/>
          <a:ext cx="5109633" cy="396875"/>
        </p:xfrm>
        <a:graphic>
          <a:graphicData uri="http://schemas.openxmlformats.org/drawingml/2006/table">
            <a:tbl>
              <a:tblPr/>
              <a:tblGrid>
                <a:gridCol w="10223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23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023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223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223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urved Up Arrow 3"/>
          <p:cNvSpPr>
            <a:spLocks noChangeArrowheads="1"/>
          </p:cNvSpPr>
          <p:nvPr/>
        </p:nvSpPr>
        <p:spPr bwMode="auto">
          <a:xfrm>
            <a:off x="4643966" y="2631792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Curved Up Arrow 7"/>
          <p:cNvSpPr>
            <a:spLocks noChangeArrowheads="1"/>
          </p:cNvSpPr>
          <p:nvPr/>
        </p:nvSpPr>
        <p:spPr bwMode="auto">
          <a:xfrm>
            <a:off x="6675966" y="2631792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70623" y="2936592"/>
          <a:ext cx="890404" cy="396875"/>
        </p:xfrm>
        <a:graphic>
          <a:graphicData uri="http://schemas.openxmlformats.org/drawingml/2006/table">
            <a:tbl>
              <a:tblPr/>
              <a:tblGrid>
                <a:gridCol w="8904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6817782" y="2936592"/>
          <a:ext cx="839609" cy="396875"/>
        </p:xfrm>
        <a:graphic>
          <a:graphicData uri="http://schemas.openxmlformats.org/drawingml/2006/table">
            <a:tbl>
              <a:tblPr/>
              <a:tblGrid>
                <a:gridCol w="8396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Down Arrow 8"/>
          <p:cNvSpPr>
            <a:spLocks noChangeArrowheads="1"/>
          </p:cNvSpPr>
          <p:nvPr/>
        </p:nvSpPr>
        <p:spPr bwMode="auto">
          <a:xfrm>
            <a:off x="5050366" y="2784192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Down Arrow 17"/>
          <p:cNvSpPr>
            <a:spLocks noChangeArrowheads="1"/>
          </p:cNvSpPr>
          <p:nvPr/>
        </p:nvSpPr>
        <p:spPr bwMode="auto">
          <a:xfrm>
            <a:off x="7107766" y="2784192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Curved Up Arrow 19"/>
          <p:cNvSpPr>
            <a:spLocks noChangeArrowheads="1"/>
          </p:cNvSpPr>
          <p:nvPr/>
        </p:nvSpPr>
        <p:spPr bwMode="auto">
          <a:xfrm rot="-922558">
            <a:off x="5192184" y="2992155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0766" y="1869792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74366" y="1869792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5" name="Multiply 14"/>
          <p:cNvSpPr/>
          <p:nvPr/>
        </p:nvSpPr>
        <p:spPr bwMode="auto">
          <a:xfrm>
            <a:off x="6261100" y="2831817"/>
            <a:ext cx="548217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9317" y="3874148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pruned</a:t>
            </a:r>
          </a:p>
        </p:txBody>
      </p:sp>
      <p:sp>
        <p:nvSpPr>
          <p:cNvPr id="17" name="Curved Right Arrow 16"/>
          <p:cNvSpPr/>
          <p:nvPr/>
        </p:nvSpPr>
        <p:spPr bwMode="auto">
          <a:xfrm rot="20251953">
            <a:off x="6148919" y="3327473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Candidate Generation: An SQL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99193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Suppose the items in </a:t>
            </a:r>
            <a:r>
              <a:rPr lang="en-US" altLang="en-US" sz="26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6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 are listed </a:t>
            </a:r>
          </a:p>
          <a:p>
            <a:pPr marL="457200" lvl="1" indent="0"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 an order</a:t>
            </a:r>
          </a:p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Step 1: self-joining </a:t>
            </a:r>
            <a:r>
              <a:rPr lang="en-US" altLang="en-US" sz="26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6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insert into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b="1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400" b="1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400" b="1" i="1" baseline="-25000" dirty="0">
              <a:latin typeface="Corbel" charset="0"/>
              <a:ea typeface="Corbel" charset="0"/>
              <a:cs typeface="Corbel" charset="0"/>
            </a:endParaRP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select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…,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as p, F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as q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where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…,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k-2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k-2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&lt;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</a:p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Step 2: pruning</a:t>
            </a:r>
          </a:p>
          <a:p>
            <a:pPr marL="457200" lvl="1" indent="0">
              <a:buNone/>
            </a:pP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for all </a:t>
            </a:r>
            <a:r>
              <a:rPr lang="en-US" altLang="en-US" sz="2200" b="1" i="1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 c in </a:t>
            </a:r>
            <a:r>
              <a:rPr lang="en-US" altLang="en-US" sz="2200" b="1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b="1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do</a:t>
            </a:r>
          </a:p>
          <a:p>
            <a:pPr lvl="2">
              <a:buNone/>
            </a:pP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for all 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(k-1)-subsets s of c </a:t>
            </a: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do</a:t>
            </a:r>
          </a:p>
          <a:p>
            <a:pPr lvl="3">
              <a:buNone/>
            </a:pP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if 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(s is not in F</a:t>
            </a:r>
            <a:r>
              <a:rPr lang="en-US" altLang="en-US" sz="22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then delete 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 from </a:t>
            </a:r>
            <a:r>
              <a:rPr lang="en-US" altLang="en-US" sz="2200" i="1" dirty="0" err="1" smtClean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i="1" baseline="-25000" dirty="0" err="1" smtClean="0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200" i="1" baseline="-25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5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Improvements and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/>
              <a:t>Reduce passes of transaction database scans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Partitioning (e.g., </a:t>
            </a:r>
            <a:r>
              <a:rPr lang="en-US" altLang="en-US" dirty="0" err="1"/>
              <a:t>Savasere</a:t>
            </a:r>
            <a:r>
              <a:rPr lang="en-US" altLang="en-US" dirty="0"/>
              <a:t>, et al., 1995)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Dynamic </a:t>
            </a:r>
            <a:r>
              <a:rPr lang="en-US" altLang="en-US" dirty="0" err="1"/>
              <a:t>itemset</a:t>
            </a:r>
            <a:r>
              <a:rPr lang="en-US" altLang="en-US" dirty="0"/>
              <a:t> counting (</a:t>
            </a:r>
            <a:r>
              <a:rPr lang="en-US" altLang="en-US" dirty="0" err="1"/>
              <a:t>Brin</a:t>
            </a:r>
            <a:r>
              <a:rPr lang="en-US" altLang="en-US" dirty="0"/>
              <a:t>, et al., 1997)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Shrink the number of candidates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Hashing (e.g., DHP: Park, et al., 1995)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Pruning by support lower bounding (e.g., </a:t>
            </a:r>
            <a:r>
              <a:rPr lang="en-US" altLang="en-US" dirty="0" err="1"/>
              <a:t>Bayardo</a:t>
            </a:r>
            <a:r>
              <a:rPr lang="en-US" altLang="en-US" dirty="0"/>
              <a:t> 1998)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Sampling (e.g., </a:t>
            </a:r>
            <a:r>
              <a:rPr lang="en-US" altLang="en-US" dirty="0" err="1"/>
              <a:t>Toivonen</a:t>
            </a:r>
            <a:r>
              <a:rPr lang="en-US" altLang="en-US" dirty="0"/>
              <a:t>, 1996)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Exploring special data structures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Tree projection (Agarwal, et al., 2001)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H-miner (Pei, et al., 2001)</a:t>
            </a:r>
          </a:p>
          <a:p>
            <a:pPr lvl="1">
              <a:spcBef>
                <a:spcPts val="600"/>
              </a:spcBef>
            </a:pPr>
            <a:r>
              <a:rPr lang="en-US" altLang="en-US" dirty="0" err="1"/>
              <a:t>Hypecube</a:t>
            </a:r>
            <a:r>
              <a:rPr lang="en-US" altLang="en-US" dirty="0"/>
              <a:t> decomposition (e.g., LCM: Uno, et al., 2004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Partitioning</a:t>
            </a:r>
            <a:r>
              <a:rPr lang="en-US" altLang="en-US" dirty="0"/>
              <a:t> </a:t>
            </a:r>
            <a:r>
              <a:rPr lang="en-US" altLang="en-US" dirty="0" smtClean="0"/>
              <a:t>for</a:t>
            </a:r>
            <a:r>
              <a:rPr lang="en-US" altLang="en-US" dirty="0" smtClean="0"/>
              <a:t> 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Theorem: Any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that is potentially frequent in TDB must be frequent in at least one of the partitions of TDB   </a:t>
            </a: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Method: (A.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Savasere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E.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Omiecinski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S.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Navathe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VLDB’95</a:t>
            </a:r>
            <a:r>
              <a:rPr lang="en-US" altLang="en-US" sz="2400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Scan 1: Partition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database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and find local frequent patterns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Scan 2: Consolidate global frequent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patterns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01801" y="2725547"/>
            <a:ext cx="8940397" cy="1703573"/>
            <a:chOff x="311042" y="4267200"/>
            <a:chExt cx="8756758" cy="22456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90600" y="43434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857500" y="42672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943600" y="4343400"/>
              <a:ext cx="1143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5720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4906963" y="5105400"/>
              <a:ext cx="46037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52578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1219200" y="5791201"/>
              <a:ext cx="7620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1</a:t>
              </a: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3048000" y="5715000"/>
              <a:ext cx="7620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2</a:t>
              </a:r>
            </a:p>
          </p:txBody>
        </p: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6172200" y="5715000"/>
              <a:ext cx="685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k</a:t>
              </a:r>
            </a:p>
          </p:txBody>
        </p:sp>
        <p:sp>
          <p:nvSpPr>
            <p:cNvPr id="15" name="TextBox 16"/>
            <p:cNvSpPr txBox="1">
              <a:spLocks noChangeArrowheads="1"/>
            </p:cNvSpPr>
            <p:nvPr/>
          </p:nvSpPr>
          <p:spPr bwMode="auto">
            <a:xfrm>
              <a:off x="23622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7239000" y="5715000"/>
              <a:ext cx="1371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=       TDB</a:t>
              </a:r>
            </a:p>
          </p:txBody>
        </p: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56388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41148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9" name="TextBox 21"/>
            <p:cNvSpPr txBox="1">
              <a:spLocks noChangeArrowheads="1"/>
            </p:cNvSpPr>
            <p:nvPr/>
          </p:nvSpPr>
          <p:spPr bwMode="auto">
            <a:xfrm>
              <a:off x="685800" y="6096001"/>
              <a:ext cx="1828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</a:t>
              </a:r>
              <a:r>
                <a:rPr lang="en-US" altLang="en-US" sz="1400" baseline="-25000" dirty="0" smtClean="0">
                  <a:latin typeface="Tahoma" pitchFamily="34" charset="0"/>
                </a:rPr>
                <a:t>1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</a:t>
              </a:r>
              <a:r>
                <a:rPr lang="en-US" altLang="en-US" sz="1400" baseline="-25000" dirty="0" smtClean="0">
                  <a:latin typeface="Tahoma" pitchFamily="34" charset="0"/>
                </a:rPr>
                <a:t>1</a:t>
              </a:r>
              <a:r>
                <a:rPr lang="en-US" altLang="en-US" sz="1400" dirty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2743200" y="6096000"/>
              <a:ext cx="1828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</a:t>
              </a:r>
              <a:r>
                <a:rPr lang="en-US" altLang="en-US" sz="1400" baseline="-25000" dirty="0" smtClean="0">
                  <a:latin typeface="Tahoma" pitchFamily="34" charset="0"/>
                </a:rPr>
                <a:t>2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</a:t>
              </a:r>
              <a:r>
                <a:rPr lang="en-US" altLang="en-US" sz="1400" baseline="-25000" dirty="0" smtClean="0">
                  <a:latin typeface="Tahoma" pitchFamily="34" charset="0"/>
                </a:rPr>
                <a:t>2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5692774" y="6096000"/>
              <a:ext cx="1600201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>
                  <a:latin typeface="Tahoma" pitchFamily="34" charset="0"/>
                </a:rPr>
                <a:t>sup</a:t>
              </a:r>
              <a:r>
                <a:rPr lang="en-US" altLang="en-US" sz="1400" baseline="-25000" dirty="0" err="1" smtClean="0">
                  <a:latin typeface="Tahoma" pitchFamily="34" charset="0"/>
                </a:rPr>
                <a:t>k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r>
                <a:rPr lang="en-US" altLang="en-US" sz="1400" dirty="0" err="1" smtClean="0">
                  <a:latin typeface="Tahoma" pitchFamily="34" charset="0"/>
                </a:rPr>
                <a:t>TDB</a:t>
              </a:r>
              <a:r>
                <a:rPr lang="en-US" altLang="en-US" sz="1400" baseline="-25000" dirty="0" err="1" smtClean="0">
                  <a:latin typeface="Tahoma" pitchFamily="34" charset="0"/>
                </a:rPr>
                <a:t>k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2" name="TextBox 24"/>
            <p:cNvSpPr txBox="1">
              <a:spLocks noChangeArrowheads="1"/>
            </p:cNvSpPr>
            <p:nvPr/>
          </p:nvSpPr>
          <p:spPr bwMode="auto">
            <a:xfrm>
              <a:off x="7391400" y="6107114"/>
              <a:ext cx="16764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3" name="TextBox 21"/>
            <p:cNvSpPr txBox="1">
              <a:spLocks noChangeArrowheads="1"/>
            </p:cNvSpPr>
            <p:nvPr/>
          </p:nvSpPr>
          <p:spPr bwMode="auto">
            <a:xfrm rot="338854">
              <a:off x="311042" y="4882263"/>
              <a:ext cx="1622643" cy="4462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Here is the proof!</a:t>
              </a:r>
            </a:p>
          </p:txBody>
        </p:sp>
        <p:sp>
          <p:nvSpPr>
            <p:cNvPr id="24" name="TextBox 2"/>
            <p:cNvSpPr txBox="1">
              <a:spLocks noChangeArrowheads="1"/>
            </p:cNvSpPr>
            <p:nvPr/>
          </p:nvSpPr>
          <p:spPr bwMode="auto">
            <a:xfrm>
              <a:off x="4724400" y="5562600"/>
              <a:ext cx="609600" cy="48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. . .</a:t>
              </a:r>
            </a:p>
          </p:txBody>
        </p:sp>
        <p:sp>
          <p:nvSpPr>
            <p:cNvPr id="25" name="TextBox 23"/>
            <p:cNvSpPr txBox="1">
              <a:spLocks noChangeArrowheads="1"/>
            </p:cNvSpPr>
            <p:nvPr/>
          </p:nvSpPr>
          <p:spPr bwMode="auto">
            <a:xfrm>
              <a:off x="4703763" y="6015039"/>
              <a:ext cx="609600" cy="48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21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do you define frequent patterns in scientific knowledge discovery and technology exploration?</a:t>
            </a:r>
          </a:p>
          <a:p>
            <a:pPr lvl="1"/>
            <a:r>
              <a:rPr lang="en-US" sz="2400" dirty="0" smtClean="0"/>
              <a:t>{“social spam detection”, “matrix factorization”}</a:t>
            </a:r>
          </a:p>
          <a:p>
            <a:pPr lvl="1"/>
            <a:r>
              <a:rPr lang="en-US" sz="2400" dirty="0" smtClean="0"/>
              <a:t>{“social spam detection”, “Twitter”}</a:t>
            </a:r>
          </a:p>
          <a:p>
            <a:pPr lvl="1"/>
            <a:r>
              <a:rPr lang="mr-IN" sz="2400" dirty="0" smtClean="0"/>
              <a:t>…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Do you believe in the association: Diapers </a:t>
            </a:r>
            <a:r>
              <a:rPr lang="en-US" sz="2800" dirty="0" smtClean="0">
                <a:sym typeface="Wingdings"/>
              </a:rPr>
              <a:t> Beer?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5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mtClean="0"/>
              <a:t>R. </a:t>
            </a:r>
            <a:r>
              <a:rPr lang="en-US" altLang="en-US" dirty="0" smtClean="0"/>
              <a:t>Agrawal, T. </a:t>
            </a:r>
            <a:r>
              <a:rPr lang="en-US" altLang="en-US" dirty="0" err="1" smtClean="0"/>
              <a:t>Imielinski</a:t>
            </a:r>
            <a:r>
              <a:rPr lang="en-US" altLang="en-US" dirty="0" smtClean="0"/>
              <a:t>, and A. Swami, “Mining association rules between sets of items in large databases”,  in Proc. of SIGMOD'93</a:t>
            </a:r>
          </a:p>
          <a:p>
            <a:r>
              <a:rPr lang="en-US" altLang="en-US" dirty="0" smtClean="0"/>
              <a:t>R. J. </a:t>
            </a:r>
            <a:r>
              <a:rPr lang="en-US" altLang="en-US" dirty="0" err="1" smtClean="0"/>
              <a:t>Bayardo</a:t>
            </a:r>
            <a:r>
              <a:rPr lang="en-US" altLang="en-US" dirty="0" smtClean="0"/>
              <a:t>, “Efficiently mining long patterns from databases”, in Proc. of SIGMOD'98</a:t>
            </a:r>
          </a:p>
          <a:p>
            <a:r>
              <a:rPr lang="en-US" altLang="en-US" dirty="0" smtClean="0"/>
              <a:t>N. </a:t>
            </a:r>
            <a:r>
              <a:rPr lang="en-US" altLang="en-US" dirty="0" err="1" smtClean="0"/>
              <a:t>Pasquier</a:t>
            </a:r>
            <a:r>
              <a:rPr lang="en-US" altLang="en-US" dirty="0" smtClean="0"/>
              <a:t>, Y. </a:t>
            </a:r>
            <a:r>
              <a:rPr lang="en-US" altLang="en-US" dirty="0" err="1" smtClean="0"/>
              <a:t>Bastide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Taouil</a:t>
            </a:r>
            <a:r>
              <a:rPr lang="en-US" altLang="en-US" dirty="0" smtClean="0"/>
              <a:t>, and L. </a:t>
            </a:r>
            <a:r>
              <a:rPr lang="en-US" altLang="en-US" dirty="0" err="1" smtClean="0"/>
              <a:t>Lakhal</a:t>
            </a:r>
            <a:r>
              <a:rPr lang="en-US" altLang="en-US" dirty="0" smtClean="0"/>
              <a:t>, “Discovering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for association rules”, in Proc. of ICDT'99</a:t>
            </a:r>
          </a:p>
          <a:p>
            <a:r>
              <a:rPr lang="en-US" altLang="en-US" dirty="0" smtClean="0"/>
              <a:t>J. Han, H. Cheng, D. Xin, and X. Yan, “Frequent Pattern Mining: Current Status and Future Directions”, Data Mining and Knowledge Discovery, 15(1): 55-86, 2007</a:t>
            </a:r>
          </a:p>
          <a:p>
            <a:r>
              <a:rPr lang="en-US" altLang="en-US" dirty="0" smtClean="0"/>
              <a:t>R. Agrawal and R. </a:t>
            </a:r>
            <a:r>
              <a:rPr lang="en-US" altLang="en-US" dirty="0" err="1" smtClean="0"/>
              <a:t>Srikant</a:t>
            </a:r>
            <a:r>
              <a:rPr lang="en-US" altLang="en-US" dirty="0" smtClean="0"/>
              <a:t>, “Fast algorithms for mining association rules”, VLDB'94</a:t>
            </a:r>
          </a:p>
          <a:p>
            <a:r>
              <a:rPr lang="en-US" altLang="en-US" dirty="0" smtClean="0"/>
              <a:t>A. </a:t>
            </a:r>
            <a:r>
              <a:rPr lang="en-US" altLang="en-US" dirty="0" err="1" smtClean="0"/>
              <a:t>Savasere</a:t>
            </a:r>
            <a:r>
              <a:rPr lang="en-US" altLang="en-US" dirty="0" smtClean="0"/>
              <a:t>, 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, and S. </a:t>
            </a:r>
            <a:r>
              <a:rPr lang="en-US" altLang="en-US" dirty="0" err="1" smtClean="0"/>
              <a:t>Navathe</a:t>
            </a:r>
            <a:r>
              <a:rPr lang="en-US" altLang="en-US" dirty="0" smtClean="0"/>
              <a:t>, “An efficient algorithm for mining association rules in large databases”, VLDB'95</a:t>
            </a:r>
          </a:p>
          <a:p>
            <a:r>
              <a:rPr lang="en-US" altLang="en-US" dirty="0" smtClean="0"/>
              <a:t>J. S. Park, M. S. Chen, and P. S. Yu, “An effective hash-based algorithm for mining association rules”, SIGMOD'95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Sarawagi</a:t>
            </a:r>
            <a:r>
              <a:rPr lang="en-US" altLang="en-US" dirty="0" smtClean="0"/>
              <a:t>, S. Thomas, and R. Agrawal, “Integrating association rule mining with relational database systems: Alternatives and implications”, SIGMOD'98</a:t>
            </a:r>
          </a:p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, S. </a:t>
            </a:r>
            <a:r>
              <a:rPr lang="en-US" altLang="en-US" dirty="0" err="1" smtClean="0"/>
              <a:t>Parthasarathy</a:t>
            </a:r>
            <a:r>
              <a:rPr lang="en-US" altLang="en-US" dirty="0" smtClean="0"/>
              <a:t>, M. </a:t>
            </a:r>
            <a:r>
              <a:rPr lang="en-US" altLang="en-US" dirty="0" err="1" smtClean="0"/>
              <a:t>Ogihara</a:t>
            </a:r>
            <a:r>
              <a:rPr lang="en-US" altLang="en-US" dirty="0" smtClean="0"/>
              <a:t>, and W. Li, “Parallel algorithm for discovery of association rules”, Data Mining and Knowledge Discovery, 1997</a:t>
            </a:r>
          </a:p>
          <a:p>
            <a:r>
              <a:rPr lang="en-US" altLang="en-US" dirty="0" smtClean="0"/>
              <a:t>J. Han, J. Pei, and Y. Yin, “Mining frequent patterns without candidate generation”, SIGMOD’00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Discovery: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What are patterns?  </a:t>
            </a:r>
          </a:p>
          <a:p>
            <a:pPr lvl="1"/>
            <a:r>
              <a:rPr lang="en-US" altLang="en-US" sz="2000" dirty="0" smtClean="0"/>
              <a:t>Patterns: A set of items, subsequences, or substructures that occur frequently together (or strongly correlated) in a data set</a:t>
            </a:r>
          </a:p>
          <a:p>
            <a:pPr lvl="1"/>
            <a:r>
              <a:rPr lang="en-US" altLang="en-US" sz="2000" dirty="0" smtClean="0"/>
              <a:t>Patterns represent intrinsic and important properties of datasets</a:t>
            </a:r>
          </a:p>
          <a:p>
            <a:r>
              <a:rPr lang="en-US" altLang="en-US" sz="2400" dirty="0" smtClean="0"/>
              <a:t>Pattern discovery: Uncovering patterns from massive data</a:t>
            </a:r>
          </a:p>
          <a:p>
            <a:r>
              <a:rPr lang="en-US" altLang="en-US" sz="2400" dirty="0" smtClean="0"/>
              <a:t>Motivation examples:</a:t>
            </a:r>
          </a:p>
          <a:p>
            <a:pPr lvl="1"/>
            <a:r>
              <a:rPr lang="en-US" altLang="en-US" sz="2000" dirty="0" smtClean="0"/>
              <a:t>What products were often purchased together?</a:t>
            </a:r>
          </a:p>
          <a:p>
            <a:pPr lvl="1"/>
            <a:r>
              <a:rPr lang="en-US" altLang="en-US" sz="2000" dirty="0" smtClean="0"/>
              <a:t>What are the subsequent purchases after buying an iPad?</a:t>
            </a:r>
          </a:p>
          <a:p>
            <a:pPr lvl="1"/>
            <a:r>
              <a:rPr lang="en-US" altLang="en-US" sz="2000" dirty="0" smtClean="0"/>
              <a:t>What code segments likely contain copy-and-paste bugs?</a:t>
            </a:r>
          </a:p>
          <a:p>
            <a:pPr lvl="1"/>
            <a:r>
              <a:rPr lang="en-US" altLang="en-US" sz="2000" dirty="0" smtClean="0"/>
              <a:t>What word sequences likely form phrases in this corpus?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 and Hsiao, “CHARM: An Efficient Algorithm for Closed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Mining”, SDM'02</a:t>
            </a:r>
          </a:p>
          <a:p>
            <a:r>
              <a:rPr lang="en-US" altLang="en-US" dirty="0" smtClean="0"/>
              <a:t>J. Wang, J. Han, and J. Pei, “CLOSET+: Searching for the Best Strategies for Mining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”, KDD'03</a:t>
            </a:r>
          </a:p>
          <a:p>
            <a:r>
              <a:rPr lang="en-US" altLang="en-US" dirty="0" smtClean="0"/>
              <a:t>C. C. Aggarwal, M.A., </a:t>
            </a:r>
            <a:r>
              <a:rPr lang="en-US" altLang="en-US" dirty="0" err="1" smtClean="0"/>
              <a:t>Bhuiyan</a:t>
            </a:r>
            <a:r>
              <a:rPr lang="en-US" altLang="en-US" dirty="0" smtClean="0"/>
              <a:t>, M. A. Hasan, “Frequent Pattern Mining Algorithms: A Survey”, in Aggarwal and Han (eds.): Frequent Pattern Mining, Springer, 2014 </a:t>
            </a:r>
          </a:p>
          <a:p>
            <a:r>
              <a:rPr lang="en-US" altLang="en-US" dirty="0" smtClean="0"/>
              <a:t>C. C. Aggarwal and P. S. Yu.  A New Framework for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Generation. PODS’98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Brin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Motwani</a:t>
            </a:r>
            <a:r>
              <a:rPr lang="en-US" altLang="en-US" dirty="0" smtClean="0"/>
              <a:t>, and C. Silverstein.   Beyond market basket: Generalizing association rules to correlations.  SIGMOD'97</a:t>
            </a:r>
          </a:p>
          <a:p>
            <a:r>
              <a:rPr lang="en-US" altLang="en-US" dirty="0" smtClean="0"/>
              <a:t>M. </a:t>
            </a:r>
            <a:r>
              <a:rPr lang="en-US" altLang="en-US" dirty="0" err="1" smtClean="0"/>
              <a:t>Klemettinen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Mannila</a:t>
            </a:r>
            <a:r>
              <a:rPr lang="en-US" altLang="en-US" dirty="0" smtClean="0"/>
              <a:t>, P. </a:t>
            </a:r>
            <a:r>
              <a:rPr lang="en-US" altLang="en-US" dirty="0" err="1" smtClean="0"/>
              <a:t>Ronkainen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Toivonen</a:t>
            </a:r>
            <a:r>
              <a:rPr lang="en-US" altLang="en-US" dirty="0" smtClean="0"/>
              <a:t>, and A. I. </a:t>
            </a:r>
            <a:r>
              <a:rPr lang="en-US" altLang="en-US" dirty="0" err="1" smtClean="0"/>
              <a:t>Verkamo</a:t>
            </a:r>
            <a:r>
              <a:rPr lang="en-US" altLang="en-US" dirty="0" smtClean="0"/>
              <a:t>.   Finding interesting rules from large sets of discovered association rules.  CIKM'94</a:t>
            </a:r>
          </a:p>
          <a:p>
            <a:r>
              <a:rPr lang="en-US" altLang="en-US" dirty="0" smtClean="0"/>
              <a:t>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.   Alternative Interest Measures for Mining Associations.  TKDE’03</a:t>
            </a:r>
          </a:p>
          <a:p>
            <a:r>
              <a:rPr lang="en-US" altLang="en-US" dirty="0" smtClean="0"/>
              <a:t>P.-N. Tan, V. Kumar, and J. Srivastava.   Selecting the Right Interestingness Measure for Association Patterns.  KDD'02</a:t>
            </a:r>
          </a:p>
          <a:p>
            <a:r>
              <a:rPr lang="en-US" altLang="en-US" dirty="0" smtClean="0"/>
              <a:t>T. Wu, Y. Chen and J. Han, Re-Examination of Interestingness Measures in Pattern Mining: A Unified Framework, Data Mining and Knowledge Discovery, 21(3):371-397, 2010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Pattern </a:t>
            </a:r>
            <a:r>
              <a:rPr lang="en-US" altLang="en-US" dirty="0" smtClean="0"/>
              <a:t>Discovery:</a:t>
            </a:r>
            <a:br>
              <a:rPr lang="en-US" altLang="en-US" dirty="0" smtClean="0"/>
            </a:br>
            <a:r>
              <a:rPr lang="en-US" altLang="en-US" dirty="0" smtClean="0"/>
              <a:t>Why </a:t>
            </a:r>
            <a:r>
              <a:rPr lang="en-US" altLang="en-US" dirty="0"/>
              <a:t>Is It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Finding inherent regularities in a data set </a:t>
            </a:r>
          </a:p>
          <a:p>
            <a:r>
              <a:rPr lang="en-US" altLang="en-US" dirty="0" smtClean="0"/>
              <a:t>Foundation for many essential data mining tasks</a:t>
            </a:r>
          </a:p>
          <a:p>
            <a:pPr lvl="1"/>
            <a:r>
              <a:rPr lang="en-US" altLang="en-US" dirty="0" smtClean="0"/>
              <a:t>Association, correlation, and causality analysis</a:t>
            </a:r>
          </a:p>
          <a:p>
            <a:pPr lvl="1"/>
            <a:r>
              <a:rPr lang="en-US" altLang="en-US" dirty="0" smtClean="0"/>
              <a:t>Mining sequential, structural (e.g., sub-graph) patterns</a:t>
            </a:r>
          </a:p>
          <a:p>
            <a:pPr lvl="1"/>
            <a:r>
              <a:rPr lang="en-US" altLang="en-US" dirty="0" smtClean="0"/>
              <a:t>Pattern analysis in spatiotemporal, multimedia, time-series, and stream data </a:t>
            </a:r>
          </a:p>
          <a:p>
            <a:pPr lvl="1"/>
            <a:r>
              <a:rPr lang="en-US" altLang="en-US" dirty="0" smtClean="0"/>
              <a:t>Classification: Discriminative pattern-based analysis</a:t>
            </a:r>
          </a:p>
          <a:p>
            <a:pPr lvl="1"/>
            <a:r>
              <a:rPr lang="en-US" altLang="en-US" dirty="0" smtClean="0"/>
              <a:t>Cluster analysis: Pattern-based subspace clustering</a:t>
            </a:r>
          </a:p>
          <a:p>
            <a:r>
              <a:rPr lang="en-US" altLang="en-US" dirty="0" smtClean="0"/>
              <a:t>Broad applications</a:t>
            </a:r>
          </a:p>
          <a:p>
            <a:pPr lvl="1"/>
            <a:r>
              <a:rPr lang="en-US" altLang="en-US" dirty="0" smtClean="0"/>
              <a:t>Market basket analysis, cross-marketing, catalog design, sale campaign analysis, Web log analysis, biological sequence analysis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Patterns (</a:t>
            </a:r>
            <a:r>
              <a:rPr lang="en-US" dirty="0" err="1" smtClean="0"/>
              <a:t>Itemsets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143501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set of one or more items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k-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X = {x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absolute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support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count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of X: Frequency or the number of occurrences of 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X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relative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s: 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The fraction of transactions that contains X (i.e., the 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probability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contains X)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X is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frequent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if the support of X is no less than a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threshold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43525" y="3975602"/>
            <a:ext cx="3800475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marL="285744" lvl="1" indent="-285744">
              <a:spcBef>
                <a:spcPts val="200"/>
              </a:spcBef>
              <a:buClr>
                <a:srgbClr val="0000CC"/>
              </a:buClr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1-itemsets: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Beer: 3 (60%); Nuts: 3 (60%)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Diaper: 4 (80%); Eggs: 3 (60%)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2-itemsets: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{Beer, Diaper}: 3 (60%)</a:t>
            </a:r>
          </a:p>
        </p:txBody>
      </p:sp>
      <p:graphicFrame>
        <p:nvGraphicFramePr>
          <p:cNvPr id="6" name="Group 44"/>
          <p:cNvGraphicFramePr>
            <a:graphicFrameLocks noGrp="1"/>
          </p:cNvGraphicFramePr>
          <p:nvPr>
            <p:extLst/>
          </p:nvPr>
        </p:nvGraphicFramePr>
        <p:xfrm>
          <a:off x="5557836" y="1881159"/>
          <a:ext cx="3543299" cy="201111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768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66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Items bought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Nuts,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Coffee,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Diaper, Eggs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Coffee, Diaper,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2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From Frequent </a:t>
            </a:r>
            <a:r>
              <a:rPr lang="en-US" altLang="en-US" dirty="0" err="1"/>
              <a:t>Itemsets</a:t>
            </a:r>
            <a:r>
              <a:rPr lang="en-US" altLang="en-US" dirty="0"/>
              <a:t> to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431144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(s, c)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: The probability that a transaction contains X  Y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Confidence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c: The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conditional probabilit</a:t>
            </a:r>
            <a:r>
              <a:rPr lang="en-US" altLang="en-US" sz="2400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containing X also contains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 = sup(X  Y) / sup(X)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Association rule mining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Find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of the rules,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Y,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with minimum support and confidence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Frequent </a:t>
            </a:r>
            <a:r>
              <a:rPr lang="en-US" altLang="en-US" sz="21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: Let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1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1-itemsets: Beer: 3, Nuts: 3, Diaper: 4, Eggs: 3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2-itemsets:  {Beer, Diaper}: 3</a:t>
            </a:r>
            <a:endParaRPr lang="en-US" altLang="en-US" sz="2100" i="1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 Let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minconf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= 50%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Beer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Diaper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100%)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Diaper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Beer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75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%)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805366" y="3692696"/>
            <a:ext cx="4410074" cy="2401888"/>
            <a:chOff x="152400" y="3810000"/>
            <a:chExt cx="4049726" cy="2630488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7200" y="4343400"/>
              <a:ext cx="1905000" cy="1371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47800" y="4343400"/>
              <a:ext cx="1905000" cy="152400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762000" y="5029200"/>
              <a:ext cx="228600" cy="762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048000" y="4495800"/>
              <a:ext cx="228600" cy="6858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1981200" y="4191000"/>
              <a:ext cx="152400" cy="8382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743200" y="3810000"/>
              <a:ext cx="1458926" cy="76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  <a:latin typeface="Corbel" charset="0"/>
                  <a:ea typeface="Corbel" charset="0"/>
                  <a:cs typeface="Corbel" charset="0"/>
                </a:rPr>
                <a:t>Containing diaper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347788" y="3810000"/>
              <a:ext cx="1395413" cy="707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Containing both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28600" y="5715000"/>
              <a:ext cx="1629822" cy="43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2"/>
                  </a:solidFill>
                  <a:latin typeface="Corbel" charset="0"/>
                  <a:ea typeface="Corbel" charset="0"/>
                  <a:cs typeface="Corbel" charset="0"/>
                </a:rPr>
                <a:t>Containing beer</a:t>
              </a:r>
              <a:endParaRPr lang="en-US" altLang="en-US" sz="2000" b="1" u="sng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52400" y="3810000"/>
              <a:ext cx="3886200" cy="2630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31886" y="6109128"/>
            <a:ext cx="43190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Note: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X  Y, a subtle 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otation!</a:t>
            </a:r>
          </a:p>
        </p:txBody>
      </p:sp>
      <p:graphicFrame>
        <p:nvGraphicFramePr>
          <p:cNvPr id="16" name="Group 44"/>
          <p:cNvGraphicFramePr>
            <a:graphicFrameLocks noGrp="1"/>
          </p:cNvGraphicFramePr>
          <p:nvPr>
            <p:extLst/>
          </p:nvPr>
        </p:nvGraphicFramePr>
        <p:xfrm>
          <a:off x="5019996" y="1513728"/>
          <a:ext cx="3899295" cy="2011116"/>
        </p:xfrm>
        <a:graphic>
          <a:graphicData uri="http://schemas.openxmlformats.org/drawingml/2006/table">
            <a:tbl>
              <a:tblPr/>
              <a:tblGrid>
                <a:gridCol w="535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640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48381" y="4849771"/>
            <a:ext cx="79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01708" y="4893640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6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endParaRPr lang="en-US" sz="16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6845" y="4753681"/>
            <a:ext cx="1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Diaper}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7175" y="5737129"/>
            <a:ext cx="3843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 </a:t>
            </a:r>
            <a:r>
              <a:rPr lang="en-US" alt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 = </a:t>
            </a: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Beer, 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endParaRPr lang="en-US" sz="2000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Challenge: There Are Too Many Frequent Patterns!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 long pattern contains a combinatorial number of sub-patterns</a:t>
            </a:r>
          </a:p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frequent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does the following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contain?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TDB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: T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Assuming (absolute)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Let’s have a try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1-itemsets: 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2-itemsets: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 …,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mr-IN" altLang="en-US" sz="2400" dirty="0" smtClean="0">
                <a:latin typeface="Corbel" charset="0"/>
                <a:ea typeface="Corbel" charset="0"/>
                <a:cs typeface="Corbel" charset="0"/>
              </a:rPr>
              <a:t>…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marL="400050" lvl="1" indent="0">
              <a:buNone/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99-itemsets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100-itemset: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 total: 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… +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400" baseline="30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 2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– 1 sub-patterns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!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57079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too huge set for any computer to compute or store!</a:t>
            </a:r>
          </a:p>
        </p:txBody>
      </p:sp>
    </p:spTree>
    <p:extLst>
      <p:ext uri="{BB962C8B-B14F-4D97-AF65-F5344CB8AC3E}">
        <p14:creationId xmlns:p14="http://schemas.microsoft.com/office/powerpoint/2010/main" val="57367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Closed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to handle such a challenge?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Solution 1: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Closed patterns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 A pattern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X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if X is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frequent,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there exists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no super-pattern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 </a:t>
            </a:r>
            <a:r>
              <a:rPr lang="he-IL" altLang="en-US" sz="24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X, </a:t>
            </a:r>
            <a:r>
              <a:rPr lang="en-US" altLang="en-US" sz="24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with the same support</a:t>
            </a:r>
            <a:r>
              <a:rPr lang="en-US" altLang="en-US" sz="2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as 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	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closed patterns does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Two: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2”;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 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a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lossless compression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of frequent patterns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Reduces the # of patterns but does not lose the support information!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You will still be able to say: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2”,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”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Max-Patterns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Solution 2: 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Max-patterns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 A pattern X is a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if X is frequent and there exists no frequent super-pattern Y </a:t>
            </a:r>
            <a:r>
              <a:rPr lang="he-IL" altLang="en-US" sz="20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X, </a:t>
            </a:r>
            <a:r>
              <a:rPr lang="en-US" altLang="en-US" sz="1800" strike="sngStrike" dirty="0">
                <a:latin typeface="Corbel" charset="0"/>
                <a:ea typeface="Corbel" charset="0"/>
                <a:cs typeface="Corbel" charset="0"/>
              </a:rPr>
              <a:t>with the same support as X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Difference from close-patterns?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Do not care the real support of the sub-patterns of a max-pattern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How many max-patterns does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One:  P: “{a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a </a:t>
            </a:r>
            <a:r>
              <a:rPr lang="en-US" altLang="en-US" sz="20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lossy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compression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! 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We only know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is frequent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But we do not know the real support of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}, …, any more!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Thus in many applications,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closed-patterns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is more desirable than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max-patterns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Downward Closure Property of Frequent </a:t>
            </a:r>
            <a:r>
              <a:rPr lang="en-US" altLang="en-US" dirty="0" smtClean="0"/>
              <a:t>Patterns: </a:t>
            </a:r>
            <a:r>
              <a:rPr lang="en-US" altLang="en-US" dirty="0" err="1" smtClean="0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Observation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From TDB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1: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We get a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Also, its subsets are all frequent: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49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…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There must be some hidden relationships among frequent patterns! </a:t>
            </a:r>
          </a:p>
          <a:p>
            <a:r>
              <a:rPr lang="en-US" altLang="en-US" sz="2200" dirty="0" smtClean="0">
                <a:latin typeface="Corbel" charset="0"/>
                <a:ea typeface="Corbel" charset="0"/>
                <a:cs typeface="Corbel" charset="0"/>
              </a:rPr>
              <a:t>The </a:t>
            </a:r>
            <a:r>
              <a:rPr lang="en-US" altLang="en-US" sz="22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downward closure (also called “</a:t>
            </a:r>
            <a:r>
              <a:rPr lang="en-US" altLang="en-US" sz="2200" dirty="0" err="1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sz="22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”) </a:t>
            </a:r>
            <a:r>
              <a:rPr lang="en-US" altLang="en-US" sz="2200" dirty="0" smtClean="0">
                <a:latin typeface="Corbel" charset="0"/>
                <a:ea typeface="Corbel" charset="0"/>
                <a:cs typeface="Corbel" charset="0"/>
              </a:rPr>
              <a:t>property of frequent patterns</a:t>
            </a:r>
          </a:p>
          <a:p>
            <a:pPr marL="742950" lvl="2" indent="-342900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If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diaper, nuts}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frequent, so is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Every transaction containing {beer, diaper, nuts} also contains {beer, diaper} </a:t>
            </a:r>
          </a:p>
          <a:p>
            <a:pPr marL="742950" lvl="2" indent="-342900"/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 Any subset of a frequent </a:t>
            </a:r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must be frequent</a:t>
            </a:r>
            <a:endParaRPr lang="en-US" altLang="en-US" b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Efficient mining methodology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If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any subset of an 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infrequent, then there is no chance for S to be frequent—why do we even have to consider S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!?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91050" y="6010424"/>
            <a:ext cx="3393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A sharp knife for pruning!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09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48143</TotalTime>
  <Words>2361</Words>
  <Application>Microsoft Macintosh PowerPoint</Application>
  <PresentationFormat>On-screen Show (4:3)</PresentationFormat>
  <Paragraphs>363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Calibri</vt:lpstr>
      <vt:lpstr>Corbel</vt:lpstr>
      <vt:lpstr>Mangal</vt:lpstr>
      <vt:lpstr>MS PGothic</vt:lpstr>
      <vt:lpstr>Symbol</vt:lpstr>
      <vt:lpstr>Tahoma</vt:lpstr>
      <vt:lpstr>Wingdings</vt:lpstr>
      <vt:lpstr>华文楷体</vt:lpstr>
      <vt:lpstr>Arial</vt:lpstr>
      <vt:lpstr>Office Theme</vt:lpstr>
      <vt:lpstr>Chapter 6. Frequent Pattern Mining: Concepts and Apriori</vt:lpstr>
      <vt:lpstr>Pattern Discovery: Definition</vt:lpstr>
      <vt:lpstr>Pattern Discovery: Why Is It Important?</vt:lpstr>
      <vt:lpstr>Frequent Patterns (Itemsets)</vt:lpstr>
      <vt:lpstr>From Frequent Itemsets to Association Rules</vt:lpstr>
      <vt:lpstr>Challenge: There Are Too Many Frequent Patterns!</vt:lpstr>
      <vt:lpstr>Expressing Patterns in Compressed Form: Closed Patterns</vt:lpstr>
      <vt:lpstr>Expressing Patterns in Compressed Form: Max-Patterns</vt:lpstr>
      <vt:lpstr>The Downward Closure Property of Frequent Patterns: Apriori</vt:lpstr>
      <vt:lpstr>Apriori Pruning and Scalable Mining Methods</vt:lpstr>
      <vt:lpstr>Apriori: A Candidate Generation &amp; Test Approach</vt:lpstr>
      <vt:lpstr>The Apriori Algorithm (Pseudo-Code)</vt:lpstr>
      <vt:lpstr>The Apriori Algorithm: An Example</vt:lpstr>
      <vt:lpstr>Apriori: Implementation Tricks</vt:lpstr>
      <vt:lpstr>Candidate Generation: An SQL Implementation</vt:lpstr>
      <vt:lpstr>Apriori: Improvements and Alternatives</vt:lpstr>
      <vt:lpstr>Partitioning for Parallelization</vt:lpstr>
      <vt:lpstr>Discussion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2059</cp:revision>
  <cp:lastPrinted>2017-01-15T22:23:57Z</cp:lastPrinted>
  <dcterms:created xsi:type="dcterms:W3CDTF">2015-05-16T14:51:23Z</dcterms:created>
  <dcterms:modified xsi:type="dcterms:W3CDTF">2017-07-28T07:00:42Z</dcterms:modified>
</cp:coreProperties>
</file>