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81" r:id="rId2"/>
    <p:sldId id="307" r:id="rId3"/>
    <p:sldId id="304" r:id="rId4"/>
    <p:sldId id="306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315" r:id="rId13"/>
    <p:sldId id="316" r:id="rId14"/>
    <p:sldId id="317" r:id="rId15"/>
    <p:sldId id="303" r:id="rId16"/>
    <p:sldId id="299" r:id="rId17"/>
    <p:sldId id="300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aron Elmore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00"/>
    <a:srgbClr val="E2AC01"/>
    <a:srgbClr val="910012"/>
    <a:srgbClr val="FFE9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54" autoAdjust="0"/>
    <p:restoredTop sz="85748"/>
  </p:normalViewPr>
  <p:slideViewPr>
    <p:cSldViewPr snapToGrid="0" snapToObjects="1">
      <p:cViewPr>
        <p:scale>
          <a:sx n="87" d="100"/>
          <a:sy n="87" d="100"/>
        </p:scale>
        <p:origin x="536" y="2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23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commentAuthors" Target="commentAuthors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492DA4-7033-254B-9755-02E963D2D60B}" type="datetimeFigureOut">
              <a:rPr lang="en-US" smtClean="0"/>
              <a:t>7/28/17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B62766-2C43-EF4D-81BB-E60258EC4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5972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33186B-3F56-2747-A708-0F062C13EF5A}" type="datetimeFigureOut">
              <a:rPr lang="en-US" smtClean="0"/>
              <a:t>7/28/17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C9EB6B-96A1-6146-928C-891905651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6325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555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645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232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814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620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714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984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43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10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379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038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016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s.rpi.edu/~zaki/PaperDir/SIGKDD03-diffsets.pdf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LXx1xKF9oDg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438835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957916"/>
            <a:ext cx="7456311" cy="1752600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>
                <a:solidFill>
                  <a:schemeClr val="tx1"/>
                </a:solidFill>
              </a:rPr>
              <a:t>Meng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Jiang</a:t>
            </a:r>
          </a:p>
          <a:p>
            <a:pPr algn="l"/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CSE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40647/60647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Data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Science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Fall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2017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  <a:p>
            <a:pPr algn="l"/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Introduction to Data Mining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80543"/>
            <a:ext cx="7772400" cy="2268074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>
                <a:solidFill>
                  <a:srgbClr val="C00000"/>
                </a:solidFill>
              </a:rPr>
              <a:t>Chapter 6.</a:t>
            </a:r>
            <a:r>
              <a:rPr lang="zh-CN" altLang="en-US" dirty="0" smtClean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Frequent Pattern Mining: </a:t>
            </a:r>
            <a:r>
              <a:rPr lang="en-US" altLang="zh-CN" dirty="0" smtClean="0">
                <a:solidFill>
                  <a:srgbClr val="C00000"/>
                </a:solidFill>
              </a:rPr>
              <a:t>FP-Growth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685800" y="4739317"/>
            <a:ext cx="8110368" cy="12206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72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Mine Each Conditional Pattern-Base Recursively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10</a:t>
            </a:fld>
            <a:endParaRPr lang="en-US"/>
          </a:p>
        </p:txBody>
      </p:sp>
      <p:sp>
        <p:nvSpPr>
          <p:cNvPr id="5" name="Text Box 23"/>
          <p:cNvSpPr txBox="1">
            <a:spLocks noChangeArrowheads="1"/>
          </p:cNvSpPr>
          <p:nvPr/>
        </p:nvSpPr>
        <p:spPr bwMode="auto">
          <a:xfrm>
            <a:off x="4585458" y="4845504"/>
            <a:ext cx="7112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latin typeface="Corbel" charset="0"/>
                <a:ea typeface="Corbel" charset="0"/>
                <a:cs typeface="Corbel" charset="0"/>
              </a:rPr>
              <a:t>f:3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656361" y="1686488"/>
            <a:ext cx="4384258" cy="1347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For each conditional pattern-base</a:t>
            </a:r>
          </a:p>
          <a:p>
            <a:pPr lvl="1"/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Mine single-item patterns</a:t>
            </a:r>
          </a:p>
          <a:p>
            <a:pPr lvl="1"/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Construct its cond. FP-tree &amp; mine it</a:t>
            </a:r>
          </a:p>
        </p:txBody>
      </p: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-818868" y="4235905"/>
            <a:ext cx="1557867" cy="2346325"/>
            <a:chOff x="3264" y="2736"/>
            <a:chExt cx="736" cy="1478"/>
          </a:xfrm>
        </p:grpSpPr>
        <p:grpSp>
          <p:nvGrpSpPr>
            <p:cNvPr id="8" name="Group 6"/>
            <p:cNvGrpSpPr>
              <a:grpSpLocks/>
            </p:cNvGrpSpPr>
            <p:nvPr/>
          </p:nvGrpSpPr>
          <p:grpSpPr bwMode="auto">
            <a:xfrm>
              <a:off x="3792" y="2736"/>
              <a:ext cx="208" cy="1260"/>
              <a:chOff x="2282" y="2456"/>
              <a:chExt cx="208" cy="1260"/>
            </a:xfrm>
          </p:grpSpPr>
          <p:sp>
            <p:nvSpPr>
              <p:cNvPr id="10" name="Text Box 7"/>
              <p:cNvSpPr txBox="1">
                <a:spLocks noChangeArrowheads="1"/>
              </p:cNvSpPr>
              <p:nvPr/>
            </p:nvSpPr>
            <p:spPr bwMode="auto">
              <a:xfrm>
                <a:off x="2312" y="2456"/>
                <a:ext cx="145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dirty="0">
                    <a:latin typeface="Corbel" charset="0"/>
                    <a:ea typeface="Corbel" charset="0"/>
                    <a:cs typeface="Corbel" charset="0"/>
                  </a:rPr>
                  <a:t>{}</a:t>
                </a:r>
              </a:p>
            </p:txBody>
          </p:sp>
          <p:sp>
            <p:nvSpPr>
              <p:cNvPr id="11" name="Text Box 8"/>
              <p:cNvSpPr txBox="1">
                <a:spLocks noChangeArrowheads="1"/>
              </p:cNvSpPr>
              <p:nvPr/>
            </p:nvSpPr>
            <p:spPr bwMode="auto">
              <a:xfrm>
                <a:off x="2300" y="2840"/>
                <a:ext cx="187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i="1" dirty="0">
                    <a:latin typeface="Corbel" charset="0"/>
                    <a:ea typeface="Corbel" charset="0"/>
                    <a:cs typeface="Corbel" charset="0"/>
                  </a:rPr>
                  <a:t>f:3</a:t>
                </a:r>
              </a:p>
            </p:txBody>
          </p:sp>
          <p:sp>
            <p:nvSpPr>
              <p:cNvPr id="12" name="Text Box 9"/>
              <p:cNvSpPr txBox="1">
                <a:spLocks noChangeArrowheads="1"/>
              </p:cNvSpPr>
              <p:nvPr/>
            </p:nvSpPr>
            <p:spPr bwMode="auto">
              <a:xfrm>
                <a:off x="2287" y="3167"/>
                <a:ext cx="197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i="1">
                    <a:latin typeface="Corbel" charset="0"/>
                    <a:ea typeface="Corbel" charset="0"/>
                    <a:cs typeface="Corbel" charset="0"/>
                  </a:rPr>
                  <a:t>c:3</a:t>
                </a:r>
              </a:p>
            </p:txBody>
          </p:sp>
          <p:sp>
            <p:nvSpPr>
              <p:cNvPr id="13" name="Text Box 10"/>
              <p:cNvSpPr txBox="1">
                <a:spLocks noChangeArrowheads="1"/>
              </p:cNvSpPr>
              <p:nvPr/>
            </p:nvSpPr>
            <p:spPr bwMode="auto">
              <a:xfrm>
                <a:off x="2282" y="3503"/>
                <a:ext cx="208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i="1">
                    <a:latin typeface="Corbel" charset="0"/>
                    <a:ea typeface="Corbel" charset="0"/>
                    <a:cs typeface="Corbel" charset="0"/>
                  </a:rPr>
                  <a:t>a:3</a:t>
                </a:r>
              </a:p>
            </p:txBody>
          </p:sp>
          <p:cxnSp>
            <p:nvCxnSpPr>
              <p:cNvPr id="14" name="AutoShape 11"/>
              <p:cNvCxnSpPr>
                <a:cxnSpLocks noChangeShapeType="1"/>
              </p:cNvCxnSpPr>
              <p:nvPr/>
            </p:nvCxnSpPr>
            <p:spPr bwMode="auto">
              <a:xfrm flipH="1">
                <a:off x="2411" y="2708"/>
                <a:ext cx="3" cy="1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5" name="AutoShape 12"/>
              <p:cNvCxnSpPr>
                <a:cxnSpLocks noChangeShapeType="1"/>
              </p:cNvCxnSpPr>
              <p:nvPr/>
            </p:nvCxnSpPr>
            <p:spPr bwMode="auto">
              <a:xfrm flipH="1">
                <a:off x="2408" y="3092"/>
                <a:ext cx="3" cy="75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6" name="AutoShape 13"/>
              <p:cNvCxnSpPr>
                <a:cxnSpLocks noChangeShapeType="1"/>
              </p:cNvCxnSpPr>
              <p:nvPr/>
            </p:nvCxnSpPr>
            <p:spPr bwMode="auto">
              <a:xfrm flipH="1">
                <a:off x="2407" y="3419"/>
                <a:ext cx="2" cy="84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9" name="Text Box 14"/>
            <p:cNvSpPr txBox="1">
              <a:spLocks noChangeArrowheads="1"/>
            </p:cNvSpPr>
            <p:nvPr/>
          </p:nvSpPr>
          <p:spPr bwMode="auto">
            <a:xfrm>
              <a:off x="3264" y="4020"/>
              <a:ext cx="87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400" b="1" i="1">
                <a:latin typeface="Corbel" charset="0"/>
                <a:ea typeface="Corbel" charset="0"/>
                <a:cs typeface="Corbel" charset="0"/>
              </a:endParaRPr>
            </a:p>
          </p:txBody>
        </p:sp>
      </p:grpSp>
      <p:grpSp>
        <p:nvGrpSpPr>
          <p:cNvPr id="17" name="Group 53"/>
          <p:cNvGrpSpPr>
            <a:grpSpLocks/>
          </p:cNvGrpSpPr>
          <p:nvPr/>
        </p:nvGrpSpPr>
        <p:grpSpPr bwMode="auto">
          <a:xfrm>
            <a:off x="400621" y="1684545"/>
            <a:ext cx="4137025" cy="2471803"/>
            <a:chOff x="5080000" y="3327204"/>
            <a:chExt cx="3102769" cy="2471969"/>
          </a:xfrm>
        </p:grpSpPr>
        <p:sp>
          <p:nvSpPr>
            <p:cNvPr id="18" name="Rectangle 4"/>
            <p:cNvSpPr>
              <a:spLocks noChangeArrowheads="1"/>
            </p:cNvSpPr>
            <p:nvPr/>
          </p:nvSpPr>
          <p:spPr bwMode="auto">
            <a:xfrm>
              <a:off x="5334000" y="3909298"/>
              <a:ext cx="1705534" cy="1889875"/>
            </a:xfrm>
            <a:prstGeom prst="rect">
              <a:avLst/>
            </a:prstGeom>
            <a:solidFill>
              <a:srgbClr val="FAE2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u="sng" dirty="0">
                  <a:latin typeface="Corbel" charset="0"/>
                  <a:ea typeface="Corbel" charset="0"/>
                  <a:cs typeface="Corbel" charset="0"/>
                </a:rPr>
                <a:t>item	cond. pattern base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c	f:3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a	fc:3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b	fca:1, f:1, c:1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m	fca:2, fcab:1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p	fcam:2, cb:1</a:t>
              </a:r>
            </a:p>
          </p:txBody>
        </p:sp>
        <p:sp>
          <p:nvSpPr>
            <p:cNvPr id="19" name="TextBox 55"/>
            <p:cNvSpPr txBox="1">
              <a:spLocks noChangeArrowheads="1"/>
            </p:cNvSpPr>
            <p:nvPr/>
          </p:nvSpPr>
          <p:spPr bwMode="auto">
            <a:xfrm>
              <a:off x="5080000" y="3327204"/>
              <a:ext cx="3102769" cy="36935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 b="1" i="1">
                  <a:latin typeface="Corbel" charset="0"/>
                  <a:ea typeface="Corbel" charset="0"/>
                  <a:cs typeface="Corbel" charset="0"/>
                </a:rPr>
                <a:t>Conditional </a:t>
              </a:r>
              <a:r>
                <a:rPr lang="en-US" altLang="en-US" sz="1800" b="1">
                  <a:latin typeface="Corbel" charset="0"/>
                  <a:ea typeface="Corbel" charset="0"/>
                  <a:cs typeface="Corbel" charset="0"/>
                </a:rPr>
                <a:t>pattern bases</a:t>
              </a:r>
            </a:p>
          </p:txBody>
        </p:sp>
      </p:grp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5008370" y="2710257"/>
            <a:ext cx="4032250" cy="373063"/>
          </a:xfrm>
          <a:prstGeom prst="rect">
            <a:avLst/>
          </a:prstGeom>
          <a:solidFill>
            <a:srgbClr val="F6E6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en-US" sz="1800" i="1" dirty="0">
                <a:latin typeface="Corbel" charset="0"/>
                <a:ea typeface="Corbel" charset="0"/>
                <a:cs typeface="Corbel" charset="0"/>
              </a:rPr>
              <a:t>p</a:t>
            </a: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-conditional PB: 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fcam:2, cb:1 </a:t>
            </a:r>
            <a:r>
              <a:rPr lang="en-US" altLang="en-US" sz="1800" b="1" dirty="0">
                <a:latin typeface="Corbel" charset="0"/>
                <a:ea typeface="Corbel" charset="0"/>
                <a:cs typeface="Corbel" charset="0"/>
              </a:rPr>
              <a:t>→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 c: 3</a:t>
            </a: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5008370" y="3167457"/>
            <a:ext cx="4032250" cy="373063"/>
          </a:xfrm>
          <a:prstGeom prst="rect">
            <a:avLst/>
          </a:prstGeom>
          <a:solidFill>
            <a:srgbClr val="F6E6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marL="0" lvl="1" eaLnBrk="1" hangingPunct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1800" i="1" dirty="0">
                <a:latin typeface="Corbel" charset="0"/>
                <a:ea typeface="Corbel" charset="0"/>
                <a:cs typeface="Corbel" charset="0"/>
              </a:rPr>
              <a:t>m</a:t>
            </a: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-conditional PB: 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fca:2, fcab:1 </a:t>
            </a:r>
            <a:r>
              <a:rPr lang="en-US" altLang="en-US" sz="1800" b="1" dirty="0">
                <a:latin typeface="Corbel" charset="0"/>
                <a:ea typeface="Corbel" charset="0"/>
                <a:cs typeface="Corbel" charset="0"/>
              </a:rPr>
              <a:t>→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1800" b="1" i="1" dirty="0" err="1">
                <a:latin typeface="Corbel" charset="0"/>
                <a:ea typeface="Corbel" charset="0"/>
                <a:cs typeface="Corbel" charset="0"/>
              </a:rPr>
              <a:t>fca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: 3</a:t>
            </a: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5008369" y="3624657"/>
            <a:ext cx="4032250" cy="373063"/>
          </a:xfrm>
          <a:prstGeom prst="rect">
            <a:avLst/>
          </a:prstGeom>
          <a:solidFill>
            <a:srgbClr val="F6E6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marL="0" lvl="1" eaLnBrk="1" hangingPunct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1800" i="1" dirty="0">
                <a:latin typeface="Corbel" charset="0"/>
                <a:ea typeface="Corbel" charset="0"/>
                <a:cs typeface="Corbel" charset="0"/>
              </a:rPr>
              <a:t>b</a:t>
            </a: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-conditional PB: 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fca:1, f:1, c:1 </a:t>
            </a:r>
            <a:r>
              <a:rPr lang="en-US" altLang="en-US" sz="1800" b="1" dirty="0">
                <a:latin typeface="Corbel" charset="0"/>
                <a:ea typeface="Corbel" charset="0"/>
                <a:cs typeface="Corbel" charset="0"/>
              </a:rPr>
              <a:t>→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 ɸ</a:t>
            </a:r>
          </a:p>
        </p:txBody>
      </p:sp>
      <p:grpSp>
        <p:nvGrpSpPr>
          <p:cNvPr id="23" name="Group 14"/>
          <p:cNvGrpSpPr>
            <a:grpSpLocks/>
          </p:cNvGrpSpPr>
          <p:nvPr/>
        </p:nvGrpSpPr>
        <p:grpSpPr bwMode="auto">
          <a:xfrm>
            <a:off x="1029456" y="4197806"/>
            <a:ext cx="1248703" cy="1808163"/>
            <a:chOff x="4393" y="1248"/>
            <a:chExt cx="693" cy="1139"/>
          </a:xfrm>
        </p:grpSpPr>
        <p:sp>
          <p:nvSpPr>
            <p:cNvPr id="24" name="Text Box 15"/>
            <p:cNvSpPr txBox="1">
              <a:spLocks noChangeArrowheads="1"/>
            </p:cNvSpPr>
            <p:nvPr/>
          </p:nvSpPr>
          <p:spPr bwMode="auto">
            <a:xfrm>
              <a:off x="4878" y="1248"/>
              <a:ext cx="17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Corbel" charset="0"/>
                  <a:ea typeface="Corbel" charset="0"/>
                  <a:cs typeface="Corbel" charset="0"/>
                </a:rPr>
                <a:t>{}</a:t>
              </a:r>
            </a:p>
          </p:txBody>
        </p:sp>
        <p:sp>
          <p:nvSpPr>
            <p:cNvPr id="25" name="Text Box 16"/>
            <p:cNvSpPr txBox="1">
              <a:spLocks noChangeArrowheads="1"/>
            </p:cNvSpPr>
            <p:nvPr/>
          </p:nvSpPr>
          <p:spPr bwMode="auto">
            <a:xfrm>
              <a:off x="4866" y="1632"/>
              <a:ext cx="22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Corbel" charset="0"/>
                  <a:ea typeface="Corbel" charset="0"/>
                  <a:cs typeface="Corbel" charset="0"/>
                </a:rPr>
                <a:t>f:3</a:t>
              </a:r>
            </a:p>
          </p:txBody>
        </p:sp>
        <p:sp>
          <p:nvSpPr>
            <p:cNvPr id="26" name="Text Box 17"/>
            <p:cNvSpPr txBox="1">
              <a:spLocks noChangeArrowheads="1"/>
            </p:cNvSpPr>
            <p:nvPr/>
          </p:nvSpPr>
          <p:spPr bwMode="auto">
            <a:xfrm>
              <a:off x="4853" y="1959"/>
              <a:ext cx="231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Corbel" charset="0"/>
                  <a:ea typeface="Corbel" charset="0"/>
                  <a:cs typeface="Corbel" charset="0"/>
                </a:rPr>
                <a:t>c:3</a:t>
              </a:r>
            </a:p>
          </p:txBody>
        </p:sp>
        <p:cxnSp>
          <p:nvCxnSpPr>
            <p:cNvPr id="27" name="AutoShape 18"/>
            <p:cNvCxnSpPr>
              <a:cxnSpLocks noChangeShapeType="1"/>
            </p:cNvCxnSpPr>
            <p:nvPr/>
          </p:nvCxnSpPr>
          <p:spPr bwMode="auto">
            <a:xfrm flipH="1">
              <a:off x="4996" y="1500"/>
              <a:ext cx="1" cy="13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" name="AutoShape 19"/>
            <p:cNvCxnSpPr>
              <a:cxnSpLocks noChangeShapeType="1"/>
            </p:cNvCxnSpPr>
            <p:nvPr/>
          </p:nvCxnSpPr>
          <p:spPr bwMode="auto">
            <a:xfrm flipH="1">
              <a:off x="4995" y="1884"/>
              <a:ext cx="1" cy="7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" name="Text Box 20"/>
            <p:cNvSpPr txBox="1">
              <a:spLocks noChangeArrowheads="1"/>
            </p:cNvSpPr>
            <p:nvPr/>
          </p:nvSpPr>
          <p:spPr bwMode="auto">
            <a:xfrm>
              <a:off x="4393" y="2193"/>
              <a:ext cx="103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400" b="1" i="1">
                <a:latin typeface="Corbel" charset="0"/>
                <a:ea typeface="Corbel" charset="0"/>
                <a:cs typeface="Corbel" charset="0"/>
              </a:endParaRPr>
            </a:p>
          </p:txBody>
        </p:sp>
      </p:grpSp>
      <p:sp>
        <p:nvSpPr>
          <p:cNvPr id="30" name="Rectangle 2"/>
          <p:cNvSpPr>
            <a:spLocks noChangeArrowheads="1"/>
          </p:cNvSpPr>
          <p:nvPr/>
        </p:nvSpPr>
        <p:spPr bwMode="auto">
          <a:xfrm>
            <a:off x="1701709" y="5771017"/>
            <a:ext cx="87164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i="1">
                <a:latin typeface="Corbel" charset="0"/>
                <a:ea typeface="Corbel" charset="0"/>
                <a:cs typeface="Corbel" charset="0"/>
              </a:rPr>
              <a:t>am-cond.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rbel" charset="0"/>
                <a:ea typeface="Corbel" charset="0"/>
                <a:cs typeface="Corbel" charset="0"/>
              </a:rPr>
              <a:t>FP-tree</a:t>
            </a:r>
            <a:endParaRPr lang="en-US" altLang="en-US" sz="1400" i="1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31" name="Rectangle 3"/>
          <p:cNvSpPr>
            <a:spLocks noChangeArrowheads="1"/>
          </p:cNvSpPr>
          <p:nvPr/>
        </p:nvSpPr>
        <p:spPr bwMode="auto">
          <a:xfrm>
            <a:off x="52992" y="6140905"/>
            <a:ext cx="9073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latin typeface="Corbel" charset="0"/>
                <a:ea typeface="Corbel" charset="0"/>
                <a:cs typeface="Corbel" charset="0"/>
              </a:rPr>
              <a:t>m-cond.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latin typeface="Corbel" charset="0"/>
                <a:ea typeface="Corbel" charset="0"/>
                <a:cs typeface="Corbel" charset="0"/>
              </a:rPr>
              <a:t>FP-tree</a:t>
            </a:r>
          </a:p>
        </p:txBody>
      </p:sp>
      <p:sp>
        <p:nvSpPr>
          <p:cNvPr id="32" name="Text Box 22"/>
          <p:cNvSpPr txBox="1">
            <a:spLocks noChangeArrowheads="1"/>
          </p:cNvSpPr>
          <p:nvPr/>
        </p:nvSpPr>
        <p:spPr bwMode="auto">
          <a:xfrm>
            <a:off x="3173643" y="4220030"/>
            <a:ext cx="30649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Corbel" charset="0"/>
                <a:ea typeface="Corbel" charset="0"/>
                <a:cs typeface="Corbel" charset="0"/>
              </a:rPr>
              <a:t>{}</a:t>
            </a:r>
          </a:p>
        </p:txBody>
      </p:sp>
      <p:sp>
        <p:nvSpPr>
          <p:cNvPr id="33" name="Text Box 23"/>
          <p:cNvSpPr txBox="1">
            <a:spLocks noChangeArrowheads="1"/>
          </p:cNvSpPr>
          <p:nvPr/>
        </p:nvSpPr>
        <p:spPr bwMode="auto">
          <a:xfrm>
            <a:off x="3148243" y="4829630"/>
            <a:ext cx="39626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latin typeface="Corbel" charset="0"/>
                <a:ea typeface="Corbel" charset="0"/>
                <a:cs typeface="Corbel" charset="0"/>
              </a:rPr>
              <a:t>f:3</a:t>
            </a:r>
          </a:p>
        </p:txBody>
      </p:sp>
      <p:cxnSp>
        <p:nvCxnSpPr>
          <p:cNvPr id="34" name="AutoShape 24"/>
          <p:cNvCxnSpPr>
            <a:cxnSpLocks noChangeShapeType="1"/>
          </p:cNvCxnSpPr>
          <p:nvPr/>
        </p:nvCxnSpPr>
        <p:spPr bwMode="auto">
          <a:xfrm flipH="1">
            <a:off x="3382442" y="4620140"/>
            <a:ext cx="6965" cy="20949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Text Box 25"/>
          <p:cNvSpPr txBox="1">
            <a:spLocks noChangeArrowheads="1"/>
          </p:cNvSpPr>
          <p:nvPr/>
        </p:nvSpPr>
        <p:spPr bwMode="auto">
          <a:xfrm>
            <a:off x="3013333" y="5226505"/>
            <a:ext cx="85401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i="1">
                <a:latin typeface="Corbel" charset="0"/>
                <a:ea typeface="Corbel" charset="0"/>
                <a:cs typeface="Corbel" charset="0"/>
              </a:rPr>
              <a:t>cm-cond.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rbel" charset="0"/>
                <a:ea typeface="Corbel" charset="0"/>
                <a:cs typeface="Corbel" charset="0"/>
              </a:rPr>
              <a:t>FP-tree</a:t>
            </a:r>
            <a:endParaRPr lang="en-US" altLang="en-US" sz="1400" i="1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36" name="Curved Down Arrow 5"/>
          <p:cNvSpPr>
            <a:spLocks noChangeArrowheads="1"/>
          </p:cNvSpPr>
          <p:nvPr/>
        </p:nvSpPr>
        <p:spPr bwMode="auto">
          <a:xfrm rot="-882105">
            <a:off x="639992" y="4751842"/>
            <a:ext cx="2478617" cy="493712"/>
          </a:xfrm>
          <a:prstGeom prst="curvedDownArrow">
            <a:avLst>
              <a:gd name="adj1" fmla="val 24980"/>
              <a:gd name="adj2" fmla="val 49942"/>
              <a:gd name="adj3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37" name="Curved Up Arrow 6"/>
          <p:cNvSpPr>
            <a:spLocks noChangeArrowheads="1"/>
          </p:cNvSpPr>
          <p:nvPr/>
        </p:nvSpPr>
        <p:spPr bwMode="auto">
          <a:xfrm rot="-929925">
            <a:off x="2475143" y="5393192"/>
            <a:ext cx="2364316" cy="366712"/>
          </a:xfrm>
          <a:prstGeom prst="curvedUpArrow">
            <a:avLst>
              <a:gd name="adj1" fmla="val 24983"/>
              <a:gd name="adj2" fmla="val 50012"/>
              <a:gd name="adj3" fmla="val 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38" name="Curved Down Arrow 78"/>
          <p:cNvSpPr>
            <a:spLocks noChangeArrowheads="1"/>
          </p:cNvSpPr>
          <p:nvPr/>
        </p:nvSpPr>
        <p:spPr bwMode="auto">
          <a:xfrm rot="-1772547">
            <a:off x="623059" y="5524955"/>
            <a:ext cx="1299633" cy="282575"/>
          </a:xfrm>
          <a:prstGeom prst="curvedDownArrow">
            <a:avLst>
              <a:gd name="adj1" fmla="val 25088"/>
              <a:gd name="adj2" fmla="val 50161"/>
              <a:gd name="adj3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39" name="Text Box 22"/>
          <p:cNvSpPr txBox="1">
            <a:spLocks noChangeArrowheads="1"/>
          </p:cNvSpPr>
          <p:nvPr/>
        </p:nvSpPr>
        <p:spPr bwMode="auto">
          <a:xfrm>
            <a:off x="4701876" y="4235905"/>
            <a:ext cx="30649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Corbel" charset="0"/>
                <a:ea typeface="Corbel" charset="0"/>
                <a:cs typeface="Corbel" charset="0"/>
              </a:rPr>
              <a:t>{}</a:t>
            </a:r>
          </a:p>
        </p:txBody>
      </p:sp>
      <p:cxnSp>
        <p:nvCxnSpPr>
          <p:cNvPr id="40" name="AutoShape 24"/>
          <p:cNvCxnSpPr>
            <a:cxnSpLocks noChangeShapeType="1"/>
          </p:cNvCxnSpPr>
          <p:nvPr/>
        </p:nvCxnSpPr>
        <p:spPr bwMode="auto">
          <a:xfrm>
            <a:off x="4831705" y="4592056"/>
            <a:ext cx="13763" cy="26680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" name="Text Box 25"/>
          <p:cNvSpPr txBox="1">
            <a:spLocks noChangeArrowheads="1"/>
          </p:cNvSpPr>
          <p:nvPr/>
        </p:nvSpPr>
        <p:spPr bwMode="auto">
          <a:xfrm>
            <a:off x="4457781" y="5242380"/>
            <a:ext cx="94538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i="1">
                <a:latin typeface="Corbel" charset="0"/>
                <a:ea typeface="Corbel" charset="0"/>
                <a:cs typeface="Corbel" charset="0"/>
              </a:rPr>
              <a:t>cam-cond.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rbel" charset="0"/>
                <a:ea typeface="Corbel" charset="0"/>
                <a:cs typeface="Corbel" charset="0"/>
              </a:rPr>
              <a:t>FP-tree</a:t>
            </a:r>
            <a:endParaRPr lang="en-US" altLang="en-US" sz="1400" i="1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2" name="Rectangle 15"/>
          <p:cNvSpPr>
            <a:spLocks noChangeArrowheads="1"/>
          </p:cNvSpPr>
          <p:nvPr/>
        </p:nvSpPr>
        <p:spPr bwMode="auto">
          <a:xfrm>
            <a:off x="5403168" y="5276439"/>
            <a:ext cx="2476500" cy="1151084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 i="1" dirty="0">
                <a:latin typeface="Corbel" charset="0"/>
                <a:ea typeface="Corbel" charset="0"/>
                <a:cs typeface="Corbel" charset="0"/>
              </a:rPr>
              <a:t>m: 3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 i="1" dirty="0" err="1">
                <a:latin typeface="Corbel" charset="0"/>
                <a:ea typeface="Corbel" charset="0"/>
                <a:cs typeface="Corbel" charset="0"/>
              </a:rPr>
              <a:t>fm</a:t>
            </a:r>
            <a:r>
              <a:rPr lang="en-US" altLang="en-US" sz="1600" b="1" i="1" dirty="0">
                <a:latin typeface="Corbel" charset="0"/>
                <a:ea typeface="Corbel" charset="0"/>
                <a:cs typeface="Corbel" charset="0"/>
              </a:rPr>
              <a:t>: 3, cm: 3, am: 3 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 i="1" dirty="0" err="1">
                <a:latin typeface="Corbel" charset="0"/>
                <a:ea typeface="Corbel" charset="0"/>
                <a:cs typeface="Corbel" charset="0"/>
              </a:rPr>
              <a:t>fcm</a:t>
            </a:r>
            <a:r>
              <a:rPr lang="en-US" altLang="en-US" sz="1600" b="1" i="1" dirty="0">
                <a:latin typeface="Corbel" charset="0"/>
                <a:ea typeface="Corbel" charset="0"/>
                <a:cs typeface="Corbel" charset="0"/>
              </a:rPr>
              <a:t>: 3, fam:3, cam: 3 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 i="1" dirty="0" err="1">
                <a:latin typeface="Corbel" charset="0"/>
                <a:ea typeface="Corbel" charset="0"/>
                <a:cs typeface="Corbel" charset="0"/>
              </a:rPr>
              <a:t>fcam</a:t>
            </a:r>
            <a:r>
              <a:rPr lang="en-US" altLang="en-US" sz="1600" b="1" i="1" dirty="0">
                <a:latin typeface="Corbel" charset="0"/>
                <a:ea typeface="Corbel" charset="0"/>
                <a:cs typeface="Corbel" charset="0"/>
              </a:rPr>
              <a:t>: 3</a:t>
            </a:r>
          </a:p>
        </p:txBody>
      </p:sp>
      <p:sp>
        <p:nvSpPr>
          <p:cNvPr id="43" name="Rectangle 3"/>
          <p:cNvSpPr txBox="1">
            <a:spLocks noChangeArrowheads="1"/>
          </p:cNvSpPr>
          <p:nvPr/>
        </p:nvSpPr>
        <p:spPr bwMode="auto">
          <a:xfrm>
            <a:off x="5403168" y="4327980"/>
            <a:ext cx="3210872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  <a:defRPr/>
            </a:pPr>
            <a:r>
              <a:rPr lang="en-US" altLang="en-US" sz="1800" kern="0" dirty="0" smtClean="0">
                <a:latin typeface="Corbel" charset="0"/>
                <a:ea typeface="Corbel" charset="0"/>
                <a:cs typeface="Corbel" charset="0"/>
              </a:rPr>
              <a:t>Actually, for single branch FP-tree, </a:t>
            </a:r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all frequent patterns can be generated in one shot</a:t>
            </a:r>
          </a:p>
        </p:txBody>
      </p:sp>
      <p:sp>
        <p:nvSpPr>
          <p:cNvPr id="44" name="Text Box 39"/>
          <p:cNvSpPr txBox="1">
            <a:spLocks noChangeArrowheads="1"/>
          </p:cNvSpPr>
          <p:nvPr/>
        </p:nvSpPr>
        <p:spPr bwMode="auto">
          <a:xfrm>
            <a:off x="2389931" y="2636367"/>
            <a:ext cx="1985022" cy="240066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 dirty="0" err="1" smtClean="0">
                <a:latin typeface="Corbel" charset="0"/>
                <a:ea typeface="Corbel" charset="0"/>
                <a:cs typeface="Corbel" charset="0"/>
              </a:rPr>
              <a:t>min_support</a:t>
            </a:r>
            <a:r>
              <a:rPr lang="en-US" altLang="en-US" sz="1600" b="1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1600" b="1" dirty="0">
                <a:latin typeface="Corbel" charset="0"/>
                <a:ea typeface="Corbel" charset="0"/>
                <a:cs typeface="Corbel" charset="0"/>
              </a:rPr>
              <a:t>= 3</a:t>
            </a:r>
            <a:endParaRPr lang="en-US" altLang="en-US" sz="1800" b="1" u="sng" dirty="0">
              <a:latin typeface="Corbel" charset="0"/>
              <a:ea typeface="Corbel" charset="0"/>
              <a:cs typeface="Corbe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2026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Mine Each Conditional Pattern-Base Recursively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11</a:t>
            </a:fld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37646" y="1687138"/>
            <a:ext cx="4678977" cy="1347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For each conditional pattern-base</a:t>
            </a:r>
          </a:p>
          <a:p>
            <a:pPr lvl="1"/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Mine single-item patterns</a:t>
            </a:r>
          </a:p>
          <a:p>
            <a:pPr lvl="1"/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Construct its </a:t>
            </a:r>
            <a:r>
              <a:rPr lang="en-US" altLang="en-US" sz="1800" b="1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cond. FP-tree </a:t>
            </a:r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&amp; </a:t>
            </a:r>
            <a:r>
              <a:rPr lang="en-US" altLang="en-US" sz="1800" b="1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mine</a:t>
            </a:r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 it</a:t>
            </a:r>
          </a:p>
        </p:txBody>
      </p:sp>
      <p:grpSp>
        <p:nvGrpSpPr>
          <p:cNvPr id="6" name="Group 53"/>
          <p:cNvGrpSpPr>
            <a:grpSpLocks/>
          </p:cNvGrpSpPr>
          <p:nvPr/>
        </p:nvGrpSpPr>
        <p:grpSpPr bwMode="auto">
          <a:xfrm>
            <a:off x="400621" y="1684545"/>
            <a:ext cx="4137025" cy="2471803"/>
            <a:chOff x="5080000" y="3327204"/>
            <a:chExt cx="3102769" cy="2471969"/>
          </a:xfrm>
        </p:grpSpPr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5334000" y="3909298"/>
              <a:ext cx="1705534" cy="1889875"/>
            </a:xfrm>
            <a:prstGeom prst="rect">
              <a:avLst/>
            </a:prstGeom>
            <a:solidFill>
              <a:srgbClr val="FAE2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u="sng" dirty="0">
                  <a:latin typeface="Corbel" charset="0"/>
                  <a:ea typeface="Corbel" charset="0"/>
                  <a:cs typeface="Corbel" charset="0"/>
                </a:rPr>
                <a:t>item	cond. pattern base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c	f:3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a	fc:3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b	fca:1, f:1, c:1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m	fca:2, fcab:1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p	fcam:2, cb:1</a:t>
              </a:r>
            </a:p>
          </p:txBody>
        </p:sp>
        <p:sp>
          <p:nvSpPr>
            <p:cNvPr id="8" name="TextBox 55"/>
            <p:cNvSpPr txBox="1">
              <a:spLocks noChangeArrowheads="1"/>
            </p:cNvSpPr>
            <p:nvPr/>
          </p:nvSpPr>
          <p:spPr bwMode="auto">
            <a:xfrm>
              <a:off x="5080000" y="3327204"/>
              <a:ext cx="3102769" cy="36935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 b="1" i="1">
                  <a:latin typeface="Corbel" charset="0"/>
                  <a:ea typeface="Corbel" charset="0"/>
                  <a:cs typeface="Corbel" charset="0"/>
                </a:rPr>
                <a:t>Conditional </a:t>
              </a:r>
              <a:r>
                <a:rPr lang="en-US" altLang="en-US" sz="1800" b="1">
                  <a:latin typeface="Corbel" charset="0"/>
                  <a:ea typeface="Corbel" charset="0"/>
                  <a:cs typeface="Corbel" charset="0"/>
                </a:rPr>
                <a:t>pattern bases</a:t>
              </a:r>
            </a:p>
          </p:txBody>
        </p:sp>
      </p:grp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5008370" y="2710257"/>
            <a:ext cx="4032250" cy="373063"/>
          </a:xfrm>
          <a:prstGeom prst="rect">
            <a:avLst/>
          </a:prstGeom>
          <a:solidFill>
            <a:srgbClr val="F6E6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en-US" sz="1800" i="1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p</a:t>
            </a:r>
            <a:r>
              <a:rPr lang="en-US" altLang="en-US" sz="18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-conditional PB: </a:t>
            </a:r>
            <a:r>
              <a:rPr lang="en-US" altLang="en-US" sz="1800" b="1" i="1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fcam:2, cb:1 </a:t>
            </a:r>
            <a:r>
              <a:rPr lang="en-US" altLang="en-US" sz="1800" b="1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→</a:t>
            </a:r>
            <a:r>
              <a:rPr lang="en-US" altLang="en-US" sz="1800" b="1" i="1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 c: 3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5008370" y="3167457"/>
            <a:ext cx="4032250" cy="373063"/>
          </a:xfrm>
          <a:prstGeom prst="rect">
            <a:avLst/>
          </a:prstGeom>
          <a:solidFill>
            <a:srgbClr val="F6E6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marL="0" lvl="1" eaLnBrk="1" hangingPunct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1800" i="1" dirty="0">
                <a:latin typeface="Corbel" charset="0"/>
                <a:ea typeface="Corbel" charset="0"/>
                <a:cs typeface="Corbel" charset="0"/>
              </a:rPr>
              <a:t>m</a:t>
            </a: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-conditional PB: 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fca:2, fcab:1 </a:t>
            </a:r>
            <a:r>
              <a:rPr lang="en-US" altLang="en-US" sz="1800" b="1" dirty="0">
                <a:latin typeface="Corbel" charset="0"/>
                <a:ea typeface="Corbel" charset="0"/>
                <a:cs typeface="Corbel" charset="0"/>
              </a:rPr>
              <a:t>→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1800" b="1" i="1" dirty="0" err="1">
                <a:latin typeface="Corbel" charset="0"/>
                <a:ea typeface="Corbel" charset="0"/>
                <a:cs typeface="Corbel" charset="0"/>
              </a:rPr>
              <a:t>fca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: 3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5008369" y="3624657"/>
            <a:ext cx="4032250" cy="373063"/>
          </a:xfrm>
          <a:prstGeom prst="rect">
            <a:avLst/>
          </a:prstGeom>
          <a:solidFill>
            <a:srgbClr val="F6E6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marL="0" lvl="1" eaLnBrk="1" hangingPunct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1800" i="1" dirty="0">
                <a:latin typeface="Corbel" charset="0"/>
                <a:ea typeface="Corbel" charset="0"/>
                <a:cs typeface="Corbel" charset="0"/>
              </a:rPr>
              <a:t>b</a:t>
            </a: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-conditional PB: 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fca:1, f:1, c:1 </a:t>
            </a:r>
            <a:r>
              <a:rPr lang="en-US" altLang="en-US" sz="1800" b="1" dirty="0">
                <a:latin typeface="Corbel" charset="0"/>
                <a:ea typeface="Corbel" charset="0"/>
                <a:cs typeface="Corbel" charset="0"/>
              </a:rPr>
              <a:t>→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 ɸ</a:t>
            </a:r>
          </a:p>
        </p:txBody>
      </p:sp>
      <p:sp>
        <p:nvSpPr>
          <p:cNvPr id="12" name="Text Box 39"/>
          <p:cNvSpPr txBox="1">
            <a:spLocks noChangeArrowheads="1"/>
          </p:cNvSpPr>
          <p:nvPr/>
        </p:nvSpPr>
        <p:spPr bwMode="auto">
          <a:xfrm>
            <a:off x="2389931" y="2636367"/>
            <a:ext cx="1985022" cy="240066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 dirty="0" err="1" smtClean="0">
                <a:latin typeface="Corbel" charset="0"/>
                <a:ea typeface="Corbel" charset="0"/>
                <a:cs typeface="Corbel" charset="0"/>
              </a:rPr>
              <a:t>min_support</a:t>
            </a:r>
            <a:r>
              <a:rPr lang="en-US" altLang="en-US" sz="1600" b="1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1600" b="1" dirty="0">
                <a:latin typeface="Corbel" charset="0"/>
                <a:ea typeface="Corbel" charset="0"/>
                <a:cs typeface="Corbel" charset="0"/>
              </a:rPr>
              <a:t>= 3</a:t>
            </a:r>
            <a:endParaRPr lang="en-US" altLang="en-US" sz="1800" b="1" u="sng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5008369" y="4059850"/>
            <a:ext cx="4032250" cy="373063"/>
          </a:xfrm>
          <a:prstGeom prst="rect">
            <a:avLst/>
          </a:prstGeom>
          <a:solidFill>
            <a:srgbClr val="F6E6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marL="0" lvl="1" eaLnBrk="1" hangingPunct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1800" i="1" dirty="0">
                <a:latin typeface="Corbel" charset="0"/>
                <a:ea typeface="Corbel" charset="0"/>
                <a:cs typeface="Corbel" charset="0"/>
              </a:rPr>
              <a:t>a</a:t>
            </a:r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-conditional </a:t>
            </a: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PB: </a:t>
            </a:r>
            <a:r>
              <a:rPr lang="en-US" altLang="en-US" sz="1800" b="1" i="1" dirty="0" smtClean="0">
                <a:latin typeface="Corbel" charset="0"/>
                <a:ea typeface="Corbel" charset="0"/>
                <a:cs typeface="Corbel" charset="0"/>
              </a:rPr>
              <a:t>fc:3 </a:t>
            </a:r>
            <a:r>
              <a:rPr lang="en-US" altLang="en-US" sz="1800" b="1" dirty="0">
                <a:latin typeface="Corbel" charset="0"/>
                <a:ea typeface="Corbel" charset="0"/>
                <a:cs typeface="Corbel" charset="0"/>
              </a:rPr>
              <a:t>→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1800" b="1" i="1" dirty="0" smtClean="0">
                <a:latin typeface="Corbel" charset="0"/>
                <a:ea typeface="Corbel" charset="0"/>
                <a:cs typeface="Corbel" charset="0"/>
              </a:rPr>
              <a:t>fc:3</a:t>
            </a:r>
            <a:endParaRPr lang="en-US" altLang="en-US" sz="1800" b="1" i="1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5008369" y="4498602"/>
            <a:ext cx="4032250" cy="373063"/>
          </a:xfrm>
          <a:prstGeom prst="rect">
            <a:avLst/>
          </a:prstGeom>
          <a:solidFill>
            <a:srgbClr val="F6E6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marL="0" lvl="1" eaLnBrk="1" hangingPunct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1800" i="1" dirty="0">
                <a:latin typeface="Corbel" charset="0"/>
                <a:ea typeface="Corbel" charset="0"/>
                <a:cs typeface="Corbel" charset="0"/>
              </a:rPr>
              <a:t>c</a:t>
            </a:r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-conditional </a:t>
            </a: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PB: </a:t>
            </a:r>
            <a:r>
              <a:rPr lang="en-US" altLang="en-US" sz="1800" b="1" i="1" dirty="0" smtClean="0">
                <a:latin typeface="Corbel" charset="0"/>
                <a:ea typeface="Corbel" charset="0"/>
                <a:cs typeface="Corbel" charset="0"/>
              </a:rPr>
              <a:t>f:3 </a:t>
            </a:r>
            <a:r>
              <a:rPr lang="en-US" altLang="en-US" sz="1800" b="1" dirty="0">
                <a:latin typeface="Corbel" charset="0"/>
                <a:ea typeface="Corbel" charset="0"/>
                <a:cs typeface="Corbel" charset="0"/>
              </a:rPr>
              <a:t>→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1800" b="1" i="1" dirty="0" smtClean="0">
                <a:latin typeface="Corbel" charset="0"/>
                <a:ea typeface="Corbel" charset="0"/>
                <a:cs typeface="Corbel" charset="0"/>
              </a:rPr>
              <a:t>f:3</a:t>
            </a:r>
            <a:endParaRPr lang="en-US" altLang="en-US" sz="1800" b="1" i="1" dirty="0">
              <a:latin typeface="Corbel" charset="0"/>
              <a:ea typeface="Corbel" charset="0"/>
              <a:cs typeface="Corbe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6756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Mine Each Conditional Pattern-Base Recursively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12</a:t>
            </a:fld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37646" y="1687138"/>
            <a:ext cx="4678977" cy="1347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For each conditional pattern-base</a:t>
            </a:r>
          </a:p>
          <a:p>
            <a:pPr lvl="1"/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Mine single-item patterns</a:t>
            </a:r>
          </a:p>
          <a:p>
            <a:pPr lvl="1"/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Construct its </a:t>
            </a:r>
            <a:r>
              <a:rPr lang="en-US" altLang="en-US" sz="1800" b="1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cond. FP-tree </a:t>
            </a:r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&amp; </a:t>
            </a:r>
            <a:r>
              <a:rPr lang="en-US" altLang="en-US" sz="1800" b="1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mine</a:t>
            </a:r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 it</a:t>
            </a:r>
          </a:p>
        </p:txBody>
      </p:sp>
      <p:grpSp>
        <p:nvGrpSpPr>
          <p:cNvPr id="6" name="Group 53"/>
          <p:cNvGrpSpPr>
            <a:grpSpLocks/>
          </p:cNvGrpSpPr>
          <p:nvPr/>
        </p:nvGrpSpPr>
        <p:grpSpPr bwMode="auto">
          <a:xfrm>
            <a:off x="400621" y="1684545"/>
            <a:ext cx="4137025" cy="2471803"/>
            <a:chOff x="5080000" y="3327204"/>
            <a:chExt cx="3102769" cy="2471969"/>
          </a:xfrm>
        </p:grpSpPr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5334000" y="3909298"/>
              <a:ext cx="1705534" cy="1889875"/>
            </a:xfrm>
            <a:prstGeom prst="rect">
              <a:avLst/>
            </a:prstGeom>
            <a:solidFill>
              <a:srgbClr val="FAE2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u="sng" dirty="0">
                  <a:latin typeface="Corbel" charset="0"/>
                  <a:ea typeface="Corbel" charset="0"/>
                  <a:cs typeface="Corbel" charset="0"/>
                </a:rPr>
                <a:t>item	cond. pattern base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c	f:3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a	fc:3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b	fca:1, f:1, c:1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m	fca:2, fcab:1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p	fcam:2, cb:1</a:t>
              </a:r>
            </a:p>
          </p:txBody>
        </p:sp>
        <p:sp>
          <p:nvSpPr>
            <p:cNvPr id="8" name="TextBox 55"/>
            <p:cNvSpPr txBox="1">
              <a:spLocks noChangeArrowheads="1"/>
            </p:cNvSpPr>
            <p:nvPr/>
          </p:nvSpPr>
          <p:spPr bwMode="auto">
            <a:xfrm>
              <a:off x="5080000" y="3327204"/>
              <a:ext cx="3102769" cy="36935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 b="1" i="1">
                  <a:latin typeface="Corbel" charset="0"/>
                  <a:ea typeface="Corbel" charset="0"/>
                  <a:cs typeface="Corbel" charset="0"/>
                </a:rPr>
                <a:t>Conditional </a:t>
              </a:r>
              <a:r>
                <a:rPr lang="en-US" altLang="en-US" sz="1800" b="1">
                  <a:latin typeface="Corbel" charset="0"/>
                  <a:ea typeface="Corbel" charset="0"/>
                  <a:cs typeface="Corbel" charset="0"/>
                </a:rPr>
                <a:t>pattern bases</a:t>
              </a:r>
            </a:p>
          </p:txBody>
        </p:sp>
      </p:grp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5008370" y="2710257"/>
            <a:ext cx="4032250" cy="373063"/>
          </a:xfrm>
          <a:prstGeom prst="rect">
            <a:avLst/>
          </a:prstGeom>
          <a:solidFill>
            <a:srgbClr val="F6E6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en-US" sz="1800" i="1" dirty="0">
                <a:latin typeface="Corbel" charset="0"/>
                <a:ea typeface="Corbel" charset="0"/>
                <a:cs typeface="Corbel" charset="0"/>
              </a:rPr>
              <a:t>p</a:t>
            </a: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-conditional PB: 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fcam:2, cb:1 </a:t>
            </a:r>
            <a:r>
              <a:rPr lang="en-US" altLang="en-US" sz="1800" b="1" dirty="0">
                <a:latin typeface="Corbel" charset="0"/>
                <a:ea typeface="Corbel" charset="0"/>
                <a:cs typeface="Corbel" charset="0"/>
              </a:rPr>
              <a:t>→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 c: 3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5008370" y="3167457"/>
            <a:ext cx="4032250" cy="373063"/>
          </a:xfrm>
          <a:prstGeom prst="rect">
            <a:avLst/>
          </a:prstGeom>
          <a:solidFill>
            <a:srgbClr val="F6E6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marL="0" lvl="1" eaLnBrk="1" hangingPunct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1800" i="1" dirty="0">
                <a:latin typeface="Corbel" charset="0"/>
                <a:ea typeface="Corbel" charset="0"/>
                <a:cs typeface="Corbel" charset="0"/>
              </a:rPr>
              <a:t>m</a:t>
            </a: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-conditional PB: 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fca:2, fcab:1 </a:t>
            </a:r>
            <a:r>
              <a:rPr lang="en-US" altLang="en-US" sz="1800" b="1" dirty="0">
                <a:latin typeface="Corbel" charset="0"/>
                <a:ea typeface="Corbel" charset="0"/>
                <a:cs typeface="Corbel" charset="0"/>
              </a:rPr>
              <a:t>→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1800" b="1" i="1" dirty="0" err="1">
                <a:latin typeface="Corbel" charset="0"/>
                <a:ea typeface="Corbel" charset="0"/>
                <a:cs typeface="Corbel" charset="0"/>
              </a:rPr>
              <a:t>fca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: 3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5008369" y="3624657"/>
            <a:ext cx="4032250" cy="373063"/>
          </a:xfrm>
          <a:prstGeom prst="rect">
            <a:avLst/>
          </a:prstGeom>
          <a:solidFill>
            <a:srgbClr val="F6E6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marL="0" lvl="1" eaLnBrk="1" hangingPunct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1800" i="1" dirty="0">
                <a:latin typeface="Corbel" charset="0"/>
                <a:ea typeface="Corbel" charset="0"/>
                <a:cs typeface="Corbel" charset="0"/>
              </a:rPr>
              <a:t>b</a:t>
            </a: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-conditional PB: 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fca:1, f:1, c:1 </a:t>
            </a:r>
            <a:r>
              <a:rPr lang="en-US" altLang="en-US" sz="1800" b="1" dirty="0">
                <a:latin typeface="Corbel" charset="0"/>
                <a:ea typeface="Corbel" charset="0"/>
                <a:cs typeface="Corbel" charset="0"/>
              </a:rPr>
              <a:t>→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 ɸ</a:t>
            </a:r>
          </a:p>
        </p:txBody>
      </p:sp>
      <p:sp>
        <p:nvSpPr>
          <p:cNvPr id="12" name="Text Box 39"/>
          <p:cNvSpPr txBox="1">
            <a:spLocks noChangeArrowheads="1"/>
          </p:cNvSpPr>
          <p:nvPr/>
        </p:nvSpPr>
        <p:spPr bwMode="auto">
          <a:xfrm>
            <a:off x="2389931" y="2636367"/>
            <a:ext cx="1985022" cy="240066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 dirty="0" err="1" smtClean="0">
                <a:latin typeface="Corbel" charset="0"/>
                <a:ea typeface="Corbel" charset="0"/>
                <a:cs typeface="Corbel" charset="0"/>
              </a:rPr>
              <a:t>min_support</a:t>
            </a:r>
            <a:r>
              <a:rPr lang="en-US" altLang="en-US" sz="1600" b="1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1600" b="1" dirty="0">
                <a:latin typeface="Corbel" charset="0"/>
                <a:ea typeface="Corbel" charset="0"/>
                <a:cs typeface="Corbel" charset="0"/>
              </a:rPr>
              <a:t>= 3</a:t>
            </a:r>
            <a:endParaRPr lang="en-US" altLang="en-US" sz="1800" b="1" u="sng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5008369" y="4059850"/>
            <a:ext cx="4032250" cy="373063"/>
          </a:xfrm>
          <a:prstGeom prst="rect">
            <a:avLst/>
          </a:prstGeom>
          <a:solidFill>
            <a:srgbClr val="F6E6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marL="0" lvl="1" eaLnBrk="1" hangingPunct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1800" i="1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a</a:t>
            </a:r>
            <a:r>
              <a:rPr lang="en-US" altLang="en-US" sz="1800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-conditional </a:t>
            </a:r>
            <a:r>
              <a:rPr lang="en-US" altLang="en-US" sz="18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PB: </a:t>
            </a:r>
            <a:r>
              <a:rPr lang="en-US" altLang="en-US" sz="1800" b="1" i="1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fc:3 </a:t>
            </a:r>
            <a:r>
              <a:rPr lang="en-US" altLang="en-US" sz="1800" b="1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→</a:t>
            </a:r>
            <a:r>
              <a:rPr lang="en-US" altLang="en-US" sz="1800" b="1" i="1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1800" b="1" i="1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fc:3</a:t>
            </a:r>
            <a:endParaRPr lang="en-US" altLang="en-US" sz="1800" b="1" i="1" dirty="0">
              <a:solidFill>
                <a:srgbClr val="FF0000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5008369" y="4498602"/>
            <a:ext cx="4032250" cy="373063"/>
          </a:xfrm>
          <a:prstGeom prst="rect">
            <a:avLst/>
          </a:prstGeom>
          <a:solidFill>
            <a:srgbClr val="F6E6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marL="0" lvl="1" eaLnBrk="1" hangingPunct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1800" i="1" dirty="0">
                <a:latin typeface="Corbel" charset="0"/>
                <a:ea typeface="Corbel" charset="0"/>
                <a:cs typeface="Corbel" charset="0"/>
              </a:rPr>
              <a:t>c</a:t>
            </a:r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-conditional </a:t>
            </a: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PB: </a:t>
            </a:r>
            <a:r>
              <a:rPr lang="en-US" altLang="en-US" sz="1800" b="1" i="1" dirty="0" smtClean="0">
                <a:latin typeface="Corbel" charset="0"/>
                <a:ea typeface="Corbel" charset="0"/>
                <a:cs typeface="Corbel" charset="0"/>
              </a:rPr>
              <a:t>f:3 </a:t>
            </a:r>
            <a:r>
              <a:rPr lang="en-US" altLang="en-US" sz="1800" b="1" dirty="0">
                <a:latin typeface="Corbel" charset="0"/>
                <a:ea typeface="Corbel" charset="0"/>
                <a:cs typeface="Corbel" charset="0"/>
              </a:rPr>
              <a:t>→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1800" b="1" i="1" dirty="0" smtClean="0">
                <a:latin typeface="Corbel" charset="0"/>
                <a:ea typeface="Corbel" charset="0"/>
                <a:cs typeface="Corbel" charset="0"/>
              </a:rPr>
              <a:t>f:3</a:t>
            </a:r>
            <a:endParaRPr lang="en-US" altLang="en-US" sz="1800" b="1" i="1" dirty="0">
              <a:latin typeface="Corbel" charset="0"/>
              <a:ea typeface="Corbel" charset="0"/>
              <a:cs typeface="Corbe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6844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A Special Case: Single Prefix Path in FP-tree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en-US" sz="2000" dirty="0"/>
              <a:t>Suppose a (conditional) FP-tree T has a shared single prefix-path P</a:t>
            </a:r>
          </a:p>
          <a:p>
            <a:pPr>
              <a:lnSpc>
                <a:spcPct val="120000"/>
              </a:lnSpc>
            </a:pPr>
            <a:r>
              <a:rPr lang="en-US" altLang="en-US" sz="2000" dirty="0"/>
              <a:t>Mining can be decomposed into two parts</a:t>
            </a:r>
          </a:p>
          <a:p>
            <a:pPr lvl="1">
              <a:lnSpc>
                <a:spcPct val="120000"/>
              </a:lnSpc>
            </a:pPr>
            <a:r>
              <a:rPr lang="en-US" altLang="en-US" sz="2000" dirty="0"/>
              <a:t>Reduction of the single prefix path into one node</a:t>
            </a:r>
          </a:p>
          <a:p>
            <a:pPr lvl="1">
              <a:lnSpc>
                <a:spcPct val="120000"/>
              </a:lnSpc>
            </a:pPr>
            <a:r>
              <a:rPr lang="en-US" altLang="en-US" sz="2000" dirty="0"/>
              <a:t>Concatenation of the mining results of the two </a:t>
            </a:r>
            <a:r>
              <a:rPr lang="en-US" altLang="en-US" sz="2000" dirty="0" smtClean="0"/>
              <a:t>parts</a:t>
            </a:r>
            <a:endParaRPr lang="en-US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13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97036" y="4710939"/>
            <a:ext cx="5004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b="1" dirty="0">
                <a:latin typeface="Corbel" charset="0"/>
                <a:ea typeface="Corbel" charset="0"/>
                <a:cs typeface="Corbel" charset="0"/>
                <a:sym typeface="Wingdings 3" pitchFamily="18" charset="2"/>
              </a:rPr>
              <a:t></a:t>
            </a: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128068" y="3167096"/>
            <a:ext cx="2516717" cy="3646488"/>
            <a:chOff x="0" y="1824"/>
            <a:chExt cx="1189" cy="2297"/>
          </a:xfrm>
        </p:grpSpPr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240" y="1824"/>
              <a:ext cx="334" cy="1253"/>
              <a:chOff x="144" y="1824"/>
              <a:chExt cx="334" cy="1253"/>
            </a:xfrm>
          </p:grpSpPr>
          <p:sp>
            <p:nvSpPr>
              <p:cNvPr id="17" name="Text Box 7"/>
              <p:cNvSpPr txBox="1">
                <a:spLocks noChangeArrowheads="1"/>
              </p:cNvSpPr>
              <p:nvPr/>
            </p:nvSpPr>
            <p:spPr bwMode="auto">
              <a:xfrm>
                <a:off x="149" y="2504"/>
                <a:ext cx="329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 i="1" dirty="0">
                    <a:latin typeface="Corbel" charset="0"/>
                    <a:ea typeface="Corbel" charset="0"/>
                    <a:cs typeface="Corbel" charset="0"/>
                  </a:rPr>
                  <a:t>a</a:t>
                </a:r>
                <a:r>
                  <a:rPr lang="en-US" altLang="en-US" sz="2000" i="1" baseline="-25000" dirty="0">
                    <a:latin typeface="Corbel" charset="0"/>
                    <a:ea typeface="Corbel" charset="0"/>
                    <a:cs typeface="Corbel" charset="0"/>
                  </a:rPr>
                  <a:t>2</a:t>
                </a:r>
                <a:r>
                  <a:rPr lang="en-US" altLang="en-US" sz="2000" i="1" dirty="0">
                    <a:latin typeface="Corbel" charset="0"/>
                    <a:ea typeface="Corbel" charset="0"/>
                    <a:cs typeface="Corbel" charset="0"/>
                  </a:rPr>
                  <a:t>:n</a:t>
                </a:r>
                <a:r>
                  <a:rPr lang="en-US" altLang="en-US" sz="2000" i="1" baseline="-25000" dirty="0">
                    <a:latin typeface="Corbel" charset="0"/>
                    <a:ea typeface="Corbel" charset="0"/>
                    <a:cs typeface="Corbel" charset="0"/>
                  </a:rPr>
                  <a:t>2</a:t>
                </a:r>
              </a:p>
            </p:txBody>
          </p:sp>
          <p:sp>
            <p:nvSpPr>
              <p:cNvPr id="18" name="Text Box 8"/>
              <p:cNvSpPr txBox="1">
                <a:spLocks noChangeArrowheads="1"/>
              </p:cNvSpPr>
              <p:nvPr/>
            </p:nvSpPr>
            <p:spPr bwMode="auto">
              <a:xfrm>
                <a:off x="144" y="2825"/>
                <a:ext cx="316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 i="1">
                    <a:latin typeface="Corbel" charset="0"/>
                    <a:ea typeface="Corbel" charset="0"/>
                    <a:cs typeface="Corbel" charset="0"/>
                  </a:rPr>
                  <a:t>a</a:t>
                </a:r>
                <a:r>
                  <a:rPr lang="en-US" altLang="en-US" sz="2000" i="1" baseline="-25000">
                    <a:latin typeface="Corbel" charset="0"/>
                    <a:ea typeface="Corbel" charset="0"/>
                    <a:cs typeface="Corbel" charset="0"/>
                  </a:rPr>
                  <a:t>3</a:t>
                </a:r>
                <a:r>
                  <a:rPr lang="en-US" altLang="en-US" sz="2000" i="1">
                    <a:latin typeface="Corbel" charset="0"/>
                    <a:ea typeface="Corbel" charset="0"/>
                    <a:cs typeface="Corbel" charset="0"/>
                  </a:rPr>
                  <a:t>:n</a:t>
                </a:r>
                <a:r>
                  <a:rPr lang="en-US" altLang="en-US" sz="2000" i="1" baseline="-25000">
                    <a:latin typeface="Corbel" charset="0"/>
                    <a:ea typeface="Corbel" charset="0"/>
                    <a:cs typeface="Corbel" charset="0"/>
                  </a:rPr>
                  <a:t>3</a:t>
                </a:r>
              </a:p>
            </p:txBody>
          </p:sp>
          <p:sp>
            <p:nvSpPr>
              <p:cNvPr id="19" name="Text Box 9"/>
              <p:cNvSpPr txBox="1">
                <a:spLocks noChangeArrowheads="1"/>
              </p:cNvSpPr>
              <p:nvPr/>
            </p:nvSpPr>
            <p:spPr bwMode="auto">
              <a:xfrm>
                <a:off x="144" y="2191"/>
                <a:ext cx="316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 i="1">
                    <a:latin typeface="Corbel" charset="0"/>
                    <a:ea typeface="Corbel" charset="0"/>
                    <a:cs typeface="Corbel" charset="0"/>
                  </a:rPr>
                  <a:t>a</a:t>
                </a:r>
                <a:r>
                  <a:rPr lang="en-US" altLang="en-US" sz="2000" i="1" baseline="-25000">
                    <a:latin typeface="Corbel" charset="0"/>
                    <a:ea typeface="Corbel" charset="0"/>
                    <a:cs typeface="Corbel" charset="0"/>
                  </a:rPr>
                  <a:t>1</a:t>
                </a:r>
                <a:r>
                  <a:rPr lang="en-US" altLang="en-US" sz="2000" i="1">
                    <a:latin typeface="Corbel" charset="0"/>
                    <a:ea typeface="Corbel" charset="0"/>
                    <a:cs typeface="Corbel" charset="0"/>
                  </a:rPr>
                  <a:t>:n</a:t>
                </a:r>
                <a:r>
                  <a:rPr lang="en-US" altLang="en-US" sz="2000" i="1" baseline="-25000">
                    <a:latin typeface="Corbel" charset="0"/>
                    <a:ea typeface="Corbel" charset="0"/>
                    <a:cs typeface="Corbel" charset="0"/>
                  </a:rPr>
                  <a:t>1</a:t>
                </a:r>
              </a:p>
            </p:txBody>
          </p:sp>
          <p:grpSp>
            <p:nvGrpSpPr>
              <p:cNvPr id="20" name="Group 10"/>
              <p:cNvGrpSpPr>
                <a:grpSpLocks/>
              </p:cNvGrpSpPr>
              <p:nvPr/>
            </p:nvGrpSpPr>
            <p:grpSpPr bwMode="auto">
              <a:xfrm>
                <a:off x="153" y="1824"/>
                <a:ext cx="160" cy="1001"/>
                <a:chOff x="2312" y="2456"/>
                <a:chExt cx="172" cy="1047"/>
              </a:xfrm>
            </p:grpSpPr>
            <p:sp>
              <p:nvSpPr>
                <p:cNvPr id="2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312" y="2456"/>
                  <a:ext cx="172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000">
                      <a:latin typeface="Corbel" charset="0"/>
                      <a:ea typeface="Corbel" charset="0"/>
                      <a:cs typeface="Corbel" charset="0"/>
                    </a:rPr>
                    <a:t>{}</a:t>
                  </a:r>
                </a:p>
              </p:txBody>
            </p:sp>
            <p:cxnSp>
              <p:nvCxnSpPr>
                <p:cNvPr id="22" name="AutoShape 12"/>
                <p:cNvCxnSpPr>
                  <a:cxnSpLocks noChangeShapeType="1"/>
                </p:cNvCxnSpPr>
                <p:nvPr/>
              </p:nvCxnSpPr>
              <p:spPr bwMode="auto">
                <a:xfrm>
                  <a:off x="2422" y="2720"/>
                  <a:ext cx="54" cy="120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3" name="AutoShape 13"/>
                <p:cNvCxnSpPr>
                  <a:cxnSpLocks noChangeShapeType="1"/>
                </p:cNvCxnSpPr>
                <p:nvPr/>
              </p:nvCxnSpPr>
              <p:spPr bwMode="auto">
                <a:xfrm>
                  <a:off x="2477" y="3103"/>
                  <a:ext cx="5" cy="64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4" name="AutoShape 14"/>
                <p:cNvCxnSpPr>
                  <a:cxnSpLocks noChangeShapeType="1"/>
                </p:cNvCxnSpPr>
                <p:nvPr/>
              </p:nvCxnSpPr>
              <p:spPr bwMode="auto">
                <a:xfrm flipH="1">
                  <a:off x="2477" y="3431"/>
                  <a:ext cx="5" cy="72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8" name="Group 15"/>
            <p:cNvGrpSpPr>
              <a:grpSpLocks/>
            </p:cNvGrpSpPr>
            <p:nvPr/>
          </p:nvGrpSpPr>
          <p:grpSpPr bwMode="auto">
            <a:xfrm>
              <a:off x="0" y="3120"/>
              <a:ext cx="1189" cy="1001"/>
              <a:chOff x="0" y="3120"/>
              <a:chExt cx="1189" cy="1001"/>
            </a:xfrm>
          </p:grpSpPr>
          <p:sp>
            <p:nvSpPr>
              <p:cNvPr id="9" name="Line 16"/>
              <p:cNvSpPr>
                <a:spLocks noChangeShapeType="1"/>
              </p:cNvSpPr>
              <p:nvPr/>
            </p:nvSpPr>
            <p:spPr bwMode="auto">
              <a:xfrm flipH="1">
                <a:off x="144" y="3120"/>
                <a:ext cx="24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0" name="Line 17"/>
              <p:cNvSpPr>
                <a:spLocks noChangeShapeType="1"/>
              </p:cNvSpPr>
              <p:nvPr/>
            </p:nvSpPr>
            <p:spPr bwMode="auto">
              <a:xfrm>
                <a:off x="432" y="3120"/>
                <a:ext cx="24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1" name="Text Box 18"/>
              <p:cNvSpPr txBox="1">
                <a:spLocks noChangeArrowheads="1"/>
              </p:cNvSpPr>
              <p:nvPr/>
            </p:nvSpPr>
            <p:spPr bwMode="auto">
              <a:xfrm>
                <a:off x="0" y="3424"/>
                <a:ext cx="321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i="1">
                    <a:latin typeface="Corbel" charset="0"/>
                    <a:ea typeface="Corbel" charset="0"/>
                    <a:cs typeface="Corbel" charset="0"/>
                  </a:rPr>
                  <a:t>b</a:t>
                </a:r>
                <a:r>
                  <a:rPr lang="en-US" altLang="en-US" sz="1800" i="1" baseline="-25000">
                    <a:latin typeface="Corbel" charset="0"/>
                    <a:ea typeface="Corbel" charset="0"/>
                    <a:cs typeface="Corbel" charset="0"/>
                  </a:rPr>
                  <a:t>1</a:t>
                </a:r>
                <a:r>
                  <a:rPr lang="en-US" altLang="en-US" sz="1800" i="1">
                    <a:latin typeface="Corbel" charset="0"/>
                    <a:ea typeface="Corbel" charset="0"/>
                    <a:cs typeface="Corbel" charset="0"/>
                  </a:rPr>
                  <a:t>:m</a:t>
                </a:r>
                <a:r>
                  <a:rPr lang="en-US" altLang="en-US" sz="1800" i="1" baseline="-25000">
                    <a:latin typeface="Corbel" charset="0"/>
                    <a:ea typeface="Corbel" charset="0"/>
                    <a:cs typeface="Corbel" charset="0"/>
                  </a:rPr>
                  <a:t>1</a:t>
                </a:r>
              </a:p>
            </p:txBody>
          </p:sp>
          <p:sp>
            <p:nvSpPr>
              <p:cNvPr id="12" name="Text Box 19"/>
              <p:cNvSpPr txBox="1">
                <a:spLocks noChangeArrowheads="1"/>
              </p:cNvSpPr>
              <p:nvPr/>
            </p:nvSpPr>
            <p:spPr bwMode="auto">
              <a:xfrm>
                <a:off x="662" y="3380"/>
                <a:ext cx="27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i="1">
                    <a:latin typeface="Corbel" charset="0"/>
                    <a:ea typeface="Corbel" charset="0"/>
                    <a:cs typeface="Corbel" charset="0"/>
                  </a:rPr>
                  <a:t>c</a:t>
                </a:r>
                <a:r>
                  <a:rPr lang="en-US" altLang="en-US" sz="1800" i="1" baseline="-25000">
                    <a:latin typeface="Corbel" charset="0"/>
                    <a:ea typeface="Corbel" charset="0"/>
                    <a:cs typeface="Corbel" charset="0"/>
                  </a:rPr>
                  <a:t>1</a:t>
                </a:r>
                <a:r>
                  <a:rPr lang="en-US" altLang="en-US" sz="1800" i="1">
                    <a:latin typeface="Corbel" charset="0"/>
                    <a:ea typeface="Corbel" charset="0"/>
                    <a:cs typeface="Corbel" charset="0"/>
                  </a:rPr>
                  <a:t>:k</a:t>
                </a:r>
                <a:r>
                  <a:rPr lang="en-US" altLang="en-US" sz="1800" i="1" baseline="-25000">
                    <a:latin typeface="Corbel" charset="0"/>
                    <a:ea typeface="Corbel" charset="0"/>
                    <a:cs typeface="Corbel" charset="0"/>
                  </a:rPr>
                  <a:t>1</a:t>
                </a:r>
              </a:p>
            </p:txBody>
          </p:sp>
          <p:sp>
            <p:nvSpPr>
              <p:cNvPr id="13" name="Line 20"/>
              <p:cNvSpPr>
                <a:spLocks noChangeShapeType="1"/>
              </p:cNvSpPr>
              <p:nvPr/>
            </p:nvSpPr>
            <p:spPr bwMode="auto">
              <a:xfrm flipH="1">
                <a:off x="528" y="3648"/>
                <a:ext cx="24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4" name="Line 21"/>
              <p:cNvSpPr>
                <a:spLocks noChangeShapeType="1"/>
              </p:cNvSpPr>
              <p:nvPr/>
            </p:nvSpPr>
            <p:spPr bwMode="auto">
              <a:xfrm>
                <a:off x="864" y="3648"/>
                <a:ext cx="14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5" name="Rectangle 22"/>
              <p:cNvSpPr>
                <a:spLocks noChangeArrowheads="1"/>
              </p:cNvSpPr>
              <p:nvPr/>
            </p:nvSpPr>
            <p:spPr bwMode="auto">
              <a:xfrm>
                <a:off x="288" y="3888"/>
                <a:ext cx="283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i="1">
                    <a:latin typeface="Corbel" charset="0"/>
                    <a:ea typeface="Corbel" charset="0"/>
                    <a:cs typeface="Corbel" charset="0"/>
                  </a:rPr>
                  <a:t>c</a:t>
                </a:r>
                <a:r>
                  <a:rPr lang="en-US" altLang="en-US" sz="1800" i="1" baseline="-25000">
                    <a:latin typeface="Corbel" charset="0"/>
                    <a:ea typeface="Corbel" charset="0"/>
                    <a:cs typeface="Corbel" charset="0"/>
                  </a:rPr>
                  <a:t>2</a:t>
                </a:r>
                <a:r>
                  <a:rPr lang="en-US" altLang="en-US" sz="1800" i="1">
                    <a:latin typeface="Corbel" charset="0"/>
                    <a:ea typeface="Corbel" charset="0"/>
                    <a:cs typeface="Corbel" charset="0"/>
                  </a:rPr>
                  <a:t>:k</a:t>
                </a:r>
                <a:r>
                  <a:rPr lang="en-US" altLang="en-US" sz="1800" i="1" baseline="-25000">
                    <a:latin typeface="Corbel" charset="0"/>
                    <a:ea typeface="Corbel" charset="0"/>
                    <a:cs typeface="Corbel" charset="0"/>
                  </a:rPr>
                  <a:t>2</a:t>
                </a:r>
              </a:p>
            </p:txBody>
          </p:sp>
          <p:sp>
            <p:nvSpPr>
              <p:cNvPr id="16" name="Rectangle 23"/>
              <p:cNvSpPr>
                <a:spLocks noChangeArrowheads="1"/>
              </p:cNvSpPr>
              <p:nvPr/>
            </p:nvSpPr>
            <p:spPr bwMode="auto">
              <a:xfrm>
                <a:off x="912" y="3888"/>
                <a:ext cx="27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i="1">
                    <a:latin typeface="Corbel" charset="0"/>
                    <a:ea typeface="Corbel" charset="0"/>
                    <a:cs typeface="Corbel" charset="0"/>
                  </a:rPr>
                  <a:t>c</a:t>
                </a:r>
                <a:r>
                  <a:rPr lang="en-US" altLang="en-US" sz="1800" i="1" baseline="-25000">
                    <a:latin typeface="Corbel" charset="0"/>
                    <a:ea typeface="Corbel" charset="0"/>
                    <a:cs typeface="Corbel" charset="0"/>
                  </a:rPr>
                  <a:t>3</a:t>
                </a:r>
                <a:r>
                  <a:rPr lang="en-US" altLang="en-US" sz="1800" i="1">
                    <a:latin typeface="Corbel" charset="0"/>
                    <a:ea typeface="Corbel" charset="0"/>
                    <a:cs typeface="Corbel" charset="0"/>
                  </a:rPr>
                  <a:t>:k</a:t>
                </a:r>
                <a:r>
                  <a:rPr lang="en-US" altLang="en-US" sz="1800" i="1" baseline="-25000">
                    <a:latin typeface="Corbel" charset="0"/>
                    <a:ea typeface="Corbel" charset="0"/>
                    <a:cs typeface="Corbel" charset="0"/>
                  </a:rPr>
                  <a:t>3</a:t>
                </a:r>
              </a:p>
            </p:txBody>
          </p:sp>
        </p:grpSp>
      </p:grpSp>
      <p:grpSp>
        <p:nvGrpSpPr>
          <p:cNvPr id="25" name="Group 24"/>
          <p:cNvGrpSpPr>
            <a:grpSpLocks/>
          </p:cNvGrpSpPr>
          <p:nvPr/>
        </p:nvGrpSpPr>
        <p:grpSpPr bwMode="auto">
          <a:xfrm>
            <a:off x="6401331" y="3835016"/>
            <a:ext cx="2516717" cy="2046288"/>
            <a:chOff x="2304" y="2880"/>
            <a:chExt cx="1189" cy="1289"/>
          </a:xfrm>
        </p:grpSpPr>
        <p:grpSp>
          <p:nvGrpSpPr>
            <p:cNvPr id="26" name="Group 25"/>
            <p:cNvGrpSpPr>
              <a:grpSpLocks/>
            </p:cNvGrpSpPr>
            <p:nvPr/>
          </p:nvGrpSpPr>
          <p:grpSpPr bwMode="auto">
            <a:xfrm>
              <a:off x="2304" y="3168"/>
              <a:ext cx="1189" cy="1001"/>
              <a:chOff x="0" y="3120"/>
              <a:chExt cx="1189" cy="1001"/>
            </a:xfrm>
          </p:grpSpPr>
          <p:sp>
            <p:nvSpPr>
              <p:cNvPr id="28" name="Line 26"/>
              <p:cNvSpPr>
                <a:spLocks noChangeShapeType="1"/>
              </p:cNvSpPr>
              <p:nvPr/>
            </p:nvSpPr>
            <p:spPr bwMode="auto">
              <a:xfrm flipH="1">
                <a:off x="144" y="3120"/>
                <a:ext cx="24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9" name="Line 27"/>
              <p:cNvSpPr>
                <a:spLocks noChangeShapeType="1"/>
              </p:cNvSpPr>
              <p:nvPr/>
            </p:nvSpPr>
            <p:spPr bwMode="auto">
              <a:xfrm>
                <a:off x="432" y="3120"/>
                <a:ext cx="24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30" name="Text Box 28"/>
              <p:cNvSpPr txBox="1">
                <a:spLocks noChangeArrowheads="1"/>
              </p:cNvSpPr>
              <p:nvPr/>
            </p:nvSpPr>
            <p:spPr bwMode="auto">
              <a:xfrm>
                <a:off x="0" y="3424"/>
                <a:ext cx="321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i="1">
                    <a:latin typeface="Corbel" charset="0"/>
                    <a:ea typeface="Corbel" charset="0"/>
                    <a:cs typeface="Corbel" charset="0"/>
                  </a:rPr>
                  <a:t>b</a:t>
                </a:r>
                <a:r>
                  <a:rPr lang="en-US" altLang="en-US" sz="1800" i="1" baseline="-25000">
                    <a:latin typeface="Corbel" charset="0"/>
                    <a:ea typeface="Corbel" charset="0"/>
                    <a:cs typeface="Corbel" charset="0"/>
                  </a:rPr>
                  <a:t>1</a:t>
                </a:r>
                <a:r>
                  <a:rPr lang="en-US" altLang="en-US" sz="1800" i="1">
                    <a:latin typeface="Corbel" charset="0"/>
                    <a:ea typeface="Corbel" charset="0"/>
                    <a:cs typeface="Corbel" charset="0"/>
                  </a:rPr>
                  <a:t>:m</a:t>
                </a:r>
                <a:r>
                  <a:rPr lang="en-US" altLang="en-US" sz="1800" i="1" baseline="-25000">
                    <a:latin typeface="Corbel" charset="0"/>
                    <a:ea typeface="Corbel" charset="0"/>
                    <a:cs typeface="Corbel" charset="0"/>
                  </a:rPr>
                  <a:t>1</a:t>
                </a:r>
              </a:p>
            </p:txBody>
          </p:sp>
          <p:sp>
            <p:nvSpPr>
              <p:cNvPr id="31" name="Text Box 29"/>
              <p:cNvSpPr txBox="1">
                <a:spLocks noChangeArrowheads="1"/>
              </p:cNvSpPr>
              <p:nvPr/>
            </p:nvSpPr>
            <p:spPr bwMode="auto">
              <a:xfrm>
                <a:off x="662" y="3380"/>
                <a:ext cx="27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i="1">
                    <a:latin typeface="Corbel" charset="0"/>
                    <a:ea typeface="Corbel" charset="0"/>
                    <a:cs typeface="Corbel" charset="0"/>
                  </a:rPr>
                  <a:t>c</a:t>
                </a:r>
                <a:r>
                  <a:rPr lang="en-US" altLang="en-US" sz="1800" i="1" baseline="-25000">
                    <a:latin typeface="Corbel" charset="0"/>
                    <a:ea typeface="Corbel" charset="0"/>
                    <a:cs typeface="Corbel" charset="0"/>
                  </a:rPr>
                  <a:t>1</a:t>
                </a:r>
                <a:r>
                  <a:rPr lang="en-US" altLang="en-US" sz="1800" i="1">
                    <a:latin typeface="Corbel" charset="0"/>
                    <a:ea typeface="Corbel" charset="0"/>
                    <a:cs typeface="Corbel" charset="0"/>
                  </a:rPr>
                  <a:t>:k</a:t>
                </a:r>
                <a:r>
                  <a:rPr lang="en-US" altLang="en-US" sz="1800" i="1" baseline="-25000">
                    <a:latin typeface="Corbel" charset="0"/>
                    <a:ea typeface="Corbel" charset="0"/>
                    <a:cs typeface="Corbel" charset="0"/>
                  </a:rPr>
                  <a:t>1</a:t>
                </a:r>
              </a:p>
            </p:txBody>
          </p:sp>
          <p:sp>
            <p:nvSpPr>
              <p:cNvPr id="32" name="Line 30"/>
              <p:cNvSpPr>
                <a:spLocks noChangeShapeType="1"/>
              </p:cNvSpPr>
              <p:nvPr/>
            </p:nvSpPr>
            <p:spPr bwMode="auto">
              <a:xfrm flipH="1">
                <a:off x="528" y="3648"/>
                <a:ext cx="24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33" name="Line 31"/>
              <p:cNvSpPr>
                <a:spLocks noChangeShapeType="1"/>
              </p:cNvSpPr>
              <p:nvPr/>
            </p:nvSpPr>
            <p:spPr bwMode="auto">
              <a:xfrm>
                <a:off x="864" y="3648"/>
                <a:ext cx="14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34" name="Rectangle 32"/>
              <p:cNvSpPr>
                <a:spLocks noChangeArrowheads="1"/>
              </p:cNvSpPr>
              <p:nvPr/>
            </p:nvSpPr>
            <p:spPr bwMode="auto">
              <a:xfrm>
                <a:off x="288" y="3888"/>
                <a:ext cx="283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i="1">
                    <a:latin typeface="Corbel" charset="0"/>
                    <a:ea typeface="Corbel" charset="0"/>
                    <a:cs typeface="Corbel" charset="0"/>
                  </a:rPr>
                  <a:t>c</a:t>
                </a:r>
                <a:r>
                  <a:rPr lang="en-US" altLang="en-US" sz="1800" i="1" baseline="-25000">
                    <a:latin typeface="Corbel" charset="0"/>
                    <a:ea typeface="Corbel" charset="0"/>
                    <a:cs typeface="Corbel" charset="0"/>
                  </a:rPr>
                  <a:t>2</a:t>
                </a:r>
                <a:r>
                  <a:rPr lang="en-US" altLang="en-US" sz="1800" i="1">
                    <a:latin typeface="Corbel" charset="0"/>
                    <a:ea typeface="Corbel" charset="0"/>
                    <a:cs typeface="Corbel" charset="0"/>
                  </a:rPr>
                  <a:t>:k</a:t>
                </a:r>
                <a:r>
                  <a:rPr lang="en-US" altLang="en-US" sz="1800" i="1" baseline="-25000">
                    <a:latin typeface="Corbel" charset="0"/>
                    <a:ea typeface="Corbel" charset="0"/>
                    <a:cs typeface="Corbel" charset="0"/>
                  </a:rPr>
                  <a:t>2</a:t>
                </a:r>
              </a:p>
            </p:txBody>
          </p:sp>
          <p:sp>
            <p:nvSpPr>
              <p:cNvPr id="35" name="Rectangle 33"/>
              <p:cNvSpPr>
                <a:spLocks noChangeArrowheads="1"/>
              </p:cNvSpPr>
              <p:nvPr/>
            </p:nvSpPr>
            <p:spPr bwMode="auto">
              <a:xfrm>
                <a:off x="912" y="3888"/>
                <a:ext cx="27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i="1">
                    <a:latin typeface="Corbel" charset="0"/>
                    <a:ea typeface="Corbel" charset="0"/>
                    <a:cs typeface="Corbel" charset="0"/>
                  </a:rPr>
                  <a:t>c</a:t>
                </a:r>
                <a:r>
                  <a:rPr lang="en-US" altLang="en-US" sz="1800" i="1" baseline="-25000">
                    <a:latin typeface="Corbel" charset="0"/>
                    <a:ea typeface="Corbel" charset="0"/>
                    <a:cs typeface="Corbel" charset="0"/>
                  </a:rPr>
                  <a:t>3</a:t>
                </a:r>
                <a:r>
                  <a:rPr lang="en-US" altLang="en-US" sz="1800" i="1">
                    <a:latin typeface="Corbel" charset="0"/>
                    <a:ea typeface="Corbel" charset="0"/>
                    <a:cs typeface="Corbel" charset="0"/>
                  </a:rPr>
                  <a:t>:k</a:t>
                </a:r>
                <a:r>
                  <a:rPr lang="en-US" altLang="en-US" sz="1800" i="1" baseline="-25000">
                    <a:latin typeface="Corbel" charset="0"/>
                    <a:ea typeface="Corbel" charset="0"/>
                    <a:cs typeface="Corbel" charset="0"/>
                  </a:rPr>
                  <a:t>3</a:t>
                </a:r>
              </a:p>
            </p:txBody>
          </p:sp>
        </p:grpSp>
        <p:sp>
          <p:nvSpPr>
            <p:cNvPr id="27" name="Text Box 34"/>
            <p:cNvSpPr txBox="1">
              <a:spLocks noChangeArrowheads="1"/>
            </p:cNvSpPr>
            <p:nvPr/>
          </p:nvSpPr>
          <p:spPr bwMode="auto">
            <a:xfrm>
              <a:off x="2640" y="2880"/>
              <a:ext cx="15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i="1">
                  <a:latin typeface="Corbel" charset="0"/>
                  <a:ea typeface="Corbel" charset="0"/>
                  <a:cs typeface="Corbel" charset="0"/>
                </a:rPr>
                <a:t>r</a:t>
              </a:r>
              <a:r>
                <a:rPr lang="en-US" altLang="en-US" sz="1800" i="1" baseline="-25000">
                  <a:latin typeface="Corbel" charset="0"/>
                  <a:ea typeface="Corbel" charset="0"/>
                  <a:cs typeface="Corbel" charset="0"/>
                </a:rPr>
                <a:t>1</a:t>
              </a:r>
            </a:p>
          </p:txBody>
        </p:sp>
      </p:grp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5385331" y="4597016"/>
            <a:ext cx="42832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3600" b="1">
                <a:latin typeface="Corbel" charset="0"/>
                <a:ea typeface="Corbel" charset="0"/>
                <a:cs typeface="Corbel" charset="0"/>
                <a:sym typeface="Wingdings 3" pitchFamily="18" charset="2"/>
              </a:rPr>
              <a:t>+</a:t>
            </a:r>
          </a:p>
        </p:txBody>
      </p:sp>
      <p:grpSp>
        <p:nvGrpSpPr>
          <p:cNvPr id="37" name="Group 36"/>
          <p:cNvGrpSpPr>
            <a:grpSpLocks/>
          </p:cNvGrpSpPr>
          <p:nvPr/>
        </p:nvGrpSpPr>
        <p:grpSpPr bwMode="auto">
          <a:xfrm>
            <a:off x="2885172" y="3947202"/>
            <a:ext cx="1926167" cy="1989138"/>
            <a:chOff x="2112" y="2928"/>
            <a:chExt cx="910" cy="1253"/>
          </a:xfrm>
        </p:grpSpPr>
        <p:grpSp>
          <p:nvGrpSpPr>
            <p:cNvPr id="38" name="Group 37"/>
            <p:cNvGrpSpPr>
              <a:grpSpLocks/>
            </p:cNvGrpSpPr>
            <p:nvPr/>
          </p:nvGrpSpPr>
          <p:grpSpPr bwMode="auto">
            <a:xfrm>
              <a:off x="2688" y="2928"/>
              <a:ext cx="334" cy="1253"/>
              <a:chOff x="144" y="1824"/>
              <a:chExt cx="334" cy="1253"/>
            </a:xfrm>
          </p:grpSpPr>
          <p:sp>
            <p:nvSpPr>
              <p:cNvPr id="41" name="Text Box 38"/>
              <p:cNvSpPr txBox="1">
                <a:spLocks noChangeArrowheads="1"/>
              </p:cNvSpPr>
              <p:nvPr/>
            </p:nvSpPr>
            <p:spPr bwMode="auto">
              <a:xfrm>
                <a:off x="149" y="2504"/>
                <a:ext cx="329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 i="1">
                    <a:latin typeface="Corbel" charset="0"/>
                    <a:ea typeface="Corbel" charset="0"/>
                    <a:cs typeface="Corbel" charset="0"/>
                  </a:rPr>
                  <a:t>a</a:t>
                </a:r>
                <a:r>
                  <a:rPr lang="en-US" altLang="en-US" sz="2000" i="1" baseline="-25000">
                    <a:latin typeface="Corbel" charset="0"/>
                    <a:ea typeface="Corbel" charset="0"/>
                    <a:cs typeface="Corbel" charset="0"/>
                  </a:rPr>
                  <a:t>2</a:t>
                </a:r>
                <a:r>
                  <a:rPr lang="en-US" altLang="en-US" sz="2000" i="1">
                    <a:latin typeface="Corbel" charset="0"/>
                    <a:ea typeface="Corbel" charset="0"/>
                    <a:cs typeface="Corbel" charset="0"/>
                  </a:rPr>
                  <a:t>:n</a:t>
                </a:r>
                <a:r>
                  <a:rPr lang="en-US" altLang="en-US" sz="2000" i="1" baseline="-25000">
                    <a:latin typeface="Corbel" charset="0"/>
                    <a:ea typeface="Corbel" charset="0"/>
                    <a:cs typeface="Corbel" charset="0"/>
                  </a:rPr>
                  <a:t>2</a:t>
                </a:r>
              </a:p>
            </p:txBody>
          </p:sp>
          <p:sp>
            <p:nvSpPr>
              <p:cNvPr id="42" name="Text Box 39"/>
              <p:cNvSpPr txBox="1">
                <a:spLocks noChangeArrowheads="1"/>
              </p:cNvSpPr>
              <p:nvPr/>
            </p:nvSpPr>
            <p:spPr bwMode="auto">
              <a:xfrm>
                <a:off x="144" y="2825"/>
                <a:ext cx="316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 i="1">
                    <a:latin typeface="Corbel" charset="0"/>
                    <a:ea typeface="Corbel" charset="0"/>
                    <a:cs typeface="Corbel" charset="0"/>
                  </a:rPr>
                  <a:t>a</a:t>
                </a:r>
                <a:r>
                  <a:rPr lang="en-US" altLang="en-US" sz="2000" i="1" baseline="-25000">
                    <a:latin typeface="Corbel" charset="0"/>
                    <a:ea typeface="Corbel" charset="0"/>
                    <a:cs typeface="Corbel" charset="0"/>
                  </a:rPr>
                  <a:t>3</a:t>
                </a:r>
                <a:r>
                  <a:rPr lang="en-US" altLang="en-US" sz="2000" i="1">
                    <a:latin typeface="Corbel" charset="0"/>
                    <a:ea typeface="Corbel" charset="0"/>
                    <a:cs typeface="Corbel" charset="0"/>
                  </a:rPr>
                  <a:t>:n</a:t>
                </a:r>
                <a:r>
                  <a:rPr lang="en-US" altLang="en-US" sz="2000" i="1" baseline="-25000">
                    <a:latin typeface="Corbel" charset="0"/>
                    <a:ea typeface="Corbel" charset="0"/>
                    <a:cs typeface="Corbel" charset="0"/>
                  </a:rPr>
                  <a:t>3</a:t>
                </a:r>
              </a:p>
            </p:txBody>
          </p:sp>
          <p:sp>
            <p:nvSpPr>
              <p:cNvPr id="43" name="Text Box 40"/>
              <p:cNvSpPr txBox="1">
                <a:spLocks noChangeArrowheads="1"/>
              </p:cNvSpPr>
              <p:nvPr/>
            </p:nvSpPr>
            <p:spPr bwMode="auto">
              <a:xfrm>
                <a:off x="144" y="2191"/>
                <a:ext cx="316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 i="1">
                    <a:latin typeface="Corbel" charset="0"/>
                    <a:ea typeface="Corbel" charset="0"/>
                    <a:cs typeface="Corbel" charset="0"/>
                  </a:rPr>
                  <a:t>a</a:t>
                </a:r>
                <a:r>
                  <a:rPr lang="en-US" altLang="en-US" sz="2000" i="1" baseline="-25000">
                    <a:latin typeface="Corbel" charset="0"/>
                    <a:ea typeface="Corbel" charset="0"/>
                    <a:cs typeface="Corbel" charset="0"/>
                  </a:rPr>
                  <a:t>1</a:t>
                </a:r>
                <a:r>
                  <a:rPr lang="en-US" altLang="en-US" sz="2000" i="1">
                    <a:latin typeface="Corbel" charset="0"/>
                    <a:ea typeface="Corbel" charset="0"/>
                    <a:cs typeface="Corbel" charset="0"/>
                  </a:rPr>
                  <a:t>:n</a:t>
                </a:r>
                <a:r>
                  <a:rPr lang="en-US" altLang="en-US" sz="2000" i="1" baseline="-25000">
                    <a:latin typeface="Corbel" charset="0"/>
                    <a:ea typeface="Corbel" charset="0"/>
                    <a:cs typeface="Corbel" charset="0"/>
                  </a:rPr>
                  <a:t>1</a:t>
                </a:r>
              </a:p>
            </p:txBody>
          </p:sp>
          <p:grpSp>
            <p:nvGrpSpPr>
              <p:cNvPr id="44" name="Group 41"/>
              <p:cNvGrpSpPr>
                <a:grpSpLocks/>
              </p:cNvGrpSpPr>
              <p:nvPr/>
            </p:nvGrpSpPr>
            <p:grpSpPr bwMode="auto">
              <a:xfrm>
                <a:off x="153" y="1824"/>
                <a:ext cx="160" cy="1001"/>
                <a:chOff x="2312" y="2456"/>
                <a:chExt cx="172" cy="1047"/>
              </a:xfrm>
            </p:grpSpPr>
            <p:sp>
              <p:nvSpPr>
                <p:cNvPr id="45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2312" y="2456"/>
                  <a:ext cx="172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000">
                      <a:latin typeface="Corbel" charset="0"/>
                      <a:ea typeface="Corbel" charset="0"/>
                      <a:cs typeface="Corbel" charset="0"/>
                    </a:rPr>
                    <a:t>{}</a:t>
                  </a:r>
                </a:p>
              </p:txBody>
            </p:sp>
            <p:cxnSp>
              <p:nvCxnSpPr>
                <p:cNvPr id="46" name="AutoShape 43"/>
                <p:cNvCxnSpPr>
                  <a:cxnSpLocks noChangeShapeType="1"/>
                </p:cNvCxnSpPr>
                <p:nvPr/>
              </p:nvCxnSpPr>
              <p:spPr bwMode="auto">
                <a:xfrm>
                  <a:off x="2422" y="2720"/>
                  <a:ext cx="54" cy="120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7" name="AutoShape 44"/>
                <p:cNvCxnSpPr>
                  <a:cxnSpLocks noChangeShapeType="1"/>
                </p:cNvCxnSpPr>
                <p:nvPr/>
              </p:nvCxnSpPr>
              <p:spPr bwMode="auto">
                <a:xfrm>
                  <a:off x="2477" y="3103"/>
                  <a:ext cx="5" cy="64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8" name="AutoShape 45"/>
                <p:cNvCxnSpPr>
                  <a:cxnSpLocks noChangeShapeType="1"/>
                </p:cNvCxnSpPr>
                <p:nvPr/>
              </p:nvCxnSpPr>
              <p:spPr bwMode="auto">
                <a:xfrm flipH="1">
                  <a:off x="2477" y="3431"/>
                  <a:ext cx="5" cy="72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sp>
          <p:nvSpPr>
            <p:cNvPr id="39" name="Text Box 46"/>
            <p:cNvSpPr txBox="1">
              <a:spLocks noChangeArrowheads="1"/>
            </p:cNvSpPr>
            <p:nvPr/>
          </p:nvSpPr>
          <p:spPr bwMode="auto">
            <a:xfrm>
              <a:off x="2112" y="3408"/>
              <a:ext cx="16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>
                  <a:latin typeface="Corbel" charset="0"/>
                  <a:ea typeface="Corbel" charset="0"/>
                  <a:cs typeface="Corbel" charset="0"/>
                </a:rPr>
                <a:t>r</a:t>
              </a:r>
              <a:r>
                <a:rPr lang="en-US" altLang="en-US" sz="2000" i="1" baseline="-25000">
                  <a:latin typeface="Corbel" charset="0"/>
                  <a:ea typeface="Corbel" charset="0"/>
                  <a:cs typeface="Corbel" charset="0"/>
                </a:rPr>
                <a:t>1</a:t>
              </a:r>
            </a:p>
          </p:txBody>
        </p:sp>
        <p:sp>
          <p:nvSpPr>
            <p:cNvPr id="40" name="Rectangle 47"/>
            <p:cNvSpPr>
              <a:spLocks noChangeArrowheads="1"/>
            </p:cNvSpPr>
            <p:nvPr/>
          </p:nvSpPr>
          <p:spPr bwMode="auto">
            <a:xfrm>
              <a:off x="2352" y="3408"/>
              <a:ext cx="17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800" b="1">
                  <a:latin typeface="Corbel" charset="0"/>
                  <a:ea typeface="Corbel" charset="0"/>
                  <a:cs typeface="Corbel" charset="0"/>
                  <a:sym typeface="Wingdings 3" pitchFamily="18" charset="2"/>
                </a:rPr>
                <a:t>=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24524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Scaling FP-growth by Database Projection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300"/>
              </a:spcBef>
            </a:pPr>
            <a:r>
              <a:rPr lang="en-US" altLang="en-US" sz="2000" dirty="0"/>
              <a:t>What if FP-tree cannot fit in memory? — DB projection</a:t>
            </a:r>
          </a:p>
          <a:p>
            <a:pPr lvl="1">
              <a:spcBef>
                <a:spcPts val="300"/>
              </a:spcBef>
            </a:pPr>
            <a:r>
              <a:rPr lang="en-US" altLang="en-US" sz="2000" dirty="0"/>
              <a:t>Project the DB based on patterns</a:t>
            </a:r>
          </a:p>
          <a:p>
            <a:pPr lvl="1">
              <a:spcBef>
                <a:spcPts val="300"/>
              </a:spcBef>
            </a:pPr>
            <a:r>
              <a:rPr lang="en-US" altLang="en-US" sz="2000" dirty="0"/>
              <a:t>Construct &amp; mine FP-tree for each projected DB</a:t>
            </a:r>
          </a:p>
          <a:p>
            <a:pPr>
              <a:spcBef>
                <a:spcPts val="300"/>
              </a:spcBef>
            </a:pPr>
            <a:r>
              <a:rPr lang="en-US" altLang="en-US" sz="2000" dirty="0">
                <a:solidFill>
                  <a:srgbClr val="FF0000"/>
                </a:solidFill>
              </a:rPr>
              <a:t>Parallel projection </a:t>
            </a:r>
            <a:r>
              <a:rPr lang="en-US" altLang="en-US" sz="2000" dirty="0"/>
              <a:t>vs. </a:t>
            </a:r>
            <a:r>
              <a:rPr lang="en-US" altLang="en-US" sz="2000" dirty="0">
                <a:solidFill>
                  <a:srgbClr val="FF0000"/>
                </a:solidFill>
              </a:rPr>
              <a:t>partition projection </a:t>
            </a:r>
          </a:p>
          <a:p>
            <a:pPr lvl="1">
              <a:spcBef>
                <a:spcPts val="300"/>
              </a:spcBef>
            </a:pPr>
            <a:r>
              <a:rPr lang="en-US" altLang="en-US" sz="2000" dirty="0"/>
              <a:t>Parallel projection: Project the DB on each frequent item</a:t>
            </a:r>
          </a:p>
          <a:p>
            <a:pPr lvl="2">
              <a:spcBef>
                <a:spcPts val="300"/>
              </a:spcBef>
            </a:pPr>
            <a:r>
              <a:rPr lang="en-US" altLang="en-US" sz="2000" dirty="0"/>
              <a:t>Space costly, all partitions can be processed in parallel</a:t>
            </a:r>
          </a:p>
          <a:p>
            <a:pPr lvl="1">
              <a:spcBef>
                <a:spcPts val="300"/>
              </a:spcBef>
            </a:pPr>
            <a:r>
              <a:rPr lang="en-US" altLang="en-US" sz="2000" dirty="0"/>
              <a:t>Partition projection: Partition the DB in order</a:t>
            </a:r>
          </a:p>
          <a:p>
            <a:pPr lvl="2">
              <a:spcBef>
                <a:spcPts val="300"/>
              </a:spcBef>
            </a:pPr>
            <a:r>
              <a:rPr lang="en-US" altLang="en-US" sz="2000" dirty="0"/>
              <a:t>Passing the unprocessed parts to subsequent </a:t>
            </a:r>
            <a:r>
              <a:rPr lang="en-US" altLang="en-US" sz="2000" dirty="0" smtClean="0"/>
              <a:t>partitions</a:t>
            </a:r>
            <a:endParaRPr lang="en-US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16"/>
          <p:cNvSpPr txBox="1">
            <a:spLocks noChangeArrowheads="1"/>
          </p:cNvSpPr>
          <p:nvPr/>
        </p:nvSpPr>
        <p:spPr bwMode="auto">
          <a:xfrm>
            <a:off x="1333441" y="4497311"/>
            <a:ext cx="1523999" cy="1323439"/>
          </a:xfrm>
          <a:prstGeom prst="rect">
            <a:avLst/>
          </a:prstGeom>
          <a:solidFill>
            <a:srgbClr val="FAE2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Corbel" charset="0"/>
                <a:ea typeface="Corbel" charset="0"/>
                <a:cs typeface="Corbel" charset="0"/>
              </a:rPr>
              <a:t>Assume only f’s are freq. </a:t>
            </a:r>
            <a:r>
              <a:rPr lang="en-US" altLang="en-US" sz="1600" dirty="0">
                <a:latin typeface="Corbel" charset="0"/>
                <a:ea typeface="Corbel" charset="0"/>
                <a:cs typeface="Corbel" charset="0"/>
              </a:rPr>
              <a:t>&amp; the freq. item ordering is: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orbel" charset="0"/>
                <a:ea typeface="Corbel" charset="0"/>
                <a:cs typeface="Corbel" charset="0"/>
              </a:rPr>
              <a:t>f</a:t>
            </a:r>
            <a:r>
              <a:rPr lang="en-US" altLang="en-US" sz="16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1600" dirty="0">
                <a:latin typeface="Corbel" charset="0"/>
                <a:ea typeface="Corbel" charset="0"/>
                <a:cs typeface="Corbel" charset="0"/>
              </a:rPr>
              <a:t>-f</a:t>
            </a:r>
            <a:r>
              <a:rPr lang="en-US" altLang="en-US" sz="1600" baseline="-25000" dirty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en-US" sz="1600" dirty="0">
                <a:latin typeface="Corbel" charset="0"/>
                <a:ea typeface="Corbel" charset="0"/>
                <a:cs typeface="Corbel" charset="0"/>
              </a:rPr>
              <a:t>-f</a:t>
            </a:r>
            <a:r>
              <a:rPr lang="en-US" altLang="en-US" sz="1600" baseline="-25000" dirty="0">
                <a:latin typeface="Corbel" charset="0"/>
                <a:ea typeface="Corbel" charset="0"/>
                <a:cs typeface="Corbel" charset="0"/>
              </a:rPr>
              <a:t>3</a:t>
            </a:r>
            <a:r>
              <a:rPr lang="en-US" altLang="en-US" sz="1600" dirty="0">
                <a:latin typeface="Corbel" charset="0"/>
                <a:ea typeface="Corbel" charset="0"/>
                <a:cs typeface="Corbel" charset="0"/>
              </a:rPr>
              <a:t>-f</a:t>
            </a:r>
            <a:r>
              <a:rPr lang="en-US" altLang="en-US" sz="1600" baseline="-25000" dirty="0">
                <a:latin typeface="Corbel" charset="0"/>
                <a:ea typeface="Corbel" charset="0"/>
                <a:cs typeface="Corbel" charset="0"/>
              </a:rPr>
              <a:t>4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22237" y="4960936"/>
          <a:ext cx="1147763" cy="1828800"/>
        </p:xfrm>
        <a:graphic>
          <a:graphicData uri="http://schemas.openxmlformats.org/drawingml/2006/table">
            <a:tbl>
              <a:tblPr/>
              <a:tblGrid>
                <a:gridCol w="11477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f</a:t>
                      </a:r>
                      <a:r>
                        <a:rPr kumimoji="0" lang="en-US" alt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 f</a:t>
                      </a:r>
                      <a:r>
                        <a:rPr kumimoji="0" lang="en-US" alt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 f</a:t>
                      </a:r>
                      <a:r>
                        <a:rPr kumimoji="0" lang="en-US" alt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4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 g h</a:t>
                      </a:r>
                    </a:p>
                  </a:txBody>
                  <a:tcPr marL="121920" marR="12192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43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f</a:t>
                      </a:r>
                      <a:r>
                        <a:rPr kumimoji="0" lang="en-US" alt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</a:t>
                      </a: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 f</a:t>
                      </a:r>
                      <a:r>
                        <a:rPr kumimoji="0" lang="en-US" alt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4</a:t>
                      </a: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 </a:t>
                      </a:r>
                      <a:r>
                        <a:rPr kumimoji="0" lang="en-US" alt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i</a:t>
                      </a: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 j </a:t>
                      </a:r>
                    </a:p>
                  </a:txBody>
                  <a:tcPr marL="121920" marR="12192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143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f</a:t>
                      </a:r>
                      <a:r>
                        <a:rPr kumimoji="0" lang="en-US" alt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 f</a:t>
                      </a:r>
                      <a:r>
                        <a:rPr kumimoji="0" lang="en-US" alt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4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 k </a:t>
                      </a:r>
                    </a:p>
                  </a:txBody>
                  <a:tcPr marL="121920" marR="1219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143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f</a:t>
                      </a:r>
                      <a:r>
                        <a:rPr kumimoji="0" lang="en-US" alt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 f</a:t>
                      </a:r>
                      <a:r>
                        <a:rPr kumimoji="0" lang="en-US" alt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 h</a:t>
                      </a:r>
                    </a:p>
                  </a:txBody>
                  <a:tcPr marL="121920" marR="1219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143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…</a:t>
                      </a:r>
                    </a:p>
                  </a:txBody>
                  <a:tcPr marL="121920" marR="1219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122237" y="4503736"/>
            <a:ext cx="1147763" cy="36988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Corbel" charset="0"/>
                <a:ea typeface="Corbel" charset="0"/>
                <a:cs typeface="Corbel" charset="0"/>
              </a:rPr>
              <a:t>Trans. DB</a:t>
            </a:r>
          </a:p>
        </p:txBody>
      </p:sp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2917879" y="4491036"/>
            <a:ext cx="2641600" cy="369888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Corbel" charset="0"/>
                <a:ea typeface="Corbel" charset="0"/>
                <a:cs typeface="Corbel" charset="0"/>
              </a:rPr>
              <a:t>Parallel projection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3222679" y="5313361"/>
          <a:ext cx="812800" cy="1466852"/>
        </p:xfrm>
        <a:graphic>
          <a:graphicData uri="http://schemas.openxmlformats.org/drawingml/2006/table">
            <a:tbl>
              <a:tblPr/>
              <a:tblGrid>
                <a:gridCol w="812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667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f</a:t>
                      </a:r>
                      <a:r>
                        <a:rPr kumimoji="0" lang="en-US" alt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2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 f</a:t>
                      </a:r>
                      <a:r>
                        <a:rPr kumimoji="0" lang="en-US" alt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3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MS PGothic" pitchFamily="34" charset="-128"/>
                      </a:endParaRPr>
                    </a:p>
                  </a:txBody>
                  <a:tcPr marL="121920" marR="121920" marT="45740" marB="4574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67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f</a:t>
                      </a:r>
                      <a:r>
                        <a:rPr kumimoji="0" lang="en-US" alt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3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MS PGothic" pitchFamily="34" charset="-128"/>
                      </a:endParaRPr>
                    </a:p>
                  </a:txBody>
                  <a:tcPr marL="121920" marR="121920" marT="45740" marB="4574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67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f</a:t>
                      </a:r>
                      <a:r>
                        <a:rPr kumimoji="0" lang="en-US" alt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2</a:t>
                      </a: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MS PGothic" pitchFamily="34" charset="-128"/>
                      </a:endParaRPr>
                    </a:p>
                  </a:txBody>
                  <a:tcPr marL="121920" marR="121920" marT="45740" marB="4574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667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…</a:t>
                      </a:r>
                    </a:p>
                  </a:txBody>
                  <a:tcPr marL="121920" marR="121920" marT="45740" marB="4574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TextBox 3"/>
          <p:cNvSpPr txBox="1">
            <a:spLocks noChangeArrowheads="1"/>
          </p:cNvSpPr>
          <p:nvPr/>
        </p:nvSpPr>
        <p:spPr bwMode="auto">
          <a:xfrm>
            <a:off x="2917879" y="4940223"/>
            <a:ext cx="1320800" cy="338554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Corbel" charset="0"/>
                <a:ea typeface="Corbel" charset="0"/>
                <a:cs typeface="Corbel" charset="0"/>
              </a:rPr>
              <a:t>f</a:t>
            </a:r>
            <a:r>
              <a:rPr lang="en-US" altLang="en-US" sz="1600" b="1" baseline="-25000">
                <a:latin typeface="Corbel" charset="0"/>
                <a:ea typeface="Corbel" charset="0"/>
                <a:cs typeface="Corbel" charset="0"/>
              </a:rPr>
              <a:t>4</a:t>
            </a:r>
            <a:r>
              <a:rPr lang="en-US" altLang="en-US" sz="1600" b="1">
                <a:latin typeface="Corbel" charset="0"/>
                <a:ea typeface="Corbel" charset="0"/>
                <a:cs typeface="Corbel" charset="0"/>
              </a:rPr>
              <a:t>-proj. DB</a:t>
            </a:r>
          </a:p>
        </p:txBody>
      </p:sp>
      <p:sp>
        <p:nvSpPr>
          <p:cNvPr id="11" name="TextBox 9"/>
          <p:cNvSpPr txBox="1">
            <a:spLocks noChangeArrowheads="1"/>
          </p:cNvSpPr>
          <p:nvPr/>
        </p:nvSpPr>
        <p:spPr bwMode="auto">
          <a:xfrm>
            <a:off x="4340279" y="4914900"/>
            <a:ext cx="1219200" cy="33813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rbel" charset="0"/>
                <a:ea typeface="Corbel" charset="0"/>
                <a:cs typeface="Corbel" charset="0"/>
              </a:rPr>
              <a:t>f</a:t>
            </a:r>
            <a:r>
              <a:rPr lang="en-US" altLang="en-US" sz="1600" b="1" baseline="-25000" dirty="0">
                <a:latin typeface="Corbel" charset="0"/>
                <a:ea typeface="Corbel" charset="0"/>
                <a:cs typeface="Corbel" charset="0"/>
              </a:rPr>
              <a:t>3</a:t>
            </a:r>
            <a:r>
              <a:rPr lang="en-US" altLang="en-US" sz="1600" b="1" dirty="0">
                <a:latin typeface="Corbel" charset="0"/>
                <a:ea typeface="Corbel" charset="0"/>
                <a:cs typeface="Corbel" charset="0"/>
              </a:rPr>
              <a:t>-proj. DB</a:t>
            </a:r>
          </a:p>
        </p:txBody>
      </p:sp>
      <p:sp>
        <p:nvSpPr>
          <p:cNvPr id="12" name="TextBox 10"/>
          <p:cNvSpPr txBox="1">
            <a:spLocks noChangeArrowheads="1"/>
          </p:cNvSpPr>
          <p:nvPr/>
        </p:nvSpPr>
        <p:spPr bwMode="auto">
          <a:xfrm>
            <a:off x="5619918" y="4914900"/>
            <a:ext cx="1223433" cy="338554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Corbel" charset="0"/>
                <a:ea typeface="Corbel" charset="0"/>
                <a:cs typeface="Corbel" charset="0"/>
              </a:rPr>
              <a:t>f</a:t>
            </a:r>
            <a:r>
              <a:rPr lang="en-US" altLang="en-US" sz="1600" b="1" baseline="-25000">
                <a:latin typeface="Corbel" charset="0"/>
                <a:ea typeface="Corbel" charset="0"/>
                <a:cs typeface="Corbel" charset="0"/>
              </a:rPr>
              <a:t>4</a:t>
            </a:r>
            <a:r>
              <a:rPr lang="en-US" altLang="en-US" sz="1600" b="1">
                <a:latin typeface="Corbel" charset="0"/>
                <a:ea typeface="Corbel" charset="0"/>
                <a:cs typeface="Corbel" charset="0"/>
              </a:rPr>
              <a:t>-proj. </a:t>
            </a:r>
            <a:r>
              <a:rPr lang="en-US" altLang="en-US" sz="1600" b="1" dirty="0">
                <a:latin typeface="Corbel" charset="0"/>
                <a:ea typeface="Corbel" charset="0"/>
                <a:cs typeface="Corbel" charset="0"/>
              </a:rPr>
              <a:t>DB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4645079" y="5329236"/>
          <a:ext cx="812800" cy="1097040"/>
        </p:xfrm>
        <a:graphic>
          <a:graphicData uri="http://schemas.openxmlformats.org/drawingml/2006/table">
            <a:tbl>
              <a:tblPr/>
              <a:tblGrid>
                <a:gridCol w="812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6565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f</a:t>
                      </a:r>
                      <a:r>
                        <a:rPr kumimoji="0" lang="en-US" alt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2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MS PGothic" pitchFamily="34" charset="-128"/>
                      </a:endParaRPr>
                    </a:p>
                  </a:txBody>
                  <a:tcPr marL="121920" marR="121920" marT="45680" marB="4568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565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f</a:t>
                      </a:r>
                      <a:r>
                        <a:rPr kumimoji="0" lang="en-US" alt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1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MS PGothic" pitchFamily="34" charset="-128"/>
                      </a:endParaRPr>
                    </a:p>
                  </a:txBody>
                  <a:tcPr marL="121920" marR="121920" marT="45680" marB="4568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565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…</a:t>
                      </a:r>
                    </a:p>
                  </a:txBody>
                  <a:tcPr marL="121920" marR="121920" marT="45680" marB="4568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TextBox 12"/>
          <p:cNvSpPr txBox="1">
            <a:spLocks noChangeArrowheads="1"/>
          </p:cNvSpPr>
          <p:nvPr/>
        </p:nvSpPr>
        <p:spPr bwMode="auto">
          <a:xfrm>
            <a:off x="5619918" y="4491036"/>
            <a:ext cx="2791884" cy="368300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Corbel" charset="0"/>
                <a:ea typeface="Corbel" charset="0"/>
                <a:cs typeface="Corbel" charset="0"/>
              </a:rPr>
              <a:t>Partition projection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5721517" y="5240336"/>
          <a:ext cx="812800" cy="1466852"/>
        </p:xfrm>
        <a:graphic>
          <a:graphicData uri="http://schemas.openxmlformats.org/drawingml/2006/table">
            <a:tbl>
              <a:tblPr/>
              <a:tblGrid>
                <a:gridCol w="812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667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f</a:t>
                      </a:r>
                      <a:r>
                        <a:rPr kumimoji="0" lang="en-US" alt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2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 f</a:t>
                      </a:r>
                      <a:r>
                        <a:rPr kumimoji="0" lang="en-US" alt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3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MS PGothic" pitchFamily="34" charset="-128"/>
                      </a:endParaRPr>
                    </a:p>
                  </a:txBody>
                  <a:tcPr marL="121920" marR="121920" marT="45740" marB="4574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67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f</a:t>
                      </a:r>
                      <a:r>
                        <a:rPr kumimoji="0" lang="en-US" alt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3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MS PGothic" pitchFamily="34" charset="-128"/>
                      </a:endParaRPr>
                    </a:p>
                  </a:txBody>
                  <a:tcPr marL="121920" marR="121920" marT="45740" marB="4574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67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f</a:t>
                      </a:r>
                      <a:r>
                        <a:rPr kumimoji="0" lang="en-US" alt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2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MS PGothic" pitchFamily="34" charset="-128"/>
                      </a:endParaRPr>
                    </a:p>
                  </a:txBody>
                  <a:tcPr marL="121920" marR="121920" marT="45740" marB="4574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667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…</a:t>
                      </a:r>
                    </a:p>
                  </a:txBody>
                  <a:tcPr marL="121920" marR="121920" marT="45740" marB="4574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/>
          </p:nvPr>
        </p:nvGraphicFramePr>
        <p:xfrm>
          <a:off x="7448717" y="5240336"/>
          <a:ext cx="812800" cy="733426"/>
        </p:xfrm>
        <a:graphic>
          <a:graphicData uri="http://schemas.openxmlformats.org/drawingml/2006/table">
            <a:tbl>
              <a:tblPr/>
              <a:tblGrid>
                <a:gridCol w="812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667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f</a:t>
                      </a:r>
                      <a:r>
                        <a:rPr kumimoji="0" lang="en-US" alt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1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MS PGothic" pitchFamily="34" charset="-128"/>
                      </a:endParaRPr>
                    </a:p>
                  </a:txBody>
                  <a:tcPr marL="121920" marR="121920" marT="45740" marB="4574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67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…</a:t>
                      </a:r>
                    </a:p>
                  </a:txBody>
                  <a:tcPr marL="121920" marR="121920" marT="45740" marB="4574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TextBox 15"/>
          <p:cNvSpPr txBox="1">
            <a:spLocks noChangeArrowheads="1"/>
          </p:cNvSpPr>
          <p:nvPr/>
        </p:nvSpPr>
        <p:spPr bwMode="auto">
          <a:xfrm>
            <a:off x="7143917" y="4940223"/>
            <a:ext cx="1267885" cy="338554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Corbel" charset="0"/>
                <a:ea typeface="Corbel" charset="0"/>
                <a:cs typeface="Corbel" charset="0"/>
              </a:rPr>
              <a:t>f</a:t>
            </a:r>
            <a:r>
              <a:rPr lang="en-US" altLang="en-US" sz="1600" b="1" baseline="-25000">
                <a:latin typeface="Corbel" charset="0"/>
                <a:ea typeface="Corbel" charset="0"/>
                <a:cs typeface="Corbel" charset="0"/>
              </a:rPr>
              <a:t>3</a:t>
            </a:r>
            <a:r>
              <a:rPr lang="en-US" altLang="en-US" sz="1600" b="1">
                <a:latin typeface="Corbel" charset="0"/>
                <a:ea typeface="Corbel" charset="0"/>
                <a:cs typeface="Corbel" charset="0"/>
              </a:rPr>
              <a:t>-proj. </a:t>
            </a:r>
            <a:r>
              <a:rPr lang="en-US" altLang="en-US" sz="1600" b="1" dirty="0">
                <a:latin typeface="Corbel" charset="0"/>
                <a:ea typeface="Corbel" charset="0"/>
                <a:cs typeface="Corbel" charset="0"/>
              </a:rPr>
              <a:t>DB</a:t>
            </a:r>
          </a:p>
        </p:txBody>
      </p:sp>
      <p:sp>
        <p:nvSpPr>
          <p:cNvPr id="18" name="Oval 4"/>
          <p:cNvSpPr>
            <a:spLocks noChangeArrowheads="1"/>
          </p:cNvSpPr>
          <p:nvPr/>
        </p:nvSpPr>
        <p:spPr bwMode="auto">
          <a:xfrm>
            <a:off x="5721517" y="5316536"/>
            <a:ext cx="406400" cy="304800"/>
          </a:xfrm>
          <a:prstGeom prst="ellipse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9" name="TextBox 8"/>
          <p:cNvSpPr txBox="1">
            <a:spLocks noChangeArrowheads="1"/>
          </p:cNvSpPr>
          <p:nvPr/>
        </p:nvSpPr>
        <p:spPr bwMode="auto">
          <a:xfrm>
            <a:off x="6285112" y="6011144"/>
            <a:ext cx="2089092" cy="830263"/>
          </a:xfrm>
          <a:prstGeom prst="rect">
            <a:avLst/>
          </a:prstGeom>
          <a:solidFill>
            <a:srgbClr val="F6E6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orbel" charset="0"/>
                <a:ea typeface="Corbel" charset="0"/>
                <a:cs typeface="Corbel" charset="0"/>
              </a:rPr>
              <a:t>f</a:t>
            </a:r>
            <a:r>
              <a:rPr lang="en-US" altLang="en-US" sz="1600" baseline="-25000" dirty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en-US" sz="1600" dirty="0">
                <a:latin typeface="Corbel" charset="0"/>
                <a:ea typeface="Corbel" charset="0"/>
                <a:cs typeface="Corbel" charset="0"/>
              </a:rPr>
              <a:t> will be projected to f</a:t>
            </a:r>
            <a:r>
              <a:rPr lang="en-US" altLang="en-US" sz="1600" baseline="-25000" dirty="0">
                <a:latin typeface="Corbel" charset="0"/>
                <a:ea typeface="Corbel" charset="0"/>
                <a:cs typeface="Corbel" charset="0"/>
              </a:rPr>
              <a:t>3</a:t>
            </a:r>
            <a:r>
              <a:rPr lang="en-US" altLang="en-US" sz="1600" dirty="0">
                <a:latin typeface="Corbel" charset="0"/>
                <a:ea typeface="Corbel" charset="0"/>
                <a:cs typeface="Corbel" charset="0"/>
              </a:rPr>
              <a:t>-proj. DB only when processing f</a:t>
            </a:r>
            <a:r>
              <a:rPr lang="en-US" altLang="en-US" sz="1600" baseline="-25000" dirty="0">
                <a:latin typeface="Corbel" charset="0"/>
                <a:ea typeface="Corbel" charset="0"/>
                <a:cs typeface="Corbel" charset="0"/>
              </a:rPr>
              <a:t>4</a:t>
            </a:r>
            <a:r>
              <a:rPr lang="en-US" altLang="en-US" sz="1600" dirty="0">
                <a:latin typeface="Corbel" charset="0"/>
                <a:ea typeface="Corbel" charset="0"/>
                <a:cs typeface="Corbel" charset="0"/>
              </a:rPr>
              <a:t>-proj. DB </a:t>
            </a:r>
          </a:p>
        </p:txBody>
      </p:sp>
      <p:sp>
        <p:nvSpPr>
          <p:cNvPr id="20" name="Curved Up Arrow 2"/>
          <p:cNvSpPr>
            <a:spLocks noChangeArrowheads="1"/>
          </p:cNvSpPr>
          <p:nvPr/>
        </p:nvSpPr>
        <p:spPr bwMode="auto">
          <a:xfrm rot="687619">
            <a:off x="5837935" y="5721350"/>
            <a:ext cx="1627716" cy="238125"/>
          </a:xfrm>
          <a:prstGeom prst="curvedUpArrow">
            <a:avLst>
              <a:gd name="adj1" fmla="val 24921"/>
              <a:gd name="adj2" fmla="val 49843"/>
              <a:gd name="adj3" fmla="val 2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21" name="Curved Up Arrow 21"/>
          <p:cNvSpPr>
            <a:spLocks noChangeArrowheads="1"/>
          </p:cNvSpPr>
          <p:nvPr/>
        </p:nvSpPr>
        <p:spPr bwMode="auto">
          <a:xfrm rot="151062">
            <a:off x="1340096" y="5905125"/>
            <a:ext cx="1935472" cy="257952"/>
          </a:xfrm>
          <a:prstGeom prst="curvedUpArrow">
            <a:avLst>
              <a:gd name="adj1" fmla="val 24960"/>
              <a:gd name="adj2" fmla="val 49920"/>
              <a:gd name="adj3" fmla="val 25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22" name="Curved Up Arrow 22"/>
          <p:cNvSpPr>
            <a:spLocks noChangeArrowheads="1"/>
          </p:cNvSpPr>
          <p:nvPr/>
        </p:nvSpPr>
        <p:spPr bwMode="auto">
          <a:xfrm rot="151062">
            <a:off x="1273093" y="5925449"/>
            <a:ext cx="3493024" cy="345767"/>
          </a:xfrm>
          <a:prstGeom prst="curvedUpArrow">
            <a:avLst>
              <a:gd name="adj1" fmla="val 24997"/>
              <a:gd name="adj2" fmla="val 49944"/>
              <a:gd name="adj3" fmla="val 25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latin typeface="Corbel" charset="0"/>
              <a:ea typeface="Corbel" charset="0"/>
              <a:cs typeface="Corbe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105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Compare </a:t>
            </a:r>
            <a:r>
              <a:rPr lang="en-US" dirty="0" err="1" smtClean="0"/>
              <a:t>Apriori</a:t>
            </a:r>
            <a:r>
              <a:rPr lang="en-US" dirty="0" smtClean="0"/>
              <a:t>, ECLAT, and FP-Growth.</a:t>
            </a:r>
          </a:p>
          <a:p>
            <a:pPr lvl="1"/>
            <a:r>
              <a:rPr lang="en-US" dirty="0" smtClean="0"/>
              <a:t>Strong points of each</a:t>
            </a:r>
          </a:p>
          <a:p>
            <a:pPr lvl="1"/>
            <a:r>
              <a:rPr lang="en-US" dirty="0" smtClean="0"/>
              <a:t>Weak points of each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1128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55000" lnSpcReduction="20000"/>
          </a:bodyPr>
          <a:lstStyle/>
          <a:p>
            <a:r>
              <a:rPr lang="en-US" altLang="en-US" smtClean="0"/>
              <a:t>R. </a:t>
            </a:r>
            <a:r>
              <a:rPr lang="en-US" altLang="en-US" dirty="0" smtClean="0"/>
              <a:t>Agrawal, T. </a:t>
            </a:r>
            <a:r>
              <a:rPr lang="en-US" altLang="en-US" dirty="0" err="1" smtClean="0"/>
              <a:t>Imielinski</a:t>
            </a:r>
            <a:r>
              <a:rPr lang="en-US" altLang="en-US" dirty="0" smtClean="0"/>
              <a:t>, and A. Swami, “Mining association rules between sets of items in large databases”,  in Proc. of SIGMOD'93</a:t>
            </a:r>
          </a:p>
          <a:p>
            <a:r>
              <a:rPr lang="en-US" altLang="en-US" dirty="0" smtClean="0"/>
              <a:t>R. J. </a:t>
            </a:r>
            <a:r>
              <a:rPr lang="en-US" altLang="en-US" dirty="0" err="1" smtClean="0"/>
              <a:t>Bayardo</a:t>
            </a:r>
            <a:r>
              <a:rPr lang="en-US" altLang="en-US" dirty="0" smtClean="0"/>
              <a:t>, “Efficiently mining long patterns from databases”, in Proc. of SIGMOD'98</a:t>
            </a:r>
          </a:p>
          <a:p>
            <a:r>
              <a:rPr lang="en-US" altLang="en-US" dirty="0" smtClean="0"/>
              <a:t>N. </a:t>
            </a:r>
            <a:r>
              <a:rPr lang="en-US" altLang="en-US" dirty="0" err="1" smtClean="0"/>
              <a:t>Pasquier</a:t>
            </a:r>
            <a:r>
              <a:rPr lang="en-US" altLang="en-US" dirty="0" smtClean="0"/>
              <a:t>, Y. </a:t>
            </a:r>
            <a:r>
              <a:rPr lang="en-US" altLang="en-US" dirty="0" err="1" smtClean="0"/>
              <a:t>Bastide</a:t>
            </a:r>
            <a:r>
              <a:rPr lang="en-US" altLang="en-US" dirty="0" smtClean="0"/>
              <a:t>, R. </a:t>
            </a:r>
            <a:r>
              <a:rPr lang="en-US" altLang="en-US" dirty="0" err="1" smtClean="0"/>
              <a:t>Taouil</a:t>
            </a:r>
            <a:r>
              <a:rPr lang="en-US" altLang="en-US" dirty="0" smtClean="0"/>
              <a:t>, and L. </a:t>
            </a:r>
            <a:r>
              <a:rPr lang="en-US" altLang="en-US" dirty="0" err="1" smtClean="0"/>
              <a:t>Lakhal</a:t>
            </a:r>
            <a:r>
              <a:rPr lang="en-US" altLang="en-US" dirty="0" smtClean="0"/>
              <a:t>, “Discovering frequent closed </a:t>
            </a:r>
            <a:r>
              <a:rPr lang="en-US" altLang="en-US" dirty="0" err="1" smtClean="0"/>
              <a:t>itemsets</a:t>
            </a:r>
            <a:r>
              <a:rPr lang="en-US" altLang="en-US" dirty="0" smtClean="0"/>
              <a:t> for association rules”, in Proc. of ICDT'99</a:t>
            </a:r>
          </a:p>
          <a:p>
            <a:r>
              <a:rPr lang="en-US" altLang="en-US" dirty="0" smtClean="0"/>
              <a:t>J. Han, H. Cheng, D. Xin, and X. Yan, “Frequent Pattern Mining: Current Status and Future Directions”, Data Mining and Knowledge Discovery, 15(1): 55-86, 2007</a:t>
            </a:r>
          </a:p>
          <a:p>
            <a:r>
              <a:rPr lang="en-US" altLang="en-US" dirty="0" smtClean="0"/>
              <a:t>R. Agrawal and R. </a:t>
            </a:r>
            <a:r>
              <a:rPr lang="en-US" altLang="en-US" dirty="0" err="1" smtClean="0"/>
              <a:t>Srikant</a:t>
            </a:r>
            <a:r>
              <a:rPr lang="en-US" altLang="en-US" dirty="0" smtClean="0"/>
              <a:t>, “Fast algorithms for mining association rules”, VLDB'94</a:t>
            </a:r>
          </a:p>
          <a:p>
            <a:r>
              <a:rPr lang="en-US" altLang="en-US" dirty="0" smtClean="0"/>
              <a:t>A. </a:t>
            </a:r>
            <a:r>
              <a:rPr lang="en-US" altLang="en-US" dirty="0" err="1" smtClean="0"/>
              <a:t>Savasere</a:t>
            </a:r>
            <a:r>
              <a:rPr lang="en-US" altLang="en-US" dirty="0" smtClean="0"/>
              <a:t>, E. </a:t>
            </a:r>
            <a:r>
              <a:rPr lang="en-US" altLang="en-US" dirty="0" err="1" smtClean="0"/>
              <a:t>Omiecinski</a:t>
            </a:r>
            <a:r>
              <a:rPr lang="en-US" altLang="en-US" dirty="0" smtClean="0"/>
              <a:t>, and S. </a:t>
            </a:r>
            <a:r>
              <a:rPr lang="en-US" altLang="en-US" dirty="0" err="1" smtClean="0"/>
              <a:t>Navathe</a:t>
            </a:r>
            <a:r>
              <a:rPr lang="en-US" altLang="en-US" dirty="0" smtClean="0"/>
              <a:t>, “An efficient algorithm for mining association rules in large databases”, VLDB'95</a:t>
            </a:r>
          </a:p>
          <a:p>
            <a:r>
              <a:rPr lang="en-US" altLang="en-US" dirty="0" smtClean="0"/>
              <a:t>J. S. Park, M. S. Chen, and P. S. Yu, “An effective hash-based algorithm for mining association rules”, SIGMOD'95</a:t>
            </a:r>
          </a:p>
          <a:p>
            <a:r>
              <a:rPr lang="en-US" altLang="en-US" dirty="0" smtClean="0"/>
              <a:t>S. </a:t>
            </a:r>
            <a:r>
              <a:rPr lang="en-US" altLang="en-US" dirty="0" err="1" smtClean="0"/>
              <a:t>Sarawagi</a:t>
            </a:r>
            <a:r>
              <a:rPr lang="en-US" altLang="en-US" dirty="0" smtClean="0"/>
              <a:t>, S. Thomas, and R. Agrawal, “Integrating association rule mining with relational database systems: Alternatives and implications”, SIGMOD'98</a:t>
            </a:r>
          </a:p>
          <a:p>
            <a:r>
              <a:rPr lang="en-US" altLang="en-US" dirty="0" smtClean="0"/>
              <a:t>M. J. </a:t>
            </a:r>
            <a:r>
              <a:rPr lang="en-US" altLang="en-US" dirty="0" err="1" smtClean="0"/>
              <a:t>Zaki</a:t>
            </a:r>
            <a:r>
              <a:rPr lang="en-US" altLang="en-US" dirty="0" smtClean="0"/>
              <a:t>, S. </a:t>
            </a:r>
            <a:r>
              <a:rPr lang="en-US" altLang="en-US" dirty="0" err="1" smtClean="0"/>
              <a:t>Parthasarathy</a:t>
            </a:r>
            <a:r>
              <a:rPr lang="en-US" altLang="en-US" dirty="0" smtClean="0"/>
              <a:t>, M. </a:t>
            </a:r>
            <a:r>
              <a:rPr lang="en-US" altLang="en-US" dirty="0" err="1" smtClean="0"/>
              <a:t>Ogihara</a:t>
            </a:r>
            <a:r>
              <a:rPr lang="en-US" altLang="en-US" dirty="0" smtClean="0"/>
              <a:t>, and W. Li, “Parallel algorithm for discovery of association rules”, Data Mining and Knowledge Discovery, 1997</a:t>
            </a:r>
          </a:p>
          <a:p>
            <a:r>
              <a:rPr lang="en-US" altLang="en-US" dirty="0" smtClean="0"/>
              <a:t>J. Han, J. Pei, and Y. Yin, “Mining frequent patterns without candidate generation”, SIGMOD’00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3899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55000" lnSpcReduction="20000"/>
          </a:bodyPr>
          <a:lstStyle/>
          <a:p>
            <a:r>
              <a:rPr lang="en-US" altLang="en-US" dirty="0" smtClean="0"/>
              <a:t>M. J. </a:t>
            </a:r>
            <a:r>
              <a:rPr lang="en-US" altLang="en-US" dirty="0" err="1" smtClean="0"/>
              <a:t>Zaki</a:t>
            </a:r>
            <a:r>
              <a:rPr lang="en-US" altLang="en-US" dirty="0" smtClean="0"/>
              <a:t> and Hsiao, “CHARM: An Efficient Algorithm for Closed </a:t>
            </a:r>
            <a:r>
              <a:rPr lang="en-US" altLang="en-US" dirty="0" err="1" smtClean="0"/>
              <a:t>Itemset</a:t>
            </a:r>
            <a:r>
              <a:rPr lang="en-US" altLang="en-US" dirty="0" smtClean="0"/>
              <a:t> Mining”, SDM'02</a:t>
            </a:r>
          </a:p>
          <a:p>
            <a:r>
              <a:rPr lang="en-US" altLang="en-US" dirty="0" smtClean="0"/>
              <a:t>J. Wang, J. Han, and J. Pei, “CLOSET+: Searching for the Best Strategies for Mining Frequent Closed </a:t>
            </a:r>
            <a:r>
              <a:rPr lang="en-US" altLang="en-US" dirty="0" err="1" smtClean="0"/>
              <a:t>Itemsets</a:t>
            </a:r>
            <a:r>
              <a:rPr lang="en-US" altLang="en-US" dirty="0" smtClean="0"/>
              <a:t>”, KDD'03</a:t>
            </a:r>
          </a:p>
          <a:p>
            <a:r>
              <a:rPr lang="en-US" altLang="en-US" dirty="0" smtClean="0"/>
              <a:t>C. C. Aggarwal, M.A., </a:t>
            </a:r>
            <a:r>
              <a:rPr lang="en-US" altLang="en-US" dirty="0" err="1" smtClean="0"/>
              <a:t>Bhuiyan</a:t>
            </a:r>
            <a:r>
              <a:rPr lang="en-US" altLang="en-US" dirty="0" smtClean="0"/>
              <a:t>, M. A. Hasan, “Frequent Pattern Mining Algorithms: A Survey”, in Aggarwal and Han (eds.): Frequent Pattern Mining, Springer, 2014 </a:t>
            </a:r>
          </a:p>
          <a:p>
            <a:r>
              <a:rPr lang="en-US" altLang="en-US" dirty="0" smtClean="0"/>
              <a:t>C. C. Aggarwal and P. S. Yu.  A New Framework for </a:t>
            </a:r>
            <a:r>
              <a:rPr lang="en-US" altLang="en-US" dirty="0" err="1" smtClean="0"/>
              <a:t>Itemset</a:t>
            </a:r>
            <a:r>
              <a:rPr lang="en-US" altLang="en-US" dirty="0" smtClean="0"/>
              <a:t> Generation. PODS’98</a:t>
            </a:r>
          </a:p>
          <a:p>
            <a:r>
              <a:rPr lang="en-US" altLang="en-US" dirty="0" smtClean="0"/>
              <a:t>S. </a:t>
            </a:r>
            <a:r>
              <a:rPr lang="en-US" altLang="en-US" dirty="0" err="1" smtClean="0"/>
              <a:t>Brin</a:t>
            </a:r>
            <a:r>
              <a:rPr lang="en-US" altLang="en-US" dirty="0" smtClean="0"/>
              <a:t>, R. </a:t>
            </a:r>
            <a:r>
              <a:rPr lang="en-US" altLang="en-US" dirty="0" err="1" smtClean="0"/>
              <a:t>Motwani</a:t>
            </a:r>
            <a:r>
              <a:rPr lang="en-US" altLang="en-US" dirty="0" smtClean="0"/>
              <a:t>, and C. Silverstein.   Beyond market basket: Generalizing association rules to correlations.  SIGMOD'97</a:t>
            </a:r>
          </a:p>
          <a:p>
            <a:r>
              <a:rPr lang="en-US" altLang="en-US" dirty="0" smtClean="0"/>
              <a:t>M. </a:t>
            </a:r>
            <a:r>
              <a:rPr lang="en-US" altLang="en-US" dirty="0" err="1" smtClean="0"/>
              <a:t>Klemettinen</a:t>
            </a:r>
            <a:r>
              <a:rPr lang="en-US" altLang="en-US" dirty="0" smtClean="0"/>
              <a:t>, H. </a:t>
            </a:r>
            <a:r>
              <a:rPr lang="en-US" altLang="en-US" dirty="0" err="1" smtClean="0"/>
              <a:t>Mannila</a:t>
            </a:r>
            <a:r>
              <a:rPr lang="en-US" altLang="en-US" dirty="0" smtClean="0"/>
              <a:t>, P. </a:t>
            </a:r>
            <a:r>
              <a:rPr lang="en-US" altLang="en-US" dirty="0" err="1" smtClean="0"/>
              <a:t>Ronkainen</a:t>
            </a:r>
            <a:r>
              <a:rPr lang="en-US" altLang="en-US" dirty="0" smtClean="0"/>
              <a:t>, H. </a:t>
            </a:r>
            <a:r>
              <a:rPr lang="en-US" altLang="en-US" dirty="0" err="1" smtClean="0"/>
              <a:t>Toivonen</a:t>
            </a:r>
            <a:r>
              <a:rPr lang="en-US" altLang="en-US" dirty="0" smtClean="0"/>
              <a:t>, and A. I. </a:t>
            </a:r>
            <a:r>
              <a:rPr lang="en-US" altLang="en-US" dirty="0" err="1" smtClean="0"/>
              <a:t>Verkamo</a:t>
            </a:r>
            <a:r>
              <a:rPr lang="en-US" altLang="en-US" dirty="0" smtClean="0"/>
              <a:t>.   Finding interesting rules from large sets of discovered association rules.  CIKM'94</a:t>
            </a:r>
          </a:p>
          <a:p>
            <a:r>
              <a:rPr lang="en-US" altLang="en-US" dirty="0" smtClean="0"/>
              <a:t>E. </a:t>
            </a:r>
            <a:r>
              <a:rPr lang="en-US" altLang="en-US" dirty="0" err="1" smtClean="0"/>
              <a:t>Omiecinski</a:t>
            </a:r>
            <a:r>
              <a:rPr lang="en-US" altLang="en-US" dirty="0" smtClean="0"/>
              <a:t>.   Alternative Interest Measures for Mining Associations.  TKDE’03</a:t>
            </a:r>
          </a:p>
          <a:p>
            <a:r>
              <a:rPr lang="en-US" altLang="en-US" dirty="0" smtClean="0"/>
              <a:t>P.-N. Tan, V. Kumar, and J. Srivastava.   Selecting the Right Interestingness Measure for Association Patterns.  KDD'02</a:t>
            </a:r>
          </a:p>
          <a:p>
            <a:r>
              <a:rPr lang="en-US" altLang="en-US" dirty="0" smtClean="0"/>
              <a:t>T. Wu, Y. Chen and J. Han, Re-Examination of Interestingness Measures in Pattern Mining: A Unified Framework, Data Mining and Knowledge Discovery, 21(3):371-397, 2010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037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Frequent Pattern Mining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Apriori</a:t>
            </a:r>
            <a:endParaRPr lang="en-US" dirty="0" smtClean="0"/>
          </a:p>
          <a:p>
            <a:r>
              <a:rPr lang="en-US" b="1" dirty="0" smtClean="0"/>
              <a:t>ECLAT</a:t>
            </a:r>
          </a:p>
          <a:p>
            <a:r>
              <a:rPr lang="en-US" b="1" dirty="0" smtClean="0"/>
              <a:t>FP-Growth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620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Exploring Vertical Data Format: ECLAT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en-US" sz="2000" dirty="0"/>
              <a:t>ECLAT (Equivalence Class Transformation): A depth-first search algorithm using set intersection [</a:t>
            </a:r>
            <a:r>
              <a:rPr lang="en-US" altLang="en-US" sz="2000" dirty="0" err="1"/>
              <a:t>Zaki</a:t>
            </a:r>
            <a:r>
              <a:rPr lang="en-US" altLang="en-US" sz="2000" dirty="0"/>
              <a:t> et al. @KDD’97] </a:t>
            </a:r>
          </a:p>
          <a:p>
            <a:pPr>
              <a:lnSpc>
                <a:spcPct val="120000"/>
              </a:lnSpc>
            </a:pPr>
            <a:r>
              <a:rPr lang="en-US" altLang="en-US" sz="2000" dirty="0" err="1"/>
              <a:t>Tid</a:t>
            </a:r>
            <a:r>
              <a:rPr lang="en-US" altLang="en-US" sz="2000" dirty="0"/>
              <a:t>-List: List of transaction-ids containing an </a:t>
            </a:r>
            <a:r>
              <a:rPr lang="en-US" altLang="en-US" sz="2000" dirty="0" err="1"/>
              <a:t>itemset</a:t>
            </a:r>
            <a:r>
              <a:rPr lang="en-US" altLang="en-US" sz="2000" dirty="0"/>
              <a:t> </a:t>
            </a:r>
          </a:p>
          <a:p>
            <a:pPr>
              <a:lnSpc>
                <a:spcPct val="120000"/>
              </a:lnSpc>
            </a:pPr>
            <a:r>
              <a:rPr lang="en-US" altLang="en-US" sz="2000" dirty="0"/>
              <a:t>Vertical format: t(e) = {T</a:t>
            </a:r>
            <a:r>
              <a:rPr lang="en-US" altLang="en-US" sz="2000" baseline="-25000" dirty="0"/>
              <a:t>10</a:t>
            </a:r>
            <a:r>
              <a:rPr lang="en-US" altLang="en-US" sz="2000" dirty="0"/>
              <a:t>, T</a:t>
            </a:r>
            <a:r>
              <a:rPr lang="en-US" altLang="en-US" sz="2000" baseline="-25000" dirty="0"/>
              <a:t>20</a:t>
            </a:r>
            <a:r>
              <a:rPr lang="en-US" altLang="en-US" sz="2000" dirty="0"/>
              <a:t>, T</a:t>
            </a:r>
            <a:r>
              <a:rPr lang="en-US" altLang="en-US" sz="2000" baseline="-25000" dirty="0"/>
              <a:t>30</a:t>
            </a:r>
            <a:r>
              <a:rPr lang="en-US" altLang="en-US" sz="2000" dirty="0"/>
              <a:t>}; t(a) = {T</a:t>
            </a:r>
            <a:r>
              <a:rPr lang="en-US" altLang="en-US" sz="2000" baseline="-25000" dirty="0"/>
              <a:t>10, </a:t>
            </a:r>
            <a:r>
              <a:rPr lang="en-US" altLang="en-US" sz="2000" dirty="0"/>
              <a:t>T</a:t>
            </a:r>
            <a:r>
              <a:rPr lang="en-US" altLang="en-US" sz="2000" baseline="-25000" dirty="0"/>
              <a:t>20</a:t>
            </a:r>
            <a:r>
              <a:rPr lang="en-US" altLang="en-US" sz="2000" dirty="0"/>
              <a:t>}; t(ae) = {T</a:t>
            </a:r>
            <a:r>
              <a:rPr lang="en-US" altLang="en-US" sz="2000" baseline="-25000" dirty="0"/>
              <a:t>10, </a:t>
            </a:r>
            <a:r>
              <a:rPr lang="en-US" altLang="en-US" sz="2000" dirty="0"/>
              <a:t>T</a:t>
            </a:r>
            <a:r>
              <a:rPr lang="en-US" altLang="en-US" sz="2000" baseline="-25000" dirty="0"/>
              <a:t>20</a:t>
            </a:r>
            <a:r>
              <a:rPr lang="en-US" altLang="en-US" sz="2000" dirty="0" smtClean="0"/>
              <a:t>}</a:t>
            </a:r>
          </a:p>
          <a:p>
            <a:pPr>
              <a:lnSpc>
                <a:spcPct val="120000"/>
              </a:lnSpc>
            </a:pPr>
            <a:r>
              <a:rPr lang="en-US" altLang="en-US" sz="2000" b="1" dirty="0"/>
              <a:t>Deriving frequent patterns based on vertical intersections</a:t>
            </a:r>
            <a:endParaRPr lang="en-US" altLang="en-US" sz="2000" b="1" dirty="0">
              <a:sym typeface="Symbol" pitchFamily="18" charset="2"/>
            </a:endParaRPr>
          </a:p>
          <a:p>
            <a:pPr>
              <a:lnSpc>
                <a:spcPct val="120000"/>
              </a:lnSpc>
            </a:pPr>
            <a:endParaRPr lang="en-US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3</a:t>
            </a:fld>
            <a:endParaRPr lang="en-US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512120" y="3838574"/>
            <a:ext cx="2946400" cy="5842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rbel" charset="0"/>
                <a:ea typeface="Corbel" charset="0"/>
                <a:cs typeface="Corbel" charset="0"/>
              </a:rPr>
              <a:t>A transaction DB in Horizontal Data Format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6810643"/>
              </p:ext>
            </p:extLst>
          </p:nvPr>
        </p:nvGraphicFramePr>
        <p:xfrm>
          <a:off x="5233220" y="4495799"/>
          <a:ext cx="2336800" cy="2225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89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5786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Item</a:t>
                      </a:r>
                      <a:endParaRPr lang="en-US" sz="1600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TidList</a:t>
                      </a:r>
                      <a:endParaRPr lang="en-US" sz="1800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33" marB="45733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10, 20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33" marB="45733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b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20, 30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33" marB="45733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10, 30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33" marB="45733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33" marB="45733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e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10, 20, 30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33" marB="45733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4928420" y="3838574"/>
            <a:ext cx="2946400" cy="5842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Corbel" charset="0"/>
                <a:ea typeface="Corbel" charset="0"/>
                <a:cs typeface="Corbel" charset="0"/>
              </a:rPr>
              <a:t>The transaction DB in Vertical Data Format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17119"/>
              </p:ext>
            </p:extLst>
          </p:nvPr>
        </p:nvGraphicFramePr>
        <p:xfrm>
          <a:off x="1816920" y="4495799"/>
          <a:ext cx="2336800" cy="146843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893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5786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583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Tid</a:t>
                      </a:r>
                      <a:endParaRPr lang="en-US" sz="1600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30" marB="457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Itemset</a:t>
                      </a:r>
                      <a:endParaRPr lang="en-US" sz="1800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30" marB="4573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583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30" marB="457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a, c, d, e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30" marB="4573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583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20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30" marB="457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a, b, e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30" marB="4573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92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30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30" marB="457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b, c, e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30" marB="4573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0" y="6460906"/>
            <a:ext cx="6553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2"/>
              </a:rPr>
              <a:t>http://www.cs.rpi.edu/~</a:t>
            </a:r>
            <a:r>
              <a:rPr lang="en-US" sz="1400" dirty="0" smtClean="0">
                <a:hlinkClick r:id="rId2"/>
              </a:rPr>
              <a:t>zaki/PaperDir/SIGKDD03-diffsets.pdf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1309916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ECLAT: </a:t>
            </a:r>
            <a:r>
              <a:rPr lang="en-US" dirty="0" err="1" smtClean="0"/>
              <a:t>Diffset</a:t>
            </a:r>
            <a:r>
              <a:rPr lang="en-US" dirty="0" smtClean="0"/>
              <a:t> </a:t>
            </a:r>
            <a:r>
              <a:rPr lang="en-US" dirty="0" smtClean="0"/>
              <a:t>Based Mining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en-US" sz="2000" dirty="0" smtClean="0">
                <a:sym typeface="Symbol" pitchFamily="18" charset="2"/>
              </a:rPr>
              <a:t>Using </a:t>
            </a:r>
            <a:r>
              <a:rPr lang="en-US" altLang="en-US" sz="2000" dirty="0" err="1">
                <a:solidFill>
                  <a:srgbClr val="FF0000"/>
                </a:solidFill>
                <a:sym typeface="Symbol" pitchFamily="18" charset="2"/>
              </a:rPr>
              <a:t>diffset</a:t>
            </a:r>
            <a:r>
              <a:rPr lang="en-US" altLang="en-US" sz="2000" dirty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altLang="en-US" sz="2000" dirty="0">
                <a:sym typeface="Symbol" pitchFamily="18" charset="2"/>
              </a:rPr>
              <a:t>to </a:t>
            </a:r>
            <a:r>
              <a:rPr lang="en-US" altLang="en-US" sz="2000" dirty="0" smtClean="0">
                <a:solidFill>
                  <a:srgbClr val="C00000"/>
                </a:solidFill>
                <a:sym typeface="Symbol" pitchFamily="18" charset="2"/>
              </a:rPr>
              <a:t>accelerate</a:t>
            </a:r>
            <a:r>
              <a:rPr lang="en-US" altLang="en-US" sz="2000" dirty="0" smtClean="0">
                <a:sym typeface="Symbol" pitchFamily="18" charset="2"/>
              </a:rPr>
              <a:t> </a:t>
            </a:r>
            <a:r>
              <a:rPr lang="en-US" altLang="en-US" sz="2000" dirty="0" smtClean="0">
                <a:solidFill>
                  <a:srgbClr val="C00000"/>
                </a:solidFill>
                <a:sym typeface="Symbol" pitchFamily="18" charset="2"/>
              </a:rPr>
              <a:t>mining</a:t>
            </a:r>
            <a:endParaRPr lang="en-US" altLang="en-US" sz="2000" dirty="0">
              <a:solidFill>
                <a:srgbClr val="C00000"/>
              </a:solidFill>
              <a:sym typeface="Symbol" pitchFamily="18" charset="2"/>
            </a:endParaRPr>
          </a:p>
          <a:p>
            <a:pPr lvl="1">
              <a:lnSpc>
                <a:spcPct val="120000"/>
              </a:lnSpc>
            </a:pPr>
            <a:r>
              <a:rPr lang="en-US" altLang="en-US" sz="2000" dirty="0">
                <a:sym typeface="Symbol" pitchFamily="18" charset="2"/>
              </a:rPr>
              <a:t>Only keep track of differences of </a:t>
            </a:r>
            <a:r>
              <a:rPr lang="en-US" altLang="en-US" sz="2000" dirty="0" err="1" smtClean="0">
                <a:sym typeface="Symbol" pitchFamily="18" charset="2"/>
              </a:rPr>
              <a:t>tids</a:t>
            </a:r>
            <a:endParaRPr lang="en-US" altLang="en-US" sz="2000" dirty="0">
              <a:sym typeface="Symbol" pitchFamily="18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94" y="2508577"/>
            <a:ext cx="3764756" cy="39523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848" y="3377590"/>
            <a:ext cx="3498528" cy="346722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337339" y="4772018"/>
            <a:ext cx="423514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900" b="1" dirty="0" smtClean="0"/>
              <a:t>CTW</a:t>
            </a:r>
            <a:endParaRPr lang="en-US" sz="9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834777" y="4772018"/>
            <a:ext cx="437940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900" b="1" smtClean="0"/>
              <a:t>CDW</a:t>
            </a:r>
            <a:endParaRPr lang="en-US" sz="900" b="1" dirty="0"/>
          </a:p>
        </p:txBody>
      </p:sp>
      <p:sp>
        <p:nvSpPr>
          <p:cNvPr id="12" name="Rectangle 11"/>
          <p:cNvSpPr/>
          <p:nvPr/>
        </p:nvSpPr>
        <p:spPr>
          <a:xfrm>
            <a:off x="3250180" y="4443311"/>
            <a:ext cx="13131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err="1">
                <a:solidFill>
                  <a:srgbClr val="C00000"/>
                </a:solidFill>
                <a:sym typeface="Symbol" pitchFamily="18" charset="2"/>
              </a:rPr>
              <a:t>m</a:t>
            </a:r>
            <a:r>
              <a:rPr lang="en-US" altLang="en-US" smtClean="0">
                <a:solidFill>
                  <a:srgbClr val="C00000"/>
                </a:solidFill>
                <a:sym typeface="Symbol" pitchFamily="18" charset="2"/>
              </a:rPr>
              <a:t>in_sup</a:t>
            </a:r>
            <a:r>
              <a:rPr lang="en-US" altLang="en-US" dirty="0" smtClean="0">
                <a:solidFill>
                  <a:srgbClr val="C00000"/>
                </a:solidFill>
                <a:sym typeface="Symbol" pitchFamily="18" charset="2"/>
              </a:rPr>
              <a:t> = 3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580999" y="1265456"/>
            <a:ext cx="3392128" cy="2056492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P: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err="1" smtClean="0">
                <a:solidFill>
                  <a:schemeClr val="tx1"/>
                </a:solidFill>
              </a:rPr>
              <a:t>itemset</a:t>
            </a:r>
            <a:r>
              <a:rPr lang="en-US" altLang="zh-CN" dirty="0" smtClean="0">
                <a:solidFill>
                  <a:schemeClr val="tx1"/>
                </a:solidFill>
              </a:rPr>
              <a:t>;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X,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Y: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items; </a:t>
            </a:r>
            <a:r>
              <a:rPr lang="en-US" altLang="zh-CN" dirty="0" smtClean="0">
                <a:solidFill>
                  <a:schemeClr val="tx1"/>
                </a:solidFill>
              </a:rPr>
              <a:t>d</a:t>
            </a:r>
            <a:r>
              <a:rPr lang="en-US" altLang="zh-CN" dirty="0">
                <a:solidFill>
                  <a:schemeClr val="tx1"/>
                </a:solidFill>
              </a:rPr>
              <a:t>: </a:t>
            </a:r>
            <a:r>
              <a:rPr lang="en-US" altLang="zh-CN" dirty="0" err="1" smtClean="0">
                <a:solidFill>
                  <a:schemeClr val="tx1"/>
                </a:solidFill>
              </a:rPr>
              <a:t>diffset</a:t>
            </a:r>
            <a:r>
              <a:rPr lang="en-US" altLang="zh-CN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</a:t>
            </a:r>
            <a:r>
              <a:rPr lang="en-US" dirty="0">
                <a:solidFill>
                  <a:schemeClr val="tx1"/>
                </a:solidFill>
              </a:rPr>
              <a:t>: transaction </a:t>
            </a:r>
            <a:r>
              <a:rPr lang="en-US" dirty="0" smtClean="0">
                <a:solidFill>
                  <a:schemeClr val="tx1"/>
                </a:solidFill>
              </a:rPr>
              <a:t>set/list; </a:t>
            </a:r>
            <a:r>
              <a:rPr lang="en-US" altLang="zh-CN" dirty="0" err="1" smtClean="0">
                <a:solidFill>
                  <a:schemeClr val="tx1"/>
                </a:solidFill>
              </a:rPr>
              <a:t>σ</a:t>
            </a:r>
            <a:r>
              <a:rPr lang="en-US" altLang="zh-CN" dirty="0">
                <a:solidFill>
                  <a:schemeClr val="tx1"/>
                </a:solidFill>
              </a:rPr>
              <a:t>: </a:t>
            </a:r>
            <a:r>
              <a:rPr lang="en-US" altLang="zh-CN" dirty="0" smtClean="0">
                <a:solidFill>
                  <a:schemeClr val="tx1"/>
                </a:solidFill>
              </a:rPr>
              <a:t>support</a:t>
            </a:r>
            <a:endParaRPr lang="zh-CN" altLang="en-US" dirty="0" smtClean="0">
              <a:solidFill>
                <a:schemeClr val="tx1"/>
              </a:solidFill>
            </a:endParaRPr>
          </a:p>
          <a:p>
            <a:r>
              <a:rPr lang="en-US" altLang="zh-CN" b="1" dirty="0">
                <a:solidFill>
                  <a:schemeClr val="tx1"/>
                </a:solidFill>
              </a:rPr>
              <a:t>d(XY)</a:t>
            </a:r>
            <a:r>
              <a:rPr lang="zh-CN" altLang="en-US" b="1" dirty="0">
                <a:solidFill>
                  <a:schemeClr val="tx1"/>
                </a:solidFill>
              </a:rPr>
              <a:t> </a:t>
            </a:r>
            <a:r>
              <a:rPr lang="en-US" altLang="zh-CN" b="1" dirty="0">
                <a:solidFill>
                  <a:schemeClr val="tx1"/>
                </a:solidFill>
              </a:rPr>
              <a:t>=</a:t>
            </a:r>
            <a:r>
              <a:rPr lang="zh-CN" altLang="en-US" b="1" dirty="0">
                <a:solidFill>
                  <a:schemeClr val="tx1"/>
                </a:solidFill>
              </a:rPr>
              <a:t> </a:t>
            </a:r>
            <a:r>
              <a:rPr lang="en-US" altLang="zh-CN" b="1" dirty="0">
                <a:solidFill>
                  <a:schemeClr val="tx1"/>
                </a:solidFill>
              </a:rPr>
              <a:t>t(X)</a:t>
            </a:r>
            <a:r>
              <a:rPr lang="zh-CN" altLang="en-US" b="1" dirty="0">
                <a:solidFill>
                  <a:schemeClr val="tx1"/>
                </a:solidFill>
              </a:rPr>
              <a:t> </a:t>
            </a:r>
            <a:r>
              <a:rPr lang="mr-IN" altLang="zh-CN" b="1" dirty="0">
                <a:solidFill>
                  <a:schemeClr val="tx1"/>
                </a:solidFill>
              </a:rPr>
              <a:t>–</a:t>
            </a:r>
            <a:r>
              <a:rPr lang="zh-CN" altLang="en-US" b="1" dirty="0">
                <a:solidFill>
                  <a:schemeClr val="tx1"/>
                </a:solidFill>
              </a:rPr>
              <a:t> </a:t>
            </a:r>
            <a:r>
              <a:rPr lang="en-US" altLang="zh-CN" b="1" dirty="0">
                <a:solidFill>
                  <a:schemeClr val="tx1"/>
                </a:solidFill>
              </a:rPr>
              <a:t>t(Y)</a:t>
            </a:r>
            <a:endParaRPr lang="zh-CN" altLang="en-US" b="1" dirty="0">
              <a:solidFill>
                <a:schemeClr val="tx1"/>
              </a:solidFill>
            </a:endParaRPr>
          </a:p>
          <a:p>
            <a:r>
              <a:rPr lang="zh-CN" altLang="en-US" b="1" dirty="0">
                <a:solidFill>
                  <a:schemeClr val="tx1"/>
                </a:solidFill>
              </a:rPr>
              <a:t>	</a:t>
            </a:r>
            <a:r>
              <a:rPr lang="en-US" altLang="zh-CN" b="1" dirty="0">
                <a:solidFill>
                  <a:schemeClr val="tx1"/>
                </a:solidFill>
              </a:rPr>
              <a:t>=</a:t>
            </a:r>
            <a:r>
              <a:rPr lang="zh-CN" altLang="en-US" b="1" dirty="0">
                <a:solidFill>
                  <a:schemeClr val="tx1"/>
                </a:solidFill>
              </a:rPr>
              <a:t> </a:t>
            </a:r>
            <a:r>
              <a:rPr lang="en-US" altLang="zh-CN" b="1" dirty="0">
                <a:solidFill>
                  <a:schemeClr val="tx1"/>
                </a:solidFill>
              </a:rPr>
              <a:t>d(Y)</a:t>
            </a:r>
            <a:r>
              <a:rPr lang="zh-CN" altLang="en-US" b="1" dirty="0">
                <a:solidFill>
                  <a:schemeClr val="tx1"/>
                </a:solidFill>
              </a:rPr>
              <a:t> </a:t>
            </a:r>
            <a:r>
              <a:rPr lang="mr-IN" altLang="zh-CN" b="1" dirty="0">
                <a:solidFill>
                  <a:schemeClr val="tx1"/>
                </a:solidFill>
              </a:rPr>
              <a:t>–</a:t>
            </a:r>
            <a:r>
              <a:rPr lang="zh-CN" altLang="en-US" b="1" dirty="0">
                <a:solidFill>
                  <a:schemeClr val="tx1"/>
                </a:solidFill>
              </a:rPr>
              <a:t> </a:t>
            </a:r>
            <a:r>
              <a:rPr lang="en-US" altLang="zh-CN" b="1" dirty="0">
                <a:solidFill>
                  <a:schemeClr val="tx1"/>
                </a:solidFill>
              </a:rPr>
              <a:t>d(X)</a:t>
            </a:r>
            <a:endParaRPr lang="zh-CN" altLang="en-US" b="1" dirty="0">
              <a:solidFill>
                <a:schemeClr val="tx1"/>
              </a:solidFill>
            </a:endParaRPr>
          </a:p>
          <a:p>
            <a:r>
              <a:rPr lang="en-US" altLang="zh-CN" b="1" dirty="0" smtClean="0">
                <a:solidFill>
                  <a:schemeClr val="tx1"/>
                </a:solidFill>
              </a:rPr>
              <a:t>d(PXY)</a:t>
            </a:r>
            <a:r>
              <a:rPr lang="zh-CN" altLang="en-US" b="1" dirty="0" smtClean="0">
                <a:solidFill>
                  <a:schemeClr val="tx1"/>
                </a:solidFill>
              </a:rPr>
              <a:t> </a:t>
            </a:r>
            <a:r>
              <a:rPr lang="en-US" altLang="zh-CN" b="1" dirty="0" smtClean="0">
                <a:solidFill>
                  <a:schemeClr val="tx1"/>
                </a:solidFill>
              </a:rPr>
              <a:t>=</a:t>
            </a:r>
            <a:r>
              <a:rPr lang="zh-CN" altLang="en-US" b="1" dirty="0" smtClean="0">
                <a:solidFill>
                  <a:schemeClr val="tx1"/>
                </a:solidFill>
              </a:rPr>
              <a:t> </a:t>
            </a:r>
            <a:r>
              <a:rPr lang="en-US" altLang="zh-CN" b="1" dirty="0" smtClean="0">
                <a:solidFill>
                  <a:schemeClr val="tx1"/>
                </a:solidFill>
              </a:rPr>
              <a:t>t(PX)</a:t>
            </a:r>
            <a:r>
              <a:rPr lang="zh-CN" altLang="en-US" b="1" dirty="0" smtClean="0">
                <a:solidFill>
                  <a:schemeClr val="tx1"/>
                </a:solidFill>
              </a:rPr>
              <a:t> </a:t>
            </a:r>
            <a:r>
              <a:rPr lang="mr-IN" altLang="zh-CN" b="1" dirty="0" smtClean="0">
                <a:solidFill>
                  <a:schemeClr val="tx1"/>
                </a:solidFill>
              </a:rPr>
              <a:t>–</a:t>
            </a:r>
            <a:r>
              <a:rPr lang="zh-CN" altLang="en-US" b="1" dirty="0" smtClean="0">
                <a:solidFill>
                  <a:schemeClr val="tx1"/>
                </a:solidFill>
              </a:rPr>
              <a:t> </a:t>
            </a:r>
            <a:r>
              <a:rPr lang="en-US" altLang="zh-CN" b="1" dirty="0" smtClean="0">
                <a:solidFill>
                  <a:schemeClr val="tx1"/>
                </a:solidFill>
              </a:rPr>
              <a:t>t(PY)</a:t>
            </a:r>
            <a:endParaRPr lang="zh-CN" altLang="en-US" b="1" dirty="0">
              <a:solidFill>
                <a:schemeClr val="tx1"/>
              </a:solidFill>
            </a:endParaRPr>
          </a:p>
          <a:p>
            <a:r>
              <a:rPr lang="zh-CN" altLang="en-US" b="1" dirty="0" smtClean="0">
                <a:solidFill>
                  <a:schemeClr val="tx1"/>
                </a:solidFill>
              </a:rPr>
              <a:t>	</a:t>
            </a:r>
            <a:r>
              <a:rPr lang="en-US" altLang="zh-CN" b="1" dirty="0" smtClean="0">
                <a:solidFill>
                  <a:schemeClr val="tx1"/>
                </a:solidFill>
              </a:rPr>
              <a:t>=</a:t>
            </a:r>
            <a:r>
              <a:rPr lang="zh-CN" altLang="en-US" b="1" dirty="0" smtClean="0">
                <a:solidFill>
                  <a:schemeClr val="tx1"/>
                </a:solidFill>
              </a:rPr>
              <a:t> </a:t>
            </a:r>
            <a:r>
              <a:rPr lang="en-US" altLang="zh-CN" b="1" dirty="0" smtClean="0">
                <a:solidFill>
                  <a:schemeClr val="tx1"/>
                </a:solidFill>
              </a:rPr>
              <a:t>d(PY)</a:t>
            </a:r>
            <a:r>
              <a:rPr lang="zh-CN" altLang="en-US" b="1" dirty="0" smtClean="0">
                <a:solidFill>
                  <a:schemeClr val="tx1"/>
                </a:solidFill>
              </a:rPr>
              <a:t> </a:t>
            </a:r>
            <a:r>
              <a:rPr lang="mr-IN" altLang="zh-CN" b="1" dirty="0" smtClean="0">
                <a:solidFill>
                  <a:schemeClr val="tx1"/>
                </a:solidFill>
              </a:rPr>
              <a:t>–</a:t>
            </a:r>
            <a:r>
              <a:rPr lang="zh-CN" altLang="en-US" b="1" dirty="0" smtClean="0">
                <a:solidFill>
                  <a:schemeClr val="tx1"/>
                </a:solidFill>
              </a:rPr>
              <a:t> </a:t>
            </a:r>
            <a:r>
              <a:rPr lang="en-US" altLang="zh-CN" b="1" dirty="0" smtClean="0">
                <a:solidFill>
                  <a:schemeClr val="tx1"/>
                </a:solidFill>
              </a:rPr>
              <a:t>d(PX)</a:t>
            </a:r>
            <a:endParaRPr lang="zh-CN" altLang="en-US" b="1" dirty="0" smtClean="0">
              <a:solidFill>
                <a:schemeClr val="tx1"/>
              </a:solidFill>
            </a:endParaRPr>
          </a:p>
          <a:p>
            <a:r>
              <a:rPr lang="en-US" altLang="zh-CN" b="1" dirty="0" err="1" smtClean="0">
                <a:solidFill>
                  <a:schemeClr val="tx1"/>
                </a:solidFill>
              </a:rPr>
              <a:t>σ</a:t>
            </a:r>
            <a:r>
              <a:rPr lang="en-US" altLang="zh-CN" b="1" dirty="0" smtClean="0">
                <a:solidFill>
                  <a:schemeClr val="tx1"/>
                </a:solidFill>
              </a:rPr>
              <a:t>(PX)</a:t>
            </a:r>
            <a:r>
              <a:rPr lang="zh-CN" altLang="en-US" b="1" dirty="0" smtClean="0">
                <a:solidFill>
                  <a:schemeClr val="tx1"/>
                </a:solidFill>
              </a:rPr>
              <a:t> </a:t>
            </a:r>
            <a:r>
              <a:rPr lang="en-US" altLang="zh-CN" b="1" dirty="0" smtClean="0">
                <a:solidFill>
                  <a:schemeClr val="tx1"/>
                </a:solidFill>
              </a:rPr>
              <a:t>=</a:t>
            </a:r>
            <a:r>
              <a:rPr lang="zh-CN" altLang="en-US" b="1" dirty="0" smtClean="0">
                <a:solidFill>
                  <a:schemeClr val="tx1"/>
                </a:solidFill>
              </a:rPr>
              <a:t> </a:t>
            </a:r>
            <a:r>
              <a:rPr lang="en-US" altLang="zh-CN" b="1" dirty="0" err="1" smtClean="0">
                <a:solidFill>
                  <a:schemeClr val="tx1"/>
                </a:solidFill>
              </a:rPr>
              <a:t>σ</a:t>
            </a:r>
            <a:r>
              <a:rPr lang="en-US" altLang="zh-CN" b="1" dirty="0" smtClean="0">
                <a:solidFill>
                  <a:schemeClr val="tx1"/>
                </a:solidFill>
              </a:rPr>
              <a:t>(P)</a:t>
            </a:r>
            <a:r>
              <a:rPr lang="zh-CN" altLang="en-US" b="1" dirty="0" smtClean="0">
                <a:solidFill>
                  <a:schemeClr val="tx1"/>
                </a:solidFill>
              </a:rPr>
              <a:t> </a:t>
            </a:r>
            <a:r>
              <a:rPr lang="mr-IN" altLang="zh-CN" b="1" dirty="0">
                <a:solidFill>
                  <a:schemeClr val="tx1"/>
                </a:solidFill>
              </a:rPr>
              <a:t>–</a:t>
            </a:r>
            <a:r>
              <a:rPr lang="zh-CN" altLang="en-US" b="1" dirty="0">
                <a:solidFill>
                  <a:schemeClr val="tx1"/>
                </a:solidFill>
              </a:rPr>
              <a:t> </a:t>
            </a:r>
            <a:r>
              <a:rPr lang="en-US" altLang="zh-CN" b="1" dirty="0" smtClean="0">
                <a:solidFill>
                  <a:schemeClr val="tx1"/>
                </a:solidFill>
              </a:rPr>
              <a:t>|d(PX)|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17011" y="6181805"/>
            <a:ext cx="39869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 smtClean="0">
                <a:solidFill>
                  <a:srgbClr val="C00000"/>
                </a:solidFill>
              </a:rPr>
              <a:t>Set minus is faster than set intersection.</a:t>
            </a:r>
          </a:p>
          <a:p>
            <a:r>
              <a:rPr lang="en-US" i="1" dirty="0" smtClean="0">
                <a:solidFill>
                  <a:srgbClr val="C00000"/>
                </a:solidFill>
              </a:rPr>
              <a:t>Set minus requires less memory space.</a:t>
            </a:r>
            <a:endParaRPr lang="en-US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65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err="1"/>
              <a:t>FPGrowth</a:t>
            </a:r>
            <a:r>
              <a:rPr lang="en-US" altLang="en-US" dirty="0"/>
              <a:t>: Mining Frequent Patterns by Pattern Growth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Aft>
                <a:spcPts val="600"/>
              </a:spcAft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Idea: Frequent pattern growth (</a:t>
            </a:r>
            <a:r>
              <a:rPr lang="en-US" altLang="en-US" sz="2400" dirty="0" err="1">
                <a:latin typeface="Corbel" charset="0"/>
                <a:ea typeface="Corbel" charset="0"/>
                <a:cs typeface="Corbel" charset="0"/>
              </a:rPr>
              <a:t>FPGrowth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)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Find frequent single items and partition the database based on each such item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Recursively grow frequent patterns by doing the above for each partitioned database (also called 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</a:rPr>
              <a:t>conditional database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) 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To facilitate efficient processing, an efficient data structure, FP-tree, can be constructed</a:t>
            </a:r>
          </a:p>
          <a:p>
            <a:pPr>
              <a:spcAft>
                <a:spcPts val="600"/>
              </a:spcAft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Mining becomes 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Recursively construct and mine (conditional) FP-trees 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Until the resulting FP-tree is empty, or until it contains only one path—single path will generate all the combinations of its sub-paths, each of which is a frequent </a:t>
            </a:r>
            <a:r>
              <a:rPr lang="en-US" altLang="en-US" sz="2400" dirty="0" smtClean="0">
                <a:latin typeface="Corbel" charset="0"/>
                <a:ea typeface="Corbel" charset="0"/>
                <a:cs typeface="Corbel" charset="0"/>
              </a:rPr>
              <a:t>pattern</a:t>
            </a:r>
            <a:endParaRPr lang="en-US" altLang="en-US" sz="240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4300" y="6398309"/>
            <a:ext cx="59507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 smtClean="0">
                <a:latin typeface="Corbel" charset="0"/>
                <a:ea typeface="Corbel" charset="0"/>
                <a:cs typeface="Corbel" charset="0"/>
              </a:rPr>
              <a:t>YouTube: </a:t>
            </a:r>
            <a:r>
              <a:rPr lang="en-US" altLang="en-US" dirty="0" smtClean="0">
                <a:latin typeface="Corbel" charset="0"/>
                <a:ea typeface="Corbel" charset="0"/>
                <a:cs typeface="Corbel" charset="0"/>
                <a:hlinkClick r:id="rId2"/>
              </a:rPr>
              <a:t>https://www.youtube.com/watch?v=LXx1xKF9oDg</a:t>
            </a:r>
            <a:endParaRPr lang="en-US" altLang="en-US" dirty="0" smtClean="0">
              <a:latin typeface="Corbel" charset="0"/>
              <a:ea typeface="Corbel" charset="0"/>
              <a:cs typeface="Corbel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93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Example: Construct FP-tree from a </a:t>
            </a:r>
            <a:r>
              <a:rPr lang="en-US" altLang="en-US" dirty="0" smtClean="0"/>
              <a:t>Transactional </a:t>
            </a:r>
            <a:r>
              <a:rPr lang="en-US" altLang="en-US" dirty="0"/>
              <a:t>DB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3839515" y="4704848"/>
          <a:ext cx="2554868" cy="2133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1403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3638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0444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Item</a:t>
                      </a:r>
                      <a:endParaRPr lang="en-US" sz="140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Frequency</a:t>
                      </a:r>
                      <a:endParaRPr lang="en-US" sz="140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Header</a:t>
                      </a:r>
                      <a:endParaRPr lang="en-US" sz="140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39" marR="121939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</a:t>
                      </a:r>
                      <a:endParaRPr lang="en-US" sz="14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39" marR="121939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39" marR="121939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39" marR="121939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</a:t>
                      </a:r>
                      <a:endParaRPr lang="en-US" sz="14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121939" marR="121939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</a:t>
                      </a:r>
                      <a:endParaRPr lang="en-US" sz="14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39" marR="121939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</a:t>
                      </a:r>
                      <a:endParaRPr lang="en-US" sz="14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39" marR="121939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6" name="Group 6"/>
          <p:cNvGrpSpPr>
            <a:grpSpLocks/>
          </p:cNvGrpSpPr>
          <p:nvPr/>
        </p:nvGrpSpPr>
        <p:grpSpPr bwMode="auto">
          <a:xfrm>
            <a:off x="5813828" y="3829050"/>
            <a:ext cx="3228175" cy="2947842"/>
            <a:chOff x="6172199" y="2962813"/>
            <a:chExt cx="2420722" cy="3552677"/>
          </a:xfrm>
        </p:grpSpPr>
        <p:sp>
          <p:nvSpPr>
            <p:cNvPr id="7" name="Text Box 4"/>
            <p:cNvSpPr txBox="1">
              <a:spLocks noChangeArrowheads="1"/>
            </p:cNvSpPr>
            <p:nvPr/>
          </p:nvSpPr>
          <p:spPr bwMode="auto">
            <a:xfrm>
              <a:off x="7822393" y="2962813"/>
              <a:ext cx="229832" cy="33855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Corbel" charset="0"/>
                  <a:ea typeface="Corbel" charset="0"/>
                  <a:cs typeface="Corbel" charset="0"/>
                </a:rPr>
                <a:t>{}</a:t>
              </a:r>
            </a:p>
          </p:txBody>
        </p:sp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7371599" y="3670345"/>
              <a:ext cx="304359" cy="33855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Corbel" charset="0"/>
                  <a:ea typeface="Corbel" charset="0"/>
                  <a:cs typeface="Corbel" charset="0"/>
                </a:rPr>
                <a:t>f:4</a:t>
              </a:r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8273187" y="3670345"/>
              <a:ext cx="312774" cy="33855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Corbel" charset="0"/>
                  <a:ea typeface="Corbel" charset="0"/>
                  <a:cs typeface="Corbel" charset="0"/>
                </a:rPr>
                <a:t>c:1</a:t>
              </a:r>
            </a:p>
          </p:txBody>
        </p:sp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8266926" y="4296176"/>
              <a:ext cx="323591" cy="33855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Corbel" charset="0"/>
                  <a:ea typeface="Corbel" charset="0"/>
                  <a:cs typeface="Corbel" charset="0"/>
                </a:rPr>
                <a:t>b:1</a:t>
              </a:r>
            </a:p>
          </p:txBody>
        </p:sp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8266926" y="4922007"/>
              <a:ext cx="325995" cy="33855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Corbel" charset="0"/>
                  <a:ea typeface="Corbel" charset="0"/>
                  <a:cs typeface="Corbel" charset="0"/>
                </a:rPr>
                <a:t>p:1</a:t>
              </a:r>
            </a:p>
          </p:txBody>
        </p:sp>
        <p:cxnSp>
          <p:nvCxnSpPr>
            <p:cNvPr id="12" name="AutoShape 9"/>
            <p:cNvCxnSpPr>
              <a:cxnSpLocks noChangeShapeType="1"/>
            </p:cNvCxnSpPr>
            <p:nvPr/>
          </p:nvCxnSpPr>
          <p:spPr bwMode="auto">
            <a:xfrm flipH="1">
              <a:off x="8464182" y="4070455"/>
              <a:ext cx="853" cy="225721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AutoShape 10"/>
            <p:cNvCxnSpPr>
              <a:cxnSpLocks noChangeShapeType="1"/>
            </p:cNvCxnSpPr>
            <p:nvPr/>
          </p:nvCxnSpPr>
          <p:spPr bwMode="auto">
            <a:xfrm>
              <a:off x="8464183" y="4696286"/>
              <a:ext cx="0" cy="225721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AutoShape 11"/>
            <p:cNvCxnSpPr>
              <a:cxnSpLocks noChangeShapeType="1"/>
            </p:cNvCxnSpPr>
            <p:nvPr/>
          </p:nvCxnSpPr>
          <p:spPr bwMode="auto">
            <a:xfrm>
              <a:off x="7984188" y="3362923"/>
              <a:ext cx="480846" cy="307422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AutoShape 12"/>
            <p:cNvCxnSpPr>
              <a:cxnSpLocks noChangeShapeType="1"/>
            </p:cNvCxnSpPr>
            <p:nvPr/>
          </p:nvCxnSpPr>
          <p:spPr bwMode="auto">
            <a:xfrm flipH="1">
              <a:off x="7547218" y="3362923"/>
              <a:ext cx="436970" cy="307422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" name="Text Box 13"/>
            <p:cNvSpPr txBox="1">
              <a:spLocks noChangeArrowheads="1"/>
            </p:cNvSpPr>
            <p:nvPr/>
          </p:nvSpPr>
          <p:spPr bwMode="auto">
            <a:xfrm>
              <a:off x="7672128" y="4296176"/>
              <a:ext cx="323591" cy="33855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Corbel" charset="0"/>
                  <a:ea typeface="Corbel" charset="0"/>
                  <a:cs typeface="Corbel" charset="0"/>
                </a:rPr>
                <a:t>b:1</a:t>
              </a:r>
            </a:p>
          </p:txBody>
        </p:sp>
        <p:sp>
          <p:nvSpPr>
            <p:cNvPr id="17" name="Text Box 14"/>
            <p:cNvSpPr txBox="1">
              <a:spLocks noChangeArrowheads="1"/>
            </p:cNvSpPr>
            <p:nvPr/>
          </p:nvSpPr>
          <p:spPr bwMode="auto">
            <a:xfrm>
              <a:off x="7078897" y="4296176"/>
              <a:ext cx="312774" cy="33855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 dirty="0">
                  <a:latin typeface="Corbel" charset="0"/>
                  <a:ea typeface="Corbel" charset="0"/>
                  <a:cs typeface="Corbel" charset="0"/>
                </a:rPr>
                <a:t>c:3</a:t>
              </a:r>
            </a:p>
          </p:txBody>
        </p:sp>
        <p:cxnSp>
          <p:nvCxnSpPr>
            <p:cNvPr id="18" name="AutoShape 15"/>
            <p:cNvCxnSpPr>
              <a:cxnSpLocks noChangeShapeType="1"/>
            </p:cNvCxnSpPr>
            <p:nvPr/>
          </p:nvCxnSpPr>
          <p:spPr bwMode="auto">
            <a:xfrm flipH="1">
              <a:off x="7270745" y="4070455"/>
              <a:ext cx="276474" cy="225721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AutoShape 16"/>
            <p:cNvCxnSpPr>
              <a:cxnSpLocks noChangeShapeType="1"/>
            </p:cNvCxnSpPr>
            <p:nvPr/>
          </p:nvCxnSpPr>
          <p:spPr bwMode="auto">
            <a:xfrm>
              <a:off x="7547218" y="4070455"/>
              <a:ext cx="322166" cy="225721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" name="Text Box 17"/>
            <p:cNvSpPr txBox="1">
              <a:spLocks noChangeArrowheads="1"/>
            </p:cNvSpPr>
            <p:nvPr/>
          </p:nvSpPr>
          <p:spPr bwMode="auto">
            <a:xfrm>
              <a:off x="7069505" y="4922007"/>
              <a:ext cx="329362" cy="33855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Corbel" charset="0"/>
                  <a:ea typeface="Corbel" charset="0"/>
                  <a:cs typeface="Corbel" charset="0"/>
                </a:rPr>
                <a:t>a:3</a:t>
              </a:r>
            </a:p>
          </p:txBody>
        </p:sp>
        <p:sp>
          <p:nvSpPr>
            <p:cNvPr id="21" name="Text Box 18"/>
            <p:cNvSpPr txBox="1">
              <a:spLocks noChangeArrowheads="1"/>
            </p:cNvSpPr>
            <p:nvPr/>
          </p:nvSpPr>
          <p:spPr bwMode="auto">
            <a:xfrm>
              <a:off x="7446732" y="5551105"/>
              <a:ext cx="323591" cy="33855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 dirty="0">
                  <a:latin typeface="Corbel" charset="0"/>
                  <a:ea typeface="Corbel" charset="0"/>
                  <a:cs typeface="Corbel" charset="0"/>
                </a:rPr>
                <a:t>b:1</a:t>
              </a:r>
            </a:p>
          </p:txBody>
        </p:sp>
        <p:sp>
          <p:nvSpPr>
            <p:cNvPr id="22" name="Text Box 19"/>
            <p:cNvSpPr txBox="1">
              <a:spLocks noChangeArrowheads="1"/>
            </p:cNvSpPr>
            <p:nvPr/>
          </p:nvSpPr>
          <p:spPr bwMode="auto">
            <a:xfrm>
              <a:off x="6779933" y="5551105"/>
              <a:ext cx="377684" cy="33855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Corbel" charset="0"/>
                  <a:ea typeface="Corbel" charset="0"/>
                  <a:cs typeface="Corbel" charset="0"/>
                </a:rPr>
                <a:t>m:2</a:t>
              </a:r>
            </a:p>
          </p:txBody>
        </p:sp>
        <p:sp>
          <p:nvSpPr>
            <p:cNvPr id="23" name="Text Box 20"/>
            <p:cNvSpPr txBox="1">
              <a:spLocks noChangeArrowheads="1"/>
            </p:cNvSpPr>
            <p:nvPr/>
          </p:nvSpPr>
          <p:spPr bwMode="auto">
            <a:xfrm>
              <a:off x="6808107" y="6176936"/>
              <a:ext cx="334410" cy="33855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Corbel" charset="0"/>
                  <a:ea typeface="Corbel" charset="0"/>
                  <a:cs typeface="Corbel" charset="0"/>
                </a:rPr>
                <a:t>p:2</a:t>
              </a:r>
            </a:p>
          </p:txBody>
        </p:sp>
        <p:cxnSp>
          <p:nvCxnSpPr>
            <p:cNvPr id="24" name="AutoShape 21"/>
            <p:cNvCxnSpPr>
              <a:cxnSpLocks noChangeShapeType="1"/>
            </p:cNvCxnSpPr>
            <p:nvPr/>
          </p:nvCxnSpPr>
          <p:spPr bwMode="auto">
            <a:xfrm flipH="1">
              <a:off x="7266761" y="4696286"/>
              <a:ext cx="3983" cy="225721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" name="AutoShape 22"/>
            <p:cNvCxnSpPr>
              <a:cxnSpLocks noChangeShapeType="1"/>
            </p:cNvCxnSpPr>
            <p:nvPr/>
          </p:nvCxnSpPr>
          <p:spPr bwMode="auto">
            <a:xfrm flipH="1">
              <a:off x="6998826" y="5322117"/>
              <a:ext cx="267935" cy="228988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" name="AutoShape 23"/>
            <p:cNvCxnSpPr>
              <a:cxnSpLocks noChangeShapeType="1"/>
            </p:cNvCxnSpPr>
            <p:nvPr/>
          </p:nvCxnSpPr>
          <p:spPr bwMode="auto">
            <a:xfrm>
              <a:off x="7266761" y="5322117"/>
              <a:ext cx="377227" cy="228988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" name="AutoShape 24"/>
            <p:cNvCxnSpPr>
              <a:cxnSpLocks noChangeShapeType="1"/>
            </p:cNvCxnSpPr>
            <p:nvPr/>
          </p:nvCxnSpPr>
          <p:spPr bwMode="auto">
            <a:xfrm>
              <a:off x="6998826" y="5951215"/>
              <a:ext cx="6537" cy="225721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" name="Text Box 25"/>
            <p:cNvSpPr txBox="1">
              <a:spLocks noChangeArrowheads="1"/>
            </p:cNvSpPr>
            <p:nvPr/>
          </p:nvSpPr>
          <p:spPr bwMode="auto">
            <a:xfrm>
              <a:off x="7418557" y="6176936"/>
              <a:ext cx="369270" cy="33855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Corbel" charset="0"/>
                  <a:ea typeface="Corbel" charset="0"/>
                  <a:cs typeface="Corbel" charset="0"/>
                </a:rPr>
                <a:t>m:1</a:t>
              </a:r>
            </a:p>
          </p:txBody>
        </p:sp>
        <p:cxnSp>
          <p:nvCxnSpPr>
            <p:cNvPr id="29" name="AutoShape 26"/>
            <p:cNvCxnSpPr>
              <a:cxnSpLocks noChangeShapeType="1"/>
            </p:cNvCxnSpPr>
            <p:nvPr/>
          </p:nvCxnSpPr>
          <p:spPr bwMode="auto">
            <a:xfrm flipH="1">
              <a:off x="7637451" y="5951215"/>
              <a:ext cx="6538" cy="225721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6248400" y="3892572"/>
              <a:ext cx="1190506" cy="657740"/>
            </a:xfrm>
            <a:custGeom>
              <a:avLst/>
              <a:gdLst>
                <a:gd name="T0" fmla="*/ 0 w 672"/>
                <a:gd name="T1" fmla="*/ 2147483647 h 240"/>
                <a:gd name="T2" fmla="*/ 2147483647 w 672"/>
                <a:gd name="T3" fmla="*/ 2147483647 h 240"/>
                <a:gd name="T4" fmla="*/ 2147483647 w 672"/>
                <a:gd name="T5" fmla="*/ 2147483647 h 240"/>
                <a:gd name="T6" fmla="*/ 2147483647 w 672"/>
                <a:gd name="T7" fmla="*/ 0 h 2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2"/>
                <a:gd name="T13" fmla="*/ 0 h 240"/>
                <a:gd name="T14" fmla="*/ 672 w 672"/>
                <a:gd name="T15" fmla="*/ 240 h 2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2" h="240">
                  <a:moveTo>
                    <a:pt x="0" y="240"/>
                  </a:moveTo>
                  <a:cubicBezTo>
                    <a:pt x="108" y="232"/>
                    <a:pt x="216" y="224"/>
                    <a:pt x="288" y="192"/>
                  </a:cubicBezTo>
                  <a:cubicBezTo>
                    <a:pt x="360" y="160"/>
                    <a:pt x="368" y="80"/>
                    <a:pt x="432" y="48"/>
                  </a:cubicBezTo>
                  <a:cubicBezTo>
                    <a:pt x="496" y="16"/>
                    <a:pt x="584" y="8"/>
                    <a:pt x="672" y="0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auto">
            <a:xfrm>
              <a:off x="7462592" y="3892572"/>
              <a:ext cx="802769" cy="627465"/>
            </a:xfrm>
            <a:custGeom>
              <a:avLst/>
              <a:gdLst>
                <a:gd name="T0" fmla="*/ 0 w 480"/>
                <a:gd name="T1" fmla="*/ 2147483647 h 384"/>
                <a:gd name="T2" fmla="*/ 2147483647 w 480"/>
                <a:gd name="T3" fmla="*/ 2147483647 h 384"/>
                <a:gd name="T4" fmla="*/ 2147483647 w 480"/>
                <a:gd name="T5" fmla="*/ 2147483647 h 384"/>
                <a:gd name="T6" fmla="*/ 2147483647 w 480"/>
                <a:gd name="T7" fmla="*/ 0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0"/>
                <a:gd name="T13" fmla="*/ 0 h 384"/>
                <a:gd name="T14" fmla="*/ 480 w 480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0" h="384">
                  <a:moveTo>
                    <a:pt x="0" y="384"/>
                  </a:moveTo>
                  <a:cubicBezTo>
                    <a:pt x="4" y="384"/>
                    <a:pt x="8" y="384"/>
                    <a:pt x="48" y="336"/>
                  </a:cubicBezTo>
                  <a:cubicBezTo>
                    <a:pt x="88" y="288"/>
                    <a:pt x="168" y="152"/>
                    <a:pt x="240" y="96"/>
                  </a:cubicBezTo>
                  <a:cubicBezTo>
                    <a:pt x="312" y="40"/>
                    <a:pt x="396" y="20"/>
                    <a:pt x="480" y="0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2" name="Freeform 31"/>
            <p:cNvSpPr>
              <a:spLocks/>
            </p:cNvSpPr>
            <p:nvPr/>
          </p:nvSpPr>
          <p:spPr bwMode="auto">
            <a:xfrm flipV="1">
              <a:off x="6248400" y="5165476"/>
              <a:ext cx="814844" cy="78432"/>
            </a:xfrm>
            <a:custGeom>
              <a:avLst/>
              <a:gdLst>
                <a:gd name="T0" fmla="*/ 0 w 432"/>
                <a:gd name="T1" fmla="*/ 0 h 192"/>
                <a:gd name="T2" fmla="*/ 2147483647 w 432"/>
                <a:gd name="T3" fmla="*/ 2147483647 h 192"/>
                <a:gd name="T4" fmla="*/ 2147483647 w 432"/>
                <a:gd name="T5" fmla="*/ 2147483647 h 192"/>
                <a:gd name="T6" fmla="*/ 2147483647 w 432"/>
                <a:gd name="T7" fmla="*/ 2147483647 h 1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2"/>
                <a:gd name="T13" fmla="*/ 0 h 192"/>
                <a:gd name="T14" fmla="*/ 432 w 432"/>
                <a:gd name="T15" fmla="*/ 192 h 1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2" h="192">
                  <a:moveTo>
                    <a:pt x="0" y="0"/>
                  </a:moveTo>
                  <a:cubicBezTo>
                    <a:pt x="48" y="12"/>
                    <a:pt x="96" y="24"/>
                    <a:pt x="144" y="48"/>
                  </a:cubicBezTo>
                  <a:cubicBezTo>
                    <a:pt x="192" y="72"/>
                    <a:pt x="240" y="120"/>
                    <a:pt x="288" y="144"/>
                  </a:cubicBezTo>
                  <a:cubicBezTo>
                    <a:pt x="336" y="168"/>
                    <a:pt x="384" y="180"/>
                    <a:pt x="432" y="192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3" name="Freeform 32"/>
            <p:cNvSpPr>
              <a:spLocks/>
            </p:cNvSpPr>
            <p:nvPr/>
          </p:nvSpPr>
          <p:spPr bwMode="auto">
            <a:xfrm flipV="1">
              <a:off x="6172199" y="5652413"/>
              <a:ext cx="1299576" cy="45719"/>
            </a:xfrm>
            <a:custGeom>
              <a:avLst/>
              <a:gdLst>
                <a:gd name="T0" fmla="*/ 0 w 720"/>
                <a:gd name="T1" fmla="*/ 0 h 384"/>
                <a:gd name="T2" fmla="*/ 2147483647 w 720"/>
                <a:gd name="T3" fmla="*/ 2147483647 h 384"/>
                <a:gd name="T4" fmla="*/ 2147483647 w 720"/>
                <a:gd name="T5" fmla="*/ 2147483647 h 384"/>
                <a:gd name="T6" fmla="*/ 2147483647 w 720"/>
                <a:gd name="T7" fmla="*/ 2147483647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20"/>
                <a:gd name="T13" fmla="*/ 0 h 384"/>
                <a:gd name="T14" fmla="*/ 720 w 720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20" h="384">
                  <a:moveTo>
                    <a:pt x="0" y="0"/>
                  </a:moveTo>
                  <a:cubicBezTo>
                    <a:pt x="76" y="0"/>
                    <a:pt x="152" y="0"/>
                    <a:pt x="240" y="48"/>
                  </a:cubicBezTo>
                  <a:cubicBezTo>
                    <a:pt x="328" y="96"/>
                    <a:pt x="448" y="232"/>
                    <a:pt x="528" y="288"/>
                  </a:cubicBezTo>
                  <a:cubicBezTo>
                    <a:pt x="608" y="344"/>
                    <a:pt x="664" y="364"/>
                    <a:pt x="720" y="384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4" name="Freeform 33"/>
            <p:cNvSpPr>
              <a:spLocks/>
            </p:cNvSpPr>
            <p:nvPr/>
          </p:nvSpPr>
          <p:spPr bwMode="auto">
            <a:xfrm>
              <a:off x="7869384" y="4694877"/>
              <a:ext cx="122056" cy="1056283"/>
            </a:xfrm>
            <a:custGeom>
              <a:avLst/>
              <a:gdLst>
                <a:gd name="T0" fmla="*/ 0 w 56"/>
                <a:gd name="T1" fmla="*/ 2147483647 h 672"/>
                <a:gd name="T2" fmla="*/ 2147483647 w 56"/>
                <a:gd name="T3" fmla="*/ 2147483647 h 672"/>
                <a:gd name="T4" fmla="*/ 2147483647 w 56"/>
                <a:gd name="T5" fmla="*/ 0 h 672"/>
                <a:gd name="T6" fmla="*/ 0 60000 65536"/>
                <a:gd name="T7" fmla="*/ 0 60000 65536"/>
                <a:gd name="T8" fmla="*/ 0 60000 65536"/>
                <a:gd name="T9" fmla="*/ 0 w 56"/>
                <a:gd name="T10" fmla="*/ 0 h 672"/>
                <a:gd name="T11" fmla="*/ 56 w 56"/>
                <a:gd name="T12" fmla="*/ 672 h 6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6" h="672">
                  <a:moveTo>
                    <a:pt x="0" y="672"/>
                  </a:moveTo>
                  <a:cubicBezTo>
                    <a:pt x="20" y="608"/>
                    <a:pt x="40" y="544"/>
                    <a:pt x="48" y="432"/>
                  </a:cubicBezTo>
                  <a:cubicBezTo>
                    <a:pt x="56" y="320"/>
                    <a:pt x="52" y="160"/>
                    <a:pt x="48" y="0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5" name="Line 34"/>
            <p:cNvSpPr>
              <a:spLocks noChangeShapeType="1"/>
            </p:cNvSpPr>
            <p:nvPr/>
          </p:nvSpPr>
          <p:spPr bwMode="auto">
            <a:xfrm>
              <a:off x="8066642" y="4496231"/>
              <a:ext cx="198719" cy="23806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 flipV="1">
              <a:off x="6199999" y="5871373"/>
              <a:ext cx="679735" cy="146983"/>
            </a:xfrm>
            <a:custGeom>
              <a:avLst/>
              <a:gdLst>
                <a:gd name="T0" fmla="*/ 0 w 288"/>
                <a:gd name="T1" fmla="*/ 0 h 240"/>
                <a:gd name="T2" fmla="*/ 2147483647 w 288"/>
                <a:gd name="T3" fmla="*/ 2147483647 h 240"/>
                <a:gd name="T4" fmla="*/ 2147483647 w 288"/>
                <a:gd name="T5" fmla="*/ 2147483647 h 240"/>
                <a:gd name="T6" fmla="*/ 2147483647 w 288"/>
                <a:gd name="T7" fmla="*/ 2147483647 h 2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240"/>
                <a:gd name="T14" fmla="*/ 288 w 288"/>
                <a:gd name="T15" fmla="*/ 240 h 2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240">
                  <a:moveTo>
                    <a:pt x="0" y="0"/>
                  </a:moveTo>
                  <a:cubicBezTo>
                    <a:pt x="56" y="8"/>
                    <a:pt x="112" y="16"/>
                    <a:pt x="144" y="48"/>
                  </a:cubicBezTo>
                  <a:cubicBezTo>
                    <a:pt x="176" y="80"/>
                    <a:pt x="168" y="160"/>
                    <a:pt x="192" y="192"/>
                  </a:cubicBezTo>
                  <a:cubicBezTo>
                    <a:pt x="216" y="224"/>
                    <a:pt x="252" y="232"/>
                    <a:pt x="288" y="240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7202620" y="5871373"/>
              <a:ext cx="250373" cy="549033"/>
            </a:xfrm>
            <a:custGeom>
              <a:avLst/>
              <a:gdLst>
                <a:gd name="T0" fmla="*/ 0 w 96"/>
                <a:gd name="T1" fmla="*/ 0 h 384"/>
                <a:gd name="T2" fmla="*/ 2147483647 w 96"/>
                <a:gd name="T3" fmla="*/ 2147483647 h 384"/>
                <a:gd name="T4" fmla="*/ 2147483647 w 96"/>
                <a:gd name="T5" fmla="*/ 2147483647 h 384"/>
                <a:gd name="T6" fmla="*/ 2147483647 w 96"/>
                <a:gd name="T7" fmla="*/ 2147483647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384"/>
                <a:gd name="T14" fmla="*/ 96 w 96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384">
                  <a:moveTo>
                    <a:pt x="0" y="0"/>
                  </a:moveTo>
                  <a:cubicBezTo>
                    <a:pt x="20" y="24"/>
                    <a:pt x="40" y="48"/>
                    <a:pt x="48" y="96"/>
                  </a:cubicBezTo>
                  <a:cubicBezTo>
                    <a:pt x="56" y="144"/>
                    <a:pt x="40" y="240"/>
                    <a:pt x="48" y="288"/>
                  </a:cubicBezTo>
                  <a:cubicBezTo>
                    <a:pt x="56" y="336"/>
                    <a:pt x="76" y="360"/>
                    <a:pt x="96" y="384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>
              <a:off x="6172200" y="6374686"/>
              <a:ext cx="679735" cy="45719"/>
            </a:xfrm>
            <a:custGeom>
              <a:avLst/>
              <a:gdLst>
                <a:gd name="T0" fmla="*/ 0 w 288"/>
                <a:gd name="T1" fmla="*/ 0 h 432"/>
                <a:gd name="T2" fmla="*/ 2147483647 w 288"/>
                <a:gd name="T3" fmla="*/ 2147483647 h 432"/>
                <a:gd name="T4" fmla="*/ 2147483647 w 288"/>
                <a:gd name="T5" fmla="*/ 2147483647 h 432"/>
                <a:gd name="T6" fmla="*/ 2147483647 w 288"/>
                <a:gd name="T7" fmla="*/ 2147483647 h 4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432"/>
                <a:gd name="T14" fmla="*/ 288 w 288"/>
                <a:gd name="T15" fmla="*/ 432 h 4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432">
                  <a:moveTo>
                    <a:pt x="0" y="0"/>
                  </a:moveTo>
                  <a:cubicBezTo>
                    <a:pt x="36" y="44"/>
                    <a:pt x="72" y="88"/>
                    <a:pt x="96" y="144"/>
                  </a:cubicBezTo>
                  <a:cubicBezTo>
                    <a:pt x="120" y="200"/>
                    <a:pt x="112" y="288"/>
                    <a:pt x="144" y="336"/>
                  </a:cubicBezTo>
                  <a:cubicBezTo>
                    <a:pt x="176" y="384"/>
                    <a:pt x="232" y="408"/>
                    <a:pt x="288" y="432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auto">
            <a:xfrm>
              <a:off x="7217719" y="5322342"/>
              <a:ext cx="1287125" cy="1075203"/>
            </a:xfrm>
            <a:custGeom>
              <a:avLst/>
              <a:gdLst>
                <a:gd name="T0" fmla="*/ 0 w 768"/>
                <a:gd name="T1" fmla="*/ 2147483647 h 672"/>
                <a:gd name="T2" fmla="*/ 2147483647 w 768"/>
                <a:gd name="T3" fmla="*/ 2147483647 h 672"/>
                <a:gd name="T4" fmla="*/ 2147483647 w 768"/>
                <a:gd name="T5" fmla="*/ 2147483647 h 672"/>
                <a:gd name="T6" fmla="*/ 2147483647 w 768"/>
                <a:gd name="T7" fmla="*/ 0 h 6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68"/>
                <a:gd name="T13" fmla="*/ 0 h 672"/>
                <a:gd name="T14" fmla="*/ 768 w 768"/>
                <a:gd name="T15" fmla="*/ 672 h 6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68" h="672">
                  <a:moveTo>
                    <a:pt x="0" y="672"/>
                  </a:moveTo>
                  <a:cubicBezTo>
                    <a:pt x="4" y="624"/>
                    <a:pt x="8" y="576"/>
                    <a:pt x="96" y="528"/>
                  </a:cubicBezTo>
                  <a:cubicBezTo>
                    <a:pt x="184" y="480"/>
                    <a:pt x="416" y="472"/>
                    <a:pt x="528" y="384"/>
                  </a:cubicBezTo>
                  <a:cubicBezTo>
                    <a:pt x="640" y="296"/>
                    <a:pt x="704" y="148"/>
                    <a:pt x="768" y="0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Corbel" charset="0"/>
                <a:ea typeface="Corbel" charset="0"/>
                <a:cs typeface="Corbel" charset="0"/>
              </a:endParaRPr>
            </a:p>
          </p:txBody>
        </p:sp>
      </p:grpSp>
      <p:sp>
        <p:nvSpPr>
          <p:cNvPr id="40" name="Text Box 39"/>
          <p:cNvSpPr txBox="1">
            <a:spLocks noChangeArrowheads="1"/>
          </p:cNvSpPr>
          <p:nvPr/>
        </p:nvSpPr>
        <p:spPr bwMode="auto">
          <a:xfrm>
            <a:off x="60380" y="3713533"/>
            <a:ext cx="2300270" cy="25853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Let </a:t>
            </a:r>
            <a:r>
              <a:rPr lang="en-US" altLang="en-US" sz="1800" dirty="0" err="1">
                <a:latin typeface="Corbel" charset="0"/>
                <a:ea typeface="Corbel" charset="0"/>
                <a:cs typeface="Corbel" charset="0"/>
              </a:rPr>
              <a:t>min_support</a:t>
            </a: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 = 3</a:t>
            </a:r>
            <a:endParaRPr lang="en-US" altLang="en-US" sz="2000" u="sng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1" name="Text Box 41"/>
          <p:cNvSpPr txBox="1">
            <a:spLocks noChangeArrowheads="1"/>
          </p:cNvSpPr>
          <p:nvPr/>
        </p:nvSpPr>
        <p:spPr bwMode="auto">
          <a:xfrm>
            <a:off x="23398" y="3358215"/>
            <a:ext cx="5384800" cy="1708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ts val="600"/>
              </a:spcBef>
              <a:buClrTx/>
              <a:buSzTx/>
              <a:buFontTx/>
              <a:buAutoNum type="arabicPeriod"/>
            </a:pP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Scan DB once, find single item frequent pattern: </a:t>
            </a:r>
          </a:p>
          <a:p>
            <a:pPr eaLnBrk="1" hangingPunct="1">
              <a:spcBef>
                <a:spcPts val="600"/>
              </a:spcBef>
              <a:buClrTx/>
              <a:buSzTx/>
              <a:buFontTx/>
              <a:buAutoNum type="arabicPeriod"/>
            </a:pPr>
            <a:endParaRPr lang="en-US" altLang="en-US" sz="1800" dirty="0">
              <a:latin typeface="Corbel" charset="0"/>
              <a:ea typeface="Corbel" charset="0"/>
              <a:cs typeface="Corbel" charset="0"/>
            </a:endParaRPr>
          </a:p>
          <a:p>
            <a:pPr eaLnBrk="1" hangingPunct="1">
              <a:spcBef>
                <a:spcPts val="600"/>
              </a:spcBef>
              <a:buClrTx/>
              <a:buSzTx/>
              <a:buFontTx/>
              <a:buAutoNum type="arabicPeriod"/>
            </a:pP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Sort frequent items in frequency descending order, </a:t>
            </a:r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f-list</a:t>
            </a:r>
          </a:p>
          <a:p>
            <a:pPr eaLnBrk="1" hangingPunct="1">
              <a:spcBef>
                <a:spcPts val="600"/>
              </a:spcBef>
              <a:buClrTx/>
              <a:buSzTx/>
              <a:buFontTx/>
              <a:buAutoNum type="arabicPeriod"/>
            </a:pPr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Scan </a:t>
            </a: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DB again, construct FP-tree</a:t>
            </a:r>
          </a:p>
        </p:txBody>
      </p:sp>
      <p:sp>
        <p:nvSpPr>
          <p:cNvPr id="42" name="Text Box 42"/>
          <p:cNvSpPr txBox="1">
            <a:spLocks noChangeArrowheads="1"/>
          </p:cNvSpPr>
          <p:nvPr/>
        </p:nvSpPr>
        <p:spPr bwMode="auto">
          <a:xfrm>
            <a:off x="1732099" y="4383141"/>
            <a:ext cx="1967398" cy="369332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CC"/>
                </a:solidFill>
                <a:latin typeface="Corbel" charset="0"/>
                <a:ea typeface="Corbel" charset="0"/>
                <a:cs typeface="Corbel" charset="0"/>
              </a:rPr>
              <a:t>F-list </a:t>
            </a: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= f-c-a-b-m-p</a:t>
            </a:r>
          </a:p>
        </p:txBody>
      </p:sp>
      <p:graphicFrame>
        <p:nvGraphicFramePr>
          <p:cNvPr id="43" name="Table 42"/>
          <p:cNvGraphicFramePr>
            <a:graphicFrameLocks noGrp="1"/>
          </p:cNvGraphicFramePr>
          <p:nvPr>
            <p:extLst/>
          </p:nvPr>
        </p:nvGraphicFramePr>
        <p:xfrm>
          <a:off x="18483" y="1409794"/>
          <a:ext cx="5352741" cy="1952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19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1671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37406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rbel" charset="0"/>
                          <a:ea typeface="Corbel" charset="0"/>
                          <a:cs typeface="Corbel" charset="0"/>
                        </a:rPr>
                        <a:t>TID</a:t>
                      </a:r>
                      <a:endParaRPr lang="en-US" sz="1600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0796" marB="407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rbel" charset="0"/>
                          <a:ea typeface="Corbel" charset="0"/>
                          <a:cs typeface="Corbel" charset="0"/>
                        </a:rPr>
                        <a:t>Items in the Transaction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0796" marB="407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rbel" charset="0"/>
                          <a:ea typeface="Corbel" charset="0"/>
                          <a:cs typeface="Corbel" charset="0"/>
                        </a:rPr>
                        <a:t>Ordered,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Corbel" charset="0"/>
                          <a:ea typeface="Corbel" charset="0"/>
                          <a:cs typeface="Corbel" charset="0"/>
                        </a:rPr>
                        <a:t> frequent items</a:t>
                      </a:r>
                      <a:endParaRPr lang="en-US" sz="1600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0796" marB="40796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rbel" charset="0"/>
                          <a:ea typeface="Corbel" charset="0"/>
                          <a:cs typeface="Corbel" charset="0"/>
                        </a:rPr>
                        <a:t>100</a:t>
                      </a:r>
                      <a:endParaRPr lang="en-US" sz="1600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0796" marB="407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600" b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{</a:t>
                      </a:r>
                      <a:r>
                        <a:rPr lang="en-US" altLang="en-US" sz="1600" b="1" i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f, a, c, d, g, </a:t>
                      </a:r>
                      <a:r>
                        <a:rPr lang="en-US" altLang="en-US" sz="1600" b="1" i="1" dirty="0" err="1" smtClean="0">
                          <a:latin typeface="Corbel" charset="0"/>
                          <a:ea typeface="Corbel" charset="0"/>
                          <a:cs typeface="Corbel" charset="0"/>
                        </a:rPr>
                        <a:t>i</a:t>
                      </a:r>
                      <a:r>
                        <a:rPr lang="en-US" altLang="en-US" sz="1600" b="1" i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, m, p</a:t>
                      </a:r>
                      <a:r>
                        <a:rPr lang="en-US" altLang="en-US" sz="1600" b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}</a:t>
                      </a:r>
                      <a:endParaRPr lang="en-US" sz="1600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0796" marB="4079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600" b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{</a:t>
                      </a:r>
                      <a:r>
                        <a:rPr lang="en-US" altLang="en-US" sz="1600" b="1" i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f, c, a, m, p</a:t>
                      </a:r>
                      <a:r>
                        <a:rPr lang="en-US" altLang="en-US" sz="1600" b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}</a:t>
                      </a:r>
                    </a:p>
                  </a:txBody>
                  <a:tcPr marL="121920" marR="121920" marT="40796" marB="40796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rbel" charset="0"/>
                          <a:ea typeface="Corbel" charset="0"/>
                          <a:cs typeface="Corbel" charset="0"/>
                        </a:rPr>
                        <a:t>200</a:t>
                      </a:r>
                      <a:endParaRPr lang="en-US" sz="1600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0796" marB="407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600" b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{</a:t>
                      </a:r>
                      <a:r>
                        <a:rPr lang="en-US" altLang="en-US" sz="1600" b="1" i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a, b, c, f, l, m, o</a:t>
                      </a:r>
                      <a:r>
                        <a:rPr lang="en-US" altLang="en-US" sz="1600" b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}</a:t>
                      </a:r>
                      <a:endParaRPr lang="en-US" sz="1600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0796" marB="407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600" b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{</a:t>
                      </a:r>
                      <a:r>
                        <a:rPr lang="en-US" altLang="en-US" sz="1600" b="1" i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f, c, a, b, m</a:t>
                      </a:r>
                      <a:r>
                        <a:rPr lang="en-US" altLang="en-US" sz="1600" b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}</a:t>
                      </a:r>
                      <a:endParaRPr lang="en-US" sz="1600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0796" marB="40796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rbel" charset="0"/>
                          <a:ea typeface="Corbel" charset="0"/>
                          <a:cs typeface="Corbel" charset="0"/>
                        </a:rPr>
                        <a:t>300</a:t>
                      </a:r>
                      <a:endParaRPr lang="en-US" sz="1600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0796" marB="407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600" b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{</a:t>
                      </a:r>
                      <a:r>
                        <a:rPr lang="en-US" altLang="en-US" sz="1600" b="1" i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b, f, h, j, o, w</a:t>
                      </a:r>
                      <a:r>
                        <a:rPr lang="en-US" altLang="en-US" sz="1600" b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}</a:t>
                      </a:r>
                      <a:endParaRPr lang="en-US" sz="1600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0796" marB="4079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600" b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{</a:t>
                      </a:r>
                      <a:r>
                        <a:rPr lang="en-US" altLang="en-US" sz="1600" b="1" i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f, b</a:t>
                      </a:r>
                      <a:r>
                        <a:rPr lang="en-US" altLang="en-US" sz="1600" b="1" i="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}</a:t>
                      </a:r>
                      <a:endParaRPr lang="en-US" altLang="en-US" sz="1600" b="1" dirty="0" smtClean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0796" marB="40796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rbel" charset="0"/>
                          <a:ea typeface="Corbel" charset="0"/>
                          <a:cs typeface="Corbel" charset="0"/>
                        </a:rPr>
                        <a:t>400</a:t>
                      </a:r>
                      <a:endParaRPr lang="en-US" sz="1600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0796" marB="407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600" b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{</a:t>
                      </a:r>
                      <a:r>
                        <a:rPr lang="en-US" altLang="en-US" sz="1600" b="1" i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b, c, k, s, p</a:t>
                      </a:r>
                      <a:r>
                        <a:rPr lang="en-US" altLang="en-US" sz="1600" b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}</a:t>
                      </a:r>
                      <a:endParaRPr lang="en-US" sz="1600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0796" marB="4079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600" b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{</a:t>
                      </a:r>
                      <a:r>
                        <a:rPr lang="en-US" altLang="en-US" sz="1600" b="1" i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c, b, p</a:t>
                      </a:r>
                      <a:r>
                        <a:rPr lang="en-US" altLang="en-US" sz="1600" b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}</a:t>
                      </a:r>
                    </a:p>
                  </a:txBody>
                  <a:tcPr marL="121920" marR="121920" marT="40796" marB="40796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rbel" charset="0"/>
                          <a:ea typeface="Corbel" charset="0"/>
                          <a:cs typeface="Corbel" charset="0"/>
                        </a:rPr>
                        <a:t>500</a:t>
                      </a:r>
                      <a:endParaRPr lang="en-US" sz="1600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0796" marB="407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600" b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{</a:t>
                      </a:r>
                      <a:r>
                        <a:rPr lang="en-US" altLang="en-US" sz="1600" b="1" i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a, f, c, e, l, p, m, n</a:t>
                      </a:r>
                      <a:r>
                        <a:rPr lang="en-US" altLang="en-US" sz="1600" b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}</a:t>
                      </a:r>
                      <a:endParaRPr lang="en-US" sz="1600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0796" marB="4079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600" b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{</a:t>
                      </a:r>
                      <a:r>
                        <a:rPr lang="en-US" altLang="en-US" sz="1600" b="1" i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f, c, a, m, p</a:t>
                      </a:r>
                      <a:r>
                        <a:rPr lang="en-US" altLang="en-US" sz="1600" b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}</a:t>
                      </a:r>
                    </a:p>
                  </a:txBody>
                  <a:tcPr marL="121920" marR="121920" marT="40796" marB="40796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4" name="Text Box 42"/>
          <p:cNvSpPr txBox="1">
            <a:spLocks noChangeArrowheads="1"/>
          </p:cNvSpPr>
          <p:nvPr/>
        </p:nvSpPr>
        <p:spPr bwMode="auto">
          <a:xfrm>
            <a:off x="2454904" y="3686012"/>
            <a:ext cx="2465740" cy="369332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f:4, a:3, c:4, b:3, m:3, p:3</a:t>
            </a:r>
          </a:p>
        </p:txBody>
      </p:sp>
      <p:sp>
        <p:nvSpPr>
          <p:cNvPr id="45" name="Freeform 31"/>
          <p:cNvSpPr>
            <a:spLocks/>
          </p:cNvSpPr>
          <p:nvPr/>
        </p:nvSpPr>
        <p:spPr bwMode="auto">
          <a:xfrm flipV="1">
            <a:off x="5899823" y="5106987"/>
            <a:ext cx="1126049" cy="371694"/>
          </a:xfrm>
          <a:custGeom>
            <a:avLst/>
            <a:gdLst>
              <a:gd name="T0" fmla="*/ 0 w 432"/>
              <a:gd name="T1" fmla="*/ 0 h 192"/>
              <a:gd name="T2" fmla="*/ 2147483647 w 432"/>
              <a:gd name="T3" fmla="*/ 2147483647 h 192"/>
              <a:gd name="T4" fmla="*/ 2147483647 w 432"/>
              <a:gd name="T5" fmla="*/ 2147483647 h 192"/>
              <a:gd name="T6" fmla="*/ 2147483647 w 432"/>
              <a:gd name="T7" fmla="*/ 2147483647 h 192"/>
              <a:gd name="T8" fmla="*/ 0 60000 65536"/>
              <a:gd name="T9" fmla="*/ 0 60000 65536"/>
              <a:gd name="T10" fmla="*/ 0 60000 65536"/>
              <a:gd name="T11" fmla="*/ 0 60000 65536"/>
              <a:gd name="T12" fmla="*/ 0 w 432"/>
              <a:gd name="T13" fmla="*/ 0 h 192"/>
              <a:gd name="T14" fmla="*/ 432 w 432"/>
              <a:gd name="T15" fmla="*/ 192 h 1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" h="192">
                <a:moveTo>
                  <a:pt x="0" y="0"/>
                </a:moveTo>
                <a:cubicBezTo>
                  <a:pt x="48" y="12"/>
                  <a:pt x="96" y="24"/>
                  <a:pt x="144" y="48"/>
                </a:cubicBezTo>
                <a:cubicBezTo>
                  <a:pt x="192" y="72"/>
                  <a:pt x="240" y="120"/>
                  <a:pt x="288" y="144"/>
                </a:cubicBezTo>
                <a:cubicBezTo>
                  <a:pt x="336" y="168"/>
                  <a:pt x="384" y="180"/>
                  <a:pt x="432" y="192"/>
                </a:cubicBezTo>
              </a:path>
            </a:pathLst>
          </a:custGeom>
          <a:noFill/>
          <a:ln w="12700">
            <a:solidFill>
              <a:schemeClr val="tx2"/>
            </a:solidFill>
            <a:prstDash val="lgDash"/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920644" y="4338320"/>
            <a:ext cx="1313005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600" dirty="0">
                <a:latin typeface="Corbel" charset="0"/>
                <a:ea typeface="Corbel" charset="0"/>
                <a:cs typeface="Corbel" charset="0"/>
              </a:rPr>
              <a:t>Header Table</a:t>
            </a:r>
          </a:p>
        </p:txBody>
      </p:sp>
      <p:sp>
        <p:nvSpPr>
          <p:cNvPr id="47" name="Text Box 42"/>
          <p:cNvSpPr txBox="1">
            <a:spLocks noChangeArrowheads="1"/>
          </p:cNvSpPr>
          <p:nvPr/>
        </p:nvSpPr>
        <p:spPr bwMode="auto">
          <a:xfrm>
            <a:off x="5813828" y="1465304"/>
            <a:ext cx="3218894" cy="1477328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Answer: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f:4</a:t>
            </a: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, a:3, c:4, b:3, m:3, </a:t>
            </a:r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p:3;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t-IT" altLang="en-US" sz="1800" dirty="0">
                <a:latin typeface="Corbel" charset="0"/>
                <a:ea typeface="Corbel" charset="0"/>
                <a:cs typeface="Corbel" charset="0"/>
              </a:rPr>
              <a:t>fm: 3, cm: 3, </a:t>
            </a:r>
            <a:r>
              <a:rPr lang="it-IT" altLang="en-US" sz="1800" dirty="0" err="1">
                <a:latin typeface="Corbel" charset="0"/>
                <a:ea typeface="Corbel" charset="0"/>
                <a:cs typeface="Corbel" charset="0"/>
              </a:rPr>
              <a:t>am</a:t>
            </a:r>
            <a:r>
              <a:rPr lang="it-IT" altLang="en-US" sz="1800" dirty="0">
                <a:latin typeface="Corbel" charset="0"/>
                <a:ea typeface="Corbel" charset="0"/>
                <a:cs typeface="Corbel" charset="0"/>
              </a:rPr>
              <a:t>: </a:t>
            </a:r>
            <a:r>
              <a:rPr lang="it-IT" altLang="en-US" sz="1800" dirty="0" smtClean="0">
                <a:latin typeface="Corbel" charset="0"/>
                <a:ea typeface="Corbel" charset="0"/>
                <a:cs typeface="Corbel" charset="0"/>
              </a:rPr>
              <a:t>3, cp:3;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t-IT" altLang="en-US" sz="1800" dirty="0" err="1" smtClean="0">
                <a:latin typeface="Corbel" charset="0"/>
                <a:ea typeface="Corbel" charset="0"/>
                <a:cs typeface="Corbel" charset="0"/>
              </a:rPr>
              <a:t>fcm</a:t>
            </a:r>
            <a:r>
              <a:rPr lang="it-IT" altLang="en-US" sz="1800" dirty="0">
                <a:latin typeface="Corbel" charset="0"/>
                <a:ea typeface="Corbel" charset="0"/>
                <a:cs typeface="Corbel" charset="0"/>
              </a:rPr>
              <a:t>: 3, fam:3, </a:t>
            </a:r>
            <a:r>
              <a:rPr lang="it-IT" altLang="en-US" sz="1800" dirty="0" err="1">
                <a:latin typeface="Corbel" charset="0"/>
                <a:ea typeface="Corbel" charset="0"/>
                <a:cs typeface="Corbel" charset="0"/>
              </a:rPr>
              <a:t>cam</a:t>
            </a:r>
            <a:r>
              <a:rPr lang="it-IT" altLang="en-US" sz="1800" dirty="0">
                <a:latin typeface="Corbel" charset="0"/>
                <a:ea typeface="Corbel" charset="0"/>
                <a:cs typeface="Corbel" charset="0"/>
              </a:rPr>
              <a:t>: </a:t>
            </a:r>
            <a:r>
              <a:rPr lang="it-IT" altLang="en-US" sz="1800" dirty="0" smtClean="0">
                <a:latin typeface="Corbel" charset="0"/>
                <a:ea typeface="Corbel" charset="0"/>
                <a:cs typeface="Corbel" charset="0"/>
              </a:rPr>
              <a:t>3;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t-IT" altLang="en-US" sz="1800" dirty="0" err="1" smtClean="0">
                <a:latin typeface="Corbel" charset="0"/>
                <a:ea typeface="Corbel" charset="0"/>
                <a:cs typeface="Corbel" charset="0"/>
              </a:rPr>
              <a:t>fcam</a:t>
            </a:r>
            <a:r>
              <a:rPr lang="it-IT" altLang="en-US" sz="1800" dirty="0">
                <a:latin typeface="Corbel" charset="0"/>
                <a:ea typeface="Corbel" charset="0"/>
                <a:cs typeface="Corbel" charset="0"/>
              </a:rPr>
              <a:t>: </a:t>
            </a:r>
            <a:r>
              <a:rPr lang="it-IT" altLang="en-US" sz="1800" dirty="0" smtClean="0">
                <a:latin typeface="Corbel" charset="0"/>
                <a:ea typeface="Corbel" charset="0"/>
                <a:cs typeface="Corbel" charset="0"/>
              </a:rPr>
              <a:t>3.</a:t>
            </a:r>
            <a:endParaRPr lang="en-US" altLang="en-US" sz="1800" dirty="0">
              <a:latin typeface="Corbel" charset="0"/>
              <a:ea typeface="Corbel" charset="0"/>
              <a:cs typeface="Corbe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85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Divide and </a:t>
            </a:r>
            <a:r>
              <a:rPr lang="en-US" altLang="en-US" dirty="0" smtClean="0"/>
              <a:t>Conquer</a:t>
            </a:r>
            <a:br>
              <a:rPr lang="en-US" altLang="en-US" dirty="0" smtClean="0"/>
            </a:br>
            <a:r>
              <a:rPr lang="en-US" altLang="en-US" dirty="0" smtClean="0"/>
              <a:t>Based </a:t>
            </a:r>
            <a:r>
              <a:rPr lang="en-US" altLang="en-US" dirty="0"/>
              <a:t>on Patterns and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en-US" altLang="en-US" sz="2000" dirty="0"/>
              <a:t>Pattern mining can be partitioned according to current patterns</a:t>
            </a:r>
          </a:p>
          <a:p>
            <a:pPr lvl="1">
              <a:spcBef>
                <a:spcPct val="0"/>
              </a:spcBef>
            </a:pPr>
            <a:r>
              <a:rPr lang="en-US" altLang="en-US" sz="2000" dirty="0"/>
              <a:t>Patterns containing p: p’s conditional database: </a:t>
            </a:r>
            <a:r>
              <a:rPr lang="en-US" altLang="en-US" sz="2000" i="1" dirty="0"/>
              <a:t>fcam:2, cb:1</a:t>
            </a:r>
          </a:p>
          <a:p>
            <a:pPr lvl="1">
              <a:spcBef>
                <a:spcPct val="0"/>
              </a:spcBef>
            </a:pPr>
            <a:r>
              <a:rPr lang="en-US" altLang="en-US" sz="2000" dirty="0"/>
              <a:t>Patterns having m but no p: m’s conditional database: </a:t>
            </a:r>
            <a:r>
              <a:rPr lang="en-US" altLang="en-US" sz="2000" i="1" dirty="0"/>
              <a:t>fca:2, fcab:1</a:t>
            </a:r>
          </a:p>
          <a:p>
            <a:pPr lvl="1">
              <a:spcBef>
                <a:spcPct val="0"/>
              </a:spcBef>
            </a:pPr>
            <a:r>
              <a:rPr lang="en-US" altLang="en-US" sz="2000" dirty="0"/>
              <a:t>…… ……</a:t>
            </a:r>
          </a:p>
          <a:p>
            <a:pPr>
              <a:spcBef>
                <a:spcPct val="0"/>
              </a:spcBef>
            </a:pPr>
            <a:r>
              <a:rPr lang="en-US" altLang="en-US" sz="2000" i="1" dirty="0"/>
              <a:t>p’</a:t>
            </a:r>
            <a:r>
              <a:rPr lang="en-US" altLang="ja-JP" sz="2000" dirty="0"/>
              <a:t>s conditional pattern base: </a:t>
            </a:r>
            <a:r>
              <a:rPr lang="en-US" altLang="ja-JP" sz="2000" i="1" dirty="0">
                <a:solidFill>
                  <a:srgbClr val="FF0000"/>
                </a:solidFill>
              </a:rPr>
              <a:t>transformed prefix paths</a:t>
            </a:r>
            <a:r>
              <a:rPr lang="en-US" altLang="ja-JP" sz="2000" dirty="0">
                <a:solidFill>
                  <a:srgbClr val="FF0000"/>
                </a:solidFill>
              </a:rPr>
              <a:t> </a:t>
            </a:r>
            <a:r>
              <a:rPr lang="en-US" altLang="ja-JP" sz="2000" dirty="0"/>
              <a:t>of item </a:t>
            </a:r>
            <a:r>
              <a:rPr lang="en-US" altLang="ja-JP" sz="2000" i="1" dirty="0" smtClean="0"/>
              <a:t>p</a:t>
            </a:r>
            <a:endParaRPr lang="en-US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00016" y="3973662"/>
          <a:ext cx="2681739" cy="2529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4452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4092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962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1661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Item</a:t>
                      </a:r>
                      <a:endParaRPr lang="en-US" sz="140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Frequency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Header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39" marR="121939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7912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</a:t>
                      </a:r>
                      <a:endParaRPr lang="en-US" sz="18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121939" marR="121939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7912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</a:t>
                      </a:r>
                      <a:endParaRPr lang="en-US" sz="18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121939" marR="121939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7912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</a:t>
                      </a:r>
                      <a:endParaRPr lang="en-US" sz="18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121939" marR="121939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7912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b</a:t>
                      </a:r>
                      <a:endParaRPr lang="en-US" sz="18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121939" marR="121939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7912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</a:t>
                      </a:r>
                      <a:endParaRPr lang="en-US" sz="18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121939" marR="121939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7912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p</a:t>
                      </a:r>
                      <a:endParaRPr lang="en-US" sz="18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121939" marR="121939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6" name="Group 79"/>
          <p:cNvGrpSpPr>
            <a:grpSpLocks/>
          </p:cNvGrpSpPr>
          <p:nvPr/>
        </p:nvGrpSpPr>
        <p:grpSpPr bwMode="auto">
          <a:xfrm>
            <a:off x="2394486" y="3168799"/>
            <a:ext cx="3228175" cy="3552676"/>
            <a:chOff x="6172200" y="2962813"/>
            <a:chExt cx="2420721" cy="3552677"/>
          </a:xfrm>
        </p:grpSpPr>
        <p:sp>
          <p:nvSpPr>
            <p:cNvPr id="7" name="Text Box 4"/>
            <p:cNvSpPr txBox="1">
              <a:spLocks noChangeArrowheads="1"/>
            </p:cNvSpPr>
            <p:nvPr/>
          </p:nvSpPr>
          <p:spPr bwMode="auto">
            <a:xfrm>
              <a:off x="7822393" y="2962813"/>
              <a:ext cx="229832" cy="33855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Corbel" charset="0"/>
                  <a:ea typeface="Corbel" charset="0"/>
                  <a:cs typeface="Corbel" charset="0"/>
                </a:rPr>
                <a:t>{}</a:t>
              </a:r>
            </a:p>
          </p:txBody>
        </p:sp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7371599" y="3670345"/>
              <a:ext cx="304358" cy="33855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Corbel" charset="0"/>
                  <a:ea typeface="Corbel" charset="0"/>
                  <a:cs typeface="Corbel" charset="0"/>
                </a:rPr>
                <a:t>f:4</a:t>
              </a:r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8273187" y="3670345"/>
              <a:ext cx="312774" cy="33855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Corbel" charset="0"/>
                  <a:ea typeface="Corbel" charset="0"/>
                  <a:cs typeface="Corbel" charset="0"/>
                </a:rPr>
                <a:t>c:1</a:t>
              </a:r>
            </a:p>
          </p:txBody>
        </p:sp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8266926" y="4296176"/>
              <a:ext cx="323591" cy="33855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Corbel" charset="0"/>
                  <a:ea typeface="Corbel" charset="0"/>
                  <a:cs typeface="Corbel" charset="0"/>
                </a:rPr>
                <a:t>b:1</a:t>
              </a:r>
            </a:p>
          </p:txBody>
        </p:sp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8266926" y="4922007"/>
              <a:ext cx="325995" cy="33855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Corbel" charset="0"/>
                  <a:ea typeface="Corbel" charset="0"/>
                  <a:cs typeface="Corbel" charset="0"/>
                </a:rPr>
                <a:t>p:1</a:t>
              </a:r>
            </a:p>
          </p:txBody>
        </p:sp>
        <p:cxnSp>
          <p:nvCxnSpPr>
            <p:cNvPr id="12" name="AutoShape 9"/>
            <p:cNvCxnSpPr>
              <a:cxnSpLocks noChangeShapeType="1"/>
            </p:cNvCxnSpPr>
            <p:nvPr/>
          </p:nvCxnSpPr>
          <p:spPr bwMode="auto">
            <a:xfrm flipH="1">
              <a:off x="8464182" y="4070455"/>
              <a:ext cx="853" cy="225721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AutoShape 10"/>
            <p:cNvCxnSpPr>
              <a:cxnSpLocks noChangeShapeType="1"/>
            </p:cNvCxnSpPr>
            <p:nvPr/>
          </p:nvCxnSpPr>
          <p:spPr bwMode="auto">
            <a:xfrm>
              <a:off x="8464183" y="4696286"/>
              <a:ext cx="0" cy="225720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AutoShape 11"/>
            <p:cNvCxnSpPr>
              <a:cxnSpLocks noChangeShapeType="1"/>
            </p:cNvCxnSpPr>
            <p:nvPr/>
          </p:nvCxnSpPr>
          <p:spPr bwMode="auto">
            <a:xfrm>
              <a:off x="7984188" y="3362923"/>
              <a:ext cx="480846" cy="307422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AutoShape 12"/>
            <p:cNvCxnSpPr>
              <a:cxnSpLocks noChangeShapeType="1"/>
            </p:cNvCxnSpPr>
            <p:nvPr/>
          </p:nvCxnSpPr>
          <p:spPr bwMode="auto">
            <a:xfrm flipH="1">
              <a:off x="7547218" y="3362923"/>
              <a:ext cx="436970" cy="307422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" name="Text Box 13"/>
            <p:cNvSpPr txBox="1">
              <a:spLocks noChangeArrowheads="1"/>
            </p:cNvSpPr>
            <p:nvPr/>
          </p:nvSpPr>
          <p:spPr bwMode="auto">
            <a:xfrm>
              <a:off x="7672128" y="4296176"/>
              <a:ext cx="323591" cy="33855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Corbel" charset="0"/>
                  <a:ea typeface="Corbel" charset="0"/>
                  <a:cs typeface="Corbel" charset="0"/>
                </a:rPr>
                <a:t>b:1</a:t>
              </a:r>
            </a:p>
          </p:txBody>
        </p:sp>
        <p:sp>
          <p:nvSpPr>
            <p:cNvPr id="17" name="Text Box 14"/>
            <p:cNvSpPr txBox="1">
              <a:spLocks noChangeArrowheads="1"/>
            </p:cNvSpPr>
            <p:nvPr/>
          </p:nvSpPr>
          <p:spPr bwMode="auto">
            <a:xfrm>
              <a:off x="7078897" y="4296176"/>
              <a:ext cx="312773" cy="33855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Corbel" charset="0"/>
                  <a:ea typeface="Corbel" charset="0"/>
                  <a:cs typeface="Corbel" charset="0"/>
                </a:rPr>
                <a:t>c:3</a:t>
              </a:r>
            </a:p>
          </p:txBody>
        </p:sp>
        <p:cxnSp>
          <p:nvCxnSpPr>
            <p:cNvPr id="18" name="AutoShape 15"/>
            <p:cNvCxnSpPr>
              <a:cxnSpLocks noChangeShapeType="1"/>
            </p:cNvCxnSpPr>
            <p:nvPr/>
          </p:nvCxnSpPr>
          <p:spPr bwMode="auto">
            <a:xfrm flipH="1">
              <a:off x="7270745" y="4070455"/>
              <a:ext cx="276474" cy="225721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AutoShape 16"/>
            <p:cNvCxnSpPr>
              <a:cxnSpLocks noChangeShapeType="1"/>
            </p:cNvCxnSpPr>
            <p:nvPr/>
          </p:nvCxnSpPr>
          <p:spPr bwMode="auto">
            <a:xfrm>
              <a:off x="7547218" y="4070455"/>
              <a:ext cx="322166" cy="225721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" name="Text Box 17"/>
            <p:cNvSpPr txBox="1">
              <a:spLocks noChangeArrowheads="1"/>
            </p:cNvSpPr>
            <p:nvPr/>
          </p:nvSpPr>
          <p:spPr bwMode="auto">
            <a:xfrm>
              <a:off x="7069505" y="4922007"/>
              <a:ext cx="329361" cy="33855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Corbel" charset="0"/>
                  <a:ea typeface="Corbel" charset="0"/>
                  <a:cs typeface="Corbel" charset="0"/>
                </a:rPr>
                <a:t>a:3</a:t>
              </a:r>
            </a:p>
          </p:txBody>
        </p:sp>
        <p:sp>
          <p:nvSpPr>
            <p:cNvPr id="21" name="Text Box 18"/>
            <p:cNvSpPr txBox="1">
              <a:spLocks noChangeArrowheads="1"/>
            </p:cNvSpPr>
            <p:nvPr/>
          </p:nvSpPr>
          <p:spPr bwMode="auto">
            <a:xfrm>
              <a:off x="7446732" y="5551105"/>
              <a:ext cx="323591" cy="33855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Corbel" charset="0"/>
                  <a:ea typeface="Corbel" charset="0"/>
                  <a:cs typeface="Corbel" charset="0"/>
                </a:rPr>
                <a:t>b:1</a:t>
              </a:r>
            </a:p>
          </p:txBody>
        </p:sp>
        <p:sp>
          <p:nvSpPr>
            <p:cNvPr id="22" name="Text Box 19"/>
            <p:cNvSpPr txBox="1">
              <a:spLocks noChangeArrowheads="1"/>
            </p:cNvSpPr>
            <p:nvPr/>
          </p:nvSpPr>
          <p:spPr bwMode="auto">
            <a:xfrm>
              <a:off x="6779933" y="5551105"/>
              <a:ext cx="377684" cy="33855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Corbel" charset="0"/>
                  <a:ea typeface="Corbel" charset="0"/>
                  <a:cs typeface="Corbel" charset="0"/>
                </a:rPr>
                <a:t>m:2</a:t>
              </a:r>
            </a:p>
          </p:txBody>
        </p:sp>
        <p:sp>
          <p:nvSpPr>
            <p:cNvPr id="23" name="Text Box 20"/>
            <p:cNvSpPr txBox="1">
              <a:spLocks noChangeArrowheads="1"/>
            </p:cNvSpPr>
            <p:nvPr/>
          </p:nvSpPr>
          <p:spPr bwMode="auto">
            <a:xfrm>
              <a:off x="6808107" y="6176936"/>
              <a:ext cx="334410" cy="33855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Corbel" charset="0"/>
                  <a:ea typeface="Corbel" charset="0"/>
                  <a:cs typeface="Corbel" charset="0"/>
                </a:rPr>
                <a:t>p:2</a:t>
              </a:r>
            </a:p>
          </p:txBody>
        </p:sp>
        <p:cxnSp>
          <p:nvCxnSpPr>
            <p:cNvPr id="24" name="AutoShape 21"/>
            <p:cNvCxnSpPr>
              <a:cxnSpLocks noChangeShapeType="1"/>
            </p:cNvCxnSpPr>
            <p:nvPr/>
          </p:nvCxnSpPr>
          <p:spPr bwMode="auto">
            <a:xfrm flipH="1">
              <a:off x="7266761" y="4696286"/>
              <a:ext cx="3983" cy="225720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" name="AutoShape 22"/>
            <p:cNvCxnSpPr>
              <a:cxnSpLocks noChangeShapeType="1"/>
            </p:cNvCxnSpPr>
            <p:nvPr/>
          </p:nvCxnSpPr>
          <p:spPr bwMode="auto">
            <a:xfrm flipH="1">
              <a:off x="6998826" y="5322117"/>
              <a:ext cx="267935" cy="228988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" name="AutoShape 23"/>
            <p:cNvCxnSpPr>
              <a:cxnSpLocks noChangeShapeType="1"/>
            </p:cNvCxnSpPr>
            <p:nvPr/>
          </p:nvCxnSpPr>
          <p:spPr bwMode="auto">
            <a:xfrm>
              <a:off x="7266761" y="5322117"/>
              <a:ext cx="377227" cy="228988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" name="AutoShape 24"/>
            <p:cNvCxnSpPr>
              <a:cxnSpLocks noChangeShapeType="1"/>
            </p:cNvCxnSpPr>
            <p:nvPr/>
          </p:nvCxnSpPr>
          <p:spPr bwMode="auto">
            <a:xfrm>
              <a:off x="6998826" y="5951215"/>
              <a:ext cx="6537" cy="225721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" name="Text Box 25"/>
            <p:cNvSpPr txBox="1">
              <a:spLocks noChangeArrowheads="1"/>
            </p:cNvSpPr>
            <p:nvPr/>
          </p:nvSpPr>
          <p:spPr bwMode="auto">
            <a:xfrm>
              <a:off x="7418557" y="6176936"/>
              <a:ext cx="369270" cy="33855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Corbel" charset="0"/>
                  <a:ea typeface="Corbel" charset="0"/>
                  <a:cs typeface="Corbel" charset="0"/>
                </a:rPr>
                <a:t>m:1</a:t>
              </a:r>
            </a:p>
          </p:txBody>
        </p:sp>
        <p:cxnSp>
          <p:nvCxnSpPr>
            <p:cNvPr id="29" name="AutoShape 26"/>
            <p:cNvCxnSpPr>
              <a:cxnSpLocks noChangeShapeType="1"/>
            </p:cNvCxnSpPr>
            <p:nvPr/>
          </p:nvCxnSpPr>
          <p:spPr bwMode="auto">
            <a:xfrm flipH="1">
              <a:off x="7637451" y="5951215"/>
              <a:ext cx="6538" cy="225721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6248400" y="3892572"/>
              <a:ext cx="1190506" cy="410140"/>
            </a:xfrm>
            <a:custGeom>
              <a:avLst/>
              <a:gdLst>
                <a:gd name="T0" fmla="*/ 0 w 672"/>
                <a:gd name="T1" fmla="*/ 2147483647 h 240"/>
                <a:gd name="T2" fmla="*/ 2147483647 w 672"/>
                <a:gd name="T3" fmla="*/ 2147483647 h 240"/>
                <a:gd name="T4" fmla="*/ 2147483647 w 672"/>
                <a:gd name="T5" fmla="*/ 2147483647 h 240"/>
                <a:gd name="T6" fmla="*/ 2147483647 w 672"/>
                <a:gd name="T7" fmla="*/ 0 h 2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2"/>
                <a:gd name="T13" fmla="*/ 0 h 240"/>
                <a:gd name="T14" fmla="*/ 672 w 672"/>
                <a:gd name="T15" fmla="*/ 240 h 2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2" h="240">
                  <a:moveTo>
                    <a:pt x="0" y="240"/>
                  </a:moveTo>
                  <a:cubicBezTo>
                    <a:pt x="108" y="232"/>
                    <a:pt x="216" y="224"/>
                    <a:pt x="288" y="192"/>
                  </a:cubicBezTo>
                  <a:cubicBezTo>
                    <a:pt x="360" y="160"/>
                    <a:pt x="368" y="80"/>
                    <a:pt x="432" y="48"/>
                  </a:cubicBezTo>
                  <a:cubicBezTo>
                    <a:pt x="496" y="16"/>
                    <a:pt x="584" y="8"/>
                    <a:pt x="672" y="0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auto">
            <a:xfrm>
              <a:off x="7514038" y="3892572"/>
              <a:ext cx="751323" cy="627465"/>
            </a:xfrm>
            <a:custGeom>
              <a:avLst/>
              <a:gdLst>
                <a:gd name="T0" fmla="*/ 0 w 480"/>
                <a:gd name="T1" fmla="*/ 2147483647 h 384"/>
                <a:gd name="T2" fmla="*/ 2147483647 w 480"/>
                <a:gd name="T3" fmla="*/ 2147483647 h 384"/>
                <a:gd name="T4" fmla="*/ 2147483647 w 480"/>
                <a:gd name="T5" fmla="*/ 2147483647 h 384"/>
                <a:gd name="T6" fmla="*/ 2147483647 w 480"/>
                <a:gd name="T7" fmla="*/ 0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0"/>
                <a:gd name="T13" fmla="*/ 0 h 384"/>
                <a:gd name="T14" fmla="*/ 480 w 480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0" h="384">
                  <a:moveTo>
                    <a:pt x="0" y="384"/>
                  </a:moveTo>
                  <a:cubicBezTo>
                    <a:pt x="4" y="384"/>
                    <a:pt x="8" y="384"/>
                    <a:pt x="48" y="336"/>
                  </a:cubicBezTo>
                  <a:cubicBezTo>
                    <a:pt x="88" y="288"/>
                    <a:pt x="168" y="152"/>
                    <a:pt x="240" y="96"/>
                  </a:cubicBezTo>
                  <a:cubicBezTo>
                    <a:pt x="312" y="40"/>
                    <a:pt x="396" y="20"/>
                    <a:pt x="480" y="0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2" name="Freeform 31"/>
            <p:cNvSpPr>
              <a:spLocks/>
            </p:cNvSpPr>
            <p:nvPr/>
          </p:nvSpPr>
          <p:spPr bwMode="auto">
            <a:xfrm>
              <a:off x="6172200" y="5008610"/>
              <a:ext cx="891044" cy="156866"/>
            </a:xfrm>
            <a:custGeom>
              <a:avLst/>
              <a:gdLst>
                <a:gd name="T0" fmla="*/ 0 w 432"/>
                <a:gd name="T1" fmla="*/ 0 h 192"/>
                <a:gd name="T2" fmla="*/ 2147483647 w 432"/>
                <a:gd name="T3" fmla="*/ 2147483647 h 192"/>
                <a:gd name="T4" fmla="*/ 2147483647 w 432"/>
                <a:gd name="T5" fmla="*/ 2147483647 h 192"/>
                <a:gd name="T6" fmla="*/ 2147483647 w 432"/>
                <a:gd name="T7" fmla="*/ 2147483647 h 1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2"/>
                <a:gd name="T13" fmla="*/ 0 h 192"/>
                <a:gd name="T14" fmla="*/ 432 w 432"/>
                <a:gd name="T15" fmla="*/ 192 h 1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2" h="192">
                  <a:moveTo>
                    <a:pt x="0" y="0"/>
                  </a:moveTo>
                  <a:cubicBezTo>
                    <a:pt x="48" y="12"/>
                    <a:pt x="96" y="24"/>
                    <a:pt x="144" y="48"/>
                  </a:cubicBezTo>
                  <a:cubicBezTo>
                    <a:pt x="192" y="72"/>
                    <a:pt x="240" y="120"/>
                    <a:pt x="288" y="144"/>
                  </a:cubicBezTo>
                  <a:cubicBezTo>
                    <a:pt x="336" y="168"/>
                    <a:pt x="384" y="180"/>
                    <a:pt x="432" y="192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3" name="Freeform 32"/>
            <p:cNvSpPr>
              <a:spLocks/>
            </p:cNvSpPr>
            <p:nvPr/>
          </p:nvSpPr>
          <p:spPr bwMode="auto">
            <a:xfrm>
              <a:off x="6172200" y="5448160"/>
              <a:ext cx="1299575" cy="204253"/>
            </a:xfrm>
            <a:custGeom>
              <a:avLst/>
              <a:gdLst>
                <a:gd name="T0" fmla="*/ 0 w 720"/>
                <a:gd name="T1" fmla="*/ 0 h 384"/>
                <a:gd name="T2" fmla="*/ 2147483647 w 720"/>
                <a:gd name="T3" fmla="*/ 2147483647 h 384"/>
                <a:gd name="T4" fmla="*/ 2147483647 w 720"/>
                <a:gd name="T5" fmla="*/ 2147483647 h 384"/>
                <a:gd name="T6" fmla="*/ 2147483647 w 720"/>
                <a:gd name="T7" fmla="*/ 2147483647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20"/>
                <a:gd name="T13" fmla="*/ 0 h 384"/>
                <a:gd name="T14" fmla="*/ 720 w 720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20" h="384">
                  <a:moveTo>
                    <a:pt x="0" y="0"/>
                  </a:moveTo>
                  <a:cubicBezTo>
                    <a:pt x="76" y="0"/>
                    <a:pt x="152" y="0"/>
                    <a:pt x="240" y="48"/>
                  </a:cubicBezTo>
                  <a:cubicBezTo>
                    <a:pt x="328" y="96"/>
                    <a:pt x="448" y="232"/>
                    <a:pt x="528" y="288"/>
                  </a:cubicBezTo>
                  <a:cubicBezTo>
                    <a:pt x="608" y="344"/>
                    <a:pt x="664" y="364"/>
                    <a:pt x="720" y="384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4" name="Freeform 33"/>
            <p:cNvSpPr>
              <a:spLocks/>
            </p:cNvSpPr>
            <p:nvPr/>
          </p:nvSpPr>
          <p:spPr bwMode="auto">
            <a:xfrm>
              <a:off x="7903786" y="4694877"/>
              <a:ext cx="87654" cy="1098063"/>
            </a:xfrm>
            <a:custGeom>
              <a:avLst/>
              <a:gdLst>
                <a:gd name="T0" fmla="*/ 0 w 56"/>
                <a:gd name="T1" fmla="*/ 2147483647 h 672"/>
                <a:gd name="T2" fmla="*/ 2147483647 w 56"/>
                <a:gd name="T3" fmla="*/ 2147483647 h 672"/>
                <a:gd name="T4" fmla="*/ 2147483647 w 56"/>
                <a:gd name="T5" fmla="*/ 0 h 672"/>
                <a:gd name="T6" fmla="*/ 0 60000 65536"/>
                <a:gd name="T7" fmla="*/ 0 60000 65536"/>
                <a:gd name="T8" fmla="*/ 0 60000 65536"/>
                <a:gd name="T9" fmla="*/ 0 w 56"/>
                <a:gd name="T10" fmla="*/ 0 h 672"/>
                <a:gd name="T11" fmla="*/ 56 w 56"/>
                <a:gd name="T12" fmla="*/ 672 h 6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6" h="672">
                  <a:moveTo>
                    <a:pt x="0" y="672"/>
                  </a:moveTo>
                  <a:cubicBezTo>
                    <a:pt x="20" y="608"/>
                    <a:pt x="40" y="544"/>
                    <a:pt x="48" y="432"/>
                  </a:cubicBezTo>
                  <a:cubicBezTo>
                    <a:pt x="56" y="320"/>
                    <a:pt x="52" y="160"/>
                    <a:pt x="48" y="0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5" name="Line 34"/>
            <p:cNvSpPr>
              <a:spLocks noChangeShapeType="1"/>
            </p:cNvSpPr>
            <p:nvPr/>
          </p:nvSpPr>
          <p:spPr bwMode="auto">
            <a:xfrm>
              <a:off x="8115096" y="4520037"/>
              <a:ext cx="150265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>
              <a:off x="6172200" y="5747221"/>
              <a:ext cx="679735" cy="45719"/>
            </a:xfrm>
            <a:custGeom>
              <a:avLst/>
              <a:gdLst>
                <a:gd name="T0" fmla="*/ 0 w 288"/>
                <a:gd name="T1" fmla="*/ 0 h 240"/>
                <a:gd name="T2" fmla="*/ 2147483647 w 288"/>
                <a:gd name="T3" fmla="*/ 2147483647 h 240"/>
                <a:gd name="T4" fmla="*/ 2147483647 w 288"/>
                <a:gd name="T5" fmla="*/ 2147483647 h 240"/>
                <a:gd name="T6" fmla="*/ 2147483647 w 288"/>
                <a:gd name="T7" fmla="*/ 2147483647 h 2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240"/>
                <a:gd name="T14" fmla="*/ 288 w 288"/>
                <a:gd name="T15" fmla="*/ 240 h 2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240">
                  <a:moveTo>
                    <a:pt x="0" y="0"/>
                  </a:moveTo>
                  <a:cubicBezTo>
                    <a:pt x="56" y="8"/>
                    <a:pt x="112" y="16"/>
                    <a:pt x="144" y="48"/>
                  </a:cubicBezTo>
                  <a:cubicBezTo>
                    <a:pt x="176" y="80"/>
                    <a:pt x="168" y="160"/>
                    <a:pt x="192" y="192"/>
                  </a:cubicBezTo>
                  <a:cubicBezTo>
                    <a:pt x="216" y="224"/>
                    <a:pt x="252" y="232"/>
                    <a:pt x="288" y="240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7302728" y="5792941"/>
              <a:ext cx="150265" cy="627465"/>
            </a:xfrm>
            <a:custGeom>
              <a:avLst/>
              <a:gdLst>
                <a:gd name="T0" fmla="*/ 0 w 96"/>
                <a:gd name="T1" fmla="*/ 0 h 384"/>
                <a:gd name="T2" fmla="*/ 2147483647 w 96"/>
                <a:gd name="T3" fmla="*/ 2147483647 h 384"/>
                <a:gd name="T4" fmla="*/ 2147483647 w 96"/>
                <a:gd name="T5" fmla="*/ 2147483647 h 384"/>
                <a:gd name="T6" fmla="*/ 2147483647 w 96"/>
                <a:gd name="T7" fmla="*/ 2147483647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384"/>
                <a:gd name="T14" fmla="*/ 96 w 96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384">
                  <a:moveTo>
                    <a:pt x="0" y="0"/>
                  </a:moveTo>
                  <a:cubicBezTo>
                    <a:pt x="20" y="24"/>
                    <a:pt x="40" y="48"/>
                    <a:pt x="48" y="96"/>
                  </a:cubicBezTo>
                  <a:cubicBezTo>
                    <a:pt x="56" y="144"/>
                    <a:pt x="40" y="240"/>
                    <a:pt x="48" y="288"/>
                  </a:cubicBezTo>
                  <a:cubicBezTo>
                    <a:pt x="56" y="336"/>
                    <a:pt x="76" y="360"/>
                    <a:pt x="96" y="384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>
              <a:off x="6172200" y="6176936"/>
              <a:ext cx="679735" cy="243470"/>
            </a:xfrm>
            <a:custGeom>
              <a:avLst/>
              <a:gdLst>
                <a:gd name="T0" fmla="*/ 0 w 288"/>
                <a:gd name="T1" fmla="*/ 0 h 432"/>
                <a:gd name="T2" fmla="*/ 2147483647 w 288"/>
                <a:gd name="T3" fmla="*/ 2147483647 h 432"/>
                <a:gd name="T4" fmla="*/ 2147483647 w 288"/>
                <a:gd name="T5" fmla="*/ 2147483647 h 432"/>
                <a:gd name="T6" fmla="*/ 2147483647 w 288"/>
                <a:gd name="T7" fmla="*/ 2147483647 h 4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432"/>
                <a:gd name="T14" fmla="*/ 288 w 288"/>
                <a:gd name="T15" fmla="*/ 432 h 4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432">
                  <a:moveTo>
                    <a:pt x="0" y="0"/>
                  </a:moveTo>
                  <a:cubicBezTo>
                    <a:pt x="36" y="44"/>
                    <a:pt x="72" y="88"/>
                    <a:pt x="96" y="144"/>
                  </a:cubicBezTo>
                  <a:cubicBezTo>
                    <a:pt x="120" y="200"/>
                    <a:pt x="112" y="288"/>
                    <a:pt x="144" y="336"/>
                  </a:cubicBezTo>
                  <a:cubicBezTo>
                    <a:pt x="176" y="384"/>
                    <a:pt x="232" y="408"/>
                    <a:pt x="288" y="432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auto">
            <a:xfrm>
              <a:off x="7302728" y="5322342"/>
              <a:ext cx="1202116" cy="1098063"/>
            </a:xfrm>
            <a:custGeom>
              <a:avLst/>
              <a:gdLst>
                <a:gd name="T0" fmla="*/ 0 w 768"/>
                <a:gd name="T1" fmla="*/ 2147483647 h 672"/>
                <a:gd name="T2" fmla="*/ 2147483647 w 768"/>
                <a:gd name="T3" fmla="*/ 2147483647 h 672"/>
                <a:gd name="T4" fmla="*/ 2147483647 w 768"/>
                <a:gd name="T5" fmla="*/ 2147483647 h 672"/>
                <a:gd name="T6" fmla="*/ 2147483647 w 768"/>
                <a:gd name="T7" fmla="*/ 0 h 6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68"/>
                <a:gd name="T13" fmla="*/ 0 h 672"/>
                <a:gd name="T14" fmla="*/ 768 w 768"/>
                <a:gd name="T15" fmla="*/ 672 h 6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68" h="672">
                  <a:moveTo>
                    <a:pt x="0" y="672"/>
                  </a:moveTo>
                  <a:cubicBezTo>
                    <a:pt x="4" y="624"/>
                    <a:pt x="8" y="576"/>
                    <a:pt x="96" y="528"/>
                  </a:cubicBezTo>
                  <a:cubicBezTo>
                    <a:pt x="184" y="480"/>
                    <a:pt x="416" y="472"/>
                    <a:pt x="528" y="384"/>
                  </a:cubicBezTo>
                  <a:cubicBezTo>
                    <a:pt x="640" y="296"/>
                    <a:pt x="704" y="148"/>
                    <a:pt x="768" y="0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Corbel" charset="0"/>
                <a:ea typeface="Corbel" charset="0"/>
                <a:cs typeface="Corbel" charset="0"/>
              </a:endParaRPr>
            </a:p>
          </p:txBody>
        </p:sp>
      </p:grpSp>
      <p:sp>
        <p:nvSpPr>
          <p:cNvPr id="40" name="Freeform 31"/>
          <p:cNvSpPr>
            <a:spLocks/>
          </p:cNvSpPr>
          <p:nvPr/>
        </p:nvSpPr>
        <p:spPr bwMode="auto">
          <a:xfrm flipV="1">
            <a:off x="2496083" y="4568975"/>
            <a:ext cx="1126067" cy="242887"/>
          </a:xfrm>
          <a:custGeom>
            <a:avLst/>
            <a:gdLst>
              <a:gd name="T0" fmla="*/ 0 w 432"/>
              <a:gd name="T1" fmla="*/ 0 h 192"/>
              <a:gd name="T2" fmla="*/ 2147483647 w 432"/>
              <a:gd name="T3" fmla="*/ 2147483647 h 192"/>
              <a:gd name="T4" fmla="*/ 2147483647 w 432"/>
              <a:gd name="T5" fmla="*/ 2147483647 h 192"/>
              <a:gd name="T6" fmla="*/ 2147483647 w 432"/>
              <a:gd name="T7" fmla="*/ 2147483647 h 192"/>
              <a:gd name="T8" fmla="*/ 0 60000 65536"/>
              <a:gd name="T9" fmla="*/ 0 60000 65536"/>
              <a:gd name="T10" fmla="*/ 0 60000 65536"/>
              <a:gd name="T11" fmla="*/ 0 60000 65536"/>
              <a:gd name="T12" fmla="*/ 0 w 432"/>
              <a:gd name="T13" fmla="*/ 0 h 192"/>
              <a:gd name="T14" fmla="*/ 432 w 432"/>
              <a:gd name="T15" fmla="*/ 192 h 1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" h="192">
                <a:moveTo>
                  <a:pt x="0" y="0"/>
                </a:moveTo>
                <a:cubicBezTo>
                  <a:pt x="48" y="12"/>
                  <a:pt x="96" y="24"/>
                  <a:pt x="144" y="48"/>
                </a:cubicBezTo>
                <a:cubicBezTo>
                  <a:pt x="192" y="72"/>
                  <a:pt x="240" y="120"/>
                  <a:pt x="288" y="144"/>
                </a:cubicBezTo>
                <a:cubicBezTo>
                  <a:pt x="336" y="168"/>
                  <a:pt x="384" y="180"/>
                  <a:pt x="432" y="192"/>
                </a:cubicBezTo>
              </a:path>
            </a:pathLst>
          </a:custGeom>
          <a:noFill/>
          <a:ln w="12700">
            <a:solidFill>
              <a:schemeClr val="tx2"/>
            </a:solidFill>
            <a:prstDash val="lgDash"/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400">
              <a:latin typeface="Corbel" charset="0"/>
              <a:ea typeface="Corbel" charset="0"/>
              <a:cs typeface="Corbel" charset="0"/>
            </a:endParaRPr>
          </a:p>
        </p:txBody>
      </p:sp>
      <p:grpSp>
        <p:nvGrpSpPr>
          <p:cNvPr id="41" name="Group 2"/>
          <p:cNvGrpSpPr>
            <a:grpSpLocks/>
          </p:cNvGrpSpPr>
          <p:nvPr/>
        </p:nvGrpSpPr>
        <p:grpSpPr bwMode="auto">
          <a:xfrm>
            <a:off x="6049450" y="3769453"/>
            <a:ext cx="2966555" cy="2471803"/>
            <a:chOff x="5049994" y="3327204"/>
            <a:chExt cx="2224917" cy="2471969"/>
          </a:xfrm>
        </p:grpSpPr>
        <p:sp>
          <p:nvSpPr>
            <p:cNvPr id="42" name="Rectangle 4"/>
            <p:cNvSpPr>
              <a:spLocks noChangeArrowheads="1"/>
            </p:cNvSpPr>
            <p:nvPr/>
          </p:nvSpPr>
          <p:spPr bwMode="auto">
            <a:xfrm>
              <a:off x="5049994" y="3909298"/>
              <a:ext cx="2224917" cy="1889875"/>
            </a:xfrm>
            <a:prstGeom prst="rect">
              <a:avLst/>
            </a:prstGeom>
            <a:solidFill>
              <a:srgbClr val="FAE2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u="sng" dirty="0" smtClean="0">
                  <a:latin typeface="Corbel" charset="0"/>
                  <a:ea typeface="Corbel" charset="0"/>
                  <a:cs typeface="Corbel" charset="0"/>
                </a:rPr>
                <a:t>Item    Conditional </a:t>
              </a:r>
              <a:r>
                <a:rPr lang="en-US" altLang="en-US" sz="1600" b="1" i="1" u="sng" dirty="0">
                  <a:latin typeface="Corbel" charset="0"/>
                  <a:ea typeface="Corbel" charset="0"/>
                  <a:cs typeface="Corbel" charset="0"/>
                </a:rPr>
                <a:t>pattern base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c	</a:t>
              </a:r>
              <a:r>
                <a:rPr lang="en-US" altLang="en-US" sz="1600" b="1" i="1" dirty="0" smtClean="0">
                  <a:latin typeface="Corbel" charset="0"/>
                  <a:ea typeface="Corbel" charset="0"/>
                  <a:cs typeface="Corbel" charset="0"/>
                </a:rPr>
                <a:t>        f:3</a:t>
              </a:r>
              <a:endParaRPr lang="en-US" altLang="en-US" sz="1600" b="1" i="1" dirty="0">
                <a:latin typeface="Corbel" charset="0"/>
                <a:ea typeface="Corbel" charset="0"/>
                <a:cs typeface="Corbel" charset="0"/>
              </a:endParaRP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a	</a:t>
              </a:r>
              <a:r>
                <a:rPr lang="en-US" altLang="en-US" sz="1600" b="1" i="1" dirty="0" smtClean="0">
                  <a:latin typeface="Corbel" charset="0"/>
                  <a:ea typeface="Corbel" charset="0"/>
                  <a:cs typeface="Corbel" charset="0"/>
                </a:rPr>
                <a:t>        fc:3</a:t>
              </a:r>
              <a:endParaRPr lang="en-US" altLang="en-US" sz="1600" b="1" i="1" dirty="0">
                <a:latin typeface="Corbel" charset="0"/>
                <a:ea typeface="Corbel" charset="0"/>
                <a:cs typeface="Corbel" charset="0"/>
              </a:endParaRP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b	</a:t>
              </a:r>
              <a:r>
                <a:rPr lang="en-US" altLang="en-US" sz="1600" b="1" i="1" dirty="0" smtClean="0">
                  <a:latin typeface="Corbel" charset="0"/>
                  <a:ea typeface="Corbel" charset="0"/>
                  <a:cs typeface="Corbel" charset="0"/>
                </a:rPr>
                <a:t>        fca:1</a:t>
              </a: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, f:1, c:1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m	</a:t>
              </a:r>
              <a:r>
                <a:rPr lang="en-US" altLang="en-US" sz="1600" b="1" i="1" dirty="0" smtClean="0">
                  <a:latin typeface="Corbel" charset="0"/>
                  <a:ea typeface="Corbel" charset="0"/>
                  <a:cs typeface="Corbel" charset="0"/>
                </a:rPr>
                <a:t>        fca:2</a:t>
              </a: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, fcab:1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p	</a:t>
              </a:r>
              <a:r>
                <a:rPr lang="en-US" altLang="en-US" sz="1600" b="1" i="1" dirty="0" smtClean="0">
                  <a:latin typeface="Corbel" charset="0"/>
                  <a:ea typeface="Corbel" charset="0"/>
                  <a:cs typeface="Corbel" charset="0"/>
                </a:rPr>
                <a:t>        fcam:2</a:t>
              </a: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, cb:1</a:t>
              </a:r>
            </a:p>
          </p:txBody>
        </p:sp>
        <p:sp>
          <p:nvSpPr>
            <p:cNvPr id="43" name="TextBox 1"/>
            <p:cNvSpPr txBox="1">
              <a:spLocks noChangeArrowheads="1"/>
            </p:cNvSpPr>
            <p:nvPr/>
          </p:nvSpPr>
          <p:spPr bwMode="auto">
            <a:xfrm>
              <a:off x="5080001" y="3327204"/>
              <a:ext cx="2102579" cy="36935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 b="1" i="1" dirty="0">
                  <a:latin typeface="Corbel" charset="0"/>
                  <a:ea typeface="Corbel" charset="0"/>
                  <a:cs typeface="Corbel" charset="0"/>
                </a:rPr>
                <a:t>Conditional </a:t>
              </a:r>
              <a:r>
                <a:rPr lang="en-US" altLang="en-US" sz="1800" b="1" dirty="0">
                  <a:latin typeface="Corbel" charset="0"/>
                  <a:ea typeface="Corbel" charset="0"/>
                  <a:cs typeface="Corbel" charset="0"/>
                </a:rPr>
                <a:t>pattern bases</a:t>
              </a:r>
            </a:p>
          </p:txBody>
        </p:sp>
      </p:grpSp>
      <p:sp>
        <p:nvSpPr>
          <p:cNvPr id="44" name="Text Box 39"/>
          <p:cNvSpPr txBox="1">
            <a:spLocks noChangeArrowheads="1"/>
          </p:cNvSpPr>
          <p:nvPr/>
        </p:nvSpPr>
        <p:spPr bwMode="auto">
          <a:xfrm>
            <a:off x="448374" y="3643030"/>
            <a:ext cx="1985022" cy="25853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 dirty="0" err="1" smtClean="0">
                <a:latin typeface="Corbel" charset="0"/>
                <a:ea typeface="Corbel" charset="0"/>
                <a:cs typeface="Corbel" charset="0"/>
              </a:rPr>
              <a:t>min_support</a:t>
            </a:r>
            <a:r>
              <a:rPr lang="en-US" altLang="en-US" sz="1800" b="1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1800" b="1" dirty="0">
                <a:latin typeface="Corbel" charset="0"/>
                <a:ea typeface="Corbel" charset="0"/>
                <a:cs typeface="Corbel" charset="0"/>
              </a:rPr>
              <a:t>= 3</a:t>
            </a:r>
            <a:endParaRPr lang="en-US" altLang="en-US" sz="2000" b="1" u="sng" dirty="0">
              <a:latin typeface="Corbel" charset="0"/>
              <a:ea typeface="Corbel" charset="0"/>
              <a:cs typeface="Corbe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2016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Mine Each Conditional Pattern-Base Recursively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8</a:t>
            </a:fld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663976" y="1685433"/>
            <a:ext cx="4480024" cy="1347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For each conditional pattern-base</a:t>
            </a:r>
          </a:p>
          <a:p>
            <a:pPr lvl="1"/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Mine single-item patterns</a:t>
            </a:r>
          </a:p>
          <a:p>
            <a:pPr lvl="1"/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Construct its </a:t>
            </a:r>
            <a:r>
              <a:rPr lang="en-US" altLang="en-US" sz="1800" b="1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cond. FP-tree </a:t>
            </a:r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&amp; mine it</a:t>
            </a:r>
          </a:p>
        </p:txBody>
      </p:sp>
      <p:grpSp>
        <p:nvGrpSpPr>
          <p:cNvPr id="6" name="Group 53"/>
          <p:cNvGrpSpPr>
            <a:grpSpLocks/>
          </p:cNvGrpSpPr>
          <p:nvPr/>
        </p:nvGrpSpPr>
        <p:grpSpPr bwMode="auto">
          <a:xfrm>
            <a:off x="400621" y="1684545"/>
            <a:ext cx="4137025" cy="2471803"/>
            <a:chOff x="5080000" y="3327204"/>
            <a:chExt cx="3102769" cy="2471969"/>
          </a:xfrm>
        </p:grpSpPr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5334000" y="3909298"/>
              <a:ext cx="1705534" cy="1889875"/>
            </a:xfrm>
            <a:prstGeom prst="rect">
              <a:avLst/>
            </a:prstGeom>
            <a:solidFill>
              <a:srgbClr val="FAE2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u="sng" dirty="0">
                  <a:latin typeface="Corbel" charset="0"/>
                  <a:ea typeface="Corbel" charset="0"/>
                  <a:cs typeface="Corbel" charset="0"/>
                </a:rPr>
                <a:t>item	cond. pattern base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c	f:3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a	fc:3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b	fca:1, f:1, c:1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m	fca:2, fcab:1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p	fcam:2, cb:1</a:t>
              </a:r>
            </a:p>
          </p:txBody>
        </p:sp>
        <p:sp>
          <p:nvSpPr>
            <p:cNvPr id="8" name="TextBox 55"/>
            <p:cNvSpPr txBox="1">
              <a:spLocks noChangeArrowheads="1"/>
            </p:cNvSpPr>
            <p:nvPr/>
          </p:nvSpPr>
          <p:spPr bwMode="auto">
            <a:xfrm>
              <a:off x="5080000" y="3327204"/>
              <a:ext cx="3102769" cy="36935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 b="1" i="1" dirty="0">
                  <a:latin typeface="Corbel" charset="0"/>
                  <a:ea typeface="Corbel" charset="0"/>
                  <a:cs typeface="Corbel" charset="0"/>
                </a:rPr>
                <a:t>Conditional </a:t>
              </a:r>
              <a:r>
                <a:rPr lang="en-US" altLang="en-US" sz="1800" b="1" dirty="0">
                  <a:latin typeface="Corbel" charset="0"/>
                  <a:ea typeface="Corbel" charset="0"/>
                  <a:cs typeface="Corbel" charset="0"/>
                </a:rPr>
                <a:t>pattern bases</a:t>
              </a:r>
            </a:p>
          </p:txBody>
        </p:sp>
      </p:grp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5008370" y="2710257"/>
            <a:ext cx="4032250" cy="373063"/>
          </a:xfrm>
          <a:prstGeom prst="rect">
            <a:avLst/>
          </a:prstGeom>
          <a:solidFill>
            <a:srgbClr val="F6E6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en-US" sz="1800" i="1" dirty="0">
                <a:latin typeface="Corbel" charset="0"/>
                <a:ea typeface="Corbel" charset="0"/>
                <a:cs typeface="Corbel" charset="0"/>
              </a:rPr>
              <a:t>p</a:t>
            </a: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-conditional PB: 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fcam:2, cb:1 </a:t>
            </a:r>
            <a:r>
              <a:rPr lang="en-US" altLang="en-US" sz="1800" b="1" dirty="0">
                <a:latin typeface="Corbel" charset="0"/>
                <a:ea typeface="Corbel" charset="0"/>
                <a:cs typeface="Corbel" charset="0"/>
              </a:rPr>
              <a:t>→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 c: 3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5008370" y="3167457"/>
            <a:ext cx="4032250" cy="373063"/>
          </a:xfrm>
          <a:prstGeom prst="rect">
            <a:avLst/>
          </a:prstGeom>
          <a:solidFill>
            <a:srgbClr val="F6E6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marL="0" lvl="1" eaLnBrk="1" hangingPunct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1800" i="1" dirty="0">
                <a:latin typeface="Corbel" charset="0"/>
                <a:ea typeface="Corbel" charset="0"/>
                <a:cs typeface="Corbel" charset="0"/>
              </a:rPr>
              <a:t>m</a:t>
            </a: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-conditional PB: 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fca:2, fcab:1 </a:t>
            </a:r>
            <a:r>
              <a:rPr lang="en-US" altLang="en-US" sz="1800" b="1" dirty="0">
                <a:latin typeface="Corbel" charset="0"/>
                <a:ea typeface="Corbel" charset="0"/>
                <a:cs typeface="Corbel" charset="0"/>
              </a:rPr>
              <a:t>→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1800" b="1" i="1" dirty="0" err="1">
                <a:latin typeface="Corbel" charset="0"/>
                <a:ea typeface="Corbel" charset="0"/>
                <a:cs typeface="Corbel" charset="0"/>
              </a:rPr>
              <a:t>fca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: 3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5008369" y="3624657"/>
            <a:ext cx="4032250" cy="373063"/>
          </a:xfrm>
          <a:prstGeom prst="rect">
            <a:avLst/>
          </a:prstGeom>
          <a:solidFill>
            <a:srgbClr val="F6E6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marL="0" lvl="1" eaLnBrk="1" hangingPunct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1800" i="1" dirty="0">
                <a:latin typeface="Corbel" charset="0"/>
                <a:ea typeface="Corbel" charset="0"/>
                <a:cs typeface="Corbel" charset="0"/>
              </a:rPr>
              <a:t>b</a:t>
            </a: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-conditional PB: 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fca:1, f:1, c:1 </a:t>
            </a:r>
            <a:r>
              <a:rPr lang="en-US" altLang="en-US" sz="1800" b="1" dirty="0">
                <a:latin typeface="Corbel" charset="0"/>
                <a:ea typeface="Corbel" charset="0"/>
                <a:cs typeface="Corbel" charset="0"/>
              </a:rPr>
              <a:t>→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 ɸ</a:t>
            </a:r>
          </a:p>
        </p:txBody>
      </p:sp>
      <p:sp>
        <p:nvSpPr>
          <p:cNvPr id="12" name="Text Box 39"/>
          <p:cNvSpPr txBox="1">
            <a:spLocks noChangeArrowheads="1"/>
          </p:cNvSpPr>
          <p:nvPr/>
        </p:nvSpPr>
        <p:spPr bwMode="auto">
          <a:xfrm>
            <a:off x="2389931" y="2636367"/>
            <a:ext cx="1985022" cy="240066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 dirty="0" err="1" smtClean="0">
                <a:latin typeface="Corbel" charset="0"/>
                <a:ea typeface="Corbel" charset="0"/>
                <a:cs typeface="Corbel" charset="0"/>
              </a:rPr>
              <a:t>min_support</a:t>
            </a:r>
            <a:r>
              <a:rPr lang="en-US" altLang="en-US" sz="1600" b="1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1600" b="1" dirty="0">
                <a:latin typeface="Corbel" charset="0"/>
                <a:ea typeface="Corbel" charset="0"/>
                <a:cs typeface="Corbel" charset="0"/>
              </a:rPr>
              <a:t>= 3</a:t>
            </a:r>
            <a:endParaRPr lang="en-US" altLang="en-US" sz="1800" b="1" u="sng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5008369" y="4074364"/>
            <a:ext cx="4032250" cy="373063"/>
          </a:xfrm>
          <a:prstGeom prst="rect">
            <a:avLst/>
          </a:prstGeom>
          <a:solidFill>
            <a:srgbClr val="F6E6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marL="0" lvl="1" eaLnBrk="1" hangingPunct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1800" i="1" dirty="0">
                <a:latin typeface="Corbel" charset="0"/>
                <a:ea typeface="Corbel" charset="0"/>
                <a:cs typeface="Corbel" charset="0"/>
              </a:rPr>
              <a:t>a</a:t>
            </a:r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-conditional </a:t>
            </a: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PB: </a:t>
            </a:r>
            <a:r>
              <a:rPr lang="en-US" altLang="en-US" sz="1800" b="1" i="1" dirty="0" smtClean="0">
                <a:latin typeface="Corbel" charset="0"/>
                <a:ea typeface="Corbel" charset="0"/>
                <a:cs typeface="Corbel" charset="0"/>
              </a:rPr>
              <a:t>fc:3 </a:t>
            </a:r>
            <a:r>
              <a:rPr lang="en-US" altLang="en-US" sz="1800" b="1" dirty="0">
                <a:latin typeface="Corbel" charset="0"/>
                <a:ea typeface="Corbel" charset="0"/>
                <a:cs typeface="Corbel" charset="0"/>
              </a:rPr>
              <a:t>→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1800" b="1" i="1" dirty="0" smtClean="0">
                <a:latin typeface="Corbel" charset="0"/>
                <a:ea typeface="Corbel" charset="0"/>
                <a:cs typeface="Corbel" charset="0"/>
              </a:rPr>
              <a:t>fc:3</a:t>
            </a:r>
            <a:endParaRPr lang="en-US" altLang="en-US" sz="1800" b="1" i="1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5008369" y="4513116"/>
            <a:ext cx="4032250" cy="373063"/>
          </a:xfrm>
          <a:prstGeom prst="rect">
            <a:avLst/>
          </a:prstGeom>
          <a:solidFill>
            <a:srgbClr val="F6E6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marL="0" lvl="1" eaLnBrk="1" hangingPunct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1800" i="1" dirty="0">
                <a:latin typeface="Corbel" charset="0"/>
                <a:ea typeface="Corbel" charset="0"/>
                <a:cs typeface="Corbel" charset="0"/>
              </a:rPr>
              <a:t>c</a:t>
            </a:r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-conditional </a:t>
            </a: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PB: </a:t>
            </a:r>
            <a:r>
              <a:rPr lang="en-US" altLang="en-US" sz="1800" b="1" i="1" dirty="0" smtClean="0">
                <a:latin typeface="Corbel" charset="0"/>
                <a:ea typeface="Corbel" charset="0"/>
                <a:cs typeface="Corbel" charset="0"/>
              </a:rPr>
              <a:t>f:3 </a:t>
            </a:r>
            <a:r>
              <a:rPr lang="en-US" altLang="en-US" sz="1800" b="1" dirty="0">
                <a:latin typeface="Corbel" charset="0"/>
                <a:ea typeface="Corbel" charset="0"/>
                <a:cs typeface="Corbel" charset="0"/>
              </a:rPr>
              <a:t>→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1800" b="1" i="1" dirty="0" smtClean="0">
                <a:latin typeface="Corbel" charset="0"/>
                <a:ea typeface="Corbel" charset="0"/>
                <a:cs typeface="Corbel" charset="0"/>
              </a:rPr>
              <a:t>f:3</a:t>
            </a:r>
            <a:endParaRPr lang="en-US" altLang="en-US" sz="1800" b="1" i="1" dirty="0">
              <a:latin typeface="Corbel" charset="0"/>
              <a:ea typeface="Corbel" charset="0"/>
              <a:cs typeface="Corbe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025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Mine Each Conditional Pattern-Base Recursively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4968" y="4789740"/>
            <a:ext cx="8229600" cy="24605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mine(&lt;f:3, c:3, a:3&gt;|m)</a:t>
            </a:r>
          </a:p>
          <a:p>
            <a:pPr marL="0" indent="0">
              <a:buNone/>
            </a:pPr>
            <a:r>
              <a:rPr lang="en-US" sz="1600" dirty="0" smtClean="0">
                <a:sym typeface="Wingdings"/>
              </a:rPr>
              <a:t>	</a:t>
            </a:r>
            <a:r>
              <a:rPr lang="en-US" sz="1600" dirty="0" smtClean="0">
                <a:solidFill>
                  <a:srgbClr val="7030A0"/>
                </a:solidFill>
              </a:rPr>
              <a:t>(am:3) </a:t>
            </a:r>
            <a:r>
              <a:rPr lang="en-US" sz="1600" dirty="0" smtClean="0"/>
              <a:t>+ </a:t>
            </a:r>
            <a:r>
              <a:rPr lang="en-US" sz="1600" dirty="0" smtClean="0">
                <a:solidFill>
                  <a:srgbClr val="FF0000"/>
                </a:solidFill>
              </a:rPr>
              <a:t>mine(&lt;f:3, c:3&gt;|am)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		</a:t>
            </a:r>
            <a:r>
              <a:rPr lang="en-US" sz="1600" dirty="0" smtClean="0">
                <a:sym typeface="Wingdings"/>
              </a:rPr>
              <a:t>	</a:t>
            </a:r>
            <a:r>
              <a:rPr lang="en-US" sz="1600" dirty="0" smtClean="0">
                <a:solidFill>
                  <a:srgbClr val="7030A0"/>
                </a:solidFill>
              </a:rPr>
              <a:t>(cam:3) </a:t>
            </a:r>
            <a:r>
              <a:rPr lang="en-US" sz="1600" dirty="0" smtClean="0"/>
              <a:t>+ </a:t>
            </a:r>
            <a:r>
              <a:rPr lang="en-US" sz="1600" dirty="0" smtClean="0">
                <a:solidFill>
                  <a:srgbClr val="7030A0"/>
                </a:solidFill>
              </a:rPr>
              <a:t>(fam:3) </a:t>
            </a:r>
            <a:r>
              <a:rPr lang="en-US" sz="1600" dirty="0" smtClean="0"/>
              <a:t>+ </a:t>
            </a:r>
            <a:r>
              <a:rPr lang="en-US" sz="1600" dirty="0" smtClean="0">
                <a:solidFill>
                  <a:srgbClr val="FF0000"/>
                </a:solidFill>
              </a:rPr>
              <a:t>mine (&lt;f:3&gt;|cam)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								</a:t>
            </a:r>
            <a:r>
              <a:rPr lang="en-US" sz="1600" dirty="0" smtClean="0">
                <a:sym typeface="Wingdings"/>
              </a:rPr>
              <a:t>	</a:t>
            </a:r>
            <a:r>
              <a:rPr lang="en-US" sz="1600" dirty="0" smtClean="0">
                <a:solidFill>
                  <a:srgbClr val="7030A0"/>
                </a:solidFill>
              </a:rPr>
              <a:t>(fcam:3)</a:t>
            </a:r>
          </a:p>
          <a:p>
            <a:pPr marL="0" indent="0">
              <a:buNone/>
            </a:pPr>
            <a:r>
              <a:rPr lang="en-US" sz="1600" dirty="0" smtClean="0">
                <a:sym typeface="Wingdings"/>
              </a:rPr>
              <a:t>	</a:t>
            </a:r>
            <a:r>
              <a:rPr lang="en-US" sz="1600" dirty="0" smtClean="0">
                <a:solidFill>
                  <a:srgbClr val="7030A0"/>
                </a:solidFill>
              </a:rPr>
              <a:t>(cm:3)</a:t>
            </a:r>
            <a:r>
              <a:rPr lang="en-US" sz="1600" dirty="0" smtClean="0"/>
              <a:t> + </a:t>
            </a:r>
            <a:r>
              <a:rPr lang="en-US" sz="1600" dirty="0" smtClean="0">
                <a:solidFill>
                  <a:srgbClr val="FF0000"/>
                </a:solidFill>
              </a:rPr>
              <a:t>mine(&lt;f:3&gt;|cm)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		</a:t>
            </a:r>
            <a:r>
              <a:rPr lang="en-US" sz="1600" dirty="0" smtClean="0">
                <a:sym typeface="Wingdings"/>
              </a:rPr>
              <a:t>	</a:t>
            </a:r>
            <a:r>
              <a:rPr lang="en-US" sz="1600" dirty="0" smtClean="0">
                <a:solidFill>
                  <a:srgbClr val="7030A0"/>
                </a:solidFill>
              </a:rPr>
              <a:t>(fcm:3)</a:t>
            </a:r>
          </a:p>
          <a:p>
            <a:pPr marL="0" indent="0">
              <a:buNone/>
            </a:pPr>
            <a:r>
              <a:rPr lang="en-US" sz="1600" dirty="0" smtClean="0">
                <a:sym typeface="Wingdings"/>
              </a:rPr>
              <a:t>	</a:t>
            </a:r>
            <a:r>
              <a:rPr lang="en-US" sz="1600" dirty="0" smtClean="0">
                <a:solidFill>
                  <a:srgbClr val="7030A0"/>
                </a:solidFill>
              </a:rPr>
              <a:t>(fm:3)</a:t>
            </a:r>
            <a:endParaRPr lang="en-US" sz="1600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9</a:t>
            </a:fld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37646" y="1687138"/>
            <a:ext cx="4678977" cy="1347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For each conditional pattern-base</a:t>
            </a:r>
          </a:p>
          <a:p>
            <a:pPr lvl="1"/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Mine single-item patterns</a:t>
            </a:r>
          </a:p>
          <a:p>
            <a:pPr lvl="1"/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Construct its </a:t>
            </a:r>
            <a:r>
              <a:rPr lang="en-US" altLang="en-US" sz="1800" b="1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cond. FP-tree </a:t>
            </a:r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&amp; </a:t>
            </a:r>
            <a:r>
              <a:rPr lang="en-US" altLang="en-US" sz="1800" b="1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mine</a:t>
            </a:r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 it</a:t>
            </a:r>
          </a:p>
        </p:txBody>
      </p:sp>
      <p:grpSp>
        <p:nvGrpSpPr>
          <p:cNvPr id="6" name="Group 53"/>
          <p:cNvGrpSpPr>
            <a:grpSpLocks/>
          </p:cNvGrpSpPr>
          <p:nvPr/>
        </p:nvGrpSpPr>
        <p:grpSpPr bwMode="auto">
          <a:xfrm>
            <a:off x="400621" y="1684545"/>
            <a:ext cx="4137025" cy="2471803"/>
            <a:chOff x="5080000" y="3327204"/>
            <a:chExt cx="3102769" cy="2471969"/>
          </a:xfrm>
        </p:grpSpPr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5334000" y="3909298"/>
              <a:ext cx="1705534" cy="1889875"/>
            </a:xfrm>
            <a:prstGeom prst="rect">
              <a:avLst/>
            </a:prstGeom>
            <a:solidFill>
              <a:srgbClr val="FAE2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u="sng" dirty="0">
                  <a:latin typeface="Corbel" charset="0"/>
                  <a:ea typeface="Corbel" charset="0"/>
                  <a:cs typeface="Corbel" charset="0"/>
                </a:rPr>
                <a:t>item	cond. pattern base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c	f:3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a	fc:3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b	fca:1, f:1, c:1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m	fca:2, fcab:1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p	fcam:2, cb:1</a:t>
              </a:r>
            </a:p>
          </p:txBody>
        </p:sp>
        <p:sp>
          <p:nvSpPr>
            <p:cNvPr id="8" name="TextBox 55"/>
            <p:cNvSpPr txBox="1">
              <a:spLocks noChangeArrowheads="1"/>
            </p:cNvSpPr>
            <p:nvPr/>
          </p:nvSpPr>
          <p:spPr bwMode="auto">
            <a:xfrm>
              <a:off x="5080000" y="3327204"/>
              <a:ext cx="3102769" cy="36935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 b="1" i="1">
                  <a:latin typeface="Corbel" charset="0"/>
                  <a:ea typeface="Corbel" charset="0"/>
                  <a:cs typeface="Corbel" charset="0"/>
                </a:rPr>
                <a:t>Conditional </a:t>
              </a:r>
              <a:r>
                <a:rPr lang="en-US" altLang="en-US" sz="1800" b="1">
                  <a:latin typeface="Corbel" charset="0"/>
                  <a:ea typeface="Corbel" charset="0"/>
                  <a:cs typeface="Corbel" charset="0"/>
                </a:rPr>
                <a:t>pattern bases</a:t>
              </a:r>
            </a:p>
          </p:txBody>
        </p:sp>
      </p:grp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5008370" y="2710257"/>
            <a:ext cx="4032250" cy="373063"/>
          </a:xfrm>
          <a:prstGeom prst="rect">
            <a:avLst/>
          </a:prstGeom>
          <a:solidFill>
            <a:srgbClr val="F6E6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en-US" sz="1800" i="1" dirty="0">
                <a:latin typeface="Corbel" charset="0"/>
                <a:ea typeface="Corbel" charset="0"/>
                <a:cs typeface="Corbel" charset="0"/>
              </a:rPr>
              <a:t>p</a:t>
            </a: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-conditional PB: 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fcam:2, cb:1 </a:t>
            </a:r>
            <a:r>
              <a:rPr lang="en-US" altLang="en-US" sz="1800" b="1" dirty="0">
                <a:latin typeface="Corbel" charset="0"/>
                <a:ea typeface="Corbel" charset="0"/>
                <a:cs typeface="Corbel" charset="0"/>
              </a:rPr>
              <a:t>→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 c: 3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5008370" y="3167457"/>
            <a:ext cx="4032250" cy="373063"/>
          </a:xfrm>
          <a:prstGeom prst="rect">
            <a:avLst/>
          </a:prstGeom>
          <a:solidFill>
            <a:srgbClr val="F6E6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marL="0" lvl="1" eaLnBrk="1" hangingPunct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1800" i="1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m</a:t>
            </a:r>
            <a:r>
              <a:rPr lang="en-US" altLang="en-US" sz="18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-conditional PB: </a:t>
            </a:r>
            <a:r>
              <a:rPr lang="en-US" altLang="en-US" sz="1800" b="1" i="1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fca:2, fcab:1 </a:t>
            </a:r>
            <a:r>
              <a:rPr lang="en-US" altLang="en-US" sz="1800" b="1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→</a:t>
            </a:r>
            <a:r>
              <a:rPr lang="en-US" altLang="en-US" sz="1800" b="1" i="1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1800" b="1" i="1" dirty="0" err="1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fca</a:t>
            </a:r>
            <a:r>
              <a:rPr lang="en-US" altLang="en-US" sz="1800" b="1" i="1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: 3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5008369" y="3624657"/>
            <a:ext cx="4032250" cy="373063"/>
          </a:xfrm>
          <a:prstGeom prst="rect">
            <a:avLst/>
          </a:prstGeom>
          <a:solidFill>
            <a:srgbClr val="F6E6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marL="0" lvl="1" eaLnBrk="1" hangingPunct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1800" i="1" dirty="0">
                <a:latin typeface="Corbel" charset="0"/>
                <a:ea typeface="Corbel" charset="0"/>
                <a:cs typeface="Corbel" charset="0"/>
              </a:rPr>
              <a:t>b</a:t>
            </a: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-conditional PB: 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fca:1, f:1, c:1 </a:t>
            </a:r>
            <a:r>
              <a:rPr lang="en-US" altLang="en-US" sz="1800" b="1" dirty="0">
                <a:latin typeface="Corbel" charset="0"/>
                <a:ea typeface="Corbel" charset="0"/>
                <a:cs typeface="Corbel" charset="0"/>
              </a:rPr>
              <a:t>→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 ɸ</a:t>
            </a:r>
          </a:p>
        </p:txBody>
      </p:sp>
      <p:sp>
        <p:nvSpPr>
          <p:cNvPr id="12" name="Text Box 39"/>
          <p:cNvSpPr txBox="1">
            <a:spLocks noChangeArrowheads="1"/>
          </p:cNvSpPr>
          <p:nvPr/>
        </p:nvSpPr>
        <p:spPr bwMode="auto">
          <a:xfrm>
            <a:off x="2389931" y="2636367"/>
            <a:ext cx="1985022" cy="240066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 dirty="0" err="1" smtClean="0">
                <a:latin typeface="Corbel" charset="0"/>
                <a:ea typeface="Corbel" charset="0"/>
                <a:cs typeface="Corbel" charset="0"/>
              </a:rPr>
              <a:t>min_support</a:t>
            </a:r>
            <a:r>
              <a:rPr lang="en-US" altLang="en-US" sz="1600" b="1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1600" b="1" dirty="0">
                <a:latin typeface="Corbel" charset="0"/>
                <a:ea typeface="Corbel" charset="0"/>
                <a:cs typeface="Corbel" charset="0"/>
              </a:rPr>
              <a:t>= 3</a:t>
            </a:r>
            <a:endParaRPr lang="en-US" altLang="en-US" sz="1800" b="1" u="sng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5008369" y="4059850"/>
            <a:ext cx="4032250" cy="373063"/>
          </a:xfrm>
          <a:prstGeom prst="rect">
            <a:avLst/>
          </a:prstGeom>
          <a:solidFill>
            <a:srgbClr val="F6E6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marL="0" lvl="1" eaLnBrk="1" hangingPunct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1800" i="1" dirty="0">
                <a:latin typeface="Corbel" charset="0"/>
                <a:ea typeface="Corbel" charset="0"/>
                <a:cs typeface="Corbel" charset="0"/>
              </a:rPr>
              <a:t>a</a:t>
            </a:r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-conditional </a:t>
            </a: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PB: </a:t>
            </a:r>
            <a:r>
              <a:rPr lang="en-US" altLang="en-US" sz="1800" b="1" i="1" dirty="0" smtClean="0">
                <a:latin typeface="Corbel" charset="0"/>
                <a:ea typeface="Corbel" charset="0"/>
                <a:cs typeface="Corbel" charset="0"/>
              </a:rPr>
              <a:t>fc:3 </a:t>
            </a:r>
            <a:r>
              <a:rPr lang="en-US" altLang="en-US" sz="1800" b="1" dirty="0">
                <a:latin typeface="Corbel" charset="0"/>
                <a:ea typeface="Corbel" charset="0"/>
                <a:cs typeface="Corbel" charset="0"/>
              </a:rPr>
              <a:t>→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1800" b="1" i="1" dirty="0" smtClean="0">
                <a:latin typeface="Corbel" charset="0"/>
                <a:ea typeface="Corbel" charset="0"/>
                <a:cs typeface="Corbel" charset="0"/>
              </a:rPr>
              <a:t>fc:3</a:t>
            </a:r>
            <a:endParaRPr lang="en-US" altLang="en-US" sz="1800" b="1" i="1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5008369" y="4498602"/>
            <a:ext cx="4032250" cy="373063"/>
          </a:xfrm>
          <a:prstGeom prst="rect">
            <a:avLst/>
          </a:prstGeom>
          <a:solidFill>
            <a:srgbClr val="F6E6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marL="0" lvl="1" eaLnBrk="1" hangingPunct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1800" i="1" dirty="0">
                <a:latin typeface="Corbel" charset="0"/>
                <a:ea typeface="Corbel" charset="0"/>
                <a:cs typeface="Corbel" charset="0"/>
              </a:rPr>
              <a:t>c</a:t>
            </a:r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-conditional </a:t>
            </a: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PB: </a:t>
            </a:r>
            <a:r>
              <a:rPr lang="en-US" altLang="en-US" sz="1800" b="1" i="1" dirty="0" smtClean="0">
                <a:latin typeface="Corbel" charset="0"/>
                <a:ea typeface="Corbel" charset="0"/>
                <a:cs typeface="Corbel" charset="0"/>
              </a:rPr>
              <a:t>f:3 </a:t>
            </a:r>
            <a:r>
              <a:rPr lang="en-US" altLang="en-US" sz="1800" b="1" dirty="0">
                <a:latin typeface="Corbel" charset="0"/>
                <a:ea typeface="Corbel" charset="0"/>
                <a:cs typeface="Corbel" charset="0"/>
              </a:rPr>
              <a:t>→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1800" b="1" i="1" dirty="0" smtClean="0">
                <a:latin typeface="Corbel" charset="0"/>
                <a:ea typeface="Corbel" charset="0"/>
                <a:cs typeface="Corbel" charset="0"/>
              </a:rPr>
              <a:t>f:3</a:t>
            </a:r>
            <a:endParaRPr lang="en-US" altLang="en-US" sz="1800" b="1" i="1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36" name="Text Box 23"/>
          <p:cNvSpPr txBox="1">
            <a:spLocks noChangeArrowheads="1"/>
          </p:cNvSpPr>
          <p:nvPr/>
        </p:nvSpPr>
        <p:spPr bwMode="auto">
          <a:xfrm>
            <a:off x="2297698" y="4884735"/>
            <a:ext cx="7112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latin typeface="Corbel" charset="0"/>
                <a:ea typeface="Corbel" charset="0"/>
                <a:cs typeface="Corbel" charset="0"/>
              </a:rPr>
              <a:t>f:3</a:t>
            </a:r>
          </a:p>
        </p:txBody>
      </p:sp>
      <p:grpSp>
        <p:nvGrpSpPr>
          <p:cNvPr id="37" name="Group 5"/>
          <p:cNvGrpSpPr>
            <a:grpSpLocks/>
          </p:cNvGrpSpPr>
          <p:nvPr/>
        </p:nvGrpSpPr>
        <p:grpSpPr bwMode="auto">
          <a:xfrm>
            <a:off x="-818868" y="4235905"/>
            <a:ext cx="1557867" cy="2346325"/>
            <a:chOff x="3264" y="2736"/>
            <a:chExt cx="736" cy="1478"/>
          </a:xfrm>
        </p:grpSpPr>
        <p:grpSp>
          <p:nvGrpSpPr>
            <p:cNvPr id="38" name="Group 6"/>
            <p:cNvGrpSpPr>
              <a:grpSpLocks/>
            </p:cNvGrpSpPr>
            <p:nvPr/>
          </p:nvGrpSpPr>
          <p:grpSpPr bwMode="auto">
            <a:xfrm>
              <a:off x="3792" y="2736"/>
              <a:ext cx="208" cy="1260"/>
              <a:chOff x="2282" y="2456"/>
              <a:chExt cx="208" cy="1260"/>
            </a:xfrm>
          </p:grpSpPr>
          <p:sp>
            <p:nvSpPr>
              <p:cNvPr id="40" name="Text Box 7"/>
              <p:cNvSpPr txBox="1">
                <a:spLocks noChangeArrowheads="1"/>
              </p:cNvSpPr>
              <p:nvPr/>
            </p:nvSpPr>
            <p:spPr bwMode="auto">
              <a:xfrm>
                <a:off x="2312" y="2456"/>
                <a:ext cx="145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dirty="0">
                    <a:latin typeface="Corbel" charset="0"/>
                    <a:ea typeface="Corbel" charset="0"/>
                    <a:cs typeface="Corbel" charset="0"/>
                  </a:rPr>
                  <a:t>{}</a:t>
                </a:r>
              </a:p>
            </p:txBody>
          </p:sp>
          <p:sp>
            <p:nvSpPr>
              <p:cNvPr id="41" name="Text Box 8"/>
              <p:cNvSpPr txBox="1">
                <a:spLocks noChangeArrowheads="1"/>
              </p:cNvSpPr>
              <p:nvPr/>
            </p:nvSpPr>
            <p:spPr bwMode="auto">
              <a:xfrm>
                <a:off x="2300" y="2840"/>
                <a:ext cx="187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i="1" dirty="0">
                    <a:latin typeface="Corbel" charset="0"/>
                    <a:ea typeface="Corbel" charset="0"/>
                    <a:cs typeface="Corbel" charset="0"/>
                  </a:rPr>
                  <a:t>f:3</a:t>
                </a:r>
              </a:p>
            </p:txBody>
          </p:sp>
          <p:sp>
            <p:nvSpPr>
              <p:cNvPr id="42" name="Text Box 9"/>
              <p:cNvSpPr txBox="1">
                <a:spLocks noChangeArrowheads="1"/>
              </p:cNvSpPr>
              <p:nvPr/>
            </p:nvSpPr>
            <p:spPr bwMode="auto">
              <a:xfrm>
                <a:off x="2287" y="3167"/>
                <a:ext cx="197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i="1">
                    <a:latin typeface="Corbel" charset="0"/>
                    <a:ea typeface="Corbel" charset="0"/>
                    <a:cs typeface="Corbel" charset="0"/>
                  </a:rPr>
                  <a:t>c:3</a:t>
                </a:r>
              </a:p>
            </p:txBody>
          </p:sp>
          <p:sp>
            <p:nvSpPr>
              <p:cNvPr id="43" name="Text Box 10"/>
              <p:cNvSpPr txBox="1">
                <a:spLocks noChangeArrowheads="1"/>
              </p:cNvSpPr>
              <p:nvPr/>
            </p:nvSpPr>
            <p:spPr bwMode="auto">
              <a:xfrm>
                <a:off x="2282" y="3503"/>
                <a:ext cx="208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i="1">
                    <a:latin typeface="Corbel" charset="0"/>
                    <a:ea typeface="Corbel" charset="0"/>
                    <a:cs typeface="Corbel" charset="0"/>
                  </a:rPr>
                  <a:t>a:3</a:t>
                </a:r>
              </a:p>
            </p:txBody>
          </p:sp>
          <p:cxnSp>
            <p:nvCxnSpPr>
              <p:cNvPr id="44" name="AutoShape 11"/>
              <p:cNvCxnSpPr>
                <a:cxnSpLocks noChangeShapeType="1"/>
              </p:cNvCxnSpPr>
              <p:nvPr/>
            </p:nvCxnSpPr>
            <p:spPr bwMode="auto">
              <a:xfrm flipH="1">
                <a:off x="2411" y="2708"/>
                <a:ext cx="3" cy="1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5" name="AutoShape 12"/>
              <p:cNvCxnSpPr>
                <a:cxnSpLocks noChangeShapeType="1"/>
              </p:cNvCxnSpPr>
              <p:nvPr/>
            </p:nvCxnSpPr>
            <p:spPr bwMode="auto">
              <a:xfrm flipH="1">
                <a:off x="2408" y="3092"/>
                <a:ext cx="3" cy="75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6" name="AutoShape 13"/>
              <p:cNvCxnSpPr>
                <a:cxnSpLocks noChangeShapeType="1"/>
              </p:cNvCxnSpPr>
              <p:nvPr/>
            </p:nvCxnSpPr>
            <p:spPr bwMode="auto">
              <a:xfrm flipH="1">
                <a:off x="2407" y="3419"/>
                <a:ext cx="2" cy="84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39" name="Text Box 14"/>
            <p:cNvSpPr txBox="1">
              <a:spLocks noChangeArrowheads="1"/>
            </p:cNvSpPr>
            <p:nvPr/>
          </p:nvSpPr>
          <p:spPr bwMode="auto">
            <a:xfrm>
              <a:off x="3264" y="4020"/>
              <a:ext cx="87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400" b="1" i="1">
                <a:latin typeface="Corbel" charset="0"/>
                <a:ea typeface="Corbel" charset="0"/>
                <a:cs typeface="Corbel" charset="0"/>
              </a:endParaRPr>
            </a:p>
          </p:txBody>
        </p:sp>
      </p:grpSp>
      <p:grpSp>
        <p:nvGrpSpPr>
          <p:cNvPr id="47" name="Group 14"/>
          <p:cNvGrpSpPr>
            <a:grpSpLocks/>
          </p:cNvGrpSpPr>
          <p:nvPr/>
        </p:nvGrpSpPr>
        <p:grpSpPr bwMode="auto">
          <a:xfrm>
            <a:off x="114647" y="4255104"/>
            <a:ext cx="1248703" cy="1808163"/>
            <a:chOff x="4393" y="1248"/>
            <a:chExt cx="693" cy="1139"/>
          </a:xfrm>
        </p:grpSpPr>
        <p:sp>
          <p:nvSpPr>
            <p:cNvPr id="48" name="Text Box 15"/>
            <p:cNvSpPr txBox="1">
              <a:spLocks noChangeArrowheads="1"/>
            </p:cNvSpPr>
            <p:nvPr/>
          </p:nvSpPr>
          <p:spPr bwMode="auto">
            <a:xfrm>
              <a:off x="4878" y="1248"/>
              <a:ext cx="17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Corbel" charset="0"/>
                  <a:ea typeface="Corbel" charset="0"/>
                  <a:cs typeface="Corbel" charset="0"/>
                </a:rPr>
                <a:t>{}</a:t>
              </a:r>
            </a:p>
          </p:txBody>
        </p:sp>
        <p:sp>
          <p:nvSpPr>
            <p:cNvPr id="49" name="Text Box 16"/>
            <p:cNvSpPr txBox="1">
              <a:spLocks noChangeArrowheads="1"/>
            </p:cNvSpPr>
            <p:nvPr/>
          </p:nvSpPr>
          <p:spPr bwMode="auto">
            <a:xfrm>
              <a:off x="4866" y="1632"/>
              <a:ext cx="22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Corbel" charset="0"/>
                  <a:ea typeface="Corbel" charset="0"/>
                  <a:cs typeface="Corbel" charset="0"/>
                </a:rPr>
                <a:t>f:3</a:t>
              </a:r>
            </a:p>
          </p:txBody>
        </p:sp>
        <p:sp>
          <p:nvSpPr>
            <p:cNvPr id="50" name="Text Box 17"/>
            <p:cNvSpPr txBox="1">
              <a:spLocks noChangeArrowheads="1"/>
            </p:cNvSpPr>
            <p:nvPr/>
          </p:nvSpPr>
          <p:spPr bwMode="auto">
            <a:xfrm>
              <a:off x="4853" y="1959"/>
              <a:ext cx="231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Corbel" charset="0"/>
                  <a:ea typeface="Corbel" charset="0"/>
                  <a:cs typeface="Corbel" charset="0"/>
                </a:rPr>
                <a:t>c:3</a:t>
              </a:r>
            </a:p>
          </p:txBody>
        </p:sp>
        <p:cxnSp>
          <p:nvCxnSpPr>
            <p:cNvPr id="51" name="AutoShape 18"/>
            <p:cNvCxnSpPr>
              <a:cxnSpLocks noChangeShapeType="1"/>
            </p:cNvCxnSpPr>
            <p:nvPr/>
          </p:nvCxnSpPr>
          <p:spPr bwMode="auto">
            <a:xfrm flipH="1">
              <a:off x="4996" y="1500"/>
              <a:ext cx="1" cy="13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AutoShape 19"/>
            <p:cNvCxnSpPr>
              <a:cxnSpLocks noChangeShapeType="1"/>
            </p:cNvCxnSpPr>
            <p:nvPr/>
          </p:nvCxnSpPr>
          <p:spPr bwMode="auto">
            <a:xfrm flipH="1">
              <a:off x="4995" y="1884"/>
              <a:ext cx="1" cy="7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3" name="Text Box 20"/>
            <p:cNvSpPr txBox="1">
              <a:spLocks noChangeArrowheads="1"/>
            </p:cNvSpPr>
            <p:nvPr/>
          </p:nvSpPr>
          <p:spPr bwMode="auto">
            <a:xfrm>
              <a:off x="4393" y="2193"/>
              <a:ext cx="103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400" b="1" i="1">
                <a:latin typeface="Corbel" charset="0"/>
                <a:ea typeface="Corbel" charset="0"/>
                <a:cs typeface="Corbel" charset="0"/>
              </a:endParaRPr>
            </a:p>
          </p:txBody>
        </p:sp>
      </p:grpSp>
      <p:sp>
        <p:nvSpPr>
          <p:cNvPr id="54" name="Rectangle 2"/>
          <p:cNvSpPr>
            <a:spLocks noChangeArrowheads="1"/>
          </p:cNvSpPr>
          <p:nvPr/>
        </p:nvSpPr>
        <p:spPr bwMode="auto">
          <a:xfrm>
            <a:off x="786900" y="5828315"/>
            <a:ext cx="87164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i="1">
                <a:latin typeface="Corbel" charset="0"/>
                <a:ea typeface="Corbel" charset="0"/>
                <a:cs typeface="Corbel" charset="0"/>
              </a:rPr>
              <a:t>am-cond.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rbel" charset="0"/>
                <a:ea typeface="Corbel" charset="0"/>
                <a:cs typeface="Corbel" charset="0"/>
              </a:rPr>
              <a:t>FP-tree</a:t>
            </a:r>
            <a:endParaRPr lang="en-US" altLang="en-US" sz="1400" i="1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55" name="Rectangle 3"/>
          <p:cNvSpPr>
            <a:spLocks noChangeArrowheads="1"/>
          </p:cNvSpPr>
          <p:nvPr/>
        </p:nvSpPr>
        <p:spPr bwMode="auto">
          <a:xfrm>
            <a:off x="52992" y="6140905"/>
            <a:ext cx="9073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latin typeface="Corbel" charset="0"/>
                <a:ea typeface="Corbel" charset="0"/>
                <a:cs typeface="Corbel" charset="0"/>
              </a:rPr>
              <a:t>m-cond.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latin typeface="Corbel" charset="0"/>
                <a:ea typeface="Corbel" charset="0"/>
                <a:cs typeface="Corbel" charset="0"/>
              </a:rPr>
              <a:t>FP-tree</a:t>
            </a:r>
          </a:p>
        </p:txBody>
      </p:sp>
      <p:sp>
        <p:nvSpPr>
          <p:cNvPr id="56" name="Text Box 22"/>
          <p:cNvSpPr txBox="1">
            <a:spLocks noChangeArrowheads="1"/>
          </p:cNvSpPr>
          <p:nvPr/>
        </p:nvSpPr>
        <p:spPr bwMode="auto">
          <a:xfrm>
            <a:off x="1602462" y="4277442"/>
            <a:ext cx="30649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Corbel" charset="0"/>
                <a:ea typeface="Corbel" charset="0"/>
                <a:cs typeface="Corbel" charset="0"/>
              </a:rPr>
              <a:t>{}</a:t>
            </a:r>
          </a:p>
        </p:txBody>
      </p:sp>
      <p:sp>
        <p:nvSpPr>
          <p:cNvPr id="57" name="Text Box 23"/>
          <p:cNvSpPr txBox="1">
            <a:spLocks noChangeArrowheads="1"/>
          </p:cNvSpPr>
          <p:nvPr/>
        </p:nvSpPr>
        <p:spPr bwMode="auto">
          <a:xfrm>
            <a:off x="1577062" y="4887042"/>
            <a:ext cx="39626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latin typeface="Corbel" charset="0"/>
                <a:ea typeface="Corbel" charset="0"/>
                <a:cs typeface="Corbel" charset="0"/>
              </a:rPr>
              <a:t>f:3</a:t>
            </a:r>
          </a:p>
        </p:txBody>
      </p:sp>
      <p:cxnSp>
        <p:nvCxnSpPr>
          <p:cNvPr id="58" name="AutoShape 24"/>
          <p:cNvCxnSpPr>
            <a:cxnSpLocks noChangeShapeType="1"/>
          </p:cNvCxnSpPr>
          <p:nvPr/>
        </p:nvCxnSpPr>
        <p:spPr bwMode="auto">
          <a:xfrm flipH="1">
            <a:off x="1811261" y="4677552"/>
            <a:ext cx="6965" cy="20949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9" name="Text Box 25"/>
          <p:cNvSpPr txBox="1">
            <a:spLocks noChangeArrowheads="1"/>
          </p:cNvSpPr>
          <p:nvPr/>
        </p:nvSpPr>
        <p:spPr bwMode="auto">
          <a:xfrm>
            <a:off x="1442152" y="5283917"/>
            <a:ext cx="85401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i="1">
                <a:latin typeface="Corbel" charset="0"/>
                <a:ea typeface="Corbel" charset="0"/>
                <a:cs typeface="Corbel" charset="0"/>
              </a:rPr>
              <a:t>cm-cond.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rbel" charset="0"/>
                <a:ea typeface="Corbel" charset="0"/>
                <a:cs typeface="Corbel" charset="0"/>
              </a:rPr>
              <a:t>FP-tree</a:t>
            </a:r>
            <a:endParaRPr lang="en-US" altLang="en-US" sz="1400" i="1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63" name="Text Box 22"/>
          <p:cNvSpPr txBox="1">
            <a:spLocks noChangeArrowheads="1"/>
          </p:cNvSpPr>
          <p:nvPr/>
        </p:nvSpPr>
        <p:spPr bwMode="auto">
          <a:xfrm>
            <a:off x="2414116" y="4275136"/>
            <a:ext cx="30649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Corbel" charset="0"/>
                <a:ea typeface="Corbel" charset="0"/>
                <a:cs typeface="Corbel" charset="0"/>
              </a:rPr>
              <a:t>{}</a:t>
            </a:r>
          </a:p>
        </p:txBody>
      </p:sp>
      <p:cxnSp>
        <p:nvCxnSpPr>
          <p:cNvPr id="64" name="AutoShape 24"/>
          <p:cNvCxnSpPr>
            <a:cxnSpLocks noChangeShapeType="1"/>
          </p:cNvCxnSpPr>
          <p:nvPr/>
        </p:nvCxnSpPr>
        <p:spPr bwMode="auto">
          <a:xfrm>
            <a:off x="2543945" y="4631287"/>
            <a:ext cx="13763" cy="26680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5" name="Text Box 25"/>
          <p:cNvSpPr txBox="1">
            <a:spLocks noChangeArrowheads="1"/>
          </p:cNvSpPr>
          <p:nvPr/>
        </p:nvSpPr>
        <p:spPr bwMode="auto">
          <a:xfrm>
            <a:off x="2170021" y="5281611"/>
            <a:ext cx="94538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i="1">
                <a:latin typeface="Corbel" charset="0"/>
                <a:ea typeface="Corbel" charset="0"/>
                <a:cs typeface="Corbel" charset="0"/>
              </a:rPr>
              <a:t>cam-cond.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rbel" charset="0"/>
                <a:ea typeface="Corbel" charset="0"/>
                <a:cs typeface="Corbel" charset="0"/>
              </a:rPr>
              <a:t>FP-tree</a:t>
            </a:r>
            <a:endParaRPr lang="en-US" altLang="en-US" sz="1400" i="1">
              <a:latin typeface="Corbel" charset="0"/>
              <a:ea typeface="Corbel" charset="0"/>
              <a:cs typeface="Corbe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1597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48153</TotalTime>
  <Words>1742</Words>
  <Application>Microsoft Macintosh PowerPoint</Application>
  <PresentationFormat>On-screen Show (4:3)</PresentationFormat>
  <Paragraphs>397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9" baseType="lpstr">
      <vt:lpstr>Calibri</vt:lpstr>
      <vt:lpstr>Corbel</vt:lpstr>
      <vt:lpstr>Mangal</vt:lpstr>
      <vt:lpstr>MS PGothic</vt:lpstr>
      <vt:lpstr>ＭＳ ゴシック</vt:lpstr>
      <vt:lpstr>Symbol</vt:lpstr>
      <vt:lpstr>Tahoma</vt:lpstr>
      <vt:lpstr>Wingdings</vt:lpstr>
      <vt:lpstr>Wingdings 3</vt:lpstr>
      <vt:lpstr>华文楷体</vt:lpstr>
      <vt:lpstr>Arial</vt:lpstr>
      <vt:lpstr>Office Theme</vt:lpstr>
      <vt:lpstr>Chapter 6. Frequent Pattern Mining: FP-Growth</vt:lpstr>
      <vt:lpstr>Frequent Pattern Mining Methods</vt:lpstr>
      <vt:lpstr>Exploring Vertical Data Format: ECLAT</vt:lpstr>
      <vt:lpstr>ECLAT: Diffset Based Mining</vt:lpstr>
      <vt:lpstr>FPGrowth: Mining Frequent Patterns by Pattern Growth</vt:lpstr>
      <vt:lpstr>Example: Construct FP-tree from a Transactional DB</vt:lpstr>
      <vt:lpstr>Divide and Conquer Based on Patterns and Data</vt:lpstr>
      <vt:lpstr>Mine Each Conditional Pattern-Base Recursively</vt:lpstr>
      <vt:lpstr>Mine Each Conditional Pattern-Base Recursively</vt:lpstr>
      <vt:lpstr>Mine Each Conditional Pattern-Base Recursively</vt:lpstr>
      <vt:lpstr>Mine Each Conditional Pattern-Base Recursively</vt:lpstr>
      <vt:lpstr>Mine Each Conditional Pattern-Base Recursively</vt:lpstr>
      <vt:lpstr>A Special Case: Single Prefix Path in FP-tree</vt:lpstr>
      <vt:lpstr>Scaling FP-growth by Database Projection</vt:lpstr>
      <vt:lpstr>Discussion</vt:lpstr>
      <vt:lpstr>References</vt:lpstr>
      <vt:lpstr>References (cont.)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Manasi Vartak</dc:creator>
  <cp:lastModifiedBy>MengJiang</cp:lastModifiedBy>
  <cp:revision>2066</cp:revision>
  <cp:lastPrinted>2017-01-15T22:23:57Z</cp:lastPrinted>
  <dcterms:created xsi:type="dcterms:W3CDTF">2015-05-16T14:51:23Z</dcterms:created>
  <dcterms:modified xsi:type="dcterms:W3CDTF">2017-07-28T07:12:13Z</dcterms:modified>
</cp:coreProperties>
</file>