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1" r:id="rId2"/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6" r:id="rId14"/>
    <p:sldId id="315" r:id="rId15"/>
    <p:sldId id="299" r:id="rId16"/>
    <p:sldId id="30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E2AC01"/>
    <a:srgbClr val="910012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3" autoAdjust="0"/>
    <p:restoredTop sz="85748"/>
  </p:normalViewPr>
  <p:slideViewPr>
    <p:cSldViewPr snapToGrid="0" snapToObjects="1">
      <p:cViewPr>
        <p:scale>
          <a:sx n="87" d="100"/>
          <a:sy n="87" d="100"/>
        </p:scale>
        <p:origin x="144" y="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wmf"/><Relationship Id="rId3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7/28/17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7/28/17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6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96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57916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Meng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Jiang</a:t>
            </a:r>
          </a:p>
          <a:p>
            <a:pPr algn="l"/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CSE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40647/60647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Data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Science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Fall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2017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25869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Chapter 6.</a:t>
            </a:r>
            <a:r>
              <a:rPr lang="zh-CN" alt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altLang="zh-CN" dirty="0" smtClean="0">
                <a:solidFill>
                  <a:schemeClr val="bg1">
                    <a:lumMod val="95000"/>
                  </a:schemeClr>
                </a:solidFill>
              </a:rPr>
              <a:t>Frequent Pattern Mining: Pattern Evaluation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Analysis of DBLP Coauthor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Recent DB conferences, removing balanced associations, low sup, etc.</a:t>
            </a:r>
          </a:p>
          <a:p>
            <a:endParaRPr lang="en-US" altLang="en-US" sz="2800" dirty="0"/>
          </a:p>
          <a:p>
            <a:endParaRPr lang="en-US" altLang="en-US" sz="2800" dirty="0" smtClean="0"/>
          </a:p>
          <a:p>
            <a:endParaRPr lang="en-US" altLang="en-US" sz="2800" dirty="0"/>
          </a:p>
          <a:p>
            <a:endParaRPr lang="en-US" altLang="en-US" sz="2800" dirty="0" smtClean="0"/>
          </a:p>
          <a:p>
            <a:endParaRPr lang="en-US" altLang="en-US" sz="2800" dirty="0"/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Which pairs of authors are strongly related?</a:t>
            </a:r>
          </a:p>
          <a:p>
            <a:pPr lvl="1"/>
            <a:r>
              <a:rPr lang="en-US" altLang="en-US" sz="2400" dirty="0" smtClean="0"/>
              <a:t>Use </a:t>
            </a:r>
            <a:r>
              <a:rPr lang="en-US" altLang="en-US" sz="2400" dirty="0" err="1" smtClean="0"/>
              <a:t>Kulc</a:t>
            </a:r>
            <a:r>
              <a:rPr lang="en-US" altLang="en-US" sz="2400" dirty="0" smtClean="0"/>
              <a:t> to find Advisor-advisee, close collaborators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9" y="2638492"/>
            <a:ext cx="9105502" cy="210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5943600" y="3581435"/>
            <a:ext cx="3181151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217464" y="4764124"/>
            <a:ext cx="4040586" cy="736598"/>
          </a:xfrm>
          <a:prstGeom prst="wedgeRoundRectCallout">
            <a:avLst>
              <a:gd name="adj1" fmla="val 32958"/>
              <a:gd name="adj2" fmla="val -85186"/>
              <a:gd name="adj3" fmla="val 16667"/>
            </a:avLst>
          </a:prstGeom>
          <a:noFill/>
          <a:ln w="63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Advisor-advisee relation: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Kulc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high, </a:t>
            </a:r>
            <a:r>
              <a:rPr lang="en-US" altLang="en-US" sz="2000" dirty="0" err="1" smtClean="0">
                <a:latin typeface="Corbel" charset="0"/>
                <a:ea typeface="Corbel" charset="0"/>
                <a:cs typeface="Corbel" charset="0"/>
              </a:rPr>
              <a:t>Jaccard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low, cosine: middle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4050902" y="3581435"/>
            <a:ext cx="2133600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5962849" y="3949734"/>
            <a:ext cx="3181151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" name="Oval 10"/>
          <p:cNvSpPr>
            <a:spLocks noChangeArrowheads="1"/>
          </p:cNvSpPr>
          <p:nvPr/>
        </p:nvSpPr>
        <p:spPr bwMode="auto">
          <a:xfrm>
            <a:off x="4070151" y="3949734"/>
            <a:ext cx="2133600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5948363" y="4300571"/>
            <a:ext cx="3181151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4055665" y="4300571"/>
            <a:ext cx="2133600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71188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Imbalance Ratio with </a:t>
            </a:r>
            <a:r>
              <a:rPr lang="en-US" altLang="en-US" dirty="0" err="1"/>
              <a:t>Kulczynski</a:t>
            </a:r>
            <a:r>
              <a:rPr lang="en-US" altLang="en-US" dirty="0"/>
              <a:t>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en-US" sz="2400" dirty="0"/>
              <a:t>IR (Imbalance Ratio): measure the imbalance of two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A and B in rule implications:</a:t>
            </a:r>
          </a:p>
          <a:p>
            <a:pPr marL="200025" lvl="1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altLang="en-US" sz="2000" dirty="0"/>
              <a:t> 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en-US" sz="2400" dirty="0" err="1"/>
              <a:t>Kulczynski</a:t>
            </a:r>
            <a:r>
              <a:rPr lang="en-US" altLang="en-US" sz="2400" dirty="0"/>
              <a:t> and Imbalance Ratio (IR) together present a clear picture for all the three datasets D</a:t>
            </a:r>
            <a:r>
              <a:rPr lang="en-US" altLang="en-US" sz="2400" baseline="-25000" dirty="0"/>
              <a:t>4</a:t>
            </a:r>
            <a:r>
              <a:rPr lang="en-US" altLang="en-US" sz="2400" dirty="0"/>
              <a:t> through D</a:t>
            </a:r>
            <a:r>
              <a:rPr lang="en-US" altLang="en-US" sz="2400" baseline="-25000" dirty="0"/>
              <a:t>6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D</a:t>
            </a:r>
            <a:r>
              <a:rPr lang="en-US" altLang="en-US" sz="2400" baseline="-25000" dirty="0"/>
              <a:t>4  </a:t>
            </a:r>
            <a:r>
              <a:rPr lang="en-US" altLang="en-US" sz="2400" dirty="0"/>
              <a:t>is neutral &amp; balanced;  D</a:t>
            </a:r>
            <a:r>
              <a:rPr lang="en-US" altLang="en-US" sz="2400" baseline="-25000" dirty="0"/>
              <a:t>5  </a:t>
            </a:r>
            <a:r>
              <a:rPr lang="en-US" altLang="en-US" sz="2400" dirty="0"/>
              <a:t>is neutral but imbalanced 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D</a:t>
            </a:r>
            <a:r>
              <a:rPr lang="en-US" altLang="en-US" sz="2400" baseline="-25000" dirty="0"/>
              <a:t>6  </a:t>
            </a:r>
            <a:r>
              <a:rPr lang="en-US" altLang="en-US" sz="2400" dirty="0"/>
              <a:t>is neutral but very imbalanced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76" y="2155174"/>
            <a:ext cx="4494866" cy="60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" y="4701598"/>
            <a:ext cx="8932279" cy="1424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7343775" y="5451311"/>
            <a:ext cx="1679266" cy="263689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343774" y="5666367"/>
            <a:ext cx="1679266" cy="23119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43775" y="5858885"/>
            <a:ext cx="1679266" cy="231195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15"/>
          <p:cNvSpPr>
            <a:spLocks noChangeArrowheads="1"/>
          </p:cNvSpPr>
          <p:nvPr/>
        </p:nvSpPr>
        <p:spPr bwMode="auto">
          <a:xfrm>
            <a:off x="2255404" y="5514973"/>
            <a:ext cx="1930834" cy="5683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997629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What Measures to Choose for Effective Pattern Evaluation?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Null value cases are predominant in many large datasets </a:t>
            </a:r>
          </a:p>
          <a:p>
            <a:pPr lvl="1"/>
            <a:r>
              <a:rPr lang="en-US" altLang="en-US" sz="2000" dirty="0" smtClean="0"/>
              <a:t>Neither milk nor coffee is in most of the baskets; neither Mike nor Jim is an author in most of the papers; ……</a:t>
            </a:r>
          </a:p>
          <a:p>
            <a:r>
              <a:rPr lang="en-US" altLang="en-US" sz="2400" dirty="0" smtClean="0"/>
              <a:t>Null-invariance is an important property</a:t>
            </a:r>
          </a:p>
          <a:p>
            <a:r>
              <a:rPr lang="en-US" altLang="en-US" sz="2400" dirty="0" smtClean="0"/>
              <a:t>Lift, </a:t>
            </a:r>
            <a:r>
              <a:rPr lang="el-GR" altLang="en-US" sz="2400" dirty="0" smtClean="0"/>
              <a:t>χ</a:t>
            </a:r>
            <a:r>
              <a:rPr lang="en-US" altLang="en-US" sz="2400" baseline="30000" dirty="0" smtClean="0"/>
              <a:t>2</a:t>
            </a:r>
            <a:r>
              <a:rPr lang="en-US" altLang="en-US" sz="2400" dirty="0" smtClean="0"/>
              <a:t> and cosine are good measures if null transactions are not predominant</a:t>
            </a:r>
          </a:p>
          <a:p>
            <a:pPr lvl="1"/>
            <a:r>
              <a:rPr lang="en-US" altLang="en-US" sz="2000" dirty="0" smtClean="0"/>
              <a:t>Otherwise, </a:t>
            </a:r>
            <a:r>
              <a:rPr lang="en-US" altLang="en-US" sz="2000" dirty="0" err="1" smtClean="0"/>
              <a:t>Kulczynski</a:t>
            </a:r>
            <a:r>
              <a:rPr lang="en-US" altLang="en-US" sz="2000" dirty="0" smtClean="0"/>
              <a:t> + Imbalance Ratio should be used to judge the interestingness of a </a:t>
            </a:r>
            <a:r>
              <a:rPr lang="en-US" altLang="en-US" sz="2000" dirty="0" smtClean="0"/>
              <a:t>pattern</a:t>
            </a:r>
            <a:endParaRPr lang="en-US" alt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55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Where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them?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47082"/>
            <a:ext cx="7426723" cy="360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97508" y="5939393"/>
            <a:ext cx="3661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m</a:t>
            </a:r>
            <a:r>
              <a:rPr lang="en-US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ax{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</a:t>
            </a:r>
            <a:r>
              <a:rPr lang="en-US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(A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∪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B)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(A)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(A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∪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B)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(B)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}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7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 smtClean="0"/>
              <a:t>Basic Concepts:</a:t>
            </a:r>
            <a:endParaRPr lang="zh-CN" altLang="en-US" dirty="0" smtClean="0"/>
          </a:p>
          <a:p>
            <a:pPr lvl="1"/>
            <a:r>
              <a:rPr lang="en-US" altLang="en-US" dirty="0" smtClean="0"/>
              <a:t>Frequent Patterns, Association Rules, Closed Patterns and Max-Patterns</a:t>
            </a:r>
          </a:p>
          <a:p>
            <a:r>
              <a:rPr lang="en-US" altLang="en-US" dirty="0" smtClean="0"/>
              <a:t>Frequent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Mining Methods </a:t>
            </a:r>
          </a:p>
          <a:p>
            <a:pPr lvl="1"/>
            <a:r>
              <a:rPr lang="en-US" altLang="en-US" dirty="0" smtClean="0"/>
              <a:t>The Downward Closure Property and The </a:t>
            </a:r>
            <a:r>
              <a:rPr lang="en-US" altLang="en-US" dirty="0" err="1" smtClean="0"/>
              <a:t>Apriori</a:t>
            </a:r>
            <a:r>
              <a:rPr lang="en-US" altLang="en-US" dirty="0" smtClean="0"/>
              <a:t> Algorithm</a:t>
            </a:r>
          </a:p>
          <a:p>
            <a:pPr lvl="1"/>
            <a:r>
              <a:rPr lang="en-US" altLang="en-US" dirty="0" smtClean="0"/>
              <a:t>Extensions or Improvements of </a:t>
            </a:r>
            <a:r>
              <a:rPr lang="en-US" altLang="en-US" dirty="0" err="1" smtClean="0"/>
              <a:t>Apriori</a:t>
            </a:r>
            <a:endParaRPr lang="en-US" dirty="0" smtClean="0"/>
          </a:p>
          <a:p>
            <a:pPr lvl="1"/>
            <a:r>
              <a:rPr lang="en-US" altLang="en-US" dirty="0" smtClean="0"/>
              <a:t>Mining Frequent Patterns by Exploring Vertical Data Format</a:t>
            </a:r>
          </a:p>
          <a:p>
            <a:pPr lvl="1"/>
            <a:r>
              <a:rPr lang="en-US" altLang="en-US" dirty="0" err="1" smtClean="0"/>
              <a:t>FPGrowth</a:t>
            </a:r>
            <a:r>
              <a:rPr lang="en-US" altLang="en-US" dirty="0" smtClean="0"/>
              <a:t>:  A Frequent Pattern-Growth Approach</a:t>
            </a:r>
          </a:p>
          <a:p>
            <a:pPr lvl="1"/>
            <a:r>
              <a:rPr lang="en-US" altLang="en-US" dirty="0" smtClean="0"/>
              <a:t>Mining Closed Patterns </a:t>
            </a:r>
          </a:p>
          <a:p>
            <a:r>
              <a:rPr lang="en-US" altLang="en-US" dirty="0" smtClean="0"/>
              <a:t>Which Patterns Are Interesting?—Pattern Evaluation Methods</a:t>
            </a:r>
          </a:p>
          <a:p>
            <a:pPr lvl="1"/>
            <a:r>
              <a:rPr lang="en-US" altLang="en-US" dirty="0" smtClean="0"/>
              <a:t>Interestingness Measures: Lift and </a:t>
            </a:r>
            <a:r>
              <a:rPr lang="el-GR" altLang="en-US" dirty="0" smtClean="0"/>
              <a:t>χ</a:t>
            </a:r>
            <a:r>
              <a:rPr lang="en-US" altLang="en-US" dirty="0" smtClean="0"/>
              <a:t>2 </a:t>
            </a:r>
          </a:p>
          <a:p>
            <a:pPr lvl="1"/>
            <a:r>
              <a:rPr lang="en-US" altLang="en-US" dirty="0" smtClean="0"/>
              <a:t>Null-Invariant Measures</a:t>
            </a:r>
          </a:p>
          <a:p>
            <a:pPr lvl="1"/>
            <a:r>
              <a:rPr lang="en-US" altLang="en-US" dirty="0" smtClean="0"/>
              <a:t>Comparison of Interestingness Measures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0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smtClean="0"/>
              <a:t>R. </a:t>
            </a:r>
            <a:r>
              <a:rPr lang="en-US" altLang="en-US" dirty="0" smtClean="0"/>
              <a:t>Agrawal, T. </a:t>
            </a:r>
            <a:r>
              <a:rPr lang="en-US" altLang="en-US" dirty="0" err="1" smtClean="0"/>
              <a:t>Imielinski</a:t>
            </a:r>
            <a:r>
              <a:rPr lang="en-US" altLang="en-US" dirty="0" smtClean="0"/>
              <a:t>, and A. Swami, “Mining association rules between sets of items in large databases”,  in Proc. of SIGMOD'93</a:t>
            </a:r>
          </a:p>
          <a:p>
            <a:r>
              <a:rPr lang="en-US" altLang="en-US" dirty="0" smtClean="0"/>
              <a:t>R. J. </a:t>
            </a:r>
            <a:r>
              <a:rPr lang="en-US" altLang="en-US" dirty="0" err="1" smtClean="0"/>
              <a:t>Bayardo</a:t>
            </a:r>
            <a:r>
              <a:rPr lang="en-US" altLang="en-US" dirty="0" smtClean="0"/>
              <a:t>, “Efficiently mining long patterns from databases”, in Proc. of SIGMOD'98</a:t>
            </a:r>
          </a:p>
          <a:p>
            <a:r>
              <a:rPr lang="en-US" altLang="en-US" dirty="0" smtClean="0"/>
              <a:t>N. </a:t>
            </a:r>
            <a:r>
              <a:rPr lang="en-US" altLang="en-US" dirty="0" err="1" smtClean="0"/>
              <a:t>Pasquier</a:t>
            </a:r>
            <a:r>
              <a:rPr lang="en-US" altLang="en-US" dirty="0" smtClean="0"/>
              <a:t>, Y. </a:t>
            </a:r>
            <a:r>
              <a:rPr lang="en-US" altLang="en-US" dirty="0" err="1" smtClean="0"/>
              <a:t>Bastide</a:t>
            </a:r>
            <a:r>
              <a:rPr lang="en-US" altLang="en-US" dirty="0" smtClean="0"/>
              <a:t>, R. </a:t>
            </a:r>
            <a:r>
              <a:rPr lang="en-US" altLang="en-US" dirty="0" err="1" smtClean="0"/>
              <a:t>Taouil</a:t>
            </a:r>
            <a:r>
              <a:rPr lang="en-US" altLang="en-US" dirty="0" smtClean="0"/>
              <a:t>, and L. </a:t>
            </a:r>
            <a:r>
              <a:rPr lang="en-US" altLang="en-US" dirty="0" err="1" smtClean="0"/>
              <a:t>Lakhal</a:t>
            </a:r>
            <a:r>
              <a:rPr lang="en-US" altLang="en-US" dirty="0" smtClean="0"/>
              <a:t>, “Discovering frequent closed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 for association rules”, in Proc. of ICDT'99</a:t>
            </a:r>
          </a:p>
          <a:p>
            <a:r>
              <a:rPr lang="en-US" altLang="en-US" dirty="0" smtClean="0"/>
              <a:t>J. Han, H. Cheng, D. Xin, and X. Yan, “Frequent Pattern Mining: Current Status and Future Directions”, Data Mining and Knowledge Discovery, 15(1): 55-86, 2007</a:t>
            </a:r>
          </a:p>
          <a:p>
            <a:r>
              <a:rPr lang="en-US" altLang="en-US" dirty="0" smtClean="0"/>
              <a:t>R. Agrawal and R. </a:t>
            </a:r>
            <a:r>
              <a:rPr lang="en-US" altLang="en-US" dirty="0" err="1" smtClean="0"/>
              <a:t>Srikant</a:t>
            </a:r>
            <a:r>
              <a:rPr lang="en-US" altLang="en-US" dirty="0" smtClean="0"/>
              <a:t>, “Fast algorithms for mining association rules”, VLDB'94</a:t>
            </a:r>
          </a:p>
          <a:p>
            <a:r>
              <a:rPr lang="en-US" altLang="en-US" dirty="0" smtClean="0"/>
              <a:t>A. </a:t>
            </a:r>
            <a:r>
              <a:rPr lang="en-US" altLang="en-US" dirty="0" err="1" smtClean="0"/>
              <a:t>Savasere</a:t>
            </a:r>
            <a:r>
              <a:rPr lang="en-US" altLang="en-US" dirty="0" smtClean="0"/>
              <a:t>, E. </a:t>
            </a:r>
            <a:r>
              <a:rPr lang="en-US" altLang="en-US" dirty="0" err="1" smtClean="0"/>
              <a:t>Omiecinski</a:t>
            </a:r>
            <a:r>
              <a:rPr lang="en-US" altLang="en-US" dirty="0" smtClean="0"/>
              <a:t>, and S. </a:t>
            </a:r>
            <a:r>
              <a:rPr lang="en-US" altLang="en-US" dirty="0" err="1" smtClean="0"/>
              <a:t>Navathe</a:t>
            </a:r>
            <a:r>
              <a:rPr lang="en-US" altLang="en-US" dirty="0" smtClean="0"/>
              <a:t>, “An efficient algorithm for mining association rules in large databases”, VLDB'95</a:t>
            </a:r>
          </a:p>
          <a:p>
            <a:r>
              <a:rPr lang="en-US" altLang="en-US" dirty="0" smtClean="0"/>
              <a:t>J. S. Park, M. S. Chen, and P. S. Yu, “An effective hash-based algorithm for mining association rules”, SIGMOD'95</a:t>
            </a:r>
          </a:p>
          <a:p>
            <a:r>
              <a:rPr lang="en-US" altLang="en-US" dirty="0" smtClean="0"/>
              <a:t>S. </a:t>
            </a:r>
            <a:r>
              <a:rPr lang="en-US" altLang="en-US" dirty="0" err="1" smtClean="0"/>
              <a:t>Sarawagi</a:t>
            </a:r>
            <a:r>
              <a:rPr lang="en-US" altLang="en-US" dirty="0" smtClean="0"/>
              <a:t>, S. Thomas, and R. Agrawal, “Integrating association rule mining with relational database systems: Alternatives and implications”, SIGMOD'98</a:t>
            </a:r>
          </a:p>
          <a:p>
            <a:r>
              <a:rPr lang="en-US" altLang="en-US" dirty="0" smtClean="0"/>
              <a:t>M. J. </a:t>
            </a:r>
            <a:r>
              <a:rPr lang="en-US" altLang="en-US" dirty="0" err="1" smtClean="0"/>
              <a:t>Zaki</a:t>
            </a:r>
            <a:r>
              <a:rPr lang="en-US" altLang="en-US" dirty="0" smtClean="0"/>
              <a:t>, S. </a:t>
            </a:r>
            <a:r>
              <a:rPr lang="en-US" altLang="en-US" dirty="0" err="1" smtClean="0"/>
              <a:t>Parthasarathy</a:t>
            </a:r>
            <a:r>
              <a:rPr lang="en-US" altLang="en-US" dirty="0" smtClean="0"/>
              <a:t>, M. </a:t>
            </a:r>
            <a:r>
              <a:rPr lang="en-US" altLang="en-US" dirty="0" err="1" smtClean="0"/>
              <a:t>Ogihara</a:t>
            </a:r>
            <a:r>
              <a:rPr lang="en-US" altLang="en-US" dirty="0" smtClean="0"/>
              <a:t>, and W. Li, “Parallel algorithm for discovery of association rules”, Data Mining and Knowledge Discovery, 1997</a:t>
            </a:r>
          </a:p>
          <a:p>
            <a:r>
              <a:rPr lang="en-US" altLang="en-US" dirty="0" smtClean="0"/>
              <a:t>J. Han, J. Pei, and Y. Yin, “Mining frequent patterns without candidate generation”, SIGMOD’00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89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dirty="0" smtClean="0"/>
              <a:t>M. J. </a:t>
            </a:r>
            <a:r>
              <a:rPr lang="en-US" altLang="en-US" dirty="0" err="1" smtClean="0"/>
              <a:t>Zaki</a:t>
            </a:r>
            <a:r>
              <a:rPr lang="en-US" altLang="en-US" dirty="0" smtClean="0"/>
              <a:t> and Hsiao, “CHARM: An Efficient Algorithm for Closed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Mining”, SDM'02</a:t>
            </a:r>
          </a:p>
          <a:p>
            <a:r>
              <a:rPr lang="en-US" altLang="en-US" dirty="0" smtClean="0"/>
              <a:t>J. Wang, J. Han, and J. Pei, “CLOSET+: Searching for the Best Strategies for Mining Frequent Closed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”, KDD'03</a:t>
            </a:r>
          </a:p>
          <a:p>
            <a:r>
              <a:rPr lang="en-US" altLang="en-US" dirty="0" smtClean="0"/>
              <a:t>C. C. Aggarwal, M.A., </a:t>
            </a:r>
            <a:r>
              <a:rPr lang="en-US" altLang="en-US" dirty="0" err="1" smtClean="0"/>
              <a:t>Bhuiyan</a:t>
            </a:r>
            <a:r>
              <a:rPr lang="en-US" altLang="en-US" dirty="0" smtClean="0"/>
              <a:t>, M. A. Hasan, “Frequent Pattern Mining Algorithms: A Survey”, in Aggarwal and Han (eds.): Frequent Pattern Mining, Springer, 2014 </a:t>
            </a:r>
          </a:p>
          <a:p>
            <a:r>
              <a:rPr lang="en-US" altLang="en-US" dirty="0" smtClean="0"/>
              <a:t>C. C. Aggarwal and P. S. Yu.  A New Framework for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Generation. PODS’98</a:t>
            </a:r>
          </a:p>
          <a:p>
            <a:r>
              <a:rPr lang="en-US" altLang="en-US" dirty="0" smtClean="0"/>
              <a:t>S. </a:t>
            </a:r>
            <a:r>
              <a:rPr lang="en-US" altLang="en-US" dirty="0" err="1" smtClean="0"/>
              <a:t>Brin</a:t>
            </a:r>
            <a:r>
              <a:rPr lang="en-US" altLang="en-US" dirty="0" smtClean="0"/>
              <a:t>, R. </a:t>
            </a:r>
            <a:r>
              <a:rPr lang="en-US" altLang="en-US" dirty="0" err="1" smtClean="0"/>
              <a:t>Motwani</a:t>
            </a:r>
            <a:r>
              <a:rPr lang="en-US" altLang="en-US" dirty="0" smtClean="0"/>
              <a:t>, and C. Silverstein.   Beyond market basket: Generalizing association rules to correlations.  SIGMOD'97</a:t>
            </a:r>
          </a:p>
          <a:p>
            <a:r>
              <a:rPr lang="en-US" altLang="en-US" dirty="0" smtClean="0"/>
              <a:t>M. </a:t>
            </a:r>
            <a:r>
              <a:rPr lang="en-US" altLang="en-US" dirty="0" err="1" smtClean="0"/>
              <a:t>Klemettinen</a:t>
            </a:r>
            <a:r>
              <a:rPr lang="en-US" altLang="en-US" dirty="0" smtClean="0"/>
              <a:t>, H. </a:t>
            </a:r>
            <a:r>
              <a:rPr lang="en-US" altLang="en-US" dirty="0" err="1" smtClean="0"/>
              <a:t>Mannila</a:t>
            </a:r>
            <a:r>
              <a:rPr lang="en-US" altLang="en-US" dirty="0" smtClean="0"/>
              <a:t>, P. </a:t>
            </a:r>
            <a:r>
              <a:rPr lang="en-US" altLang="en-US" dirty="0" err="1" smtClean="0"/>
              <a:t>Ronkainen</a:t>
            </a:r>
            <a:r>
              <a:rPr lang="en-US" altLang="en-US" dirty="0" smtClean="0"/>
              <a:t>, H. </a:t>
            </a:r>
            <a:r>
              <a:rPr lang="en-US" altLang="en-US" dirty="0" err="1" smtClean="0"/>
              <a:t>Toivonen</a:t>
            </a:r>
            <a:r>
              <a:rPr lang="en-US" altLang="en-US" dirty="0" smtClean="0"/>
              <a:t>, and A. I. </a:t>
            </a:r>
            <a:r>
              <a:rPr lang="en-US" altLang="en-US" dirty="0" err="1" smtClean="0"/>
              <a:t>Verkamo</a:t>
            </a:r>
            <a:r>
              <a:rPr lang="en-US" altLang="en-US" dirty="0" smtClean="0"/>
              <a:t>.   Finding interesting rules from large sets of discovered association rules.  CIKM'94</a:t>
            </a:r>
          </a:p>
          <a:p>
            <a:r>
              <a:rPr lang="en-US" altLang="en-US" dirty="0" smtClean="0"/>
              <a:t>E. </a:t>
            </a:r>
            <a:r>
              <a:rPr lang="en-US" altLang="en-US" dirty="0" err="1" smtClean="0"/>
              <a:t>Omiecinski</a:t>
            </a:r>
            <a:r>
              <a:rPr lang="en-US" altLang="en-US" dirty="0" smtClean="0"/>
              <a:t>.   Alternative Interest Measures for Mining Associations.  TKDE’03</a:t>
            </a:r>
          </a:p>
          <a:p>
            <a:r>
              <a:rPr lang="en-US" altLang="en-US" dirty="0" smtClean="0"/>
              <a:t>P.-N. Tan, V. Kumar, and J. Srivastava.   Selecting the Right Interestingness Measure for Association Patterns.  KDD'02</a:t>
            </a:r>
          </a:p>
          <a:p>
            <a:r>
              <a:rPr lang="en-US" altLang="en-US" dirty="0" smtClean="0"/>
              <a:t>T. Wu, Y. Chen and J. Han, Re-Examination of Interestingness Measures in Pattern Mining: A Unified Framework, Data Mining and Knowledge Discovery, 21(3):371-397, 2010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3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How to Judge if a Rule/Pattern Is Interesting?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 smtClean="0">
                <a:sym typeface="Symbol" pitchFamily="18" charset="2"/>
              </a:rPr>
              <a:t>Pattern-mining will generate a large set of patterns/rules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Not all the generated patterns/rules are interesting</a:t>
            </a:r>
          </a:p>
          <a:p>
            <a:r>
              <a:rPr lang="en-US" altLang="en-US" dirty="0" smtClean="0">
                <a:sym typeface="Symbol" pitchFamily="18" charset="2"/>
              </a:rPr>
              <a:t>Interestingness measures: Objective vs. </a:t>
            </a:r>
            <a:r>
              <a:rPr lang="en-US" altLang="en-US" dirty="0">
                <a:sym typeface="Symbol" pitchFamily="18" charset="2"/>
              </a:rPr>
              <a:t>S</a:t>
            </a:r>
            <a:r>
              <a:rPr lang="en-US" altLang="en-US" dirty="0" smtClean="0">
                <a:sym typeface="Symbol" pitchFamily="18" charset="2"/>
              </a:rPr>
              <a:t>ubjective </a:t>
            </a:r>
            <a:endParaRPr lang="en-US" altLang="en-US" dirty="0" smtClean="0">
              <a:sym typeface="Symbol" pitchFamily="18" charset="2"/>
            </a:endParaRPr>
          </a:p>
          <a:p>
            <a:pPr lvl="1"/>
            <a:r>
              <a:rPr lang="en-US" altLang="en-US" dirty="0" smtClean="0">
                <a:sym typeface="Symbol" pitchFamily="18" charset="2"/>
              </a:rPr>
              <a:t>Objective interestingness measures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Support, confidence, correlation, …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Subjective interestingness measures: One man’s trash could be another man’s treasure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Query-based:  Relevant to a user’s particular request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Against one’s knowledge-base: unexpected, freshness, timeliness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Visualization tools: Multi-dimensional, interactive examination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2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Limitation of the Support-Confidence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Are s and c </a:t>
            </a:r>
            <a:r>
              <a:rPr lang="en-US" altLang="en-US" sz="2400" dirty="0" smtClean="0">
                <a:sym typeface="Symbol" pitchFamily="18" charset="2"/>
              </a:rPr>
              <a:t>interesting </a:t>
            </a:r>
            <a:r>
              <a:rPr lang="en-US" altLang="en-US" sz="2400" dirty="0" smtClean="0"/>
              <a:t>in association rules: “A </a:t>
            </a:r>
            <a:r>
              <a:rPr lang="en-US" altLang="en-US" sz="2400" dirty="0" smtClean="0">
                <a:sym typeface="Symbol" pitchFamily="18" charset="2"/>
              </a:rPr>
              <a:t>  B” [s, c]? </a:t>
            </a:r>
            <a:endParaRPr lang="en-US" altLang="en-US" sz="2400" dirty="0" smtClean="0"/>
          </a:p>
          <a:p>
            <a:r>
              <a:rPr lang="en-US" altLang="en-US" sz="2400" dirty="0" smtClean="0"/>
              <a:t>Example:  Suppose one school may have the following statistics on # of students who may play basketball and/or eat cereal:</a:t>
            </a:r>
          </a:p>
          <a:p>
            <a:endParaRPr lang="en-US" altLang="en-US" sz="2400" dirty="0" smtClean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 smtClean="0"/>
          </a:p>
          <a:p>
            <a:r>
              <a:rPr lang="en-US" altLang="en-US" sz="2400" dirty="0" smtClean="0"/>
              <a:t>Association rule mining may generate the following:</a:t>
            </a:r>
          </a:p>
          <a:p>
            <a:pPr lvl="1"/>
            <a:r>
              <a:rPr lang="en-US" altLang="en-US" sz="2000" dirty="0" smtClean="0"/>
              <a:t>play-basketball  </a:t>
            </a:r>
            <a:r>
              <a:rPr lang="en-US" altLang="en-US" sz="2000" dirty="0" smtClean="0">
                <a:sym typeface="Symbol" pitchFamily="18" charset="2"/>
              </a:rPr>
              <a:t> eat-cereal [40%, 66.7%]  (higher s &amp; c)</a:t>
            </a:r>
          </a:p>
          <a:p>
            <a:r>
              <a:rPr lang="en-US" altLang="en-US" sz="2400" dirty="0" smtClean="0">
                <a:sym typeface="Symbol" pitchFamily="18" charset="2"/>
              </a:rPr>
              <a:t>But </a:t>
            </a:r>
            <a:r>
              <a:rPr lang="en-US" altLang="en-US" sz="2400" dirty="0" smtClean="0"/>
              <a:t>this strong association rule is misleading: </a:t>
            </a:r>
            <a:r>
              <a:rPr lang="en-US" altLang="en-US" sz="2400" dirty="0" smtClean="0">
                <a:sym typeface="Symbol" pitchFamily="18" charset="2"/>
              </a:rPr>
              <a:t>The overall % of students eating cereal is 75% &gt; 66.7%, a more telling rule:</a:t>
            </a:r>
          </a:p>
          <a:p>
            <a:pPr lvl="2"/>
            <a:r>
              <a:rPr lang="en-US" altLang="en-US" sz="1800" dirty="0" smtClean="0">
                <a:sym typeface="Symbol" pitchFamily="18" charset="2"/>
              </a:rPr>
              <a:t>¬ </a:t>
            </a:r>
            <a:r>
              <a:rPr lang="en-US" altLang="en-US" sz="1800" dirty="0" smtClean="0"/>
              <a:t>play-basketball </a:t>
            </a:r>
            <a:r>
              <a:rPr lang="en-US" altLang="en-US" sz="1800" dirty="0" smtClean="0">
                <a:sym typeface="Symbol" pitchFamily="18" charset="2"/>
              </a:rPr>
              <a:t> eat-cereal [35%, 87.5%] (high s &amp; </a:t>
            </a:r>
            <a:r>
              <a:rPr lang="en-US" altLang="zh-CN" sz="1800" dirty="0" smtClean="0">
                <a:sym typeface="Symbol" pitchFamily="18" charset="2"/>
              </a:rPr>
              <a:t>higher</a:t>
            </a:r>
            <a:r>
              <a:rPr lang="zh-CN" altLang="en-US" sz="1800" dirty="0" smtClean="0">
                <a:sym typeface="Symbol" pitchFamily="18" charset="2"/>
              </a:rPr>
              <a:t> </a:t>
            </a:r>
            <a:r>
              <a:rPr lang="en-US" altLang="en-US" sz="1800" dirty="0" smtClean="0">
                <a:sym typeface="Symbol" pitchFamily="18" charset="2"/>
              </a:rPr>
              <a:t>c)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8" name="Group 50"/>
          <p:cNvGraphicFramePr>
            <a:graphicFrameLocks noGrp="1"/>
          </p:cNvGraphicFramePr>
          <p:nvPr>
            <p:extLst/>
          </p:nvPr>
        </p:nvGraphicFramePr>
        <p:xfrm>
          <a:off x="965200" y="3219791"/>
          <a:ext cx="7213600" cy="1219200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514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332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017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43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play-basketball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play-basketball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 (row)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3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eat-cereal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eat-cereal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53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sum(col.)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85939" y="2810083"/>
            <a:ext cx="2792861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2-way contingency table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19827" y="1996516"/>
            <a:ext cx="1124173" cy="346633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Be careful!</a:t>
            </a:r>
            <a:endParaRPr lang="en-US" sz="1600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342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Interestingness Measure: Lift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Measure of dependent/correlated events: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lift</a:t>
            </a:r>
          </a:p>
          <a:p>
            <a:pPr>
              <a:defRPr/>
            </a:pPr>
            <a:endParaRPr lang="en-US" altLang="en-US" sz="2400" kern="0" dirty="0" smtClean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defRPr/>
            </a:pPr>
            <a:endParaRPr lang="en-US" altLang="en-US" sz="2400" kern="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defRPr/>
            </a:pPr>
            <a:r>
              <a:rPr lang="en-US" altLang="en-US" sz="2400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Lift(B</a:t>
            </a:r>
            <a:r>
              <a:rPr lang="en-US" altLang="en-US" sz="2400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 C) may tell how B and C are correlated</a:t>
            </a:r>
          </a:p>
          <a:p>
            <a:pPr lvl="1">
              <a:defRPr/>
            </a:pPr>
            <a:r>
              <a:rPr lang="en-US" altLang="en-US" sz="2000" kern="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Lift(B, C) = 1: B and C are independent</a:t>
            </a:r>
          </a:p>
          <a:p>
            <a:pPr lvl="1">
              <a:defRPr/>
            </a:pPr>
            <a:r>
              <a:rPr lang="en-US" altLang="en-US" sz="2000" kern="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&gt; 1:  positively correlated</a:t>
            </a:r>
          </a:p>
          <a:p>
            <a:pPr lvl="1">
              <a:defRPr/>
            </a:pPr>
            <a:r>
              <a:rPr lang="en-US" altLang="en-US" sz="2000" kern="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&lt; 1: negatively correlated</a:t>
            </a:r>
          </a:p>
          <a:p>
            <a:pPr>
              <a:defRPr/>
            </a:pPr>
            <a:r>
              <a:rPr lang="en-US" altLang="en-US" sz="2400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For our example,</a:t>
            </a:r>
          </a:p>
          <a:p>
            <a:pPr>
              <a:defRPr/>
            </a:pPr>
            <a:endParaRPr lang="en-US" altLang="en-US" sz="2400" kern="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defRPr/>
            </a:pPr>
            <a:endParaRPr lang="en-US" altLang="en-US" sz="2400" kern="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defRPr/>
            </a:pPr>
            <a:r>
              <a:rPr lang="en-US" altLang="en-US" sz="2400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Thus, B and C are negatively correlated since lift(B, C) &lt; 1; </a:t>
            </a:r>
          </a:p>
          <a:p>
            <a:pPr lvl="1">
              <a:defRPr/>
            </a:pPr>
            <a:r>
              <a:rPr lang="en-US" altLang="en-US" sz="2000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B and ¬C are positively correlated since lift(B, ¬C) &gt; </a:t>
            </a:r>
            <a:r>
              <a:rPr lang="en-US" altLang="en-US" sz="2000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1</a:t>
            </a:r>
            <a:endParaRPr lang="en-US" altLang="en-US" sz="2000" kern="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Object 31"/>
          <p:cNvGraphicFramePr>
            <a:graphicFrameLocks noChangeAspect="1"/>
          </p:cNvGraphicFramePr>
          <p:nvPr>
            <p:extLst/>
          </p:nvPr>
        </p:nvGraphicFramePr>
        <p:xfrm>
          <a:off x="893638" y="2120900"/>
          <a:ext cx="3964112" cy="713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2184400" imgH="419100" progId="Equation.3">
                  <p:embed/>
                </p:oleObj>
              </mc:Choice>
              <mc:Fallback>
                <p:oleObj name="Equation" r:id="rId3" imgW="2184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638" y="2120900"/>
                        <a:ext cx="3964112" cy="713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6"/>
          <p:cNvGraphicFramePr>
            <a:graphicFrameLocks noChangeAspect="1"/>
          </p:cNvGraphicFramePr>
          <p:nvPr>
            <p:extLst/>
          </p:nvPr>
        </p:nvGraphicFramePr>
        <p:xfrm>
          <a:off x="3214688" y="4467509"/>
          <a:ext cx="4268587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5" imgW="2514600" imgH="393700" progId="Equation.3">
                  <p:embed/>
                </p:oleObj>
              </mc:Choice>
              <mc:Fallback>
                <p:oleObj name="Equation" r:id="rId5" imgW="2514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4467509"/>
                        <a:ext cx="4268587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9"/>
          <p:cNvGraphicFramePr>
            <a:graphicFrameLocks noChangeAspect="1"/>
          </p:cNvGraphicFramePr>
          <p:nvPr>
            <p:extLst/>
          </p:nvPr>
        </p:nvGraphicFramePr>
        <p:xfrm>
          <a:off x="3214688" y="5137709"/>
          <a:ext cx="445264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7" imgW="2616200" imgH="393700" progId="Equation.3">
                  <p:embed/>
                </p:oleObj>
              </mc:Choice>
              <mc:Fallback>
                <p:oleObj name="Equation" r:id="rId7" imgW="2616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5137709"/>
                        <a:ext cx="445264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Group 50"/>
          <p:cNvGraphicFramePr>
            <a:graphicFrameLocks noGrp="1"/>
          </p:cNvGraphicFramePr>
          <p:nvPr>
            <p:extLst/>
          </p:nvPr>
        </p:nvGraphicFramePr>
        <p:xfrm>
          <a:off x="6553200" y="2832267"/>
          <a:ext cx="2570041" cy="1350327"/>
        </p:xfrm>
        <a:graphic>
          <a:graphicData uri="http://schemas.openxmlformats.org/drawingml/2006/table">
            <a:tbl>
              <a:tblPr/>
              <a:tblGrid>
                <a:gridCol w="6191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578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7932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row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7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col.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960882" y="2410318"/>
            <a:ext cx="3162356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dirty="0">
                <a:latin typeface="Corbel" charset="0"/>
                <a:ea typeface="Corbel" charset="0"/>
                <a:cs typeface="Corbel" charset="0"/>
              </a:rPr>
              <a:t>Lift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is more telling than s &amp; c</a:t>
            </a:r>
          </a:p>
        </p:txBody>
      </p:sp>
    </p:spTree>
    <p:extLst>
      <p:ext uri="{BB962C8B-B14F-4D97-AF65-F5344CB8AC3E}">
        <p14:creationId xmlns:p14="http://schemas.microsoft.com/office/powerpoint/2010/main" val="99116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Interestingness Measure: </a:t>
            </a:r>
            <a:r>
              <a:rPr lang="el-GR" altLang="en-US" dirty="0" smtClean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 smtClean="0">
                <a:latin typeface="Corbel" charset="0"/>
                <a:ea typeface="Corbel" charset="0"/>
                <a:cs typeface="Corbel" charset="0"/>
              </a:rPr>
              <a:t>2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Another measure to test correlated events: </a:t>
            </a: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</a:t>
            </a:r>
            <a:endParaRPr lang="en-US" altLang="en-US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spcAft>
                <a:spcPts val="600"/>
              </a:spcAft>
              <a:defRPr/>
            </a:pPr>
            <a:endParaRPr lang="en-US" altLang="en-US" dirty="0" smtClean="0">
              <a:latin typeface="Corbel" charset="0"/>
              <a:ea typeface="Corbel" charset="0"/>
              <a:cs typeface="Corbel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General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rules</a:t>
            </a:r>
          </a:p>
          <a:p>
            <a:pPr lvl="1">
              <a:spcAft>
                <a:spcPts val="600"/>
              </a:spcAft>
              <a:defRPr/>
            </a:pP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  </a:t>
            </a:r>
            <a:r>
              <a:rPr lang="en-US" altLang="en-US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= 0:  independent</a:t>
            </a:r>
          </a:p>
          <a:p>
            <a:pPr lvl="1">
              <a:spcAft>
                <a:spcPts val="600"/>
              </a:spcAft>
              <a:defRPr/>
            </a:pP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  </a:t>
            </a:r>
            <a:r>
              <a:rPr lang="en-US" altLang="en-US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&gt; 0:  correlated, either positive or negative, so it needs additional test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Now,</a:t>
            </a:r>
          </a:p>
          <a:p>
            <a:pPr>
              <a:spcAft>
                <a:spcPts val="600"/>
              </a:spcAft>
              <a:defRPr/>
            </a:pP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  </a:t>
            </a:r>
            <a:r>
              <a:rPr lang="en-US" altLang="en-US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shows B and C are negatively correlated since the expected value is 450 but the observed is only 400</a:t>
            </a:r>
          </a:p>
          <a:p>
            <a:pPr>
              <a:spcAft>
                <a:spcPts val="600"/>
              </a:spcAft>
              <a:defRPr/>
            </a:pP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is also more telling than the support-confidence framework</a:t>
            </a: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/>
          </p:nvPr>
        </p:nvGraphicFramePr>
        <p:xfrm>
          <a:off x="900113" y="1909876"/>
          <a:ext cx="2881688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2057400" imgH="444240" progId="Equation.3">
                  <p:embed/>
                </p:oleObj>
              </mc:Choice>
              <mc:Fallback>
                <p:oleObj name="Equation" r:id="rId3" imgW="2057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09876"/>
                        <a:ext cx="2881688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/>
          </p:nvPr>
        </p:nvGraphicFramePr>
        <p:xfrm>
          <a:off x="1814511" y="4021989"/>
          <a:ext cx="6157913" cy="635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5" imgW="4241800" imgH="406400" progId="Equation.3">
                  <p:embed/>
                </p:oleObj>
              </mc:Choice>
              <mc:Fallback>
                <p:oleObj name="Equation" r:id="rId5" imgW="42418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1" y="4021989"/>
                        <a:ext cx="6157913" cy="635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Group 50"/>
          <p:cNvGraphicFramePr>
            <a:graphicFrameLocks noGrp="1"/>
          </p:cNvGraphicFramePr>
          <p:nvPr>
            <p:extLst/>
          </p:nvPr>
        </p:nvGraphicFramePr>
        <p:xfrm>
          <a:off x="4202301" y="2057409"/>
          <a:ext cx="4063999" cy="121888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1279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¬B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row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 (450)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350 (300)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750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¬C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200 (150)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 (100)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250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col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600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737912" y="1274582"/>
            <a:ext cx="1630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Expected value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19515" y="1274582"/>
            <a:ext cx="1664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Observed value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000625" y="1600200"/>
            <a:ext cx="214313" cy="828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635438" y="1551791"/>
            <a:ext cx="798324" cy="877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34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Lift and </a:t>
            </a: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: Are They Always Good Measures?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9163" cy="512127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>
                <a:sym typeface="Symbol" pitchFamily="18" charset="2"/>
              </a:rPr>
              <a:t>Null transactions:  Transactions that contain neither B nor C</a:t>
            </a:r>
          </a:p>
          <a:p>
            <a:r>
              <a:rPr lang="en-US" altLang="en-US" dirty="0" smtClean="0">
                <a:sym typeface="Symbol" pitchFamily="18" charset="2"/>
              </a:rPr>
              <a:t>Let’s examine the dataset D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BC (100) is much rarer than </a:t>
            </a:r>
            <a:r>
              <a:rPr lang="en-US" dirty="0" smtClean="0"/>
              <a:t>B¬C (1000) and ¬BC (1000), but there are many ¬B¬C (100000)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Unlikely B &amp; C will happen together!</a:t>
            </a:r>
            <a:endParaRPr lang="en-US" dirty="0" smtClean="0"/>
          </a:p>
          <a:p>
            <a:r>
              <a:rPr lang="en-US" altLang="en-US" dirty="0" smtClean="0">
                <a:sym typeface="Symbol" pitchFamily="18" charset="2"/>
              </a:rPr>
              <a:t>But, Lift(B, C) = 8.44 &gt;&gt; 1 (Lift shows B and C are strongly positively correlated!)</a:t>
            </a:r>
          </a:p>
          <a:p>
            <a:r>
              <a:rPr lang="el-GR" altLang="en-US" dirty="0" smtClean="0"/>
              <a:t>χ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= 670: Observed(BC) &gt;&gt; expected value (11.85)</a:t>
            </a:r>
          </a:p>
          <a:p>
            <a:r>
              <a:rPr lang="en-US" altLang="en-US" dirty="0" smtClean="0"/>
              <a:t>Too many null transactions may “spoil the soup”!</a:t>
            </a:r>
            <a:endParaRPr lang="en-US" altLang="en-US" dirty="0" smtClean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8" name="Group 50"/>
          <p:cNvGraphicFramePr>
            <a:graphicFrameLocks noGrp="1"/>
          </p:cNvGraphicFramePr>
          <p:nvPr>
            <p:extLst/>
          </p:nvPr>
        </p:nvGraphicFramePr>
        <p:xfrm>
          <a:off x="5186364" y="1858753"/>
          <a:ext cx="3743323" cy="1341120"/>
        </p:xfrm>
        <a:graphic>
          <a:graphicData uri="http://schemas.openxmlformats.org/drawingml/2006/table">
            <a:tbl>
              <a:tblPr/>
              <a:tblGrid>
                <a:gridCol w="6550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58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941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2299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row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col.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102100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50"/>
          <p:cNvGraphicFramePr>
            <a:graphicFrameLocks noGrp="1"/>
          </p:cNvGraphicFramePr>
          <p:nvPr>
            <p:extLst/>
          </p:nvPr>
        </p:nvGraphicFramePr>
        <p:xfrm>
          <a:off x="5010728" y="4450608"/>
          <a:ext cx="3918959" cy="1350327"/>
        </p:xfrm>
        <a:graphic>
          <a:graphicData uri="http://schemas.openxmlformats.org/drawingml/2006/table">
            <a:tbl>
              <a:tblPr/>
              <a:tblGrid>
                <a:gridCol w="6858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103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1138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1138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row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 (11.85)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 (988.15)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7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col.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102100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458871" y="3804277"/>
            <a:ext cx="31983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b="1" dirty="0">
                <a:ea typeface="MingLiU"/>
              </a:rPr>
              <a:t>Contingency table with expected values added</a:t>
            </a:r>
            <a:endParaRPr lang="en-US" alt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7053839" y="3263812"/>
            <a:ext cx="1734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null transactions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7543800" y="2800351"/>
            <a:ext cx="214313" cy="463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170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Interestingness Measures &amp; Null-Invariance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en-US" sz="2400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Null invariance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: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Value does not change with the # of null-transactions</a:t>
            </a:r>
          </a:p>
          <a:p>
            <a:pPr>
              <a:spcBef>
                <a:spcPts val="600"/>
              </a:spcBef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 few interestingness measures:  Some are null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invariant</a:t>
            </a:r>
            <a:endParaRPr lang="en-US" altLang="en-US" sz="240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5" y="2970367"/>
            <a:ext cx="7426723" cy="360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93892" y="3342680"/>
            <a:ext cx="1650108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altLang="en-US" sz="1600" b="1" dirty="0" smtClean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sz="1600" b="1" baseline="30000" dirty="0" smtClean="0">
                <a:latin typeface="Corbel" charset="0"/>
                <a:ea typeface="Corbel" charset="0"/>
                <a:cs typeface="Corbel" charset="0"/>
              </a:rPr>
              <a:t>2 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and lift are not null-invariant</a:t>
            </a:r>
            <a:endParaRPr lang="en-US" sz="16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93886" y="4512792"/>
            <a:ext cx="1650108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1600" i="1" dirty="0" err="1" smtClean="0">
                <a:latin typeface="Corbel" charset="0"/>
                <a:ea typeface="Corbel" charset="0"/>
                <a:cs typeface="Corbel" charset="0"/>
              </a:rPr>
              <a:t>Jaccard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1600" i="1" dirty="0" err="1" smtClean="0">
                <a:latin typeface="Corbel" charset="0"/>
                <a:ea typeface="Corbel" charset="0"/>
                <a:cs typeface="Corbel" charset="0"/>
              </a:rPr>
              <a:t>consine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1600" i="1" dirty="0" err="1" smtClean="0">
                <a:latin typeface="Corbel" charset="0"/>
                <a:ea typeface="Corbel" charset="0"/>
                <a:cs typeface="Corbel" charset="0"/>
              </a:rPr>
              <a:t>AllConf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1600" i="1" dirty="0" err="1" smtClean="0">
                <a:latin typeface="Corbel" charset="0"/>
                <a:ea typeface="Corbel" charset="0"/>
                <a:cs typeface="Corbel" charset="0"/>
              </a:rPr>
              <a:t>MaxConf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1600" dirty="0" smtClean="0">
                <a:latin typeface="Corbel" charset="0"/>
                <a:ea typeface="Corbel" charset="0"/>
                <a:cs typeface="Corbel" charset="0"/>
              </a:rPr>
              <a:t>and </a:t>
            </a:r>
            <a:r>
              <a:rPr lang="en-US" altLang="en-US" sz="1600" i="1" dirty="0" err="1" smtClean="0">
                <a:latin typeface="Corbel" charset="0"/>
                <a:ea typeface="Corbel" charset="0"/>
                <a:cs typeface="Corbel" charset="0"/>
              </a:rPr>
              <a:t>Kulczynski</a:t>
            </a:r>
            <a:r>
              <a:rPr lang="en-US" altLang="en-US" sz="1600" dirty="0" smtClean="0">
                <a:latin typeface="Corbel" charset="0"/>
                <a:ea typeface="Corbel" charset="0"/>
                <a:cs typeface="Corbel" charset="0"/>
              </a:rPr>
              <a:t> are 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null-invariant measures</a:t>
            </a:r>
            <a:endParaRPr lang="en-US" sz="16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7109300" y="3414662"/>
            <a:ext cx="408790" cy="4622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7085091" y="5102076"/>
            <a:ext cx="408791" cy="391092"/>
          </a:xfrm>
          <a:prstGeom prst="rightArrow">
            <a:avLst>
              <a:gd name="adj1" fmla="val 50000"/>
              <a:gd name="adj2" fmla="val 4736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07473" y="6462678"/>
            <a:ext cx="3661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m</a:t>
            </a:r>
            <a:r>
              <a:rPr lang="en-US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ax{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</a:t>
            </a:r>
            <a:r>
              <a:rPr lang="en-US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(A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∪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B)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(A)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(A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∪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B)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/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(B)</a:t>
            </a:r>
            <a:r>
              <a:rPr lang="zh-CN" altLang="en-US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}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17368" y="5908680"/>
            <a:ext cx="7263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4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×</a:t>
            </a:r>
            <a:endParaRPr lang="en-US" sz="5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95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Null Invariance: An Important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Why is null invariance crucial for the analysis of massive transaction data? </a:t>
            </a:r>
          </a:p>
          <a:p>
            <a:pPr lvl="1"/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Many transactions may contain neither milk nor coffee!</a:t>
            </a:r>
          </a:p>
          <a:p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34539"/>
            <a:ext cx="3731491" cy="146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00324"/>
            <a:ext cx="9144000" cy="191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66584" y="2423658"/>
            <a:ext cx="4841009" cy="1253209"/>
          </a:xfrm>
          <a:prstGeom prst="rect">
            <a:avLst/>
          </a:prstGeom>
          <a:solidFill>
            <a:srgbClr val="F6E6EA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altLang="en-US" sz="1800" kern="0" dirty="0" smtClean="0">
                <a:latin typeface="Corbel" charset="0"/>
                <a:ea typeface="Corbel" charset="0"/>
                <a:cs typeface="Corbel" charset="0"/>
              </a:rPr>
              <a:t>Lift and </a:t>
            </a:r>
            <a:r>
              <a:rPr lang="en-US" altLang="en-US" sz="1800" b="1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</a:t>
            </a:r>
            <a:r>
              <a:rPr lang="en-US" altLang="en-US" sz="1800" b="1" kern="0" baseline="3000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2</a:t>
            </a:r>
            <a:r>
              <a:rPr lang="en-US" altLang="en-US" sz="1800" b="1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sz="1800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are not </a:t>
            </a:r>
            <a:r>
              <a:rPr lang="en-US" altLang="en-US" sz="1800" kern="0" dirty="0" smtClean="0">
                <a:latin typeface="Corbel" charset="0"/>
                <a:ea typeface="Corbel" charset="0"/>
                <a:cs typeface="Corbel" charset="0"/>
              </a:rPr>
              <a:t>null-invariant: not good to evaluate data that contain too many or too few null transactions!</a:t>
            </a:r>
          </a:p>
          <a:p>
            <a:pPr eaLnBrk="1" hangingPunct="1">
              <a:spcBef>
                <a:spcPts val="3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altLang="en-US" sz="1800" kern="0" dirty="0" smtClean="0">
                <a:latin typeface="Corbel" charset="0"/>
                <a:ea typeface="Corbel" charset="0"/>
                <a:cs typeface="Corbel" charset="0"/>
              </a:rPr>
              <a:t>Many measures are not null-invariant! </a:t>
            </a:r>
          </a:p>
        </p:txBody>
      </p:sp>
      <p:sp>
        <p:nvSpPr>
          <p:cNvPr id="8" name="AutoShape 108"/>
          <p:cNvSpPr>
            <a:spLocks noChangeArrowheads="1"/>
          </p:cNvSpPr>
          <p:nvPr/>
        </p:nvSpPr>
        <p:spPr bwMode="auto">
          <a:xfrm>
            <a:off x="3731491" y="3770868"/>
            <a:ext cx="1954934" cy="638175"/>
          </a:xfrm>
          <a:prstGeom prst="wedgeRoundRectCallout">
            <a:avLst>
              <a:gd name="adj1" fmla="val 45823"/>
              <a:gd name="adj2" fmla="val 10880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Null-transactions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w.r.t. m and c</a:t>
            </a:r>
          </a:p>
        </p:txBody>
      </p:sp>
      <p:sp>
        <p:nvSpPr>
          <p:cNvPr id="9" name="Oval 107"/>
          <p:cNvSpPr>
            <a:spLocks noChangeArrowheads="1"/>
          </p:cNvSpPr>
          <p:nvPr/>
        </p:nvSpPr>
        <p:spPr bwMode="auto">
          <a:xfrm>
            <a:off x="5224463" y="4778008"/>
            <a:ext cx="1625600" cy="563249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2105" y="2365207"/>
            <a:ext cx="3287279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milk vs. coffee contingency table</a:t>
            </a:r>
          </a:p>
        </p:txBody>
      </p:sp>
    </p:spTree>
    <p:extLst>
      <p:ext uri="{BB962C8B-B14F-4D97-AF65-F5344CB8AC3E}">
        <p14:creationId xmlns:p14="http://schemas.microsoft.com/office/powerpoint/2010/main" val="40919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Comparison of Null-Invariant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9327" cy="4525963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Not all null-invariant measures are created equal</a:t>
            </a:r>
          </a:p>
          <a:p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Which one is better?</a:t>
            </a:r>
          </a:p>
          <a:p>
            <a:pPr lvl="1"/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D</a:t>
            </a:r>
            <a:r>
              <a:rPr lang="en-US" altLang="en-US" sz="2000" baseline="-25000" dirty="0" smtClean="0">
                <a:latin typeface="Corbel" charset="0"/>
                <a:ea typeface="Corbel" charset="0"/>
                <a:cs typeface="Corbel" charset="0"/>
              </a:rPr>
              <a:t>4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—D</a:t>
            </a:r>
            <a:r>
              <a:rPr lang="en-US" altLang="en-US" sz="2000" baseline="-25000" dirty="0" smtClean="0">
                <a:latin typeface="Corbel" charset="0"/>
                <a:ea typeface="Corbel" charset="0"/>
                <a:cs typeface="Corbel" charset="0"/>
              </a:rPr>
              <a:t>6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differentiate the null-invariant measures</a:t>
            </a:r>
          </a:p>
          <a:p>
            <a:pPr lvl="1"/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Kulc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(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Kulczynski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1927) holds firm and is in balance of both directional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implications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425498"/>
            <a:ext cx="9143999" cy="1518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115"/>
          <p:cNvSpPr>
            <a:spLocks noChangeArrowheads="1"/>
          </p:cNvSpPr>
          <p:nvPr/>
        </p:nvSpPr>
        <p:spPr bwMode="auto">
          <a:xfrm>
            <a:off x="1002145" y="5283200"/>
            <a:ext cx="3375892" cy="573088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AutoShape 109"/>
          <p:cNvSpPr>
            <a:spLocks noChangeArrowheads="1"/>
          </p:cNvSpPr>
          <p:nvPr/>
        </p:nvSpPr>
        <p:spPr bwMode="auto">
          <a:xfrm>
            <a:off x="3446752" y="3904798"/>
            <a:ext cx="2062161" cy="381000"/>
          </a:xfrm>
          <a:prstGeom prst="wedgeRoundRectCallout">
            <a:avLst>
              <a:gd name="adj1" fmla="val 59056"/>
              <a:gd name="adj2" fmla="val 152083"/>
              <a:gd name="adj3" fmla="val 16667"/>
            </a:avLst>
          </a:prstGeom>
          <a:noFill/>
          <a:ln w="63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All 5 are null-invariant</a:t>
            </a:r>
          </a:p>
        </p:txBody>
      </p:sp>
      <p:sp>
        <p:nvSpPr>
          <p:cNvPr id="8" name="Oval 110"/>
          <p:cNvSpPr>
            <a:spLocks noChangeArrowheads="1"/>
          </p:cNvSpPr>
          <p:nvPr/>
        </p:nvSpPr>
        <p:spPr bwMode="auto">
          <a:xfrm>
            <a:off x="4572000" y="4651375"/>
            <a:ext cx="771525" cy="449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" name="Oval 116"/>
          <p:cNvSpPr>
            <a:spLocks noChangeArrowheads="1"/>
          </p:cNvSpPr>
          <p:nvPr/>
        </p:nvSpPr>
        <p:spPr bwMode="auto">
          <a:xfrm>
            <a:off x="4507345" y="5289550"/>
            <a:ext cx="4522355" cy="566738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AutoShape 117"/>
          <p:cNvSpPr>
            <a:spLocks noChangeArrowheads="1"/>
          </p:cNvSpPr>
          <p:nvPr/>
        </p:nvSpPr>
        <p:spPr bwMode="auto">
          <a:xfrm>
            <a:off x="3657599" y="6014243"/>
            <a:ext cx="4610101" cy="378619"/>
          </a:xfrm>
          <a:prstGeom prst="wedgeRoundRectCallout">
            <a:avLst>
              <a:gd name="adj1" fmla="val 30634"/>
              <a:gd name="adj2" fmla="val -93750"/>
              <a:gd name="adj3" fmla="val 16667"/>
            </a:avLst>
          </a:prstGeom>
          <a:noFill/>
          <a:ln w="63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Verdana" pitchFamily="34" charset="0"/>
                <a:cs typeface="Arial" pitchFamily="34" charset="0"/>
              </a:rPr>
              <a:t>Subtle: They disagree on those cases</a:t>
            </a:r>
          </a:p>
        </p:txBody>
      </p:sp>
      <p:sp>
        <p:nvSpPr>
          <p:cNvPr id="15" name="Oval 110"/>
          <p:cNvSpPr>
            <a:spLocks noChangeArrowheads="1"/>
          </p:cNvSpPr>
          <p:nvPr/>
        </p:nvSpPr>
        <p:spPr bwMode="auto">
          <a:xfrm>
            <a:off x="3514725" y="4676775"/>
            <a:ext cx="863312" cy="423863"/>
          </a:xfrm>
          <a:prstGeom prst="ellipse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" name="Oval 110"/>
          <p:cNvSpPr>
            <a:spLocks noChangeArrowheads="1"/>
          </p:cNvSpPr>
          <p:nvPr/>
        </p:nvSpPr>
        <p:spPr bwMode="auto">
          <a:xfrm>
            <a:off x="5537488" y="4645819"/>
            <a:ext cx="771525" cy="449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" name="Oval 110"/>
          <p:cNvSpPr>
            <a:spLocks noChangeArrowheads="1"/>
          </p:cNvSpPr>
          <p:nvPr/>
        </p:nvSpPr>
        <p:spPr bwMode="auto">
          <a:xfrm>
            <a:off x="6502976" y="4664074"/>
            <a:ext cx="771525" cy="449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" name="Oval 110"/>
          <p:cNvSpPr>
            <a:spLocks noChangeArrowheads="1"/>
          </p:cNvSpPr>
          <p:nvPr/>
        </p:nvSpPr>
        <p:spPr bwMode="auto">
          <a:xfrm>
            <a:off x="7274501" y="4657725"/>
            <a:ext cx="771525" cy="449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" name="Oval 110"/>
          <p:cNvSpPr>
            <a:spLocks noChangeArrowheads="1"/>
          </p:cNvSpPr>
          <p:nvPr/>
        </p:nvSpPr>
        <p:spPr bwMode="auto">
          <a:xfrm>
            <a:off x="8154985" y="4668043"/>
            <a:ext cx="771525" cy="449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206" y="2375427"/>
            <a:ext cx="3381807" cy="1466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918559" y="1999746"/>
            <a:ext cx="29591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2-variable contingency table</a:t>
            </a:r>
          </a:p>
        </p:txBody>
      </p:sp>
    </p:spTree>
    <p:extLst>
      <p:ext uri="{BB962C8B-B14F-4D97-AF65-F5344CB8AC3E}">
        <p14:creationId xmlns:p14="http://schemas.microsoft.com/office/powerpoint/2010/main" val="103930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48209</TotalTime>
  <Words>1472</Words>
  <Application>Microsoft Macintosh PowerPoint</Application>
  <PresentationFormat>On-screen Show (4:3)</PresentationFormat>
  <Paragraphs>235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Calibri</vt:lpstr>
      <vt:lpstr>Corbel</vt:lpstr>
      <vt:lpstr>MingLiU</vt:lpstr>
      <vt:lpstr>Symbol</vt:lpstr>
      <vt:lpstr>Tahoma</vt:lpstr>
      <vt:lpstr>Verdana</vt:lpstr>
      <vt:lpstr>Wingdings</vt:lpstr>
      <vt:lpstr>华文楷体</vt:lpstr>
      <vt:lpstr>Arial</vt:lpstr>
      <vt:lpstr>Office Theme</vt:lpstr>
      <vt:lpstr>Equation</vt:lpstr>
      <vt:lpstr>Chapter 6. Frequent Pattern Mining: Pattern Evaluation</vt:lpstr>
      <vt:lpstr>How to Judge if a Rule/Pattern Is Interesting?</vt:lpstr>
      <vt:lpstr>Limitation of the Support-Confidence Framework</vt:lpstr>
      <vt:lpstr>Interestingness Measure: Lift</vt:lpstr>
      <vt:lpstr>Interestingness Measure: χ2</vt:lpstr>
      <vt:lpstr>Lift and χ2 : Are They Always Good Measures?</vt:lpstr>
      <vt:lpstr>Interestingness Measures &amp; Null-Invariance</vt:lpstr>
      <vt:lpstr>Null Invariance: An Important Property</vt:lpstr>
      <vt:lpstr>Comparison of Null-Invariant Measures</vt:lpstr>
      <vt:lpstr>Analysis of DBLP Coauthor Relationships</vt:lpstr>
      <vt:lpstr>Imbalance Ratio with Kulczynski Measure</vt:lpstr>
      <vt:lpstr>What Measures to Choose for Effective Pattern Evaluation?</vt:lpstr>
      <vt:lpstr>Discussion</vt:lpstr>
      <vt:lpstr>Summary</vt:lpstr>
      <vt:lpstr>References</vt:lpstr>
      <vt:lpstr>References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2074</cp:revision>
  <cp:lastPrinted>2017-01-15T22:23:57Z</cp:lastPrinted>
  <dcterms:created xsi:type="dcterms:W3CDTF">2015-05-16T14:51:23Z</dcterms:created>
  <dcterms:modified xsi:type="dcterms:W3CDTF">2017-07-28T14:57:44Z</dcterms:modified>
</cp:coreProperties>
</file>