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1" r:id="rId2"/>
    <p:sldId id="282" r:id="rId3"/>
    <p:sldId id="283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7" r:id="rId14"/>
    <p:sldId id="298" r:id="rId15"/>
    <p:sldId id="300" r:id="rId16"/>
    <p:sldId id="301" r:id="rId17"/>
    <p:sldId id="302" r:id="rId18"/>
    <p:sldId id="303" r:id="rId19"/>
    <p:sldId id="305" r:id="rId20"/>
    <p:sldId id="304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5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Meng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</a:t>
            </a:r>
            <a:r>
              <a:rPr lang="en-US" altLang="zh-CN" dirty="0" smtClean="0">
                <a:solidFill>
                  <a:schemeClr val="bg1"/>
                </a:solidFill>
              </a:rPr>
              <a:t>7.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Advanced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Frequent </a:t>
            </a:r>
            <a:r>
              <a:rPr lang="en-US" altLang="zh-CN" dirty="0" smtClean="0">
                <a:solidFill>
                  <a:schemeClr val="bg1"/>
                </a:solidFill>
              </a:rPr>
              <a:t>Pattern </a:t>
            </a:r>
            <a:r>
              <a:rPr lang="en-US" altLang="zh-CN" dirty="0" smtClean="0">
                <a:solidFill>
                  <a:schemeClr val="bg1"/>
                </a:solidFill>
              </a:rPr>
              <a:t>Mining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Diverse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Patterns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Rare Patterns vs. Negative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mine them? Setting individualized, group-based min-support thresholds for different groups of items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Negative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define negative patterns?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support-based definition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/>
            <a:r>
              <a:rPr lang="en-US" altLang="en-US" sz="2400" dirty="0"/>
              <a:t>Then A and B are negatively correlated</a:t>
            </a: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5</a:t>
            </a:r>
            <a:r>
              <a:rPr lang="en-US" altLang="en-US" sz="2200" dirty="0">
                <a:solidFill>
                  <a:srgbClr val="FF0000"/>
                </a:solidFill>
              </a:rPr>
              <a:t>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</a:t>
            </a:r>
            <a:r>
              <a:rPr lang="en-US" altLang="en-US" sz="22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</a:t>
            </a:r>
            <a:r>
              <a:rPr lang="en-US" altLang="en-US" sz="2400" dirty="0" smtClean="0"/>
              <a:t>? </a:t>
            </a:r>
            <a:r>
              <a:rPr lang="en-US" altLang="en-US" sz="2400" dirty="0" smtClean="0">
                <a:cs typeface="Tahoma" pitchFamily="34" charset="0"/>
              </a:rPr>
              <a:t>— </a:t>
            </a:r>
            <a:r>
              <a:rPr lang="en-US" altLang="en-US" sz="2400" dirty="0" smtClean="0"/>
              <a:t>Null </a:t>
            </a:r>
            <a:r>
              <a:rPr lang="en-US" altLang="en-US" sz="2400" dirty="0"/>
              <a:t>transactions: The support-based definition is not null-invariant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98521" y="2474061"/>
            <a:ext cx="2248950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this remind you the definition of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6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</a:t>
            </a:r>
            <a:r>
              <a:rPr lang="en-US" altLang="en-US" dirty="0" smtClean="0"/>
              <a:t>Correlation: Need </a:t>
            </a:r>
            <a:r>
              <a:rPr lang="en-US" altLang="en-US" dirty="0"/>
              <a:t>Null-Invariance 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(P(A|B) + P(B|A))/2 &lt;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, where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For the same needle package problem: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  <a:r>
              <a:rPr lang="en-US" altLang="en-US" sz="2400" dirty="0">
                <a:solidFill>
                  <a:srgbClr val="FF0000"/>
                </a:solidFill>
              </a:rPr>
              <a:t>(P(A|B) + P(B|A))/2 = (0.01 + 0.01)/2 &lt; </a:t>
            </a:r>
            <a:r>
              <a:rPr lang="ru-RU" altLang="en-US" sz="2400" dirty="0" err="1" smtClean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0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b="1" dirty="0" smtClean="0"/>
              <a:t>Constraint-Based Frequent Pattern Mining</a:t>
            </a:r>
          </a:p>
          <a:p>
            <a:r>
              <a:rPr lang="en-US" altLang="en-US" dirty="0" smtClean="0"/>
              <a:t>Sequential </a:t>
            </a:r>
            <a:r>
              <a:rPr lang="en-US" altLang="en-US" dirty="0" smtClean="0"/>
              <a:t>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Why Constraint-Based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Finding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the patterns in a dataset </a:t>
            </a:r>
            <a:r>
              <a:rPr lang="en-US" altLang="en-US" sz="2400" dirty="0">
                <a:solidFill>
                  <a:srgbClr val="FF0000"/>
                </a:solidFill>
              </a:rPr>
              <a:t>autonomously</a:t>
            </a:r>
            <a:r>
              <a:rPr lang="en-US" altLang="en-US" sz="2400" dirty="0"/>
              <a:t>? — unrealistic!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Too many patterns but not necessarily user-interested!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Pattern mining should be an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process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directs what to be mined using a </a:t>
            </a:r>
            <a:r>
              <a:rPr lang="en-US" altLang="en-US" sz="2400" dirty="0">
                <a:solidFill>
                  <a:srgbClr val="FF0000"/>
                </a:solidFill>
              </a:rPr>
              <a:t>data mining query language </a:t>
            </a:r>
            <a:r>
              <a:rPr lang="en-US" altLang="en-US" sz="2400" dirty="0"/>
              <a:t>(or a graphical user interface)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Constraint-based mining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flexibility: provides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 on what to be mined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Optimization: explores such constraints for efficient mining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Constraint-based mining: </a:t>
            </a:r>
            <a:r>
              <a:rPr lang="en-US" altLang="en-US" dirty="0"/>
              <a:t>Constraint-pushing, similar to push selection first in DB query </a:t>
            </a:r>
            <a:r>
              <a:rPr lang="en-US" altLang="en-US" dirty="0" smtClean="0"/>
              <a:t>processing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Meta-Rule Guided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/>
              <a:t>A meta-rule can contain partially instantiated predicates &amp; constants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(X, Y)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(X, W)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The resulting mined rule can be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age(X, “15-25”) ^ profession(X, “student”)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In general, (meta) rules can be in the form of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</a:t>
            </a:r>
            <a:r>
              <a:rPr lang="en-US" altLang="en-US" sz="2400" dirty="0" err="1">
                <a:solidFill>
                  <a:srgbClr val="FF000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sz="2400" dirty="0"/>
              <a:t>Method to find meta-rules</a:t>
            </a:r>
          </a:p>
          <a:p>
            <a:pPr lvl="1">
              <a:defRPr/>
            </a:pPr>
            <a:r>
              <a:rPr lang="en-US" altLang="en-US" sz="2400" dirty="0"/>
              <a:t>Find frequent (l + r) predicates (based on </a:t>
            </a:r>
            <a:r>
              <a:rPr lang="en-US" altLang="en-US" sz="2400" i="1" dirty="0"/>
              <a:t>min-support</a:t>
            </a:r>
            <a:r>
              <a:rPr lang="en-US" altLang="en-US" sz="2400" dirty="0"/>
              <a:t>)</a:t>
            </a:r>
          </a:p>
          <a:p>
            <a:pPr lvl="1">
              <a:defRPr/>
            </a:pPr>
            <a:r>
              <a:rPr lang="en-US" altLang="en-US" sz="2400" dirty="0"/>
              <a:t>Push constants deeply when possible into the mining process </a:t>
            </a:r>
          </a:p>
          <a:p>
            <a:pPr lvl="1">
              <a:defRPr/>
            </a:pPr>
            <a:r>
              <a:rPr lang="en-US" altLang="en-US" sz="2400" dirty="0" smtClean="0"/>
              <a:t>Also</a:t>
            </a:r>
            <a:r>
              <a:rPr lang="en-US" altLang="en-US" sz="2400" dirty="0"/>
              <a:t>, push </a:t>
            </a:r>
            <a:r>
              <a:rPr lang="en-US" altLang="en-US" sz="2400" dirty="0" err="1" smtClean="0"/>
              <a:t>min_</a:t>
            </a:r>
            <a:r>
              <a:rPr lang="en-US" altLang="zh-CN" sz="2400" dirty="0" err="1" smtClean="0"/>
              <a:t>sup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min_</a:t>
            </a:r>
            <a:r>
              <a:rPr lang="en-US" altLang="zh-CN" sz="2400" dirty="0" err="1" smtClean="0"/>
              <a:t>conf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and other measures as early as possible (measures acting as constraints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Constraints can be categorized as</a:t>
            </a:r>
          </a:p>
          <a:p>
            <a:pPr lvl="1"/>
            <a:r>
              <a:rPr lang="en-US" altLang="zh-CN" sz="2000" b="1" dirty="0"/>
              <a:t>P</a:t>
            </a:r>
            <a:r>
              <a:rPr lang="en-US" sz="2000" b="1" dirty="0" smtClean="0"/>
              <a:t>attern </a:t>
            </a:r>
            <a:r>
              <a:rPr lang="en-US" sz="2000" b="1" dirty="0" smtClean="0"/>
              <a:t>space </a:t>
            </a:r>
            <a:r>
              <a:rPr lang="en-US" sz="2000" dirty="0" smtClean="0"/>
              <a:t>pruning constraints vs. </a:t>
            </a:r>
            <a:r>
              <a:rPr lang="en-US" sz="2000" b="1" dirty="0" smtClean="0"/>
              <a:t>data space</a:t>
            </a:r>
            <a:r>
              <a:rPr lang="en-US" sz="2000" dirty="0" smtClean="0"/>
              <a:t> pruning constraints </a:t>
            </a:r>
          </a:p>
          <a:p>
            <a:r>
              <a:rPr lang="en-US" sz="2400" dirty="0" smtClean="0"/>
              <a:t>Pattern space pruning constraints</a:t>
            </a:r>
          </a:p>
          <a:p>
            <a:r>
              <a:rPr lang="en-US" sz="2400" dirty="0" smtClean="0"/>
              <a:t>Data </a:t>
            </a:r>
            <a:r>
              <a:rPr lang="en-US" sz="2400" dirty="0" smtClean="0"/>
              <a:t>space pruning </a:t>
            </a:r>
            <a:r>
              <a:rPr lang="en-US" sz="2400" dirty="0" smtClean="0"/>
              <a:t>constraints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Pattern Space Pruning with </a:t>
            </a:r>
            <a:r>
              <a:rPr lang="en-US" b="1" dirty="0">
                <a:ea typeface="ＭＳ Ｐゴシック" charset="0"/>
              </a:rPr>
              <a:t>Pattern </a:t>
            </a:r>
            <a:r>
              <a:rPr lang="en-US" b="1" dirty="0" smtClean="0">
                <a:ea typeface="ＭＳ Ｐゴシック" charset="0"/>
              </a:rPr>
              <a:t>Anti-Monotonicity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Constraint c is anti-monotone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S violates constraint c, so does any of its superset </a:t>
            </a:r>
          </a:p>
          <a:p>
            <a:pPr lvl="1"/>
            <a:r>
              <a:rPr lang="en-US" dirty="0" smtClean="0"/>
              <a:t>That is, mining on </a:t>
            </a:r>
            <a:r>
              <a:rPr lang="en-US" dirty="0" err="1" smtClean="0"/>
              <a:t>itemset</a:t>
            </a:r>
            <a:r>
              <a:rPr lang="en-US" dirty="0" smtClean="0"/>
              <a:t> S can be terminated</a:t>
            </a:r>
          </a:p>
          <a:p>
            <a:r>
              <a:rPr lang="en-US" dirty="0" smtClean="0">
                <a:sym typeface="Symbol" charset="0"/>
              </a:rPr>
              <a:t>Ex. 1: 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anti-monotone</a:t>
            </a:r>
          </a:p>
          <a:p>
            <a:r>
              <a:rPr lang="en-US" dirty="0" smtClean="0">
                <a:sym typeface="Symbol" charset="0"/>
              </a:rPr>
              <a:t>Ex. 2: c2: </a:t>
            </a:r>
            <a:r>
              <a:rPr lang="en-US" dirty="0" smtClean="0">
                <a:sym typeface="Wingdings" charset="0"/>
              </a:rPr>
              <a:t>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anti-monotone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violates </a:t>
            </a:r>
            <a:r>
              <a:rPr lang="en-US" dirty="0" smtClean="0">
                <a:sym typeface="Symbol" charset="0"/>
              </a:rPr>
              <a:t>c2</a:t>
            </a:r>
            <a:r>
              <a:rPr lang="en-US" dirty="0" smtClean="0"/>
              <a:t> (range(ab) = 40)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3. c3: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anti-monotone</a:t>
            </a:r>
          </a:p>
          <a:p>
            <a:r>
              <a:rPr lang="en-US" dirty="0" smtClean="0">
                <a:sym typeface="Symbol" charset="0"/>
              </a:rPr>
              <a:t>Ex. 4. Is c4: support(S)   </a:t>
            </a:r>
            <a:r>
              <a:rPr lang="el-GR" dirty="0" smtClean="0">
                <a:sym typeface="Symbol" charset="0"/>
              </a:rPr>
              <a:t>σ</a:t>
            </a:r>
            <a:r>
              <a:rPr lang="en-US" dirty="0" smtClean="0">
                <a:sym typeface="Symbol" charset="0"/>
              </a:rPr>
              <a:t> anti-monotone?</a:t>
            </a:r>
          </a:p>
          <a:p>
            <a:pPr lvl="1"/>
            <a:r>
              <a:rPr lang="en-US" dirty="0" smtClean="0">
                <a:sym typeface="Symbol" charset="0"/>
              </a:rPr>
              <a:t>Yes! </a:t>
            </a:r>
            <a:r>
              <a:rPr lang="en-US" dirty="0" err="1" smtClean="0">
                <a:sym typeface="Symbol" charset="0"/>
              </a:rPr>
              <a:t>Apriori</a:t>
            </a:r>
            <a:r>
              <a:rPr lang="en-US" dirty="0" smtClean="0">
                <a:sym typeface="Symbol" charset="0"/>
              </a:rPr>
              <a:t> pruning is essentially pruning with an anti-monotonic constraint!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0</a:t>
            </a:r>
            <a:endParaRPr lang="en-US" altLang="en-US" sz="1800" dirty="0" smtClean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5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ＭＳ Ｐゴシック" charset="0"/>
              </a:rPr>
              <a:t>Pattern Monotonicity </a:t>
            </a:r>
            <a:r>
              <a:rPr lang="en-US" dirty="0">
                <a:ea typeface="ＭＳ Ｐゴシック" charset="0"/>
              </a:rPr>
              <a:t>and Its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786313" cy="475615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A constraint c is monotone: </a:t>
            </a:r>
            <a:r>
              <a:rPr lang="en-US" sz="2400" dirty="0" smtClean="0"/>
              <a:t>if 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S satisfies the constraint c, so does any of its superset </a:t>
            </a:r>
          </a:p>
          <a:p>
            <a:pPr lvl="1"/>
            <a:r>
              <a:rPr lang="en-US" sz="2000" dirty="0" smtClean="0"/>
              <a:t>That is, </a:t>
            </a:r>
            <a:r>
              <a:rPr lang="en-US" altLang="zh-CN" sz="2000" dirty="0" smtClean="0"/>
              <a:t>we do not need to check c in subsequent mining</a:t>
            </a:r>
            <a:endParaRPr lang="en-US" sz="2000" dirty="0" smtClean="0"/>
          </a:p>
          <a:p>
            <a:r>
              <a:rPr lang="en-US" sz="2400" dirty="0" smtClean="0">
                <a:sym typeface="Symbol" charset="0"/>
              </a:rPr>
              <a:t>Ex. 1: c1: sum(</a:t>
            </a:r>
            <a:r>
              <a:rPr lang="en-US" sz="2400" dirty="0" err="1" smtClean="0">
                <a:sym typeface="Symbol" charset="0"/>
              </a:rPr>
              <a:t>S.Price</a:t>
            </a:r>
            <a:r>
              <a:rPr lang="en-US" sz="2400" dirty="0" smtClean="0">
                <a:sym typeface="Symbol" charset="0"/>
              </a:rPr>
              <a:t>)  v  is monotone</a:t>
            </a:r>
          </a:p>
          <a:p>
            <a:r>
              <a:rPr lang="en-US" sz="2400" dirty="0" smtClean="0">
                <a:sym typeface="Wingdings" charset="0"/>
              </a:rPr>
              <a:t>Ex. 2: </a:t>
            </a:r>
            <a:r>
              <a:rPr lang="en-US" sz="2400" dirty="0" smtClean="0">
                <a:sym typeface="Symbol" charset="0"/>
              </a:rPr>
              <a:t>c2: </a:t>
            </a:r>
            <a:r>
              <a:rPr lang="en-US" sz="2400" dirty="0" smtClean="0">
                <a:sym typeface="Wingdings" charset="0"/>
              </a:rPr>
              <a:t>min(</a:t>
            </a:r>
            <a:r>
              <a:rPr lang="en-US" sz="2400" dirty="0" err="1" smtClean="0">
                <a:sym typeface="Wingdings" charset="0"/>
              </a:rPr>
              <a:t>S.Price</a:t>
            </a:r>
            <a:r>
              <a:rPr lang="en-US" sz="2400" dirty="0" smtClean="0">
                <a:sym typeface="Wingdings" charset="0"/>
              </a:rPr>
              <a:t>) </a:t>
            </a:r>
            <a:r>
              <a:rPr lang="en-US" sz="2400" dirty="0" smtClean="0">
                <a:sym typeface="Symbol" charset="0"/>
              </a:rPr>
              <a:t></a:t>
            </a:r>
            <a:r>
              <a:rPr lang="en-US" sz="2400" dirty="0" smtClean="0">
                <a:sym typeface="Wingdings" charset="0"/>
              </a:rPr>
              <a:t> v  </a:t>
            </a:r>
            <a:r>
              <a:rPr lang="en-US" sz="2400" dirty="0" smtClean="0">
                <a:sym typeface="Symbol" charset="0"/>
              </a:rPr>
              <a:t>is monotone</a:t>
            </a:r>
          </a:p>
          <a:p>
            <a:r>
              <a:rPr lang="en-US" sz="2400" dirty="0" smtClean="0">
                <a:sym typeface="Wingdings" charset="0"/>
              </a:rPr>
              <a:t>Ex. 3: c3: range(</a:t>
            </a:r>
            <a:r>
              <a:rPr lang="en-US" sz="2400" dirty="0" err="1" smtClean="0">
                <a:sym typeface="Wingdings" charset="0"/>
              </a:rPr>
              <a:t>S.profit</a:t>
            </a:r>
            <a:r>
              <a:rPr lang="en-US" sz="2400" dirty="0" smtClean="0">
                <a:sym typeface="Wingdings" charset="0"/>
              </a:rPr>
              <a:t>) </a:t>
            </a:r>
            <a:r>
              <a:rPr lang="en-US" sz="2400" dirty="0" smtClean="0">
                <a:sym typeface="Symbol" charset="0"/>
              </a:rPr>
              <a:t></a:t>
            </a:r>
            <a:r>
              <a:rPr lang="en-US" sz="2400" dirty="0" smtClean="0">
                <a:sym typeface="Wingdings" charset="0"/>
              </a:rPr>
              <a:t> 15 </a:t>
            </a:r>
            <a:r>
              <a:rPr lang="en-US" sz="2400" dirty="0" smtClean="0">
                <a:sym typeface="Symbol" charset="0"/>
              </a:rPr>
              <a:t>is monotone</a:t>
            </a:r>
            <a:endParaRPr lang="en-US" sz="2400" dirty="0" smtClean="0">
              <a:sym typeface="Wingdings" charset="0"/>
            </a:endParaRPr>
          </a:p>
          <a:p>
            <a:pPr lvl="1"/>
            <a:r>
              <a:rPr lang="en-US" sz="2000" dirty="0" err="1" smtClean="0"/>
              <a:t>Itemset</a:t>
            </a:r>
            <a:r>
              <a:rPr lang="en-US" sz="2000" dirty="0" smtClean="0"/>
              <a:t> ab satisfies </a:t>
            </a:r>
            <a:r>
              <a:rPr lang="en-US" sz="2000" dirty="0" smtClean="0">
                <a:sym typeface="Wingdings" charset="0"/>
              </a:rPr>
              <a:t>c3</a:t>
            </a:r>
          </a:p>
          <a:p>
            <a:pPr lvl="1"/>
            <a:r>
              <a:rPr lang="en-US" sz="2000" dirty="0" smtClean="0">
                <a:sym typeface="Wingdings" charset="0"/>
              </a:rPr>
              <a:t>So does every superset of ab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  <a:r>
              <a:rPr lang="zh-CN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0</a:t>
            </a:r>
            <a:endParaRPr lang="en-US" altLang="en-US" sz="1800" dirty="0" smtClean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charset="0"/>
                <a:cs typeface="SimSun" charset="0"/>
              </a:rPr>
              <a:t>Data Space Pruning with </a:t>
            </a:r>
            <a:r>
              <a:rPr lang="en-US" altLang="zh-CN" b="1" dirty="0">
                <a:ea typeface="SimSun" charset="0"/>
                <a:cs typeface="SimSun" charset="0"/>
              </a:rPr>
              <a:t>Data Anti-Monotonicity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68" y="1628775"/>
            <a:ext cx="5183714" cy="525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1800" dirty="0">
                <a:ea typeface="SimSun" pitchFamily="2" charset="-122"/>
              </a:rPr>
              <a:t>A constraint c is </a:t>
            </a:r>
            <a:r>
              <a:rPr lang="en-US" altLang="zh-CN" sz="18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1800" dirty="0">
                <a:ea typeface="SimSun" pitchFamily="2" charset="-122"/>
              </a:rPr>
              <a:t>: In the mining process, </a:t>
            </a:r>
            <a:r>
              <a:rPr lang="en-US" altLang="zh-CN" sz="1800" dirty="0" smtClean="0">
                <a:ea typeface="SimSun" pitchFamily="2" charset="-122"/>
              </a:rPr>
              <a:t>if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a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data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entry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(transaction)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cannot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satisfy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constraint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c</a:t>
            </a:r>
            <a:r>
              <a:rPr lang="en-US" altLang="zh-CN" sz="1800" dirty="0" smtClean="0">
                <a:ea typeface="SimSun" pitchFamily="2" charset="-122"/>
              </a:rPr>
              <a:t>,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cannot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satisfy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any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pattern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p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under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i="1" dirty="0" smtClean="0">
                <a:ea typeface="SimSun" pitchFamily="2" charset="-122"/>
              </a:rPr>
              <a:t>c</a:t>
            </a:r>
            <a:endParaRPr lang="en-US" altLang="zh-CN" sz="1800" i="1" dirty="0">
              <a:ea typeface="SimSun" pitchFamily="2" charset="-122"/>
            </a:endParaRPr>
          </a:p>
          <a:p>
            <a:pPr lvl="1">
              <a:defRPr/>
            </a:pPr>
            <a:r>
              <a:rPr lang="en-US" altLang="zh-CN" sz="1800" dirty="0">
                <a:ea typeface="SimSun" pitchFamily="2" charset="-122"/>
              </a:rPr>
              <a:t>Data space pruning</a:t>
            </a:r>
            <a:r>
              <a:rPr lang="en-US" altLang="zh-CN" sz="1800" i="1" dirty="0">
                <a:ea typeface="SimSun" pitchFamily="2" charset="-122"/>
              </a:rPr>
              <a:t>:  </a:t>
            </a:r>
            <a:r>
              <a:rPr lang="en-US" altLang="zh-CN" sz="1800" dirty="0">
                <a:ea typeface="SimSun" pitchFamily="2" charset="-122"/>
              </a:rPr>
              <a:t>Data entry </a:t>
            </a:r>
            <a:r>
              <a:rPr lang="en-US" altLang="zh-CN" sz="1800" i="1" dirty="0">
                <a:ea typeface="SimSun" pitchFamily="2" charset="-122"/>
              </a:rPr>
              <a:t>t</a:t>
            </a:r>
            <a:r>
              <a:rPr lang="en-US" altLang="zh-CN" sz="1800" dirty="0">
                <a:ea typeface="SimSun" pitchFamily="2" charset="-122"/>
              </a:rPr>
              <a:t> can be </a:t>
            </a:r>
            <a:r>
              <a:rPr lang="en-US" altLang="zh-CN" sz="1800" dirty="0" smtClean="0">
                <a:ea typeface="SimSun" pitchFamily="2" charset="-122"/>
              </a:rPr>
              <a:t>pruned</a:t>
            </a:r>
            <a:endParaRPr lang="en-US" altLang="zh-CN" sz="1800" dirty="0">
              <a:ea typeface="SimSun" pitchFamily="2" charset="-122"/>
            </a:endParaRPr>
          </a:p>
          <a:p>
            <a:pPr>
              <a:defRPr/>
            </a:pPr>
            <a:r>
              <a:rPr lang="en-US" altLang="en-US" sz="1800" dirty="0"/>
              <a:t>Ex. 1: 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: </a:t>
            </a:r>
            <a:r>
              <a:rPr lang="en-US" altLang="en-US" sz="1800" i="1" dirty="0">
                <a:sym typeface="Symbol" pitchFamily="18" charset="2"/>
              </a:rPr>
              <a:t>sum(</a:t>
            </a:r>
            <a:r>
              <a:rPr lang="en-US" altLang="en-US" sz="1800" i="1" dirty="0" err="1">
                <a:sym typeface="Symbol" pitchFamily="18" charset="2"/>
              </a:rPr>
              <a:t>S.Profit</a:t>
            </a:r>
            <a:r>
              <a:rPr lang="en-US" altLang="en-US" sz="1800" i="1" dirty="0">
                <a:sym typeface="Symbol" pitchFamily="18" charset="2"/>
              </a:rPr>
              <a:t>)</a:t>
            </a:r>
            <a:r>
              <a:rPr lang="en-US" altLang="en-US" sz="1800" dirty="0">
                <a:sym typeface="Symbol" pitchFamily="18" charset="2"/>
              </a:rPr>
              <a:t>  </a:t>
            </a:r>
            <a:r>
              <a:rPr lang="en-US" altLang="en-US" sz="1800" i="1" dirty="0">
                <a:sym typeface="Symbol" pitchFamily="18" charset="2"/>
              </a:rPr>
              <a:t>v</a:t>
            </a:r>
            <a:r>
              <a:rPr lang="en-US" altLang="en-US" sz="1800" dirty="0">
                <a:sym typeface="Symbol" pitchFamily="18" charset="2"/>
              </a:rPr>
              <a:t>  is </a:t>
            </a:r>
            <a:r>
              <a:rPr lang="en-US" altLang="en-US" sz="18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1" defTabSz="9144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800" dirty="0">
                <a:sym typeface="Symbol" pitchFamily="18" charset="2"/>
              </a:rPr>
              <a:t>Let </a:t>
            </a:r>
            <a:r>
              <a:rPr lang="en-US" altLang="en-US" sz="1800" dirty="0"/>
              <a:t>constraint c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be: sum{</a:t>
            </a:r>
            <a:r>
              <a:rPr lang="en-US" altLang="en-US" sz="1800" dirty="0" err="1"/>
              <a:t>S.Profit</a:t>
            </a:r>
            <a:r>
              <a:rPr lang="en-US" altLang="en-US" sz="1800" dirty="0"/>
              <a:t>} ≥ 25</a:t>
            </a:r>
          </a:p>
          <a:p>
            <a:pPr lvl="2">
              <a:defRPr/>
            </a:pPr>
            <a:r>
              <a:rPr lang="en-US" altLang="en-US" sz="1800" dirty="0">
                <a:sym typeface="Symbol" pitchFamily="18" charset="2"/>
              </a:rPr>
              <a:t>T</a:t>
            </a:r>
            <a:r>
              <a:rPr lang="en-US" altLang="en-US" sz="1800" baseline="-25000" dirty="0">
                <a:sym typeface="Symbol" pitchFamily="18" charset="2"/>
              </a:rPr>
              <a:t>30</a:t>
            </a:r>
            <a:r>
              <a:rPr lang="en-US" altLang="en-US" sz="1800" dirty="0">
                <a:sym typeface="Symbol" pitchFamily="18" charset="2"/>
              </a:rPr>
              <a:t>:</a:t>
            </a:r>
            <a:r>
              <a:rPr lang="en-US" altLang="en-US" sz="1800" baseline="-25000" dirty="0"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{</a:t>
            </a:r>
            <a:r>
              <a:rPr lang="en-US" sz="1800" dirty="0">
                <a:latin typeface="Calibri" panose="020F0502020204030204" pitchFamily="34" charset="0"/>
              </a:rPr>
              <a:t>b, c, d, f, g</a:t>
            </a:r>
            <a:r>
              <a:rPr lang="en-US" altLang="en-US" sz="1800" dirty="0">
                <a:sym typeface="Symbol" pitchFamily="18" charset="2"/>
              </a:rPr>
              <a:t>} can be removed since none of their combinations can make an S whose sum of the profit is </a:t>
            </a:r>
            <a:r>
              <a:rPr lang="en-US" altLang="en-US" sz="1800" dirty="0"/>
              <a:t>≥</a:t>
            </a:r>
            <a:r>
              <a:rPr lang="en-US" altLang="en-US" sz="1800" dirty="0">
                <a:sym typeface="Symbol" pitchFamily="18" charset="2"/>
              </a:rPr>
              <a:t> 25</a:t>
            </a:r>
          </a:p>
          <a:p>
            <a:pPr>
              <a:defRPr/>
            </a:pPr>
            <a:r>
              <a:rPr lang="en-US" altLang="en-US" sz="1800" dirty="0"/>
              <a:t>Ex. 2: c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: </a:t>
            </a:r>
            <a:r>
              <a:rPr lang="en-US" altLang="en-US" sz="1800" i="1" dirty="0">
                <a:sym typeface="Wingdings" pitchFamily="2" charset="2"/>
              </a:rPr>
              <a:t>min(</a:t>
            </a:r>
            <a:r>
              <a:rPr lang="en-US" altLang="en-US" sz="1800" i="1" dirty="0" err="1">
                <a:sym typeface="Wingdings" pitchFamily="2" charset="2"/>
              </a:rPr>
              <a:t>S.Price</a:t>
            </a:r>
            <a:r>
              <a:rPr lang="en-US" altLang="en-US" sz="1800" i="1" dirty="0">
                <a:sym typeface="Wingdings" pitchFamily="2" charset="2"/>
              </a:rPr>
              <a:t>) </a:t>
            </a:r>
            <a:r>
              <a:rPr lang="en-US" altLang="en-US" sz="1800" dirty="0">
                <a:sym typeface="Symbol" pitchFamily="18" charset="2"/>
              </a:rPr>
              <a:t></a:t>
            </a:r>
            <a:r>
              <a:rPr lang="en-US" altLang="en-US" sz="1800" i="1" dirty="0">
                <a:sym typeface="Wingdings" pitchFamily="2" charset="2"/>
              </a:rPr>
              <a:t> v  </a:t>
            </a:r>
            <a:r>
              <a:rPr lang="en-US" altLang="en-US" sz="1800" dirty="0">
                <a:sym typeface="Symbol" pitchFamily="18" charset="2"/>
              </a:rPr>
              <a:t>is </a:t>
            </a:r>
            <a:r>
              <a:rPr lang="en-US" altLang="en-US" sz="18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2">
              <a:defRPr/>
            </a:pPr>
            <a:r>
              <a:rPr lang="en-US" altLang="en-US" sz="1800" dirty="0">
                <a:sym typeface="Symbol" pitchFamily="18" charset="2"/>
              </a:rPr>
              <a:t>Consider </a:t>
            </a:r>
            <a:r>
              <a:rPr lang="en-US" altLang="en-US" sz="1800" i="1" dirty="0">
                <a:sym typeface="Symbol" pitchFamily="18" charset="2"/>
              </a:rPr>
              <a:t>v </a:t>
            </a:r>
            <a:r>
              <a:rPr lang="en-US" altLang="en-US" sz="1800" dirty="0">
                <a:sym typeface="Symbol" pitchFamily="18" charset="2"/>
              </a:rPr>
              <a:t>= 5 but every item in transaction T</a:t>
            </a:r>
            <a:r>
              <a:rPr lang="en-US" altLang="en-US" sz="1800" i="1" baseline="-25000" dirty="0">
                <a:sym typeface="Symbol" pitchFamily="18" charset="2"/>
              </a:rPr>
              <a:t>50</a:t>
            </a:r>
            <a:r>
              <a:rPr lang="en-US" altLang="en-US" sz="1800" baseline="-25000" dirty="0"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has a price higher than </a:t>
            </a:r>
            <a:r>
              <a:rPr lang="en-US" altLang="en-US" sz="1800" dirty="0" smtClean="0">
                <a:sym typeface="Symbol" pitchFamily="18" charset="2"/>
              </a:rPr>
              <a:t>10</a:t>
            </a:r>
            <a:endParaRPr lang="en-US" altLang="en-US" sz="18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price(item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  <a:r>
              <a:rPr lang="zh-CN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0</a:t>
            </a:r>
            <a:endParaRPr lang="en-US" altLang="en-US" sz="18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8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-2665474" y="3034345"/>
            <a:ext cx="6227763" cy="41624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Research on Pattern Mining: A Road Map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" y="0"/>
            <a:ext cx="7952642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56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Constraints can be categorized as</a:t>
            </a:r>
          </a:p>
          <a:p>
            <a:pPr lvl="1"/>
            <a:r>
              <a:rPr lang="en-US" sz="2000" dirty="0" smtClean="0"/>
              <a:t> Pattern space pruning constraints vs. data space pruning constraints </a:t>
            </a:r>
          </a:p>
          <a:p>
            <a:r>
              <a:rPr lang="en-US" sz="2400" dirty="0" smtClean="0"/>
              <a:t>Pattern space pruning constraints</a:t>
            </a:r>
          </a:p>
          <a:p>
            <a:pPr lvl="1"/>
            <a:r>
              <a:rPr lang="en-US" sz="2000" b="1" dirty="0" smtClean="0"/>
              <a:t>Anti-monotonic: </a:t>
            </a:r>
            <a:r>
              <a:rPr lang="en-US" sz="2000" dirty="0" smtClean="0"/>
              <a:t>If constraint c is violated, its further mining can be terminated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(=no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superset)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b="1" dirty="0" smtClean="0"/>
              <a:t>Monotonic: </a:t>
            </a:r>
            <a:r>
              <a:rPr lang="en-US" sz="2000" dirty="0" smtClean="0"/>
              <a:t>If c is satisfied, no need to check c again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(=all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supersets)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Succinct: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 c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can be enforced by directly manipulating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zh-CN" alt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Convertible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: c can be converted to monotonic or anti-monotonic if items can be properly ordered in processing</a:t>
            </a:r>
          </a:p>
          <a:p>
            <a:r>
              <a:rPr lang="en-US" sz="2400" dirty="0" smtClean="0"/>
              <a:t>Data space pruning constraints</a:t>
            </a:r>
          </a:p>
          <a:p>
            <a:pPr lvl="1"/>
            <a:r>
              <a:rPr lang="en-US" sz="2000" b="1" dirty="0" smtClean="0"/>
              <a:t>Data </a:t>
            </a:r>
            <a:r>
              <a:rPr lang="en-US" sz="2000" b="1" dirty="0" smtClean="0"/>
              <a:t>anti-monotonic: </a:t>
            </a:r>
            <a:r>
              <a:rPr lang="en-US" sz="2000" dirty="0" smtClean="0"/>
              <a:t>If a transaction t does not satisfy c, then t can be pruned to reduce data processing </a:t>
            </a:r>
            <a:r>
              <a:rPr lang="en-US" sz="2000" dirty="0" smtClean="0"/>
              <a:t>effort</a:t>
            </a:r>
            <a:r>
              <a:rPr lang="zh-CN" altLang="en-US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(=no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that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transaction)</a:t>
            </a:r>
            <a:endParaRPr lang="zh-CN" altLang="en-US" sz="2000" dirty="0" smtClean="0"/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succinct: Data space can be pruned at the initial pattern mining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</a:t>
            </a:r>
            <a:r>
              <a:rPr lang="en-US" altLang="en-US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generalized association rules”, VLDB'95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Aumann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Lindell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>
                <a:latin typeface="Corbel" charset="0"/>
                <a:ea typeface="Corbel" charset="0"/>
                <a:cs typeface="Corbel" charset="0"/>
              </a:rPr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H. Cheng, X. Yan, and J. Han, "Extracting Redundancy-Aware Top-K Patterns", KDD'06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P. S. Yu, and H. Cheng, “Mining Colossal Frequent Patterns by Core Pattern Fusion”,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ICDE'07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</a:t>
            </a:r>
            <a:r>
              <a:rPr lang="en-US" altLang="en-US" dirty="0"/>
              <a:t>Constraint-Based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Q. Vu, and R. Agrawal, “Mining association rules with item constraints”, KDD'97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Ng, L.V.S.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Han &amp; A. Pang, “Exploratory mining and pruning optimizations of constrained association rules”, SIGMOD’98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Grahne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X. Wang, “Efficient mining of constrained correlated sets”, ICDE'00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L. V. 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“Mining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Convertible Constraints”, ICDE'01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“Mining Sequential Patterns with Constraints in Large Databases”, CIKM'02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Bonchi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Giannotti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Mazzanti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D.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Pedreschi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ExAnte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Anticipated Data Reduction in Constrained Pattern Mining”, PKDD'03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and P. S. Yu,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gPrune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Constraint Pushing Framework for Graph Pattern Mining”,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PAKDD'07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Sequential </a:t>
            </a:r>
            <a:r>
              <a:rPr lang="en-US" altLang="en-US" dirty="0" smtClean="0"/>
              <a:t>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Multiple-Level Associations</a:t>
            </a:r>
          </a:p>
          <a:p>
            <a:r>
              <a:rPr lang="en-US" altLang="en-US" dirty="0" smtClean="0"/>
              <a:t>Mining Multi-Dimensional Associations</a:t>
            </a:r>
          </a:p>
          <a:p>
            <a:r>
              <a:rPr lang="en-US" altLang="en-US" dirty="0" smtClean="0"/>
              <a:t>Mining Quantitative Associations</a:t>
            </a:r>
          </a:p>
          <a:p>
            <a:r>
              <a:rPr lang="en-US" altLang="en-US" dirty="0" smtClean="0"/>
              <a:t>Mining Negative </a:t>
            </a:r>
            <a:r>
              <a:rPr lang="en-US" altLang="en-US" dirty="0" smtClean="0"/>
              <a:t>Correlations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Multiple-Level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Items often form hierarchies</a:t>
            </a:r>
          </a:p>
          <a:p>
            <a:pPr lvl="1"/>
            <a:r>
              <a:rPr lang="en-US" altLang="en-US" sz="1800" dirty="0" smtClean="0"/>
              <a:t>Ex.:  </a:t>
            </a:r>
            <a:r>
              <a:rPr lang="en-US" altLang="en-US" sz="1800" dirty="0" err="1" smtClean="0"/>
              <a:t>Dairyland</a:t>
            </a:r>
            <a:r>
              <a:rPr lang="en-US" altLang="en-US" sz="1800" dirty="0" smtClean="0"/>
              <a:t> 2% milk; Wonder wheat bread</a:t>
            </a:r>
          </a:p>
          <a:p>
            <a:r>
              <a:rPr lang="en-US" altLang="en-US" sz="2000" dirty="0" smtClean="0"/>
              <a:t>How to set min-support thresholds?</a:t>
            </a:r>
          </a:p>
          <a:p>
            <a:pPr lvl="1"/>
            <a:r>
              <a:rPr lang="en-US" altLang="en-US" sz="1800" dirty="0" smtClean="0"/>
              <a:t>Uniform min-support across multiple levels (reasonable?)</a:t>
            </a:r>
          </a:p>
          <a:p>
            <a:pPr lvl="1"/>
            <a:r>
              <a:rPr lang="en-US" altLang="en-US" sz="1800" dirty="0" smtClean="0"/>
              <a:t>Level-reduced min-support:  Items at the lower level are expected to have lower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46513" y="3822760"/>
            <a:ext cx="2099045" cy="1974032"/>
            <a:chOff x="1699136" y="4386800"/>
            <a:chExt cx="2099045" cy="19740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2080663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buClr>
                  <a:srgbClr val="8C8C8C"/>
                </a:buClr>
                <a:buFont typeface="Wingdings" pitchFamily="2" charset="2"/>
                <a:buNone/>
              </a:pPr>
              <a:r>
                <a:rPr lang="en-US" altLang="en-US" sz="2000" b="1" dirty="0" smtClean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Uniform </a:t>
              </a:r>
              <a:r>
                <a:rPr lang="en-US" altLang="en-US" sz="20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  <a:endParaRPr lang="en-US" altLang="en-US" sz="1800" b="1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2789" y="3960215"/>
            <a:ext cx="2283742" cy="1649673"/>
            <a:chOff x="8408068" y="4674845"/>
            <a:chExt cx="2442071" cy="1649673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28732" y="5097326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1%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08068" y="4674845"/>
              <a:ext cx="2442071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Reduced </a:t>
              </a:r>
              <a:r>
                <a:rPr lang="en-US" altLang="en-US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82259" y="4219957"/>
            <a:ext cx="3613524" cy="1462823"/>
            <a:chOff x="3556000" y="5312156"/>
            <a:chExt cx="4978401" cy="1008721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523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Milk</a:t>
              </a:r>
              <a:endParaRPr lang="en-US" altLang="en-US" sz="16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10%]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5230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% 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6%]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5230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Skim </a:t>
              </a: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[support = 2%]</a:t>
              </a:r>
            </a:p>
          </p:txBody>
        </p: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4796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Redundancy Filtering at Mining Multi-Level </a:t>
            </a:r>
            <a:r>
              <a:rPr lang="en-US" alt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marL="606425" lvl="3" indent="0">
              <a:spcAft>
                <a:spcPts val="600"/>
              </a:spcAft>
              <a:buNone/>
            </a:pPr>
            <a:r>
              <a:rPr lang="en-US" altLang="en-US" sz="2400" dirty="0"/>
              <a:t>(Suppose the 2% milk sold is about ¼ of milk sold in gallons)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rule is </a:t>
            </a:r>
            <a:r>
              <a:rPr lang="en-US" altLang="en-US" sz="2400" i="1" dirty="0"/>
              <a:t>redundant</a:t>
            </a:r>
            <a:r>
              <a:rPr lang="en-US" altLang="en-US" sz="2400" dirty="0"/>
              <a:t> if its support is close to the “expected” value, according to its “ancestor” rule, and it has a similar confidence as its “ancestor”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Symbol" pitchFamily="18" charset="2"/>
              </a:rPr>
              <a:t>Rule (1) is an ancestor of rule (2), which one to prune</a:t>
            </a:r>
            <a:r>
              <a:rPr lang="en-US" altLang="en-US" sz="2400" dirty="0" smtClean="0">
                <a:sym typeface="Symbol" pitchFamily="18" charset="2"/>
              </a:rPr>
              <a:t>?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Customized Min-Supports </a:t>
            </a:r>
            <a:r>
              <a:rPr lang="en-US" altLang="en-US" dirty="0" smtClean="0"/>
              <a:t>for Different </a:t>
            </a:r>
            <a:r>
              <a:rPr lang="en-US" altLang="en-US" dirty="0"/>
              <a:t>Kinds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same min-support threshold for all 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dirty="0">
                <a:solidFill>
                  <a:srgbClr val="FF0000"/>
                </a:solidFill>
              </a:rPr>
              <a:t>group-based 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Multi-Dimensional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>
              <a:lnSpc>
                <a:spcPct val="11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buys(X, “milk”)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age(X, “18-25”)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en-US" sz="2200" dirty="0">
                <a:solidFill>
                  <a:srgbClr val="FF0000"/>
                </a:solidFill>
              </a:rPr>
              <a:t>occupation(X, “student”)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sz="2200" dirty="0">
                <a:solidFill>
                  <a:srgbClr val="FF0000"/>
                </a:solidFill>
              </a:rPr>
              <a:t>age(X, “18-25”)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  </a:t>
            </a:r>
            <a:r>
              <a:rPr lang="en-US" altLang="en-US" sz="2200" dirty="0">
                <a:solidFill>
                  <a:srgbClr val="FF0000"/>
                </a:solidFill>
              </a:rPr>
              <a:t>buys(X, “popcorn”) </a:t>
            </a:r>
            <a:r>
              <a:rPr lang="en-US" altLang="en-US" sz="2200" dirty="0">
                <a:solidFill>
                  <a:srgbClr val="FF0000"/>
                </a:solidFill>
                <a:sym typeface="Symbol" pitchFamily="18" charset="2"/>
              </a:rPr>
              <a:t> buys(X, “coke</a:t>
            </a:r>
            <a:r>
              <a:rPr lang="en-US" altLang="en-US" sz="2200" dirty="0" smtClean="0">
                <a:solidFill>
                  <a:srgbClr val="FF0000"/>
                </a:solidFill>
                <a:sym typeface="Symbol" pitchFamily="18" charset="2"/>
              </a:rPr>
              <a:t>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Attributes can be categorical or numerical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Categorical Attributes (e.g., </a:t>
            </a:r>
            <a:r>
              <a:rPr lang="en-US" altLang="en-US" sz="2400" i="1" dirty="0" smtClean="0"/>
              <a:t>profession, product</a:t>
            </a:r>
            <a:r>
              <a:rPr lang="en-US" altLang="en-US" sz="2400" dirty="0" smtClean="0"/>
              <a:t>: no ordering among values): Data cube for inter-dimension association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Quantitative Attributes: Numeric, implicit ordering among values—discretization, clustering, and gradient approaches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Mining </a:t>
            </a:r>
            <a:r>
              <a:rPr lang="en-US" altLang="en-US" dirty="0" smtClean="0"/>
              <a:t>Quantitative Association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altLang="en-US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quantitative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associations</a:t>
            </a:r>
            <a:endParaRPr lang="en-US" altLang="en-US" sz="2400" dirty="0"/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Ex.:  Gender = female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>
                <a:solidFill>
                  <a:srgbClr val="FF0000"/>
                </a:solidFill>
              </a:rPr>
              <a:t> Wage: mean=$7/</a:t>
            </a:r>
            <a:r>
              <a:rPr lang="en-US" altLang="en-US" sz="2000" dirty="0" err="1">
                <a:solidFill>
                  <a:srgbClr val="FF0000"/>
                </a:solidFill>
              </a:rPr>
              <a:t>hr</a:t>
            </a:r>
            <a:r>
              <a:rPr lang="en-US" altLang="en-US" sz="2000" dirty="0">
                <a:solidFill>
                  <a:srgbClr val="FF0000"/>
                </a:solidFill>
              </a:rPr>
              <a:t> (overall mean = $9)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/>
              <a:t>LHS: a subset of the population </a:t>
            </a:r>
          </a:p>
          <a:p>
            <a:pPr lvl="1">
              <a:spcBef>
                <a:spcPts val="500"/>
              </a:spcBef>
            </a:pPr>
            <a:r>
              <a:rPr lang="en-US" altLang="en-US" sz="2000" dirty="0"/>
              <a:t>RHS: an </a:t>
            </a:r>
            <a:r>
              <a:rPr lang="en-US" altLang="en-US" sz="2000" b="1" i="1" dirty="0"/>
              <a:t>extraordinary</a:t>
            </a:r>
            <a:r>
              <a:rPr lang="en-US" altLang="en-US" sz="2000" dirty="0"/>
              <a:t> behavior of this subset</a:t>
            </a:r>
          </a:p>
          <a:p>
            <a:pPr>
              <a:spcBef>
                <a:spcPts val="500"/>
              </a:spcBef>
            </a:pPr>
            <a:r>
              <a:rPr lang="en-US" altLang="en-US" sz="2400" dirty="0" smtClean="0"/>
              <a:t>Rule </a:t>
            </a:r>
            <a:r>
              <a:rPr lang="en-US" altLang="en-US" sz="2400" dirty="0"/>
              <a:t>condition can be categorical or </a:t>
            </a:r>
            <a:r>
              <a:rPr lang="en-US" altLang="en-US" sz="2400" dirty="0" smtClean="0"/>
              <a:t>numerical</a:t>
            </a:r>
            <a:endParaRPr lang="zh-CN" altLang="en-US" sz="2400" dirty="0" smtClean="0"/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Ex.: (Gender = female) ^ (South = yes)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>
                <a:solidFill>
                  <a:srgbClr val="FF0000"/>
                </a:solidFill>
              </a:rPr>
              <a:t> mean wage = $6.3/</a:t>
            </a:r>
            <a:r>
              <a:rPr lang="en-US" altLang="en-US" sz="2000" dirty="0" err="1">
                <a:solidFill>
                  <a:srgbClr val="FF0000"/>
                </a:solidFill>
              </a:rPr>
              <a:t>hr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spcBef>
                <a:spcPts val="5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Ex.: Education </a:t>
            </a:r>
            <a:r>
              <a:rPr lang="en-US" altLang="en-US" sz="20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000" dirty="0">
                <a:solidFill>
                  <a:srgbClr val="FF0000"/>
                </a:solidFill>
              </a:rPr>
              <a:t> [14-18] (</a:t>
            </a:r>
            <a:r>
              <a:rPr lang="en-US" altLang="en-US" sz="2000" dirty="0" err="1">
                <a:solidFill>
                  <a:srgbClr val="FF0000"/>
                </a:solidFill>
              </a:rPr>
              <a:t>yrs</a:t>
            </a:r>
            <a:r>
              <a:rPr lang="en-US" altLang="en-US" sz="2000" dirty="0">
                <a:solidFill>
                  <a:srgbClr val="FF0000"/>
                </a:solidFill>
              </a:rPr>
              <a:t>) 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000" dirty="0">
                <a:solidFill>
                  <a:srgbClr val="FF0000"/>
                </a:solidFill>
              </a:rPr>
              <a:t> mean wage = $</a:t>
            </a:r>
            <a:r>
              <a:rPr lang="en-US" altLang="en-US" sz="2000" dirty="0" smtClean="0">
                <a:solidFill>
                  <a:srgbClr val="FF0000"/>
                </a:solidFill>
              </a:rPr>
              <a:t>11.64/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hr</a:t>
            </a:r>
            <a:endParaRPr lang="zh-CN" altLang="en-US" sz="2400" dirty="0" smtClean="0"/>
          </a:p>
          <a:p>
            <a:pPr>
              <a:spcBef>
                <a:spcPts val="5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cube</a:t>
            </a:r>
            <a:r>
              <a:rPr lang="zh-CN" altLang="en-US" sz="2400" dirty="0"/>
              <a:t> </a:t>
            </a:r>
            <a:r>
              <a:rPr lang="en-US" altLang="zh-CN" sz="2400" dirty="0"/>
              <a:t>technology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8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48167</TotalTime>
  <Words>2333</Words>
  <Application>Microsoft Macintosh PowerPoint</Application>
  <PresentationFormat>On-screen Show (4:3)</PresentationFormat>
  <Paragraphs>294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Calibri</vt:lpstr>
      <vt:lpstr>Corbel</vt:lpstr>
      <vt:lpstr>Math B</vt:lpstr>
      <vt:lpstr>ＭＳ Ｐゴシック</vt:lpstr>
      <vt:lpstr>SimSun</vt:lpstr>
      <vt:lpstr>Symbol</vt:lpstr>
      <vt:lpstr>Tahoma</vt:lpstr>
      <vt:lpstr>Wingdings</vt:lpstr>
      <vt:lpstr>华文楷体</vt:lpstr>
      <vt:lpstr>Arial</vt:lpstr>
      <vt:lpstr>Office Theme</vt:lpstr>
      <vt:lpstr>Chapter 7. Advanced Frequent Pattern Mining: Diverse Patterns</vt:lpstr>
      <vt:lpstr>PowerPoint Presentation</vt:lpstr>
      <vt:lpstr>Advanced Frequent Pattern Mining</vt:lpstr>
      <vt:lpstr>Mining Diverse Patterns</vt:lpstr>
      <vt:lpstr>Mining Multiple-Level Frequent Patterns</vt:lpstr>
      <vt:lpstr>Redundancy Filtering at Mining Multi-Level Associations</vt:lpstr>
      <vt:lpstr>Customized Min-Supports for Different Kinds of Items</vt:lpstr>
      <vt:lpstr>Mining Multi-Dimensional Associations</vt:lpstr>
      <vt:lpstr>Mining Quantitative Associations</vt:lpstr>
      <vt:lpstr>Rare Patterns vs. Negative Patterns</vt:lpstr>
      <vt:lpstr>Defining Negative Correlated Patterns</vt:lpstr>
      <vt:lpstr>Defining Negative Correlation: Need Null-Invariance in Definition</vt:lpstr>
      <vt:lpstr>Advanced Frequent Pattern Mining</vt:lpstr>
      <vt:lpstr>Why Constraint-Based Mining?</vt:lpstr>
      <vt:lpstr>Meta-Rule Guided Mining</vt:lpstr>
      <vt:lpstr>Different Kinds of Constraints Lead to Different Pruning Strategies</vt:lpstr>
      <vt:lpstr>Pattern Space Pruning with Pattern Anti-Monotonicity</vt:lpstr>
      <vt:lpstr>Pattern Monotonicity and Its Roles</vt:lpstr>
      <vt:lpstr>Data Space Pruning with Data Anti-Monotonicity</vt:lpstr>
      <vt:lpstr>Different Kinds of Constraints Lead to Different Pruning Strategies</vt:lpstr>
      <vt:lpstr>References: Mining Diverse Patterns</vt:lpstr>
      <vt:lpstr>References: Constraint-Based Frequent Pattern Mining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2072</cp:revision>
  <cp:lastPrinted>2017-01-15T22:23:57Z</cp:lastPrinted>
  <dcterms:created xsi:type="dcterms:W3CDTF">2015-05-16T14:51:23Z</dcterms:created>
  <dcterms:modified xsi:type="dcterms:W3CDTF">2017-07-28T15:23:45Z</dcterms:modified>
</cp:coreProperties>
</file>