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xls" ContentType="application/vnd.ms-excel"/>
  <Default Extension="png" ContentType="image/png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1" r:id="rId2"/>
    <p:sldId id="282" r:id="rId3"/>
    <p:sldId id="283" r:id="rId4"/>
    <p:sldId id="297" r:id="rId5"/>
    <p:sldId id="298" r:id="rId6"/>
    <p:sldId id="299" r:id="rId7"/>
    <p:sldId id="300" r:id="rId8"/>
    <p:sldId id="286" r:id="rId9"/>
    <p:sldId id="284" r:id="rId10"/>
    <p:sldId id="338" r:id="rId11"/>
    <p:sldId id="301" r:id="rId12"/>
    <p:sldId id="302" r:id="rId13"/>
    <p:sldId id="303" r:id="rId14"/>
    <p:sldId id="339" r:id="rId15"/>
    <p:sldId id="304" r:id="rId16"/>
    <p:sldId id="308" r:id="rId17"/>
    <p:sldId id="309" r:id="rId18"/>
    <p:sldId id="342" r:id="rId19"/>
    <p:sldId id="310" r:id="rId20"/>
    <p:sldId id="311" r:id="rId21"/>
    <p:sldId id="305" r:id="rId22"/>
    <p:sldId id="336" r:id="rId23"/>
    <p:sldId id="337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handoutMaster" Target="handoutMasters/handoutMaster1.xml"/><Relationship Id="rId27" Type="http://schemas.openxmlformats.org/officeDocument/2006/relationships/commentAuthors" Target="commentAuthor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Relationship Id="rId2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image" Target="../media/image16.wmf"/><Relationship Id="rId3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4" Type="http://schemas.openxmlformats.org/officeDocument/2006/relationships/image" Target="../media/image21.wmf"/><Relationship Id="rId5" Type="http://schemas.openxmlformats.org/officeDocument/2006/relationships/image" Target="../media/image22.wmf"/><Relationship Id="rId6" Type="http://schemas.openxmlformats.org/officeDocument/2006/relationships/image" Target="../media/image23.wmf"/><Relationship Id="rId7" Type="http://schemas.openxmlformats.org/officeDocument/2006/relationships/image" Target="../media/image24.wmf"/><Relationship Id="rId1" Type="http://schemas.openxmlformats.org/officeDocument/2006/relationships/image" Target="../media/image18.emf"/><Relationship Id="rId2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Relationship Id="rId2" Type="http://schemas.openxmlformats.org/officeDocument/2006/relationships/image" Target="../media/image28.wmf"/><Relationship Id="rId3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4" Type="http://schemas.openxmlformats.org/officeDocument/2006/relationships/image" Target="../media/image27.wmf"/><Relationship Id="rId5" Type="http://schemas.openxmlformats.org/officeDocument/2006/relationships/image" Target="../media/image28.wmf"/><Relationship Id="rId6" Type="http://schemas.openxmlformats.org/officeDocument/2006/relationships/image" Target="../media/image29.wmf"/><Relationship Id="rId1" Type="http://schemas.openxmlformats.org/officeDocument/2006/relationships/image" Target="../media/image15.wmf"/><Relationship Id="rId2" Type="http://schemas.openxmlformats.org/officeDocument/2006/relationships/image" Target="../media/image1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4.xls"/><Relationship Id="rId4" Type="http://schemas.openxmlformats.org/officeDocument/2006/relationships/image" Target="../media/image11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17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6.bin"/><Relationship Id="rId12" Type="http://schemas.openxmlformats.org/officeDocument/2006/relationships/image" Target="../media/image22.wmf"/><Relationship Id="rId13" Type="http://schemas.openxmlformats.org/officeDocument/2006/relationships/oleObject" Target="../embeddings/oleObject7.bin"/><Relationship Id="rId14" Type="http://schemas.openxmlformats.org/officeDocument/2006/relationships/image" Target="../media/image23.wmf"/><Relationship Id="rId15" Type="http://schemas.openxmlformats.org/officeDocument/2006/relationships/oleObject" Target="../embeddings/oleObject8.bin"/><Relationship Id="rId16" Type="http://schemas.openxmlformats.org/officeDocument/2006/relationships/image" Target="../media/image24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4.xml"/><Relationship Id="rId3" Type="http://schemas.openxmlformats.org/officeDocument/2006/relationships/oleObject" Target="../embeddings/Microsoft_Excel_97_-_2004_Worksheet5.xls"/><Relationship Id="rId4" Type="http://schemas.openxmlformats.org/officeDocument/2006/relationships/image" Target="../media/image18.emf"/><Relationship Id="rId5" Type="http://schemas.openxmlformats.org/officeDocument/2006/relationships/oleObject" Target="../embeddings/Microsoft_Excel_97_-_2004_Worksheet6.xls"/><Relationship Id="rId6" Type="http://schemas.openxmlformats.org/officeDocument/2006/relationships/image" Target="../media/image19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0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4" Type="http://schemas.openxmlformats.org/officeDocument/2006/relationships/oleObject" Target="../embeddings/oleObject9.bin"/><Relationship Id="rId5" Type="http://schemas.openxmlformats.org/officeDocument/2006/relationships/image" Target="../media/image25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7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8.wmf"/><Relationship Id="rId7" Type="http://schemas.openxmlformats.org/officeDocument/2006/relationships/oleObject" Target="../embeddings/oleObject12.bin"/><Relationship Id="rId8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7.bin"/><Relationship Id="rId12" Type="http://schemas.openxmlformats.org/officeDocument/2006/relationships/image" Target="../media/image28.wmf"/><Relationship Id="rId13" Type="http://schemas.openxmlformats.org/officeDocument/2006/relationships/oleObject" Target="../embeddings/oleObject18.bin"/><Relationship Id="rId14" Type="http://schemas.openxmlformats.org/officeDocument/2006/relationships/image" Target="../media/image29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3.bin"/><Relationship Id="rId4" Type="http://schemas.openxmlformats.org/officeDocument/2006/relationships/image" Target="../media/image15.wmf"/><Relationship Id="rId5" Type="http://schemas.openxmlformats.org/officeDocument/2006/relationships/oleObject" Target="../embeddings/oleObject14.bin"/><Relationship Id="rId6" Type="http://schemas.openxmlformats.org/officeDocument/2006/relationships/image" Target="../media/image16.wmf"/><Relationship Id="rId7" Type="http://schemas.openxmlformats.org/officeDocument/2006/relationships/oleObject" Target="../embeddings/oleObject15.bin"/><Relationship Id="rId8" Type="http://schemas.openxmlformats.org/officeDocument/2006/relationships/image" Target="../media/image17.wmf"/><Relationship Id="rId9" Type="http://schemas.openxmlformats.org/officeDocument/2006/relationships/oleObject" Target="../embeddings/oleObject16.bin"/><Relationship Id="rId10" Type="http://schemas.openxmlformats.org/officeDocument/2006/relationships/image" Target="../media/image2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4" Type="http://schemas.openxmlformats.org/officeDocument/2006/relationships/image" Target="../media/image30.wmf"/><Relationship Id="rId5" Type="http://schemas.openxmlformats.org/officeDocument/2006/relationships/oleObject" Target="../embeddings/oleObject20.bin"/><Relationship Id="rId6" Type="http://schemas.openxmlformats.org/officeDocument/2006/relationships/image" Target="../media/image31.wmf"/><Relationship Id="rId7" Type="http://schemas.openxmlformats.org/officeDocument/2006/relationships/image" Target="../media/image32.jpe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oleObject" Target="../embeddings/Microsoft_Excel_97_-_2004_Worksheet1.xls"/><Relationship Id="rId5" Type="http://schemas.openxmlformats.org/officeDocument/2006/relationships/image" Target="../media/image2.emf"/><Relationship Id="rId6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4" Type="http://schemas.openxmlformats.org/officeDocument/2006/relationships/image" Target="../media/image7.wmf"/><Relationship Id="rId5" Type="http://schemas.openxmlformats.org/officeDocument/2006/relationships/oleObject" Target="../embeddings/Microsoft_Excel_97_-_2004_Worksheet2.xls"/><Relationship Id="rId6" Type="http://schemas.openxmlformats.org/officeDocument/2006/relationships/image" Target="../media/image5.emf"/><Relationship Id="rId7" Type="http://schemas.openxmlformats.org/officeDocument/2006/relationships/image" Target="../media/image8.wmf"/><Relationship Id="rId8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_-_2004_Worksheet3.xls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8" y="0"/>
            <a:ext cx="9144000" cy="504907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B050"/>
                </a:solidFill>
              </a:rPr>
              <a:t>Meng</a:t>
            </a:r>
            <a:r>
              <a:rPr lang="zh-CN" altLang="en-US" dirty="0" smtClean="0">
                <a:solidFill>
                  <a:srgbClr val="00B050"/>
                </a:solidFill>
              </a:rPr>
              <a:t> </a:t>
            </a:r>
            <a:r>
              <a:rPr lang="en-US" altLang="zh-CN" dirty="0" smtClean="0">
                <a:solidFill>
                  <a:srgbClr val="00B05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136"/>
            <a:ext cx="7772400" cy="2268074"/>
          </a:xfrm>
        </p:spPr>
        <p:txBody>
          <a:bodyPr>
            <a:normAutofit/>
          </a:bodyPr>
          <a:lstStyle/>
          <a:p>
            <a:pPr algn="r"/>
            <a:r>
              <a:rPr lang="en-US" altLang="zh-CN" dirty="0" smtClean="0">
                <a:solidFill>
                  <a:srgbClr val="FF0000"/>
                </a:solidFill>
              </a:rPr>
              <a:t>Chapter 8.</a:t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Classification: Decision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Tree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Quinlan’s</a:t>
            </a:r>
            <a:r>
              <a:rPr lang="zh-CN" altLang="en-US" dirty="0" smtClean="0"/>
              <a:t> </a:t>
            </a:r>
            <a:r>
              <a:rPr lang="en-US" altLang="zh-CN" dirty="0" smtClean="0"/>
              <a:t>Example</a:t>
            </a:r>
            <a:r>
              <a:rPr lang="zh-CN" altLang="en-US" dirty="0" smtClean="0"/>
              <a:t> </a:t>
            </a:r>
            <a:r>
              <a:rPr lang="mr-IN" altLang="zh-CN" dirty="0" smtClean="0"/>
              <a:t>–</a:t>
            </a:r>
            <a:r>
              <a:rPr lang="zh-CN" altLang="en-US" dirty="0" smtClean="0"/>
              <a:t> </a:t>
            </a:r>
            <a:r>
              <a:rPr lang="en-US" altLang="zh-CN" dirty="0" smtClean="0"/>
              <a:t>Playing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Tennis?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3900549"/>
              </p:ext>
            </p:extLst>
          </p:nvPr>
        </p:nvGraphicFramePr>
        <p:xfrm>
          <a:off x="119589" y="1447361"/>
          <a:ext cx="4644426" cy="3898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37" name="Worksheet" r:id="rId3" imgW="6565900" imgH="5473700" progId="Excel.Sheet.8">
                  <p:embed/>
                </p:oleObj>
              </mc:Choice>
              <mc:Fallback>
                <p:oleObj name="Worksheet" r:id="rId3" imgW="6565900" imgH="54737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89" y="1447361"/>
                        <a:ext cx="4644426" cy="38982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4572000" y="3702570"/>
            <a:ext cx="4377050" cy="2653780"/>
            <a:chOff x="786" y="768"/>
            <a:chExt cx="3951" cy="2690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234" y="768"/>
              <a:ext cx="77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 dirty="0">
                  <a:latin typeface="Comic Sans MS" charset="0"/>
                </a:rPr>
                <a:t>outlook</a:t>
              </a: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2176" y="1382"/>
              <a:ext cx="8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overcast</a:t>
              </a:r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159" y="1958"/>
              <a:ext cx="895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humidity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685" y="1958"/>
              <a:ext cx="623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windy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817" y="2567"/>
              <a:ext cx="4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high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726" y="2567"/>
              <a:ext cx="7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normal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4174" y="2576"/>
              <a:ext cx="56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false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386" y="2585"/>
              <a:ext cx="50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true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H="1">
              <a:off x="1616" y="1078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2619" y="1107"/>
              <a:ext cx="1" cy="34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3038" y="1126"/>
              <a:ext cx="938" cy="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1392" y="1250"/>
              <a:ext cx="619" cy="296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sunny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451" y="1298"/>
              <a:ext cx="46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rain</a:t>
              </a:r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 flipH="1">
              <a:off x="1094" y="2307"/>
              <a:ext cx="311" cy="3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1805" y="2336"/>
              <a:ext cx="265" cy="26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3598" y="2336"/>
              <a:ext cx="217" cy="28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215" y="2345"/>
              <a:ext cx="207" cy="24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1063" y="2864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455" y="283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570" y="2834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2080" y="284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2620" y="1645"/>
              <a:ext cx="0" cy="27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929" y="311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N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3502" y="3119"/>
              <a:ext cx="26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CC99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N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1970" y="311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P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346" y="3119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P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511" y="1960"/>
              <a:ext cx="2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altLang="en-US">
                  <a:latin typeface="Comic Sans MS" charset="0"/>
                </a:rPr>
                <a:t>P</a:t>
              </a:r>
            </a:p>
          </p:txBody>
        </p:sp>
        <p:sp>
          <p:nvSpPr>
            <p:cNvPr id="34" name="Oval 31"/>
            <p:cNvSpPr>
              <a:spLocks noChangeArrowheads="1"/>
            </p:cNvSpPr>
            <p:nvPr/>
          </p:nvSpPr>
          <p:spPr bwMode="auto">
            <a:xfrm>
              <a:off x="2322" y="19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Oval 32"/>
            <p:cNvSpPr>
              <a:spLocks noChangeArrowheads="1"/>
            </p:cNvSpPr>
            <p:nvPr/>
          </p:nvSpPr>
          <p:spPr bwMode="auto">
            <a:xfrm>
              <a:off x="1794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33"/>
            <p:cNvSpPr>
              <a:spLocks noChangeArrowheads="1"/>
            </p:cNvSpPr>
            <p:nvPr/>
          </p:nvSpPr>
          <p:spPr bwMode="auto">
            <a:xfrm>
              <a:off x="786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4"/>
            <p:cNvSpPr>
              <a:spLocks noChangeArrowheads="1"/>
            </p:cNvSpPr>
            <p:nvPr/>
          </p:nvSpPr>
          <p:spPr bwMode="auto">
            <a:xfrm>
              <a:off x="3330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35"/>
            <p:cNvSpPr>
              <a:spLocks noChangeArrowheads="1"/>
            </p:cNvSpPr>
            <p:nvPr/>
          </p:nvSpPr>
          <p:spPr bwMode="auto">
            <a:xfrm>
              <a:off x="4146" y="3122"/>
              <a:ext cx="576" cy="336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344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Algorithm for Decision Tree Induction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400" dirty="0"/>
              <a:t>Basic algorithm (a greedy algorithm)</a:t>
            </a:r>
          </a:p>
          <a:p>
            <a:pPr lvl="1"/>
            <a:r>
              <a:rPr lang="en-US" altLang="en-US" sz="2400" dirty="0"/>
              <a:t>Tree is constructed in a </a:t>
            </a:r>
            <a:r>
              <a:rPr lang="en-US" altLang="en-US" sz="2400" b="1" dirty="0"/>
              <a:t>top-down recursive divide-and-conquer manner</a:t>
            </a:r>
          </a:p>
          <a:p>
            <a:pPr lvl="1"/>
            <a:r>
              <a:rPr lang="en-US" altLang="en-US" sz="2400" dirty="0"/>
              <a:t>At start, all the training examples are at the root</a:t>
            </a:r>
          </a:p>
          <a:p>
            <a:pPr lvl="1"/>
            <a:r>
              <a:rPr lang="en-US" altLang="en-US" sz="2400" dirty="0"/>
              <a:t>Attributes are categorical (if continuous-valued, they are discretized in advance)</a:t>
            </a:r>
          </a:p>
          <a:p>
            <a:pPr lvl="1"/>
            <a:r>
              <a:rPr lang="en-US" altLang="en-US" sz="2400" dirty="0"/>
              <a:t>Examples are partitioned recursively based on </a:t>
            </a:r>
            <a:r>
              <a:rPr lang="en-US" altLang="en-US" sz="2400" b="1" dirty="0"/>
              <a:t>selected attributes</a:t>
            </a:r>
          </a:p>
          <a:p>
            <a:pPr lvl="1"/>
            <a:r>
              <a:rPr lang="en-US" altLang="en-US" sz="2400" dirty="0">
                <a:solidFill>
                  <a:srgbClr val="FF0000"/>
                </a:solidFill>
              </a:rPr>
              <a:t>Test attributes are selected on the basis of a heuristic or statistical measure (e.g., </a:t>
            </a:r>
            <a:r>
              <a:rPr lang="en-US" altLang="en-US" sz="2400" b="1" dirty="0">
                <a:solidFill>
                  <a:srgbClr val="FF0000"/>
                </a:solidFill>
              </a:rPr>
              <a:t>information gain</a:t>
            </a:r>
            <a:r>
              <a:rPr lang="en-US" altLang="en-US" sz="2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en-US" sz="2400" dirty="0"/>
              <a:t>Conditions for stopping partitioning</a:t>
            </a:r>
          </a:p>
          <a:p>
            <a:pPr lvl="1"/>
            <a:r>
              <a:rPr lang="en-US" altLang="en-US" sz="2400" dirty="0"/>
              <a:t>All samples for a given node belong to the same class</a:t>
            </a:r>
          </a:p>
          <a:p>
            <a:pPr lvl="1"/>
            <a:r>
              <a:rPr lang="en-US" altLang="en-US" sz="2400" dirty="0"/>
              <a:t>There are no remaining attributes for further partitioning—</a:t>
            </a:r>
            <a:r>
              <a:rPr lang="en-US" altLang="en-US" sz="2400" b="1" dirty="0"/>
              <a:t>majority voting </a:t>
            </a:r>
            <a:r>
              <a:rPr lang="en-US" altLang="en-US" sz="2400" dirty="0"/>
              <a:t>is employed for classifying the leaf</a:t>
            </a:r>
          </a:p>
          <a:p>
            <a:pPr lvl="1"/>
            <a:r>
              <a:rPr lang="en-US" altLang="en-US" sz="2400" dirty="0"/>
              <a:t>There are no samples </a:t>
            </a:r>
            <a:r>
              <a:rPr lang="en-US" altLang="en-US" sz="2400" dirty="0" smtClean="0"/>
              <a:t>left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0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Brief Review of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Entropy (Information Theory)</a:t>
            </a:r>
          </a:p>
          <a:p>
            <a:pPr lvl="1"/>
            <a:r>
              <a:rPr lang="en-US" sz="2400" dirty="0"/>
              <a:t>A measure of uncertainty associated with a random number</a:t>
            </a:r>
          </a:p>
          <a:p>
            <a:pPr lvl="1"/>
            <a:r>
              <a:rPr lang="en-US" sz="2400" dirty="0"/>
              <a:t>Calculation:  For a discrete random variable Y taking m distinct values {y</a:t>
            </a:r>
            <a:r>
              <a:rPr lang="en-US" sz="2400" baseline="-25000" dirty="0"/>
              <a:t>1</a:t>
            </a:r>
            <a:r>
              <a:rPr lang="en-US" sz="2400" dirty="0"/>
              <a:t>, y</a:t>
            </a:r>
            <a:r>
              <a:rPr lang="en-US" sz="2400" baseline="-25000" dirty="0"/>
              <a:t>2</a:t>
            </a:r>
            <a:r>
              <a:rPr lang="en-US" sz="2400" dirty="0"/>
              <a:t>, …, </a:t>
            </a:r>
            <a:r>
              <a:rPr lang="en-US" sz="2400" dirty="0" err="1"/>
              <a:t>y</a:t>
            </a:r>
            <a:r>
              <a:rPr lang="en-US" sz="2400" baseline="-25000" dirty="0" err="1"/>
              <a:t>m</a:t>
            </a:r>
            <a:r>
              <a:rPr lang="en-US" sz="2400" dirty="0"/>
              <a:t>}</a:t>
            </a:r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400" dirty="0"/>
          </a:p>
          <a:p>
            <a:pPr lvl="1"/>
            <a:r>
              <a:rPr lang="en-US" sz="2400" dirty="0"/>
              <a:t>Interpretation</a:t>
            </a:r>
          </a:p>
          <a:p>
            <a:pPr lvl="2"/>
            <a:r>
              <a:rPr lang="en-US" dirty="0"/>
              <a:t>Higher entropy </a:t>
            </a:r>
            <a:r>
              <a:rPr lang="en-US" dirty="0">
                <a:latin typeface="Calibri" panose="020F0502020204030204" pitchFamily="34" charset="0"/>
              </a:rPr>
              <a:t>→ higher uncertainty</a:t>
            </a:r>
          </a:p>
          <a:p>
            <a:pPr lvl="2"/>
            <a:r>
              <a:rPr lang="en-US" dirty="0"/>
              <a:t>Lower entropy </a:t>
            </a:r>
            <a:r>
              <a:rPr lang="en-US" dirty="0">
                <a:latin typeface="Calibri" panose="020F0502020204030204" pitchFamily="34" charset="0"/>
              </a:rPr>
              <a:t>→ lower uncertainty</a:t>
            </a:r>
            <a:endParaRPr lang="en-US" dirty="0"/>
          </a:p>
          <a:p>
            <a:r>
              <a:rPr lang="en-US" sz="2400" dirty="0"/>
              <a:t>Conditional entropy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778" y="3533665"/>
            <a:ext cx="4650568" cy="6590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778" y="6023118"/>
            <a:ext cx="3149197" cy="515794"/>
          </a:xfrm>
          <a:prstGeom prst="rect">
            <a:avLst/>
          </a:prstGeom>
        </p:spPr>
      </p:pic>
      <p:pic>
        <p:nvPicPr>
          <p:cNvPr id="7" name="Picture 2" descr="Image result for entrop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130" y="3533666"/>
            <a:ext cx="2574919" cy="2397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7376855" y="5996396"/>
            <a:ext cx="809468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m = 2</a:t>
            </a:r>
          </a:p>
        </p:txBody>
      </p:sp>
    </p:spTree>
    <p:extLst>
      <p:ext uri="{BB962C8B-B14F-4D97-AF65-F5344CB8AC3E}">
        <p14:creationId xmlns:p14="http://schemas.microsoft.com/office/powerpoint/2010/main" val="757062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Attribute Selection Measure: Information Gain (ID3/C4.5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Select the attribute with the highest information gain</a:t>
            </a:r>
          </a:p>
          <a:p>
            <a:r>
              <a:rPr lang="en-US" altLang="en-US" dirty="0" smtClean="0"/>
              <a:t>Let p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 be the probability that an arbitrary tuple in D belongs to class C</a:t>
            </a:r>
            <a:r>
              <a:rPr lang="en-US" altLang="en-US" baseline="-25000" dirty="0" smtClean="0"/>
              <a:t>i</a:t>
            </a:r>
            <a:r>
              <a:rPr lang="en-US" altLang="en-US" dirty="0" smtClean="0"/>
              <a:t>, estimated by |C</a:t>
            </a:r>
            <a:r>
              <a:rPr lang="en-US" altLang="en-US" baseline="-25000" dirty="0" smtClean="0"/>
              <a:t>i, D</a:t>
            </a:r>
            <a:r>
              <a:rPr lang="en-US" altLang="en-US" dirty="0" smtClean="0"/>
              <a:t>|/|D|</a:t>
            </a:r>
          </a:p>
          <a:p>
            <a:r>
              <a:rPr lang="en-US" altLang="en-US" dirty="0" smtClean="0"/>
              <a:t>Expected information (entropy) needed to classify a tuple in D:</a:t>
            </a:r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Information needed (after using A to split D into v partitions) to classify D:</a:t>
            </a:r>
          </a:p>
          <a:p>
            <a:endParaRPr lang="en-US" altLang="en-US" dirty="0" smtClean="0"/>
          </a:p>
          <a:p>
            <a:endParaRPr lang="en-US" altLang="en-US" dirty="0" smtClean="0"/>
          </a:p>
          <a:p>
            <a:r>
              <a:rPr lang="en-US" altLang="en-US" dirty="0" smtClean="0"/>
              <a:t>Information gained by branching on attribute A</a:t>
            </a:r>
          </a:p>
          <a:p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0468988"/>
              </p:ext>
            </p:extLst>
          </p:nvPr>
        </p:nvGraphicFramePr>
        <p:xfrm>
          <a:off x="2384426" y="2993009"/>
          <a:ext cx="362682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1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2993009"/>
                        <a:ext cx="3626820" cy="93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9569626"/>
              </p:ext>
            </p:extLst>
          </p:nvPr>
        </p:nvGraphicFramePr>
        <p:xfrm>
          <a:off x="2384426" y="4492783"/>
          <a:ext cx="400862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2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4426" y="4492783"/>
                        <a:ext cx="400862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9545"/>
              </p:ext>
            </p:extLst>
          </p:nvPr>
        </p:nvGraphicFramePr>
        <p:xfrm>
          <a:off x="2347550" y="5891830"/>
          <a:ext cx="4008620" cy="46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33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7550" y="5891830"/>
                        <a:ext cx="4008620" cy="46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266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Attribute Selection: Information 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63"/>
          <p:cNvGrpSpPr>
            <a:grpSpLocks/>
          </p:cNvGrpSpPr>
          <p:nvPr/>
        </p:nvGrpSpPr>
        <p:grpSpPr bwMode="auto">
          <a:xfrm>
            <a:off x="1393382" y="2096464"/>
            <a:ext cx="6226618" cy="3581060"/>
            <a:chOff x="743" y="1152"/>
            <a:chExt cx="4019" cy="2403"/>
          </a:xfrm>
        </p:grpSpPr>
        <p:sp>
          <p:nvSpPr>
            <p:cNvPr id="7" name="Rectangle 3"/>
            <p:cNvSpPr>
              <a:spLocks noChangeArrowheads="1"/>
            </p:cNvSpPr>
            <p:nvPr/>
          </p:nvSpPr>
          <p:spPr bwMode="auto">
            <a:xfrm>
              <a:off x="2364" y="1152"/>
              <a:ext cx="520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1200" y="2342"/>
              <a:ext cx="820" cy="2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student?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3421" y="2342"/>
              <a:ext cx="1163" cy="29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credit rating?</a:t>
              </a:r>
            </a:p>
          </p:txBody>
        </p:sp>
        <p:sp>
          <p:nvSpPr>
            <p:cNvPr id="10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Rectangle 14"/>
            <p:cNvSpPr>
              <a:spLocks noChangeArrowheads="1"/>
            </p:cNvSpPr>
            <p:nvPr/>
          </p:nvSpPr>
          <p:spPr bwMode="auto">
            <a:xfrm>
              <a:off x="1535" y="1809"/>
              <a:ext cx="493" cy="26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&lt;=30</a:t>
              </a:r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3365" y="1804"/>
              <a:ext cx="415" cy="2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rbel" charset="0"/>
                  <a:ea typeface="Corbel" charset="0"/>
                  <a:cs typeface="Corbel" charset="0"/>
                </a:rPr>
                <a:t>&gt;40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2619" y="1440"/>
              <a:ext cx="0" cy="9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Rectangle 25"/>
            <p:cNvSpPr>
              <a:spLocks noChangeArrowheads="1"/>
            </p:cNvSpPr>
            <p:nvPr/>
          </p:nvSpPr>
          <p:spPr bwMode="auto">
            <a:xfrm>
              <a:off x="743" y="326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0" name="Rectangle 27"/>
            <p:cNvSpPr>
              <a:spLocks noChangeArrowheads="1"/>
            </p:cNvSpPr>
            <p:nvPr/>
          </p:nvSpPr>
          <p:spPr bwMode="auto">
            <a:xfrm>
              <a:off x="2006" y="326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1" name="Rectangle 28"/>
            <p:cNvSpPr>
              <a:spLocks noChangeArrowheads="1"/>
            </p:cNvSpPr>
            <p:nvPr/>
          </p:nvSpPr>
          <p:spPr bwMode="auto">
            <a:xfrm>
              <a:off x="4346" y="3216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2415" y="234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2288" y="1804"/>
              <a:ext cx="67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31..40</a:t>
              </a:r>
              <a:endParaRPr lang="en-US" alt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Rectangle 62"/>
            <p:cNvSpPr>
              <a:spLocks noChangeArrowheads="1"/>
            </p:cNvSpPr>
            <p:nvPr/>
          </p:nvSpPr>
          <p:spPr bwMode="auto">
            <a:xfrm rot="21456844">
              <a:off x="3143" y="321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5" name="Rectangle 9"/>
            <p:cNvSpPr>
              <a:spLocks noChangeArrowheads="1"/>
            </p:cNvSpPr>
            <p:nvPr/>
          </p:nvSpPr>
          <p:spPr bwMode="auto">
            <a:xfrm>
              <a:off x="4160" y="2784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fair</a:t>
              </a:r>
            </a:p>
          </p:txBody>
        </p:sp>
        <p:sp>
          <p:nvSpPr>
            <p:cNvPr id="26" name="Rectangle 10"/>
            <p:cNvSpPr>
              <a:spLocks noChangeArrowheads="1"/>
            </p:cNvSpPr>
            <p:nvPr/>
          </p:nvSpPr>
          <p:spPr bwMode="auto">
            <a:xfrm>
              <a:off x="3054" y="2784"/>
              <a:ext cx="843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excellent</a:t>
              </a:r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1850" y="2832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</p:grpSp>
      <p:sp>
        <p:nvSpPr>
          <p:cNvPr id="29" name="Rectangle 28"/>
          <p:cNvSpPr/>
          <p:nvPr/>
        </p:nvSpPr>
        <p:spPr>
          <a:xfrm>
            <a:off x="4778592" y="1883794"/>
            <a:ext cx="333726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Gain(age), Gain(income),</a:t>
            </a:r>
          </a:p>
          <a:p>
            <a:r>
              <a:rPr lang="en-US" dirty="0" smtClean="0"/>
              <a:t>Gain(student), Gain(credit rating)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39854" y="3522660"/>
            <a:ext cx="192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Gain(income),</a:t>
            </a:r>
          </a:p>
          <a:p>
            <a:r>
              <a:rPr lang="en-US" dirty="0" smtClean="0"/>
              <a:t>Gain(student),</a:t>
            </a:r>
          </a:p>
          <a:p>
            <a:r>
              <a:rPr lang="en-US" dirty="0" smtClean="0"/>
              <a:t>Gain(credit rating)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7061882" y="2958493"/>
            <a:ext cx="192437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Gain(income),</a:t>
            </a:r>
          </a:p>
          <a:p>
            <a:r>
              <a:rPr lang="en-US" dirty="0" smtClean="0"/>
              <a:t>Gain(student),</a:t>
            </a:r>
          </a:p>
          <a:p>
            <a:r>
              <a:rPr lang="en-US" dirty="0" smtClean="0"/>
              <a:t>Gain(credit rating)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2303819" y="272485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 (2,3)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599175" y="2710444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4 (4,0)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5538787" y="2724852"/>
            <a:ext cx="763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5 (3,2)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3789438" y="1651130"/>
            <a:ext cx="8851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14 (9,5)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2970167" y="1186733"/>
            <a:ext cx="2950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#total </a:t>
            </a:r>
            <a:r>
              <a:rPr lang="en-US" dirty="0" smtClean="0"/>
              <a:t>(#positive, #negative)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817458" y="4840379"/>
            <a:ext cx="756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3 (0,3)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3744399" y="4874530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(2,0)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5705695" y="4960601"/>
            <a:ext cx="785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 (0,2)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7422939" y="4840379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 (3, 0)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54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Attribute Selection: Information Gain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21851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000" dirty="0">
                <a:solidFill>
                  <a:srgbClr val="121328"/>
                </a:solidFill>
              </a:rPr>
              <a:t>Class P: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“yes”</a:t>
            </a:r>
          </a:p>
          <a:p>
            <a:pPr>
              <a:lnSpc>
                <a:spcPct val="80000"/>
              </a:lnSpc>
              <a:spcBef>
                <a:spcPct val="30000"/>
              </a:spcBef>
              <a:buSzPct val="80000"/>
            </a:pPr>
            <a:r>
              <a:rPr lang="en-US" altLang="en-US" sz="2000" dirty="0">
                <a:solidFill>
                  <a:srgbClr val="121328"/>
                </a:solidFill>
              </a:rPr>
              <a:t>Class N: </a:t>
            </a:r>
            <a:r>
              <a:rPr lang="en-US" altLang="en-US" sz="2000" dirty="0" err="1">
                <a:solidFill>
                  <a:srgbClr val="121328"/>
                </a:solidFill>
              </a:rPr>
              <a:t>buys_computer</a:t>
            </a:r>
            <a:r>
              <a:rPr lang="en-US" altLang="en-US" sz="2000" dirty="0">
                <a:solidFill>
                  <a:srgbClr val="121328"/>
                </a:solidFill>
              </a:rPr>
              <a:t> = “no”</a:t>
            </a:r>
            <a:endParaRPr lang="en-US" altLang="en-US" sz="2000" dirty="0"/>
          </a:p>
          <a:p>
            <a:endParaRPr lang="en-US" sz="20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5033963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  <a:buNone/>
            </a:pPr>
            <a:r>
              <a:rPr lang="en-US" altLang="en-US" sz="1600" dirty="0">
                <a:solidFill>
                  <a:srgbClr val="121328"/>
                </a:solidFill>
              </a:rPr>
              <a:t> </a:t>
            </a: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en-US" sz="1600" dirty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130000"/>
              </a:lnSpc>
              <a:buNone/>
            </a:pPr>
            <a:r>
              <a:rPr lang="en-US" altLang="en-US" sz="1800" dirty="0" smtClean="0">
                <a:solidFill>
                  <a:srgbClr val="121328"/>
                </a:solidFill>
              </a:rPr>
              <a:t>	means </a:t>
            </a:r>
            <a:r>
              <a:rPr lang="en-US" altLang="en-US" sz="1800" dirty="0">
                <a:solidFill>
                  <a:srgbClr val="121328"/>
                </a:solidFill>
              </a:rPr>
              <a:t>“age &lt;=30” has 5 out of 14 samples, with 2 </a:t>
            </a:r>
            <a:r>
              <a:rPr lang="en-US" altLang="en-US" sz="1800" dirty="0" err="1">
                <a:solidFill>
                  <a:srgbClr val="121328"/>
                </a:solidFill>
              </a:rPr>
              <a:t>yes’es</a:t>
            </a:r>
            <a:r>
              <a:rPr lang="en-US" altLang="en-US" sz="1800" dirty="0">
                <a:solidFill>
                  <a:srgbClr val="121328"/>
                </a:solidFill>
              </a:rPr>
              <a:t>  and 3 no’s.   Hence</a:t>
            </a:r>
            <a:endParaRPr lang="en-US" altLang="en-US" sz="1800" dirty="0"/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sz="1600" dirty="0" smtClean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endParaRPr lang="en-US" altLang="en-US" sz="1600" dirty="0">
              <a:solidFill>
                <a:srgbClr val="121328"/>
              </a:solidFill>
            </a:endParaRPr>
          </a:p>
          <a:p>
            <a:pPr>
              <a:lnSpc>
                <a:spcPct val="90000"/>
              </a:lnSpc>
              <a:buClr>
                <a:schemeClr val="accent1"/>
              </a:buClr>
              <a:buNone/>
            </a:pPr>
            <a:r>
              <a:rPr lang="en-US" altLang="en-US" sz="1800" dirty="0">
                <a:solidFill>
                  <a:srgbClr val="121328"/>
                </a:solidFill>
              </a:rPr>
              <a:t>Similarly,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2867257"/>
              </p:ext>
            </p:extLst>
          </p:nvPr>
        </p:nvGraphicFramePr>
        <p:xfrm>
          <a:off x="693464" y="2655703"/>
          <a:ext cx="3046412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1" name="Worksheet" r:id="rId3" imgW="3835400" imgH="1524000" progId="Excel.Sheet.8">
                  <p:embed/>
                </p:oleObj>
              </mc:Choice>
              <mc:Fallback>
                <p:oleObj name="Worksheet" r:id="rId3" imgW="3835400" imgH="1524000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64" y="2655703"/>
                        <a:ext cx="3046412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2126922"/>
              </p:ext>
            </p:extLst>
          </p:nvPr>
        </p:nvGraphicFramePr>
        <p:xfrm>
          <a:off x="0" y="3716338"/>
          <a:ext cx="4648200" cy="314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2" name="Worksheet" r:id="rId5" imgW="6985000" imgH="4991100" progId="Excel.Sheet.8">
                  <p:embed/>
                </p:oleObj>
              </mc:Choice>
              <mc:Fallback>
                <p:oleObj name="Worksheet" r:id="rId5" imgW="6985000" imgH="4991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716338"/>
                        <a:ext cx="4648200" cy="314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0224057"/>
              </p:ext>
            </p:extLst>
          </p:nvPr>
        </p:nvGraphicFramePr>
        <p:xfrm>
          <a:off x="149149" y="2001009"/>
          <a:ext cx="4884814" cy="533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3" name="Equation" r:id="rId7" imgW="3314700" imgH="393700" progId="Equation.3">
                  <p:embed/>
                </p:oleObj>
              </mc:Choice>
              <mc:Fallback>
                <p:oleObj name="Equation" r:id="rId7" imgW="33147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149" y="2001009"/>
                        <a:ext cx="4884814" cy="533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2904645"/>
              </p:ext>
            </p:extLst>
          </p:nvPr>
        </p:nvGraphicFramePr>
        <p:xfrm>
          <a:off x="5115654" y="1528171"/>
          <a:ext cx="3103692" cy="1097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4" name="Equation" r:id="rId9" imgW="2044700" imgH="812800" progId="Equation.3">
                  <p:embed/>
                </p:oleObj>
              </mc:Choice>
              <mc:Fallback>
                <p:oleObj name="Equation" r:id="rId9" imgW="20447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5654" y="1528171"/>
                        <a:ext cx="3103692" cy="1097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6336521"/>
              </p:ext>
            </p:extLst>
          </p:nvPr>
        </p:nvGraphicFramePr>
        <p:xfrm>
          <a:off x="4374990" y="2625356"/>
          <a:ext cx="1013146" cy="627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5" name="Equation" r:id="rId11" imgW="583947" imgH="393529" progId="Equation.3">
                  <p:embed/>
                </p:oleObj>
              </mc:Choice>
              <mc:Fallback>
                <p:oleObj name="Equation" r:id="rId11" imgW="583947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4990" y="2625356"/>
                        <a:ext cx="1013146" cy="6279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449970"/>
              </p:ext>
            </p:extLst>
          </p:nvPr>
        </p:nvGraphicFramePr>
        <p:xfrm>
          <a:off x="5268195" y="4760991"/>
          <a:ext cx="2951151" cy="980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6" name="Equation" r:id="rId13" imgW="3594100" imgH="1193800" progId="Equation.3">
                  <p:embed/>
                </p:oleObj>
              </mc:Choice>
              <mc:Fallback>
                <p:oleObj name="Equation" r:id="rId13" imgW="3594100" imgH="119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8195" y="4760991"/>
                        <a:ext cx="2951151" cy="980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908877"/>
              </p:ext>
            </p:extLst>
          </p:nvPr>
        </p:nvGraphicFramePr>
        <p:xfrm>
          <a:off x="4800600" y="3889545"/>
          <a:ext cx="4271963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527" name="Equation" r:id="rId15" imgW="2552700" imgH="241300" progId="Equation.3">
                  <p:embed/>
                </p:oleObj>
              </mc:Choice>
              <mc:Fallback>
                <p:oleObj name="Equation" r:id="rId15" imgW="25527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889545"/>
                        <a:ext cx="4271963" cy="388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/>
        </p:nvSpPr>
        <p:spPr>
          <a:xfrm>
            <a:off x="4278039" y="2625357"/>
            <a:ext cx="4408761" cy="8823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561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Gain Ratio for Attribute Selection (C4.5)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en-US" dirty="0"/>
              <a:t>Information gain measure is </a:t>
            </a:r>
            <a:r>
              <a:rPr lang="en-US" altLang="en-US" dirty="0">
                <a:solidFill>
                  <a:srgbClr val="FF0000"/>
                </a:solidFill>
              </a:rPr>
              <a:t>biased</a:t>
            </a:r>
            <a:r>
              <a:rPr lang="en-US" altLang="en-US" dirty="0"/>
              <a:t> towards attributes with </a:t>
            </a:r>
            <a:r>
              <a:rPr lang="en-US" altLang="en-US" dirty="0">
                <a:solidFill>
                  <a:srgbClr val="FF0000"/>
                </a:solidFill>
              </a:rPr>
              <a:t>a large number of </a:t>
            </a:r>
            <a:r>
              <a:rPr lang="en-US" altLang="en-US" dirty="0" smtClean="0">
                <a:solidFill>
                  <a:srgbClr val="FF0000"/>
                </a:solidFill>
              </a:rPr>
              <a:t>values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(Why?)</a:t>
            </a: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b="1" dirty="0"/>
              <a:t>C4.5 (a successor of ID3) </a:t>
            </a:r>
            <a:r>
              <a:rPr lang="en-US" altLang="en-US" dirty="0"/>
              <a:t>uses </a:t>
            </a:r>
            <a:r>
              <a:rPr lang="en-US" altLang="en-US" b="1" dirty="0">
                <a:solidFill>
                  <a:srgbClr val="FF0000"/>
                </a:solidFill>
              </a:rPr>
              <a:t>gain ratio </a:t>
            </a:r>
            <a:r>
              <a:rPr lang="en-US" altLang="en-US" dirty="0"/>
              <a:t>to overcome the problem (normalization to information gain)</a:t>
            </a:r>
          </a:p>
          <a:p>
            <a:endParaRPr lang="en-US" altLang="en-US" dirty="0"/>
          </a:p>
          <a:p>
            <a:endParaRPr lang="en-US" altLang="en-US" dirty="0"/>
          </a:p>
          <a:p>
            <a:pPr lvl="1"/>
            <a:r>
              <a:rPr lang="en-US" altLang="en-US" dirty="0" err="1"/>
              <a:t>GainRatio</a:t>
            </a:r>
            <a:r>
              <a:rPr lang="en-US" altLang="en-US" dirty="0"/>
              <a:t>(A) = Gain(A)/</a:t>
            </a:r>
            <a:r>
              <a:rPr lang="en-US" altLang="en-US" dirty="0" err="1"/>
              <a:t>SplitInfo</a:t>
            </a:r>
            <a:r>
              <a:rPr lang="en-US" altLang="en-US" dirty="0"/>
              <a:t>(A)</a:t>
            </a:r>
          </a:p>
          <a:p>
            <a:r>
              <a:rPr lang="en-US" altLang="en-US" dirty="0"/>
              <a:t>Ex.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 err="1" smtClean="0"/>
              <a:t>gain_ratio</a:t>
            </a:r>
            <a:r>
              <a:rPr lang="en-US" altLang="en-US" dirty="0" smtClean="0"/>
              <a:t>(income</a:t>
            </a:r>
            <a:r>
              <a:rPr lang="en-US" altLang="en-US" dirty="0"/>
              <a:t>) = 0.029/1.557 = 0.019</a:t>
            </a:r>
          </a:p>
          <a:p>
            <a:r>
              <a:rPr lang="en-US" altLang="en-US" dirty="0"/>
              <a:t>The attribute with the maximum gain ratio is selected as the splitting attribute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10" descr="8splitinf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82" y="4180854"/>
            <a:ext cx="7211518" cy="52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204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0746430"/>
              </p:ext>
            </p:extLst>
          </p:nvPr>
        </p:nvGraphicFramePr>
        <p:xfrm>
          <a:off x="2888804" y="2997878"/>
          <a:ext cx="3366392" cy="5547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6" name="Equation" r:id="rId4" imgW="2387600" imgH="457200" progId="Equation.3">
                  <p:embed/>
                </p:oleObj>
              </mc:Choice>
              <mc:Fallback>
                <p:oleObj name="Equation" r:id="rId4" imgW="23876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8804" y="2997878"/>
                        <a:ext cx="3366392" cy="5547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5043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Gini Index (</a:t>
            </a:r>
            <a:r>
              <a:rPr lang="en-US" altLang="en-US" dirty="0" smtClean="0"/>
              <a:t>CART)</a:t>
            </a:r>
            <a:r>
              <a:rPr lang="en-US" altLang="zh-CN" dirty="0" smtClean="0"/>
              <a:t>:</a:t>
            </a:r>
            <a:r>
              <a:rPr lang="zh-CN" altLang="en-US" dirty="0"/>
              <a:t/>
            </a:r>
            <a:br>
              <a:rPr lang="zh-CN" altLang="en-US" dirty="0"/>
            </a:br>
            <a:r>
              <a:rPr lang="en-US" altLang="zh-CN" dirty="0" smtClean="0"/>
              <a:t>Numerical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 </a:t>
            </a:r>
            <a:r>
              <a:rPr lang="en-US" altLang="en-US" dirty="0"/>
              <a:t>contains examples from </a:t>
            </a:r>
            <a:r>
              <a:rPr lang="en-US" altLang="en-US" i="1" dirty="0"/>
              <a:t>n</a:t>
            </a:r>
            <a:r>
              <a:rPr lang="en-US" altLang="en-US" dirty="0"/>
              <a:t> classes, </a:t>
            </a:r>
            <a:r>
              <a:rPr lang="en-US" altLang="en-US" dirty="0" err="1"/>
              <a:t>gini</a:t>
            </a:r>
            <a:r>
              <a:rPr lang="en-US" altLang="en-US" dirty="0"/>
              <a:t> index,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  <a:buNone/>
            </a:pPr>
            <a:r>
              <a:rPr lang="en-US" altLang="en-US" dirty="0"/>
              <a:t>    		where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relative frequency of class </a:t>
            </a:r>
            <a:r>
              <a:rPr lang="en-US" altLang="en-US" i="1" dirty="0"/>
              <a:t>j</a:t>
            </a:r>
            <a:r>
              <a:rPr lang="en-US" altLang="en-US" dirty="0"/>
              <a:t> in </a:t>
            </a:r>
            <a:r>
              <a:rPr lang="en-US" altLang="en-US" i="1" dirty="0"/>
              <a:t>D</a:t>
            </a:r>
          </a:p>
          <a:p>
            <a:pPr>
              <a:spcAft>
                <a:spcPts val="200"/>
              </a:spcAft>
            </a:pPr>
            <a:r>
              <a:rPr lang="en-US" altLang="en-US" dirty="0"/>
              <a:t>If a data set </a:t>
            </a:r>
            <a:r>
              <a:rPr lang="en-US" altLang="en-US" i="1" dirty="0"/>
              <a:t>D</a:t>
            </a:r>
            <a:r>
              <a:rPr lang="en-US" altLang="en-US" dirty="0"/>
              <a:t>  is split on A into two subsets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D</a:t>
            </a:r>
            <a:r>
              <a:rPr lang="en-US" altLang="en-US" i="1" baseline="-25000" dirty="0"/>
              <a:t>2</a:t>
            </a:r>
            <a:r>
              <a:rPr lang="en-US" altLang="en-US" dirty="0"/>
              <a:t>, the </a:t>
            </a:r>
            <a:r>
              <a:rPr lang="en-US" altLang="en-US" i="1" dirty="0" err="1"/>
              <a:t>gini</a:t>
            </a:r>
            <a:r>
              <a:rPr lang="en-US" altLang="en-US" dirty="0"/>
              <a:t> index </a:t>
            </a:r>
            <a:r>
              <a:rPr lang="en-US" altLang="en-US" i="1" dirty="0" err="1"/>
              <a:t>gini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is defined as</a:t>
            </a:r>
          </a:p>
          <a:p>
            <a:pPr>
              <a:spcAft>
                <a:spcPts val="200"/>
              </a:spcAft>
            </a:pPr>
            <a:endParaRPr lang="en-US" altLang="en-US" dirty="0"/>
          </a:p>
          <a:p>
            <a:pPr>
              <a:spcAft>
                <a:spcPts val="200"/>
              </a:spcAft>
            </a:pPr>
            <a:r>
              <a:rPr lang="en-US" altLang="en-US" dirty="0"/>
              <a:t>Reduction in Impurity</a:t>
            </a:r>
            <a:r>
              <a:rPr lang="en-US" altLang="en-US" dirty="0" smtClean="0"/>
              <a:t>:</a:t>
            </a:r>
          </a:p>
          <a:p>
            <a:pPr marL="0" indent="0">
              <a:spcAft>
                <a:spcPts val="200"/>
              </a:spcAft>
              <a:buNone/>
            </a:pPr>
            <a:endParaRPr lang="en-US" altLang="en-US" dirty="0" smtClean="0"/>
          </a:p>
          <a:p>
            <a:pPr>
              <a:spcAft>
                <a:spcPts val="200"/>
              </a:spcAft>
            </a:pPr>
            <a:r>
              <a:rPr lang="en-US" altLang="en-US" dirty="0" smtClean="0"/>
              <a:t>The </a:t>
            </a:r>
            <a:r>
              <a:rPr lang="en-US" altLang="en-US" dirty="0"/>
              <a:t>attribute provides the smallest </a:t>
            </a:r>
            <a:r>
              <a:rPr lang="en-US" altLang="en-US" i="1" dirty="0" err="1"/>
              <a:t>gini</a:t>
            </a:r>
            <a:r>
              <a:rPr lang="en-US" altLang="en-US" i="1" baseline="-25000" dirty="0" err="1"/>
              <a:t>split</a:t>
            </a:r>
            <a:r>
              <a:rPr lang="en-US" altLang="en-US" dirty="0"/>
              <a:t>(</a:t>
            </a:r>
            <a:r>
              <a:rPr lang="en-US" altLang="en-US" i="1" dirty="0"/>
              <a:t>D</a:t>
            </a:r>
            <a:r>
              <a:rPr lang="en-US" altLang="en-US" dirty="0"/>
              <a:t>) (or the largest reduction in impurity) is chosen to split the node (</a:t>
            </a:r>
            <a:r>
              <a:rPr lang="en-US" altLang="en-US" i="1" dirty="0">
                <a:solidFill>
                  <a:srgbClr val="CC0000"/>
                </a:solidFill>
              </a:rPr>
              <a:t>need to enumerate all the possible splitting points for each attribute</a:t>
            </a:r>
            <a:r>
              <a:rPr lang="en-US" alt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5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8687820"/>
              </p:ext>
            </p:extLst>
          </p:nvPr>
        </p:nvGraphicFramePr>
        <p:xfrm>
          <a:off x="2513194" y="1855521"/>
          <a:ext cx="1835359" cy="752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4" name="Equation" r:id="rId3" imgW="1777229" imgH="761669" progId="Equation.3">
                  <p:embed/>
                </p:oleObj>
              </mc:Choice>
              <mc:Fallback>
                <p:oleObj name="Equation" r:id="rId3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3194" y="1855521"/>
                        <a:ext cx="1835359" cy="7527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2586154"/>
              </p:ext>
            </p:extLst>
          </p:nvPr>
        </p:nvGraphicFramePr>
        <p:xfrm>
          <a:off x="3904156" y="3439407"/>
          <a:ext cx="3715844" cy="55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5" name="Equation" r:id="rId5" imgW="3441700" imgH="596900" progId="Equation.3">
                  <p:embed/>
                </p:oleObj>
              </mc:Choice>
              <mc:Fallback>
                <p:oleObj name="Equation" r:id="rId5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56" y="3439407"/>
                        <a:ext cx="3715844" cy="556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511840"/>
              </p:ext>
            </p:extLst>
          </p:nvPr>
        </p:nvGraphicFramePr>
        <p:xfrm>
          <a:off x="3904156" y="4225988"/>
          <a:ext cx="3156211" cy="3569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96" name="Equation" r:id="rId7" imgW="2692400" imgH="304800" progId="Equation.3">
                  <p:embed/>
                </p:oleObj>
              </mc:Choice>
              <mc:Fallback>
                <p:oleObj name="Equation" r:id="rId7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4156" y="4225988"/>
                        <a:ext cx="3156211" cy="3569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7166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 vs Gini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9989630"/>
              </p:ext>
            </p:extLst>
          </p:nvPr>
        </p:nvGraphicFramePr>
        <p:xfrm>
          <a:off x="494076" y="2003659"/>
          <a:ext cx="3626820" cy="930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8" name="Equation" r:id="rId3" imgW="1612900" imgH="431800" progId="Equation.3">
                  <p:embed/>
                </p:oleObj>
              </mc:Choice>
              <mc:Fallback>
                <p:oleObj name="Equation" r:id="rId3" imgW="16129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76" y="2003659"/>
                        <a:ext cx="3626820" cy="930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5439478"/>
              </p:ext>
            </p:extLst>
          </p:nvPr>
        </p:nvGraphicFramePr>
        <p:xfrm>
          <a:off x="494076" y="3503433"/>
          <a:ext cx="400862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69" name="Equation" r:id="rId5" imgW="1892300" imgH="457200" progId="Equation.3">
                  <p:embed/>
                </p:oleObj>
              </mc:Choice>
              <mc:Fallback>
                <p:oleObj name="Equation" r:id="rId5" imgW="1892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76" y="3503433"/>
                        <a:ext cx="400862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76214"/>
              </p:ext>
            </p:extLst>
          </p:nvPr>
        </p:nvGraphicFramePr>
        <p:xfrm>
          <a:off x="457200" y="4902480"/>
          <a:ext cx="4008620" cy="468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0" name="Equation" r:id="rId7" imgW="1790700" imgH="215900" progId="Equation.3">
                  <p:embed/>
                </p:oleObj>
              </mc:Choice>
              <mc:Fallback>
                <p:oleObj name="Equation" r:id="rId7" imgW="1790700" imgH="215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902480"/>
                        <a:ext cx="4008620" cy="468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01409"/>
              </p:ext>
            </p:extLst>
          </p:nvPr>
        </p:nvGraphicFramePr>
        <p:xfrm>
          <a:off x="4913064" y="1993637"/>
          <a:ext cx="2587443" cy="993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1" name="Equation" r:id="rId9" imgW="1777229" imgH="761669" progId="Equation.3">
                  <p:embed/>
                </p:oleObj>
              </mc:Choice>
              <mc:Fallback>
                <p:oleObj name="Equation" r:id="rId9" imgW="1777229" imgH="761669" progId="Equation.3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64" y="1993637"/>
                        <a:ext cx="2587443" cy="993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046534"/>
              </p:ext>
            </p:extLst>
          </p:nvPr>
        </p:nvGraphicFramePr>
        <p:xfrm>
          <a:off x="4913064" y="3699898"/>
          <a:ext cx="3715844" cy="5563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2" name="Equation" r:id="rId11" imgW="3441700" imgH="596900" progId="Equation.3">
                  <p:embed/>
                </p:oleObj>
              </mc:Choice>
              <mc:Fallback>
                <p:oleObj name="Equation" r:id="rId11" imgW="3441700" imgH="596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64" y="3699898"/>
                        <a:ext cx="3715844" cy="5563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5914026"/>
              </p:ext>
            </p:extLst>
          </p:nvPr>
        </p:nvGraphicFramePr>
        <p:xfrm>
          <a:off x="4913064" y="4969168"/>
          <a:ext cx="3811065" cy="43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473" name="Equation" r:id="rId13" imgW="2692400" imgH="304800" progId="Equation.3">
                  <p:embed/>
                </p:oleObj>
              </mc:Choice>
              <mc:Fallback>
                <p:oleObj name="Equation" r:id="rId13" imgW="2692400" imgH="304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3064" y="4969168"/>
                        <a:ext cx="3811065" cy="4310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85000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Computation of Gini </a:t>
            </a:r>
            <a:r>
              <a:rPr lang="en-US" altLang="en-US" dirty="0" smtClean="0"/>
              <a:t>Index</a:t>
            </a:r>
            <a:r>
              <a:rPr lang="zh-CN" altLang="en-US" dirty="0" smtClean="0"/>
              <a:t> </a:t>
            </a:r>
            <a:r>
              <a:rPr lang="en-US" altLang="zh-CN" dirty="0" smtClean="0"/>
              <a:t>on</a:t>
            </a:r>
            <a:r>
              <a:rPr lang="zh-CN" altLang="en-US" dirty="0" smtClean="0"/>
              <a:t> </a:t>
            </a:r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Ordinal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dirty="0"/>
              <a:t>Ex.  D has 9 tuples in </a:t>
            </a:r>
            <a:r>
              <a:rPr lang="en-US" altLang="en-US" sz="2400" dirty="0" err="1"/>
              <a:t>buys_computer</a:t>
            </a:r>
            <a:r>
              <a:rPr lang="en-US" altLang="en-US" sz="2400" dirty="0"/>
              <a:t> = “yes” and 5 in “no”</a:t>
            </a:r>
          </a:p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Suppose the attribute income partitions D into 10 in D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{low, medium} and 4 in </a:t>
            </a:r>
            <a:r>
              <a:rPr lang="en-US" altLang="en-US" sz="2400" dirty="0" smtClean="0"/>
              <a:t>D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: {high} </a:t>
            </a:r>
            <a:endParaRPr lang="en-US" altLang="en-US" sz="2400" baseline="-25000" dirty="0"/>
          </a:p>
          <a:p>
            <a:endParaRPr lang="en-US" altLang="en-US" sz="2400" dirty="0"/>
          </a:p>
          <a:p>
            <a:endParaRPr lang="en-US" altLang="en-US" sz="2400" dirty="0"/>
          </a:p>
          <a:p>
            <a:pPr lvl="1">
              <a:buNone/>
            </a:pPr>
            <a:endParaRPr lang="en-US" altLang="en-US" sz="2000" dirty="0"/>
          </a:p>
          <a:p>
            <a:pPr lvl="1">
              <a:buNone/>
            </a:pPr>
            <a:r>
              <a:rPr lang="en-US" altLang="en-US" sz="2000" dirty="0" smtClean="0"/>
              <a:t>Gini</a:t>
            </a:r>
            <a:r>
              <a:rPr lang="en-US" altLang="en-US" sz="2000" baseline="-25000" dirty="0" smtClean="0"/>
              <a:t>{</a:t>
            </a:r>
            <a:r>
              <a:rPr lang="en-US" altLang="en-US" sz="2000" baseline="-25000" dirty="0" err="1" smtClean="0"/>
              <a:t>medium,high</a:t>
            </a:r>
            <a:r>
              <a:rPr lang="en-US" altLang="en-US" sz="2000" baseline="-25000" dirty="0"/>
              <a:t>}</a:t>
            </a:r>
            <a:r>
              <a:rPr lang="en-US" altLang="en-US" sz="2000" dirty="0"/>
              <a:t> is 0.450. </a:t>
            </a:r>
            <a:r>
              <a:rPr lang="zh-CN" altLang="en-US" sz="2000" dirty="0"/>
              <a:t> </a:t>
            </a:r>
            <a:r>
              <a:rPr lang="en-US" altLang="en-US" sz="2000" dirty="0" smtClean="0"/>
              <a:t>Thus</a:t>
            </a:r>
            <a:r>
              <a:rPr lang="en-US" altLang="en-US" sz="2000" dirty="0"/>
              <a:t>, split on the {</a:t>
            </a:r>
            <a:r>
              <a:rPr lang="en-US" altLang="en-US" sz="2000" dirty="0" err="1"/>
              <a:t>low,medium</a:t>
            </a:r>
            <a:r>
              <a:rPr lang="en-US" altLang="en-US" sz="2000" dirty="0"/>
              <a:t>} (and {high}) since it has the lowest Gini </a:t>
            </a:r>
            <a:r>
              <a:rPr lang="en-US" altLang="en-US" sz="2000" dirty="0" smtClean="0"/>
              <a:t>index</a:t>
            </a:r>
            <a:r>
              <a:rPr lang="en-US" altLang="zh-CN" sz="2000" dirty="0" smtClean="0"/>
              <a:t>.</a:t>
            </a:r>
            <a:endParaRPr lang="en-US" altLang="en-US" sz="20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777140"/>
              </p:ext>
            </p:extLst>
          </p:nvPr>
        </p:nvGraphicFramePr>
        <p:xfrm>
          <a:off x="3071692" y="2030585"/>
          <a:ext cx="3000616" cy="615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8" name="Equation" r:id="rId3" imgW="2222500" imgH="469900" progId="Equation.3">
                  <p:embed/>
                </p:oleObj>
              </mc:Choice>
              <mc:Fallback>
                <p:oleObj name="Equation" r:id="rId3" imgW="22225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92" y="2030585"/>
                        <a:ext cx="3000616" cy="6156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373837"/>
              </p:ext>
            </p:extLst>
          </p:nvPr>
        </p:nvGraphicFramePr>
        <p:xfrm>
          <a:off x="457200" y="3812091"/>
          <a:ext cx="3947751" cy="5110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19" name="Equation" r:id="rId5" imgW="3340100" imgH="431800" progId="Equation.3">
                  <p:embed/>
                </p:oleObj>
              </mc:Choice>
              <mc:Fallback>
                <p:oleObj name="Equation" r:id="rId5" imgW="3340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812091"/>
                        <a:ext cx="3947751" cy="5110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14" descr="8gini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4951" y="3812091"/>
            <a:ext cx="4159771" cy="1051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517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Classification: Basic Concepts</a:t>
            </a:r>
          </a:p>
          <a:p>
            <a:r>
              <a:rPr lang="en-US" altLang="en-US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5083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Comparing Attribute Selection 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The three measures, in general, return good results but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Information gain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biased towards multivalued attributes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Gain ratio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tends to prefer unbalanced splits in which one partition is much smaller than the others</a:t>
            </a:r>
          </a:p>
          <a:p>
            <a:pPr lvl="1">
              <a:lnSpc>
                <a:spcPct val="110000"/>
              </a:lnSpc>
            </a:pPr>
            <a:r>
              <a:rPr lang="en-US" altLang="en-US" sz="2400" b="1" dirty="0"/>
              <a:t>Gini index</a:t>
            </a:r>
            <a:r>
              <a:rPr lang="en-US" altLang="en-US" sz="2400" dirty="0"/>
              <a:t>: 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biased to multivalued attributes</a:t>
            </a:r>
          </a:p>
          <a:p>
            <a:pPr lvl="2">
              <a:lnSpc>
                <a:spcPct val="110000"/>
              </a:lnSpc>
            </a:pPr>
            <a:r>
              <a:rPr lang="en-US" altLang="en-US" dirty="0" smtClean="0"/>
              <a:t>tends </a:t>
            </a:r>
            <a:r>
              <a:rPr lang="en-US" altLang="en-US" dirty="0"/>
              <a:t>to favor tests that result in equal-sized partitions and purity in both </a:t>
            </a:r>
            <a:r>
              <a:rPr lang="en-US" altLang="en-US" dirty="0" smtClean="0"/>
              <a:t>partitions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36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Overfitting</a:t>
            </a:r>
            <a:r>
              <a:rPr lang="en-US" altLang="en-US" dirty="0"/>
              <a:t> and Tree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u="sng" dirty="0" err="1"/>
              <a:t>Overfitting</a:t>
            </a:r>
            <a:r>
              <a:rPr lang="en-US" altLang="en-US" sz="2400" dirty="0"/>
              <a:t>:  An induced tree may </a:t>
            </a:r>
            <a:r>
              <a:rPr lang="en-US" altLang="en-US" sz="2400" dirty="0" err="1"/>
              <a:t>overfit</a:t>
            </a:r>
            <a:r>
              <a:rPr lang="en-US" altLang="en-US" sz="2400" dirty="0"/>
              <a:t> the training data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Too many branches, some may reflect anomalies due to noise or outliers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Poor accuracy for unseen samples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Two approaches to avoid </a:t>
            </a:r>
            <a:r>
              <a:rPr lang="en-US" altLang="en-US" sz="2400" dirty="0" err="1"/>
              <a:t>overfitting</a:t>
            </a:r>
            <a:r>
              <a:rPr lang="en-US" altLang="en-US" sz="24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 err="1"/>
              <a:t>Prepruning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Halt tree construction early</a:t>
            </a:r>
            <a:r>
              <a:rPr lang="en-US" altLang="en-US" sz="2400" dirty="0"/>
              <a:t> </a:t>
            </a:r>
            <a:r>
              <a:rPr lang="en-US" altLang="en-US" sz="2400" dirty="0">
                <a:cs typeface="Tahoma" panose="020B0604030504040204" pitchFamily="34" charset="0"/>
              </a:rPr>
              <a:t>̵</a:t>
            </a:r>
            <a:r>
              <a:rPr lang="en-US" altLang="en-US" sz="2400" dirty="0"/>
              <a:t> do not split a node if this would result in the goodness measure falling below a threshold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Difficult to choose an appropriate threshold</a:t>
            </a:r>
          </a:p>
          <a:p>
            <a:pPr lvl="1">
              <a:spcAft>
                <a:spcPts val="600"/>
              </a:spcAft>
            </a:pPr>
            <a:r>
              <a:rPr lang="en-US" altLang="en-US" sz="2400" u="sng" dirty="0" err="1"/>
              <a:t>Postpruning</a:t>
            </a:r>
            <a:r>
              <a:rPr lang="en-US" altLang="en-US" sz="2400" dirty="0"/>
              <a:t>: </a:t>
            </a:r>
            <a:r>
              <a:rPr lang="en-US" altLang="en-US" sz="2400" i="1" dirty="0"/>
              <a:t>Remove branches</a:t>
            </a:r>
            <a:r>
              <a:rPr lang="en-US" altLang="en-US" sz="2400" dirty="0"/>
              <a:t> from a “fully grown” tree—get a sequence of progressively pruned trees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Use a set of data different from the training data to decide which is the “best pruned tree</a:t>
            </a:r>
            <a:r>
              <a:rPr lang="en-US" altLang="en-US" dirty="0" smtClean="0"/>
              <a:t>”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49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55000" lnSpcReduction="20000"/>
          </a:bodyPr>
          <a:lstStyle/>
          <a:p>
            <a:r>
              <a:rPr lang="en-US" altLang="en-US" dirty="0" smtClean="0"/>
              <a:t>C. </a:t>
            </a:r>
            <a:r>
              <a:rPr lang="en-US" altLang="en-US" dirty="0" err="1" smtClean="0"/>
              <a:t>Apte</a:t>
            </a:r>
            <a:r>
              <a:rPr lang="en-US" altLang="en-US" dirty="0" smtClean="0"/>
              <a:t> and S. Weiss. Data mining with decision trees and decision rules. Future Generation Computer Systems, 13, 1997</a:t>
            </a:r>
          </a:p>
          <a:p>
            <a:r>
              <a:rPr lang="en-US" altLang="en-US" dirty="0" smtClean="0"/>
              <a:t>P. K. Chan and S. J. </a:t>
            </a:r>
            <a:r>
              <a:rPr lang="en-US" altLang="en-US" dirty="0" err="1" smtClean="0"/>
              <a:t>Stolfo</a:t>
            </a:r>
            <a:r>
              <a:rPr lang="en-US" altLang="en-US" dirty="0" smtClean="0"/>
              <a:t>. Learning arbiter and combiner trees from partitioned data for scaling machine learning. KDD'95</a:t>
            </a:r>
          </a:p>
          <a:p>
            <a:r>
              <a:rPr lang="en-US" altLang="en-US" dirty="0" smtClean="0"/>
              <a:t>A. J. Dobson.  An Introduction to Generalized Linear Models.  Chapman &amp; Hall, 1990.</a:t>
            </a:r>
          </a:p>
          <a:p>
            <a:r>
              <a:rPr lang="en-US" altLang="en-US" dirty="0" smtClean="0"/>
              <a:t>R. O. </a:t>
            </a:r>
            <a:r>
              <a:rPr lang="en-US" altLang="en-US" dirty="0" err="1" smtClean="0"/>
              <a:t>Duda</a:t>
            </a:r>
            <a:r>
              <a:rPr lang="en-US" altLang="en-US" dirty="0" smtClean="0"/>
              <a:t>, P. E. Hart, and D. G. Stork. Pattern Classification, 2ed. John Wiley, 2001</a:t>
            </a:r>
          </a:p>
          <a:p>
            <a:r>
              <a:rPr lang="en-US" altLang="en-US" dirty="0" smtClean="0"/>
              <a:t>U. M. Fayyad. Branching on attribute values in decision tree generation. AAAI’94.</a:t>
            </a:r>
          </a:p>
          <a:p>
            <a:r>
              <a:rPr lang="en-US" altLang="en-US" dirty="0" smtClean="0"/>
              <a:t>Y. Freund and R. E. </a:t>
            </a:r>
            <a:r>
              <a:rPr lang="en-US" altLang="en-US" dirty="0" err="1" smtClean="0"/>
              <a:t>Schapire</a:t>
            </a:r>
            <a:r>
              <a:rPr lang="en-US" altLang="en-US" dirty="0" smtClean="0"/>
              <a:t>. A decision-theoretic generalization of on-line learning and an  application to boosting. J. Computer and System Sciences, 1997.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V. </a:t>
            </a:r>
            <a:r>
              <a:rPr lang="en-US" altLang="en-US" dirty="0" err="1" smtClean="0"/>
              <a:t>Ganti</a:t>
            </a:r>
            <a:r>
              <a:rPr lang="en-US" altLang="en-US" dirty="0" smtClean="0"/>
              <a:t>. Rainforest: A framework for fast decision tree construction of large datasets. VLDB’98.</a:t>
            </a:r>
          </a:p>
          <a:p>
            <a:r>
              <a:rPr lang="en-US" altLang="en-US" dirty="0" smtClean="0"/>
              <a:t>J. </a:t>
            </a:r>
            <a:r>
              <a:rPr lang="en-US" altLang="en-US" dirty="0" err="1" smtClean="0"/>
              <a:t>Gehrke</a:t>
            </a:r>
            <a:r>
              <a:rPr lang="en-US" altLang="en-US" dirty="0" smtClean="0"/>
              <a:t>, V. Gant, R. </a:t>
            </a:r>
            <a:r>
              <a:rPr lang="en-US" altLang="en-US" dirty="0" err="1" smtClean="0"/>
              <a:t>Ramakrishnan</a:t>
            </a:r>
            <a:r>
              <a:rPr lang="en-US" altLang="en-US" dirty="0" smtClean="0"/>
              <a:t>, and W.-Y. </a:t>
            </a:r>
            <a:r>
              <a:rPr lang="en-US" altLang="en-US" dirty="0" err="1" smtClean="0"/>
              <a:t>Loh</a:t>
            </a:r>
            <a:r>
              <a:rPr lang="en-US" altLang="en-US" dirty="0" smtClean="0"/>
              <a:t>, BOAT -- Optimistic Decision Tree Construction. SIGMOD'99.</a:t>
            </a:r>
          </a:p>
          <a:p>
            <a:r>
              <a:rPr lang="en-US" altLang="en-US" dirty="0" smtClean="0"/>
              <a:t>T. Hastie, R. </a:t>
            </a:r>
            <a:r>
              <a:rPr lang="en-US" altLang="en-US" dirty="0" err="1" smtClean="0"/>
              <a:t>Tibshirani</a:t>
            </a:r>
            <a:r>
              <a:rPr lang="en-US" altLang="en-US" dirty="0" smtClean="0"/>
              <a:t>, and J. Friedman. The Elements of Statistical Learning: Data Mining, Inference,  and Prediction. Springer-</a:t>
            </a:r>
            <a:r>
              <a:rPr lang="en-US" altLang="en-US" dirty="0" err="1" smtClean="0"/>
              <a:t>Verlag</a:t>
            </a:r>
            <a:r>
              <a:rPr lang="en-US" altLang="en-US" dirty="0" smtClean="0"/>
              <a:t>, 2001.</a:t>
            </a:r>
          </a:p>
          <a:p>
            <a:r>
              <a:rPr lang="en-US" altLang="en-US" dirty="0"/>
              <a:t>T.-S. Lim, W.-Y. </a:t>
            </a:r>
            <a:r>
              <a:rPr lang="en-US" altLang="en-US" dirty="0" err="1"/>
              <a:t>Loh</a:t>
            </a:r>
            <a:r>
              <a:rPr lang="en-US" altLang="en-US" dirty="0"/>
              <a:t>, and Y.-S. Shih. A comparison of prediction accuracy, complexity, and training time of  thirty-three old and new classification algorithms.  Machine Learning, </a:t>
            </a:r>
            <a:r>
              <a:rPr lang="en-US" altLang="en-US" dirty="0" smtClean="0"/>
              <a:t>2000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30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47500" lnSpcReduction="20000"/>
          </a:bodyPr>
          <a:lstStyle/>
          <a:p>
            <a:r>
              <a:rPr lang="en-US" altLang="en-US" dirty="0"/>
              <a:t>J. </a:t>
            </a:r>
            <a:r>
              <a:rPr lang="en-US" altLang="en-US" dirty="0" err="1"/>
              <a:t>Magidson</a:t>
            </a:r>
            <a:r>
              <a:rPr lang="en-US" altLang="en-US" dirty="0"/>
              <a:t>.  The </a:t>
            </a:r>
            <a:r>
              <a:rPr lang="en-US" altLang="en-US" dirty="0" err="1"/>
              <a:t>Chaid</a:t>
            </a:r>
            <a:r>
              <a:rPr lang="en-US" altLang="en-US" dirty="0"/>
              <a:t> approach to segmentation modeling:  Chi-squared automatic interaction detection. In R. P. </a:t>
            </a:r>
            <a:r>
              <a:rPr lang="en-US" altLang="en-US" dirty="0" err="1"/>
              <a:t>Bagozzi</a:t>
            </a:r>
            <a:r>
              <a:rPr lang="en-US" altLang="en-US" dirty="0"/>
              <a:t>, editor, Advanced Methods of Marketing Research, Blackwell Business, 1994</a:t>
            </a:r>
          </a:p>
          <a:p>
            <a:r>
              <a:rPr lang="en-US" altLang="en-US" dirty="0" smtClean="0"/>
              <a:t>M. Mehta, R. Agrawal, and J. </a:t>
            </a:r>
            <a:r>
              <a:rPr lang="en-US" altLang="en-US" dirty="0" err="1" smtClean="0"/>
              <a:t>Rissanen</a:t>
            </a:r>
            <a:r>
              <a:rPr lang="en-US" altLang="en-US" dirty="0" smtClean="0"/>
              <a:t>. SLIQ : A fast scalable classifier for data mining. EDBT'96</a:t>
            </a:r>
          </a:p>
          <a:p>
            <a:r>
              <a:rPr lang="en-US" altLang="en-US" dirty="0" smtClean="0"/>
              <a:t>T. M. Mitchell. Machine Learning. McGraw Hill, 1997</a:t>
            </a:r>
          </a:p>
          <a:p>
            <a:r>
              <a:rPr lang="en-US" altLang="en-US" dirty="0" smtClean="0"/>
              <a:t>S. K. Murthy, Automatic Construction of Decision Trees from Data: A Multi-Disciplinary Survey, Data Mining and Knowledge Discovery 2(4): 345-389, 1998</a:t>
            </a:r>
          </a:p>
          <a:p>
            <a:r>
              <a:rPr lang="en-US" altLang="en-US" dirty="0" smtClean="0"/>
              <a:t>J. R. Quinlan. Induction of decision trees. Machine Learning, 1:81-106, 1986. </a:t>
            </a:r>
          </a:p>
          <a:p>
            <a:r>
              <a:rPr lang="en-US" altLang="en-US" dirty="0" smtClean="0"/>
              <a:t>J. R. Quinlan. C4.5: Programs for Machine Learning. Morgan Kaufmann, 1993.</a:t>
            </a:r>
          </a:p>
          <a:p>
            <a:r>
              <a:rPr lang="en-US" altLang="en-US" dirty="0" smtClean="0"/>
              <a:t>J. R. Quinlan.  Bagging, boosting, and c4.5. AAAI‘96.</a:t>
            </a:r>
            <a:endParaRPr lang="zh-CN" altLang="en-US" dirty="0" smtClean="0"/>
          </a:p>
          <a:p>
            <a:r>
              <a:rPr lang="en-US" altLang="en-US" dirty="0"/>
              <a:t>R. </a:t>
            </a:r>
            <a:r>
              <a:rPr lang="en-US" altLang="en-US" dirty="0" err="1"/>
              <a:t>Rastogi</a:t>
            </a:r>
            <a:r>
              <a:rPr lang="en-US" altLang="en-US" dirty="0"/>
              <a:t> and K. Shim. </a:t>
            </a:r>
            <a:r>
              <a:rPr lang="en-US" altLang="en-US" b="1" dirty="0"/>
              <a:t>Public: A decision tree classifier that integrates building and pruning</a:t>
            </a:r>
            <a:r>
              <a:rPr lang="en-US" altLang="en-US" dirty="0"/>
              <a:t>. VLDB’98</a:t>
            </a:r>
          </a:p>
          <a:p>
            <a:r>
              <a:rPr lang="en-US" altLang="en-US" dirty="0"/>
              <a:t>J. Shafer, R. Agrawal, and M. Mehta. </a:t>
            </a:r>
            <a:r>
              <a:rPr lang="en-US" altLang="en-US" b="1" dirty="0"/>
              <a:t>SPRINT : A scalable parallel classifier for data mining</a:t>
            </a:r>
            <a:r>
              <a:rPr lang="en-US" altLang="en-US" dirty="0"/>
              <a:t>. VLDB’96</a:t>
            </a:r>
          </a:p>
          <a:p>
            <a:r>
              <a:rPr lang="en-US" altLang="en-US" dirty="0"/>
              <a:t>J. W. </a:t>
            </a:r>
            <a:r>
              <a:rPr lang="en-US" altLang="en-US" dirty="0" err="1"/>
              <a:t>Shavlik</a:t>
            </a:r>
            <a:r>
              <a:rPr lang="en-US" altLang="en-US" dirty="0"/>
              <a:t> and T. G. </a:t>
            </a:r>
            <a:r>
              <a:rPr lang="en-US" altLang="en-US" dirty="0" err="1"/>
              <a:t>Dietterich</a:t>
            </a:r>
            <a:r>
              <a:rPr lang="en-US" altLang="en-US" dirty="0"/>
              <a:t>. </a:t>
            </a:r>
            <a:r>
              <a:rPr lang="en-US" altLang="en-US" b="1" dirty="0"/>
              <a:t>Readings in Machine Learning</a:t>
            </a:r>
            <a:r>
              <a:rPr lang="en-US" altLang="en-US" dirty="0"/>
              <a:t>. Morgan Kaufmann, 1990</a:t>
            </a:r>
          </a:p>
          <a:p>
            <a:r>
              <a:rPr lang="en-US" altLang="en-US" dirty="0"/>
              <a:t>P. Tan, M. Steinbach, and V. Kumar. </a:t>
            </a:r>
            <a:r>
              <a:rPr lang="en-US" altLang="en-US" b="1" dirty="0"/>
              <a:t>Introduction to Data Mining</a:t>
            </a:r>
            <a:r>
              <a:rPr lang="en-US" altLang="en-US" dirty="0"/>
              <a:t>. Addison Wesley, 2005</a:t>
            </a:r>
          </a:p>
          <a:p>
            <a:r>
              <a:rPr lang="en-US" altLang="en-US" dirty="0"/>
              <a:t>S. M. Weiss and C. A. </a:t>
            </a:r>
            <a:r>
              <a:rPr lang="en-US" altLang="en-US" dirty="0" err="1"/>
              <a:t>Kulikowski</a:t>
            </a:r>
            <a:r>
              <a:rPr lang="en-US" altLang="en-US" dirty="0"/>
              <a:t>.  </a:t>
            </a:r>
            <a:r>
              <a:rPr lang="en-US" altLang="en-US" b="1" dirty="0"/>
              <a:t>Computer Systems that Learn:  Classification and Prediction Methods from Statistics, Neural Nets, Machine Learning, and Expert Systems</a:t>
            </a:r>
            <a:r>
              <a:rPr lang="en-US" altLang="en-US" dirty="0"/>
              <a:t>.  Morgan Kaufman, 1991</a:t>
            </a:r>
          </a:p>
          <a:p>
            <a:r>
              <a:rPr lang="en-US" altLang="en-US" dirty="0"/>
              <a:t>S. M. Weiss and N. </a:t>
            </a:r>
            <a:r>
              <a:rPr lang="en-US" altLang="en-US" dirty="0" err="1"/>
              <a:t>Indurkhya</a:t>
            </a:r>
            <a:r>
              <a:rPr lang="en-US" altLang="en-US" dirty="0"/>
              <a:t>. </a:t>
            </a:r>
            <a:r>
              <a:rPr lang="en-US" altLang="en-US" b="1" dirty="0"/>
              <a:t>Predictive Data Mining</a:t>
            </a:r>
            <a:r>
              <a:rPr lang="en-US" altLang="en-US" dirty="0"/>
              <a:t>. Morgan Kaufmann, 1997</a:t>
            </a:r>
          </a:p>
          <a:p>
            <a:r>
              <a:rPr lang="en-US" altLang="en-US" dirty="0"/>
              <a:t>I. H. Witten and E. Frank. </a:t>
            </a:r>
            <a:r>
              <a:rPr lang="en-US" altLang="en-US" b="1" dirty="0"/>
              <a:t>Data Mining: Practical Machine Learning Tools and Techniques</a:t>
            </a:r>
            <a:r>
              <a:rPr lang="en-US" altLang="en-US" dirty="0"/>
              <a:t>,  2ed.  Morgan Kaufmann, </a:t>
            </a:r>
            <a:r>
              <a:rPr lang="en-US" altLang="en-US" dirty="0" smtClean="0"/>
              <a:t>2005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663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Supervised vs. Unsupervised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Supervised learning (classification)</a:t>
            </a:r>
            <a:endParaRPr lang="en-US" altLang="en-US" sz="2400" dirty="0"/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Supervision: The training data (observations, measurements, etc.) are accompanied by </a:t>
            </a:r>
            <a:r>
              <a:rPr lang="en-US" altLang="en-US" sz="2400" b="1" dirty="0"/>
              <a:t>labels</a:t>
            </a:r>
            <a:r>
              <a:rPr lang="en-US" altLang="en-US" sz="2400" dirty="0"/>
              <a:t> indicating the class of the observations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New data is classified based on the training set</a:t>
            </a:r>
          </a:p>
          <a:p>
            <a:pPr>
              <a:lnSpc>
                <a:spcPct val="130000"/>
              </a:lnSpc>
            </a:pPr>
            <a:r>
              <a:rPr lang="en-US" altLang="en-US" sz="24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3300"/>
                </a:solidFill>
              </a:rPr>
              <a:t>(clustering)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The class labels of training data is unknown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Given a set of measurements, observations, etc. with the aim of establishing the existence of classes or clusters in the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55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Prediction Problems: Classification vs. Numeric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 smtClean="0"/>
              <a:t>Classification  </a:t>
            </a:r>
          </a:p>
          <a:p>
            <a:pPr lvl="1"/>
            <a:r>
              <a:rPr lang="en-US" altLang="zh-CN" dirty="0"/>
              <a:t>P</a:t>
            </a:r>
            <a:r>
              <a:rPr lang="en-US" altLang="en-US" dirty="0" smtClean="0"/>
              <a:t>redicts categorical class labels (discrete or nominal)</a:t>
            </a:r>
          </a:p>
          <a:p>
            <a:pPr lvl="1"/>
            <a:r>
              <a:rPr lang="en-US" altLang="zh-CN" dirty="0"/>
              <a:t>C</a:t>
            </a:r>
            <a:r>
              <a:rPr lang="en-US" altLang="en-US" dirty="0" smtClean="0"/>
              <a:t>lassifies data (constructs a model) based on the training set </a:t>
            </a:r>
            <a:r>
              <a:rPr lang="en-US" altLang="zh-CN" dirty="0" smtClean="0"/>
              <a:t>(tuples/samples/objects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their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attributes/features;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attributes:</a:t>
            </a:r>
            <a:r>
              <a:rPr lang="zh-CN" altLang="en-US" dirty="0" smtClean="0"/>
              <a:t> </a:t>
            </a:r>
            <a:r>
              <a:rPr lang="en-US" altLang="zh-CN" dirty="0" smtClean="0"/>
              <a:t>measurements,</a:t>
            </a:r>
            <a:r>
              <a:rPr lang="zh-CN" altLang="en-US" dirty="0" smtClean="0"/>
              <a:t> </a:t>
            </a:r>
            <a:r>
              <a:rPr lang="en-US" altLang="zh-CN" dirty="0" smtClean="0"/>
              <a:t>observations,</a:t>
            </a:r>
            <a:r>
              <a:rPr lang="zh-CN" altLang="en-US" dirty="0" smtClean="0"/>
              <a:t> </a:t>
            </a:r>
            <a:r>
              <a:rPr lang="en-US" altLang="zh-CN" dirty="0" smtClean="0"/>
              <a:t>etc.)</a:t>
            </a:r>
            <a:r>
              <a:rPr lang="zh-CN" altLang="en-US" dirty="0" smtClean="0"/>
              <a:t> </a:t>
            </a:r>
            <a:r>
              <a:rPr lang="en-US" altLang="en-US" dirty="0" smtClean="0"/>
              <a:t>and the class labels</a:t>
            </a:r>
          </a:p>
          <a:p>
            <a:r>
              <a:rPr lang="en-US" altLang="en-US" dirty="0" smtClean="0"/>
              <a:t>Numeric Prediction  </a:t>
            </a:r>
          </a:p>
          <a:p>
            <a:pPr lvl="1"/>
            <a:r>
              <a:rPr lang="en-US" altLang="zh-CN" dirty="0"/>
              <a:t>M</a:t>
            </a:r>
            <a:r>
              <a:rPr lang="en-US" altLang="en-US" dirty="0" smtClean="0"/>
              <a:t>odels continuous-valued functions, i.e., predicts unknown or missing values </a:t>
            </a:r>
          </a:p>
          <a:p>
            <a:r>
              <a:rPr lang="en-US" altLang="en-US" dirty="0" smtClean="0"/>
              <a:t>Typical applications</a:t>
            </a:r>
          </a:p>
          <a:p>
            <a:pPr lvl="1"/>
            <a:r>
              <a:rPr lang="en-US" altLang="en-US" dirty="0" smtClean="0"/>
              <a:t>Credit/loan approval</a:t>
            </a:r>
          </a:p>
          <a:p>
            <a:pPr lvl="1"/>
            <a:r>
              <a:rPr lang="en-US" altLang="en-US" dirty="0" smtClean="0"/>
              <a:t>Medical diagnosis: if a tumor is cancerous or benign</a:t>
            </a:r>
          </a:p>
          <a:p>
            <a:pPr lvl="1"/>
            <a:r>
              <a:rPr lang="en-US" altLang="en-US" dirty="0" smtClean="0"/>
              <a:t>Fraud detection: if a transaction is fraudulent</a:t>
            </a:r>
          </a:p>
          <a:p>
            <a:pPr lvl="1"/>
            <a:r>
              <a:rPr lang="en-US" altLang="en-US" dirty="0" smtClean="0"/>
              <a:t>Web page categorization: which category it is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78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Classification: A </a:t>
            </a:r>
            <a:r>
              <a:rPr lang="en-US" altLang="en-US" dirty="0"/>
              <a:t>Two-Step Process</a:t>
            </a:r>
            <a:r>
              <a:rPr lang="en-US" altLang="en-US" sz="2800" dirty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spcBef>
                <a:spcPts val="400"/>
              </a:spcBef>
            </a:pPr>
            <a:r>
              <a:rPr lang="en-US" altLang="en-US" sz="2400" b="1" dirty="0"/>
              <a:t>Model construction: </a:t>
            </a:r>
            <a:r>
              <a:rPr lang="en-US" altLang="en-US" sz="2400" dirty="0"/>
              <a:t>describing a set of predetermined classes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Each tuple/sample is assumed to belong to a predefined class, as determined by the </a:t>
            </a:r>
            <a:r>
              <a:rPr lang="en-US" altLang="en-US" sz="2400" b="1" dirty="0"/>
              <a:t>class label </a:t>
            </a:r>
            <a:r>
              <a:rPr lang="en-US" altLang="en-US" sz="2400" dirty="0" smtClean="0"/>
              <a:t>attribute</a:t>
            </a:r>
            <a:r>
              <a:rPr lang="en-US" altLang="zh-CN" sz="2400" dirty="0" smtClean="0"/>
              <a:t>s</a:t>
            </a:r>
            <a:endParaRPr lang="en-US" altLang="en-US" sz="2400" dirty="0"/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The set of tuples used for model construction is </a:t>
            </a:r>
            <a:r>
              <a:rPr lang="en-US" altLang="en-US" sz="2400" b="1" dirty="0"/>
              <a:t>training set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Model: represented as classification rules, decision trees, or mathematical formulae</a:t>
            </a:r>
          </a:p>
          <a:p>
            <a:pPr>
              <a:spcBef>
                <a:spcPts val="400"/>
              </a:spcBef>
            </a:pPr>
            <a:r>
              <a:rPr lang="en-US" altLang="en-US" sz="2400" b="1" dirty="0"/>
              <a:t>Model usage</a:t>
            </a:r>
            <a:r>
              <a:rPr lang="en-US" altLang="en-US" sz="2400" dirty="0"/>
              <a:t>: for classifying future or unknown objects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Estimate accuracy of the model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The known label of test sample is compared with the classified result from the model</a:t>
            </a:r>
          </a:p>
          <a:p>
            <a:pPr lvl="2">
              <a:spcBef>
                <a:spcPts val="400"/>
              </a:spcBef>
            </a:pPr>
            <a:r>
              <a:rPr lang="en-US" altLang="en-US" b="1" dirty="0"/>
              <a:t>Accuracy</a:t>
            </a:r>
            <a:r>
              <a:rPr lang="en-US" altLang="en-US" dirty="0"/>
              <a:t>: % of test set samples that are correctly classified by the model</a:t>
            </a:r>
          </a:p>
          <a:p>
            <a:pPr lvl="2">
              <a:spcBef>
                <a:spcPts val="400"/>
              </a:spcBef>
            </a:pPr>
            <a:r>
              <a:rPr lang="en-US" altLang="en-US" dirty="0"/>
              <a:t>Test set is independent of training set (otherwise </a:t>
            </a:r>
            <a:r>
              <a:rPr lang="en-US" altLang="en-US" b="1" dirty="0" err="1"/>
              <a:t>overfitting</a:t>
            </a:r>
            <a:r>
              <a:rPr lang="en-US" altLang="en-US" dirty="0"/>
              <a:t>) </a:t>
            </a:r>
          </a:p>
          <a:p>
            <a:pPr lvl="1">
              <a:spcBef>
                <a:spcPts val="400"/>
              </a:spcBef>
            </a:pPr>
            <a:r>
              <a:rPr lang="en-US" altLang="en-US" sz="2400" dirty="0"/>
              <a:t>If the accuracy is acceptable, use the model to classify new data</a:t>
            </a:r>
          </a:p>
          <a:p>
            <a:pPr>
              <a:spcBef>
                <a:spcPts val="400"/>
              </a:spcBef>
            </a:pPr>
            <a:r>
              <a:rPr lang="en-US" altLang="en-US" sz="2400" dirty="0"/>
              <a:t>Note: If </a:t>
            </a:r>
            <a:r>
              <a:rPr lang="en-US" altLang="en-US" sz="2400" i="1" dirty="0"/>
              <a:t>the test set </a:t>
            </a:r>
            <a:r>
              <a:rPr lang="en-US" altLang="en-US" sz="2400" dirty="0"/>
              <a:t>is used to select/refine models, it is called </a:t>
            </a:r>
            <a:r>
              <a:rPr lang="en-US" altLang="en-US" sz="2400" b="1" dirty="0"/>
              <a:t>validation (test) set</a:t>
            </a:r>
            <a:r>
              <a:rPr lang="en-US" altLang="en-US" sz="2400" dirty="0"/>
              <a:t> or development test set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30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(1) Model Construction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pSp>
        <p:nvGrpSpPr>
          <p:cNvPr id="20" name="Group 3"/>
          <p:cNvGrpSpPr>
            <a:grpSpLocks/>
          </p:cNvGrpSpPr>
          <p:nvPr/>
        </p:nvGrpSpPr>
        <p:grpSpPr bwMode="auto">
          <a:xfrm>
            <a:off x="2001787" y="1619250"/>
            <a:ext cx="1698625" cy="1506538"/>
            <a:chOff x="1283" y="1118"/>
            <a:chExt cx="1070" cy="949"/>
          </a:xfrm>
        </p:grpSpPr>
        <p:pic>
          <p:nvPicPr>
            <p:cNvPr id="21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83" y="1118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" name="Rectangle 5"/>
            <p:cNvSpPr>
              <a:spLocks noChangeArrowheads="1"/>
            </p:cNvSpPr>
            <p:nvPr/>
          </p:nvSpPr>
          <p:spPr bwMode="auto">
            <a:xfrm>
              <a:off x="1347" y="1395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Training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aphicFrame>
        <p:nvGraphicFramePr>
          <p:cNvPr id="23" name="Object 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3557903"/>
              </p:ext>
            </p:extLst>
          </p:nvPr>
        </p:nvGraphicFramePr>
        <p:xfrm>
          <a:off x="107898" y="3748088"/>
          <a:ext cx="5676901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" name="Worksheet" r:id="rId4" imgW="6019800" imgH="2070100" progId="Excel.Sheet.8">
                  <p:embed/>
                </p:oleObj>
              </mc:Choice>
              <mc:Fallback>
                <p:oleObj name="Worksheet" r:id="rId4" imgW="6019800" imgH="2070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898" y="3748088"/>
                        <a:ext cx="5676901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Line 7"/>
          <p:cNvSpPr>
            <a:spLocks noChangeShapeType="1"/>
          </p:cNvSpPr>
          <p:nvPr/>
        </p:nvSpPr>
        <p:spPr bwMode="auto">
          <a:xfrm flipH="1">
            <a:off x="271411" y="2955925"/>
            <a:ext cx="1644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Line 8"/>
          <p:cNvSpPr>
            <a:spLocks noChangeShapeType="1"/>
          </p:cNvSpPr>
          <p:nvPr/>
        </p:nvSpPr>
        <p:spPr bwMode="auto">
          <a:xfrm>
            <a:off x="3701998" y="2955925"/>
            <a:ext cx="2025650" cy="7000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Rectangle 9"/>
          <p:cNvSpPr>
            <a:spLocks noChangeArrowheads="1"/>
          </p:cNvSpPr>
          <p:nvPr/>
        </p:nvSpPr>
        <p:spPr bwMode="auto">
          <a:xfrm>
            <a:off x="6446787" y="1466851"/>
            <a:ext cx="1870075" cy="835025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Classification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Algorithms</a:t>
            </a:r>
          </a:p>
        </p:txBody>
      </p:sp>
      <p:sp>
        <p:nvSpPr>
          <p:cNvPr id="27" name="AutoShape 10"/>
          <p:cNvSpPr>
            <a:spLocks noChangeArrowheads="1"/>
          </p:cNvSpPr>
          <p:nvPr/>
        </p:nvSpPr>
        <p:spPr bwMode="auto">
          <a:xfrm rot="20460000">
            <a:off x="4200473" y="1919289"/>
            <a:ext cx="1657350" cy="484187"/>
          </a:xfrm>
          <a:prstGeom prst="rightArrow">
            <a:avLst>
              <a:gd name="adj1" fmla="val 50000"/>
              <a:gd name="adj2" fmla="val 85606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Rectangle 11"/>
          <p:cNvSpPr>
            <a:spLocks noChangeArrowheads="1"/>
          </p:cNvSpPr>
          <p:nvPr/>
        </p:nvSpPr>
        <p:spPr bwMode="auto">
          <a:xfrm>
            <a:off x="5913386" y="5156200"/>
            <a:ext cx="3008312" cy="1200150"/>
          </a:xfrm>
          <a:prstGeom prst="rect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IF rank = ‘professor’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OR years &gt; 6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THEN tenured = ‘yes’ </a:t>
            </a:r>
          </a:p>
        </p:txBody>
      </p:sp>
      <p:grpSp>
        <p:nvGrpSpPr>
          <p:cNvPr id="29" name="Group 12"/>
          <p:cNvGrpSpPr>
            <a:grpSpLocks/>
          </p:cNvGrpSpPr>
          <p:nvPr/>
        </p:nvGrpSpPr>
        <p:grpSpPr bwMode="auto">
          <a:xfrm>
            <a:off x="6443612" y="3060700"/>
            <a:ext cx="1889125" cy="1506538"/>
            <a:chOff x="4081" y="2026"/>
            <a:chExt cx="1190" cy="949"/>
          </a:xfrm>
        </p:grpSpPr>
        <p:pic>
          <p:nvPicPr>
            <p:cNvPr id="30" name="Picture 13"/>
            <p:cNvPicPr>
              <a:picLocks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1" y="2026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Rectangle 14"/>
            <p:cNvSpPr>
              <a:spLocks noChangeArrowheads="1"/>
            </p:cNvSpPr>
            <p:nvPr/>
          </p:nvSpPr>
          <p:spPr bwMode="auto">
            <a:xfrm>
              <a:off x="4241" y="2303"/>
              <a:ext cx="859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(Model)</a:t>
              </a:r>
            </a:p>
          </p:txBody>
        </p:sp>
      </p:grpSp>
      <p:sp>
        <p:nvSpPr>
          <p:cNvPr id="32" name="Line 15"/>
          <p:cNvSpPr>
            <a:spLocks noChangeShapeType="1"/>
          </p:cNvSpPr>
          <p:nvPr/>
        </p:nvSpPr>
        <p:spPr bwMode="auto">
          <a:xfrm flipH="1">
            <a:off x="5911799" y="4465639"/>
            <a:ext cx="531813" cy="7143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Line 16"/>
          <p:cNvSpPr>
            <a:spLocks noChangeShapeType="1"/>
          </p:cNvSpPr>
          <p:nvPr/>
        </p:nvSpPr>
        <p:spPr bwMode="auto">
          <a:xfrm>
            <a:off x="8334323" y="4387851"/>
            <a:ext cx="577850" cy="790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AutoShape 17"/>
          <p:cNvSpPr>
            <a:spLocks noChangeArrowheads="1"/>
          </p:cNvSpPr>
          <p:nvPr/>
        </p:nvSpPr>
        <p:spPr bwMode="auto">
          <a:xfrm>
            <a:off x="7108773" y="2420939"/>
            <a:ext cx="546100" cy="592137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081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(2) Using the Model in Prediction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475163" y="1417638"/>
            <a:ext cx="1889125" cy="1506537"/>
            <a:chOff x="2800" y="989"/>
            <a:chExt cx="1190" cy="949"/>
          </a:xfrm>
        </p:grpSpPr>
        <p:pic>
          <p:nvPicPr>
            <p:cNvPr id="6" name="Picture 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0" y="989"/>
              <a:ext cx="119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960" y="1382"/>
              <a:ext cx="8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Classifier</a:t>
              </a:r>
            </a:p>
          </p:txBody>
        </p:sp>
      </p:grpSp>
      <p:grpSp>
        <p:nvGrpSpPr>
          <p:cNvPr id="8" name="Group 6"/>
          <p:cNvGrpSpPr>
            <a:grpSpLocks/>
          </p:cNvGrpSpPr>
          <p:nvPr/>
        </p:nvGrpSpPr>
        <p:grpSpPr bwMode="auto">
          <a:xfrm>
            <a:off x="2187576" y="2582863"/>
            <a:ext cx="1698625" cy="1506537"/>
            <a:chOff x="1359" y="1723"/>
            <a:chExt cx="1070" cy="949"/>
          </a:xfrm>
        </p:grpSpPr>
        <p:pic>
          <p:nvPicPr>
            <p:cNvPr id="9" name="Picture 7"/>
            <p:cNvPicPr>
              <a:picLocks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59" y="1723"/>
              <a:ext cx="1070" cy="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423" y="2000"/>
              <a:ext cx="934" cy="5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Testing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Data</a:t>
              </a:r>
            </a:p>
          </p:txBody>
        </p:sp>
      </p:grpSp>
      <p:graphicFrame>
        <p:nvGraphicFramePr>
          <p:cNvPr id="11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0095794"/>
              </p:ext>
            </p:extLst>
          </p:nvPr>
        </p:nvGraphicFramePr>
        <p:xfrm>
          <a:off x="457200" y="4622800"/>
          <a:ext cx="5456237" cy="1628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97" name="Worksheet" r:id="rId5" imgW="6146800" imgH="1816100" progId="Excel.Sheet.8">
                  <p:embed/>
                </p:oleObj>
              </mc:Choice>
              <mc:Fallback>
                <p:oleObj name="Worksheet" r:id="rId5" imgW="6146800" imgH="1816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622800"/>
                        <a:ext cx="5456237" cy="1628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Line 10"/>
          <p:cNvSpPr>
            <a:spLocks noChangeShapeType="1"/>
          </p:cNvSpPr>
          <p:nvPr/>
        </p:nvSpPr>
        <p:spPr bwMode="auto">
          <a:xfrm flipH="1">
            <a:off x="457200" y="3919538"/>
            <a:ext cx="1644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3887787" y="3919538"/>
            <a:ext cx="2025650" cy="7000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7823200" y="4848224"/>
            <a:ext cx="546100" cy="592138"/>
          </a:xfrm>
          <a:prstGeom prst="downArrow">
            <a:avLst>
              <a:gd name="adj1" fmla="val 50000"/>
              <a:gd name="adj2" fmla="val 27118"/>
            </a:avLst>
          </a:prstGeom>
          <a:solidFill>
            <a:srgbClr val="2597B8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Freeform 13"/>
          <p:cNvSpPr>
            <a:spLocks/>
          </p:cNvSpPr>
          <p:nvPr/>
        </p:nvSpPr>
        <p:spPr bwMode="auto">
          <a:xfrm>
            <a:off x="6553201" y="2020887"/>
            <a:ext cx="941387" cy="766762"/>
          </a:xfrm>
          <a:custGeom>
            <a:avLst/>
            <a:gdLst>
              <a:gd name="T0" fmla="*/ 0 w 593"/>
              <a:gd name="T1" fmla="*/ 2147483647 h 483"/>
              <a:gd name="T2" fmla="*/ 2147483647 w 593"/>
              <a:gd name="T3" fmla="*/ 0 h 483"/>
              <a:gd name="T4" fmla="*/ 2147483647 w 593"/>
              <a:gd name="T5" fmla="*/ 2147483647 h 483"/>
              <a:gd name="T6" fmla="*/ 2147483647 w 593"/>
              <a:gd name="T7" fmla="*/ 2147483647 h 483"/>
              <a:gd name="T8" fmla="*/ 2147483647 w 593"/>
              <a:gd name="T9" fmla="*/ 2147483647 h 483"/>
              <a:gd name="T10" fmla="*/ 2147483647 w 593"/>
              <a:gd name="T11" fmla="*/ 2147483647 h 483"/>
              <a:gd name="T12" fmla="*/ 2147483647 w 593"/>
              <a:gd name="T13" fmla="*/ 2147483647 h 483"/>
              <a:gd name="T14" fmla="*/ 2147483647 w 593"/>
              <a:gd name="T15" fmla="*/ 2147483647 h 483"/>
              <a:gd name="T16" fmla="*/ 2147483647 w 593"/>
              <a:gd name="T17" fmla="*/ 2147483647 h 483"/>
              <a:gd name="T18" fmla="*/ 2147483647 w 593"/>
              <a:gd name="T19" fmla="*/ 2147483647 h 483"/>
              <a:gd name="T20" fmla="*/ 0 w 593"/>
              <a:gd name="T21" fmla="*/ 2147483647 h 48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93"/>
              <a:gd name="T34" fmla="*/ 0 h 483"/>
              <a:gd name="T35" fmla="*/ 593 w 593"/>
              <a:gd name="T36" fmla="*/ 483 h 48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93" h="483">
                <a:moveTo>
                  <a:pt x="0" y="34"/>
                </a:moveTo>
                <a:lnTo>
                  <a:pt x="200" y="0"/>
                </a:lnTo>
                <a:lnTo>
                  <a:pt x="159" y="58"/>
                </a:lnTo>
                <a:lnTo>
                  <a:pt x="515" y="306"/>
                </a:lnTo>
                <a:lnTo>
                  <a:pt x="555" y="248"/>
                </a:lnTo>
                <a:lnTo>
                  <a:pt x="592" y="448"/>
                </a:lnTo>
                <a:lnTo>
                  <a:pt x="392" y="482"/>
                </a:lnTo>
                <a:lnTo>
                  <a:pt x="433" y="424"/>
                </a:lnTo>
                <a:lnTo>
                  <a:pt x="77" y="176"/>
                </a:lnTo>
                <a:lnTo>
                  <a:pt x="37" y="234"/>
                </a:lnTo>
                <a:lnTo>
                  <a:pt x="0" y="34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16" name="Group 14"/>
          <p:cNvGrpSpPr>
            <a:grpSpLocks/>
          </p:cNvGrpSpPr>
          <p:nvPr/>
        </p:nvGrpSpPr>
        <p:grpSpPr bwMode="auto">
          <a:xfrm>
            <a:off x="6648451" y="3035300"/>
            <a:ext cx="1825625" cy="815975"/>
            <a:chOff x="4169" y="2008"/>
            <a:chExt cx="1150" cy="514"/>
          </a:xfrm>
        </p:grpSpPr>
        <p:pic>
          <p:nvPicPr>
            <p:cNvPr id="17" name="Picture 15"/>
            <p:cNvPicPr>
              <a:picLocks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87" y="2008"/>
              <a:ext cx="1122" cy="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Rectangle 16"/>
            <p:cNvSpPr>
              <a:spLocks noChangeArrowheads="1"/>
            </p:cNvSpPr>
            <p:nvPr/>
          </p:nvSpPr>
          <p:spPr bwMode="auto">
            <a:xfrm>
              <a:off x="4169" y="2149"/>
              <a:ext cx="1150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Unseen Data</a:t>
              </a:r>
            </a:p>
          </p:txBody>
        </p:sp>
      </p:grp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6332674" y="4110038"/>
            <a:ext cx="2460353" cy="462307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rbel" charset="0"/>
                <a:ea typeface="Corbel" charset="0"/>
                <a:cs typeface="Corbel" charset="0"/>
              </a:rPr>
              <a:t>(Jeff, Professor, 4)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H="1">
            <a:off x="6197601" y="3751262"/>
            <a:ext cx="471487" cy="3937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8478837" y="3751262"/>
            <a:ext cx="363538" cy="3492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Freeform 20"/>
          <p:cNvSpPr>
            <a:spLocks/>
          </p:cNvSpPr>
          <p:nvPr/>
        </p:nvSpPr>
        <p:spPr bwMode="auto">
          <a:xfrm>
            <a:off x="3390900" y="1879600"/>
            <a:ext cx="901700" cy="593725"/>
          </a:xfrm>
          <a:custGeom>
            <a:avLst/>
            <a:gdLst>
              <a:gd name="T0" fmla="*/ 2147483647 w 568"/>
              <a:gd name="T1" fmla="*/ 2147483647 h 374"/>
              <a:gd name="T2" fmla="*/ 2147483647 w 568"/>
              <a:gd name="T3" fmla="*/ 2147483647 h 374"/>
              <a:gd name="T4" fmla="*/ 2147483647 w 568"/>
              <a:gd name="T5" fmla="*/ 2147483647 h 374"/>
              <a:gd name="T6" fmla="*/ 2147483647 w 568"/>
              <a:gd name="T7" fmla="*/ 2147483647 h 374"/>
              <a:gd name="T8" fmla="*/ 2147483647 w 568"/>
              <a:gd name="T9" fmla="*/ 2147483647 h 374"/>
              <a:gd name="T10" fmla="*/ 0 w 568"/>
              <a:gd name="T11" fmla="*/ 2147483647 h 374"/>
              <a:gd name="T12" fmla="*/ 2147483647 w 568"/>
              <a:gd name="T13" fmla="*/ 2147483647 h 374"/>
              <a:gd name="T14" fmla="*/ 2147483647 w 568"/>
              <a:gd name="T15" fmla="*/ 2147483647 h 374"/>
              <a:gd name="T16" fmla="*/ 2147483647 w 568"/>
              <a:gd name="T17" fmla="*/ 2147483647 h 374"/>
              <a:gd name="T18" fmla="*/ 2147483647 w 568"/>
              <a:gd name="T19" fmla="*/ 0 h 374"/>
              <a:gd name="T20" fmla="*/ 2147483647 w 568"/>
              <a:gd name="T21" fmla="*/ 2147483647 h 374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568"/>
              <a:gd name="T34" fmla="*/ 0 h 374"/>
              <a:gd name="T35" fmla="*/ 568 w 568"/>
              <a:gd name="T36" fmla="*/ 374 h 374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568" h="374">
                <a:moveTo>
                  <a:pt x="567" y="59"/>
                </a:moveTo>
                <a:lnTo>
                  <a:pt x="503" y="220"/>
                </a:lnTo>
                <a:lnTo>
                  <a:pt x="478" y="165"/>
                </a:lnTo>
                <a:lnTo>
                  <a:pt x="138" y="318"/>
                </a:lnTo>
                <a:lnTo>
                  <a:pt x="163" y="373"/>
                </a:lnTo>
                <a:lnTo>
                  <a:pt x="0" y="314"/>
                </a:lnTo>
                <a:lnTo>
                  <a:pt x="64" y="153"/>
                </a:lnTo>
                <a:lnTo>
                  <a:pt x="89" y="208"/>
                </a:lnTo>
                <a:lnTo>
                  <a:pt x="429" y="55"/>
                </a:lnTo>
                <a:lnTo>
                  <a:pt x="404" y="0"/>
                </a:lnTo>
                <a:lnTo>
                  <a:pt x="567" y="59"/>
                </a:lnTo>
              </a:path>
            </a:pathLst>
          </a:custGeom>
          <a:solidFill>
            <a:srgbClr val="2597B8"/>
          </a:solidFill>
          <a:ln w="12700" cap="rnd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23" name="Picture 21"/>
          <p:cNvPicPr>
            <a:picLocks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5887" y="5544818"/>
            <a:ext cx="720725" cy="4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6235406" y="4806950"/>
            <a:ext cx="1557927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latin typeface="Corbel" charset="0"/>
                <a:ea typeface="Corbel" charset="0"/>
                <a:cs typeface="Corbel" charset="0"/>
              </a:rPr>
              <a:t>Tenured?</a:t>
            </a:r>
          </a:p>
        </p:txBody>
      </p:sp>
    </p:spTree>
    <p:extLst>
      <p:ext uri="{BB962C8B-B14F-4D97-AF65-F5344CB8AC3E}">
        <p14:creationId xmlns:p14="http://schemas.microsoft.com/office/powerpoint/2010/main" val="846453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Classification: Basic Concepts</a:t>
            </a:r>
          </a:p>
          <a:p>
            <a:r>
              <a:rPr lang="en-US" altLang="en-US" b="1" dirty="0" smtClean="0"/>
              <a:t>Decision Tree Induction</a:t>
            </a:r>
          </a:p>
          <a:p>
            <a:r>
              <a:rPr lang="en-US" altLang="en-US" dirty="0" smtClean="0"/>
              <a:t>Bayes Classification Methods</a:t>
            </a:r>
          </a:p>
          <a:p>
            <a:r>
              <a:rPr lang="en-US" altLang="en-US" dirty="0" smtClean="0"/>
              <a:t>Model Evaluation and Selection</a:t>
            </a:r>
          </a:p>
          <a:p>
            <a:r>
              <a:rPr lang="en-US" altLang="en-US" dirty="0" smtClean="0"/>
              <a:t>Techniques to Improve Classification Accuracy: Ensemble Methods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16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Decision Tree Induction: 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Training data set: </a:t>
            </a:r>
            <a:r>
              <a:rPr lang="en-US" altLang="en-US" sz="2000" dirty="0" err="1" smtClean="0"/>
              <a:t>Buys_computer</a:t>
            </a:r>
            <a:endParaRPr lang="en-US" altLang="en-US" sz="2000" dirty="0" smtClean="0"/>
          </a:p>
          <a:p>
            <a:r>
              <a:rPr lang="en-US" altLang="en-US" sz="2000" dirty="0" smtClean="0"/>
              <a:t>The data set follows an example of </a:t>
            </a:r>
            <a:r>
              <a:rPr lang="en-US" altLang="en-US" sz="2000" b="1" dirty="0" smtClean="0"/>
              <a:t>Quinlan’s </a:t>
            </a:r>
            <a:r>
              <a:rPr lang="en-US" altLang="en-US" sz="2000" b="1" dirty="0" smtClean="0">
                <a:solidFill>
                  <a:srgbClr val="FF0000"/>
                </a:solidFill>
              </a:rPr>
              <a:t>ID3</a:t>
            </a:r>
            <a:r>
              <a:rPr lang="en-US" altLang="en-US" sz="2000" b="1" dirty="0" smtClean="0"/>
              <a:t> (Playing Tennis)</a:t>
            </a:r>
          </a:p>
          <a:p>
            <a:r>
              <a:rPr lang="en-US" altLang="en-US" sz="2000" dirty="0" smtClean="0"/>
              <a:t>Resulting tree: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8" name="Group 63"/>
          <p:cNvGrpSpPr>
            <a:grpSpLocks/>
          </p:cNvGrpSpPr>
          <p:nvPr/>
        </p:nvGrpSpPr>
        <p:grpSpPr bwMode="auto">
          <a:xfrm>
            <a:off x="33571" y="2939661"/>
            <a:ext cx="4538429" cy="2800038"/>
            <a:chOff x="743" y="1152"/>
            <a:chExt cx="4019" cy="2403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2364" y="1152"/>
              <a:ext cx="520" cy="291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age?</a:t>
              </a:r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1200" y="2342"/>
              <a:ext cx="820" cy="291"/>
            </a:xfrm>
            <a:prstGeom prst="rect">
              <a:avLst/>
            </a:prstGeom>
            <a:solidFill>
              <a:srgbClr val="00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student?</a:t>
              </a:r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3421" y="2342"/>
              <a:ext cx="1163" cy="291"/>
            </a:xfrm>
            <a:prstGeom prst="rect">
              <a:avLst/>
            </a:prstGeom>
            <a:solidFill>
              <a:srgbClr val="99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credit rating?</a:t>
              </a: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1619" y="1462"/>
              <a:ext cx="625" cy="83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2928" y="1440"/>
              <a:ext cx="1051" cy="89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1535" y="1809"/>
              <a:ext cx="493" cy="265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&lt;=30</a:t>
              </a:r>
              <a:endParaRPr lang="en-US" altLang="en-US" sz="1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3365" y="1804"/>
              <a:ext cx="415" cy="265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 dirty="0">
                  <a:latin typeface="Corbel" charset="0"/>
                  <a:ea typeface="Corbel" charset="0"/>
                  <a:cs typeface="Corbel" charset="0"/>
                </a:rPr>
                <a:t>&gt;40</a:t>
              </a:r>
              <a:endParaRPr lang="en-US" altLang="en-US" sz="14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960" y="2640"/>
              <a:ext cx="528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728" y="2640"/>
              <a:ext cx="480" cy="6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 flipH="1">
              <a:off x="3360" y="2640"/>
              <a:ext cx="480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128" y="2640"/>
              <a:ext cx="432" cy="57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619" y="1440"/>
              <a:ext cx="0" cy="90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743" y="326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2006" y="326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346" y="3216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415" y="2344"/>
              <a:ext cx="416" cy="291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288" y="1804"/>
              <a:ext cx="67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b="1">
                  <a:latin typeface="Corbel" charset="0"/>
                  <a:ea typeface="Corbel" charset="0"/>
                  <a:cs typeface="Corbel" charset="0"/>
                </a:rPr>
                <a:t>31..40</a:t>
              </a:r>
              <a:endParaRPr lang="en-US" altLang="en-US" sz="12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Rectangle 62"/>
            <p:cNvSpPr>
              <a:spLocks noChangeArrowheads="1"/>
            </p:cNvSpPr>
            <p:nvPr/>
          </p:nvSpPr>
          <p:spPr bwMode="auto">
            <a:xfrm rot="21456844">
              <a:off x="3143" y="3214"/>
              <a:ext cx="358" cy="291"/>
            </a:xfrm>
            <a:prstGeom prst="rect">
              <a:avLst/>
            </a:prstGeom>
            <a:solidFill>
              <a:srgbClr val="FF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  <p:sp>
          <p:nvSpPr>
            <p:cNvPr id="29" name="Rectangle 9"/>
            <p:cNvSpPr>
              <a:spLocks noChangeArrowheads="1"/>
            </p:cNvSpPr>
            <p:nvPr/>
          </p:nvSpPr>
          <p:spPr bwMode="auto">
            <a:xfrm>
              <a:off x="4160" y="2784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fair</a:t>
              </a:r>
            </a:p>
          </p:txBody>
        </p:sp>
        <p:sp>
          <p:nvSpPr>
            <p:cNvPr id="30" name="Rectangle 10"/>
            <p:cNvSpPr>
              <a:spLocks noChangeArrowheads="1"/>
            </p:cNvSpPr>
            <p:nvPr/>
          </p:nvSpPr>
          <p:spPr bwMode="auto">
            <a:xfrm>
              <a:off x="3054" y="2784"/>
              <a:ext cx="843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excellent</a:t>
              </a:r>
            </a:p>
          </p:txBody>
        </p:sp>
        <p:sp>
          <p:nvSpPr>
            <p:cNvPr id="31" name="Rectangle 8"/>
            <p:cNvSpPr>
              <a:spLocks noChangeArrowheads="1"/>
            </p:cNvSpPr>
            <p:nvPr/>
          </p:nvSpPr>
          <p:spPr bwMode="auto">
            <a:xfrm>
              <a:off x="1850" y="2832"/>
              <a:ext cx="416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yes</a:t>
              </a:r>
            </a:p>
          </p:txBody>
        </p:sp>
        <p:sp>
          <p:nvSpPr>
            <p:cNvPr id="32" name="Rectangle 7"/>
            <p:cNvSpPr>
              <a:spLocks noChangeArrowheads="1"/>
            </p:cNvSpPr>
            <p:nvPr/>
          </p:nvSpPr>
          <p:spPr bwMode="auto">
            <a:xfrm>
              <a:off x="960" y="2832"/>
              <a:ext cx="432" cy="29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Corbel" charset="0"/>
                  <a:ea typeface="Corbel" charset="0"/>
                  <a:cs typeface="Corbel" charset="0"/>
                </a:rPr>
                <a:t>no</a:t>
              </a:r>
            </a:p>
          </p:txBody>
        </p:sp>
      </p:grpSp>
      <p:graphicFrame>
        <p:nvGraphicFramePr>
          <p:cNvPr id="33" name="Object 10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867684"/>
              </p:ext>
            </p:extLst>
          </p:nvPr>
        </p:nvGraphicFramePr>
        <p:xfrm>
          <a:off x="4619625" y="2425700"/>
          <a:ext cx="4513263" cy="383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918" name="Worksheet" r:id="rId3" imgW="6591300" imgH="5372100" progId="Excel.Sheet.8">
                  <p:embed/>
                </p:oleObj>
              </mc:Choice>
              <mc:Fallback>
                <p:oleObj name="Worksheet" r:id="rId3" imgW="6591300" imgH="5372100" progId="Excel.Sheet.8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2425700"/>
                        <a:ext cx="4513263" cy="383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74318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49919</TotalTime>
  <Words>1818</Words>
  <Application>Microsoft Macintosh PowerPoint</Application>
  <PresentationFormat>On-screen Show (4:3)</PresentationFormat>
  <Paragraphs>267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Calibri</vt:lpstr>
      <vt:lpstr>Comic Sans MS</vt:lpstr>
      <vt:lpstr>Corbel</vt:lpstr>
      <vt:lpstr>Mangal</vt:lpstr>
      <vt:lpstr>Tahoma</vt:lpstr>
      <vt:lpstr>华文楷体</vt:lpstr>
      <vt:lpstr>Arial</vt:lpstr>
      <vt:lpstr>Office Theme</vt:lpstr>
      <vt:lpstr>Worksheet</vt:lpstr>
      <vt:lpstr>Equation</vt:lpstr>
      <vt:lpstr>Chapter 8. Classification: Decision Tree</vt:lpstr>
      <vt:lpstr>Classification</vt:lpstr>
      <vt:lpstr>Supervised vs. Unsupervised Learning</vt:lpstr>
      <vt:lpstr>Prediction Problems: Classification vs. Numeric Prediction</vt:lpstr>
      <vt:lpstr>Classification: A Two-Step Process </vt:lpstr>
      <vt:lpstr>(1) Model Construction</vt:lpstr>
      <vt:lpstr>(2) Using the Model in Prediction</vt:lpstr>
      <vt:lpstr>Classification</vt:lpstr>
      <vt:lpstr>Decision Tree Induction: An Example</vt:lpstr>
      <vt:lpstr>Quinlan’s Example – Playing Tennis?</vt:lpstr>
      <vt:lpstr>Algorithm for Decision Tree Induction</vt:lpstr>
      <vt:lpstr>Brief Review of Entropy</vt:lpstr>
      <vt:lpstr>Attribute Selection Measure: Information Gain (ID3/C4.5)</vt:lpstr>
      <vt:lpstr>Attribute Selection: Information Gain</vt:lpstr>
      <vt:lpstr>Attribute Selection: Information Gain</vt:lpstr>
      <vt:lpstr>Gain Ratio for Attribute Selection (C4.5)</vt:lpstr>
      <vt:lpstr>Gini Index (CART): Numerical Attribute?</vt:lpstr>
      <vt:lpstr>IG vs Gini</vt:lpstr>
      <vt:lpstr>Computation of Gini Index on An Ordinal Attribute</vt:lpstr>
      <vt:lpstr>Comparing Attribute Selection Measures</vt:lpstr>
      <vt:lpstr>Overfitting and Tree Pruning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2122</cp:revision>
  <cp:lastPrinted>2017-01-15T22:23:57Z</cp:lastPrinted>
  <dcterms:created xsi:type="dcterms:W3CDTF">2015-05-16T14:51:23Z</dcterms:created>
  <dcterms:modified xsi:type="dcterms:W3CDTF">2017-07-28T20:59:35Z</dcterms:modified>
</cp:coreProperties>
</file>