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1" r:id="rId2"/>
    <p:sldId id="287" r:id="rId3"/>
    <p:sldId id="343" r:id="rId4"/>
    <p:sldId id="285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44" r:id="rId14"/>
    <p:sldId id="345" r:id="rId15"/>
    <p:sldId id="346" r:id="rId16"/>
    <p:sldId id="347" r:id="rId17"/>
    <p:sldId id="348" r:id="rId18"/>
    <p:sldId id="336" r:id="rId19"/>
    <p:sldId id="33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3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board.com/blog/machine-learning-interview-questions/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136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8.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Classification: Naïve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Bayes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541252"/>
              </p:ext>
            </p:extLst>
          </p:nvPr>
        </p:nvGraphicFramePr>
        <p:xfrm>
          <a:off x="5674650" y="1244184"/>
          <a:ext cx="3469350" cy="283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Worksheet" r:id="rId4" imgW="5448300" imgH="4610100" progId="Excel.Sheet.8">
                  <p:embed/>
                </p:oleObj>
              </mc:Choice>
              <mc:Fallback>
                <p:oleObj name="Worksheet" r:id="rId4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650" y="1244184"/>
                        <a:ext cx="3469350" cy="2839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4459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1800" dirty="0"/>
              <a:t>P(C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): 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 = 9/14 = 0.643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               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5/14= 0.357</a:t>
            </a:r>
          </a:p>
          <a:p>
            <a:pPr>
              <a:spcBef>
                <a:spcPts val="300"/>
              </a:spcBef>
            </a:pPr>
            <a:r>
              <a:rPr lang="en-US" altLang="en-US" sz="1800" dirty="0"/>
              <a:t>Compute P(</a:t>
            </a:r>
            <a:r>
              <a:rPr lang="en-US" altLang="en-US" sz="1800" dirty="0" err="1"/>
              <a:t>X|C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for each class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P(age </a:t>
            </a:r>
            <a:r>
              <a:rPr lang="en-US" altLang="en-US" sz="1800" dirty="0"/>
              <a:t>= “&lt;=30”|buys_computer = “yes”) = 2/9 = 0.222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P(age </a:t>
            </a:r>
            <a:r>
              <a:rPr lang="en-US" altLang="en-US" sz="1800" dirty="0"/>
              <a:t>= “&lt;= 30”|buys_computer = “no”) = 3/5 = 0.6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P(income </a:t>
            </a:r>
            <a:r>
              <a:rPr lang="en-US" altLang="en-US" sz="1800" dirty="0"/>
              <a:t>= “medium”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4/9 = 0.444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P(income </a:t>
            </a:r>
            <a:r>
              <a:rPr lang="en-US" altLang="en-US" sz="1800" dirty="0"/>
              <a:t>= “medium”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2/5 = 0.4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P(student </a:t>
            </a:r>
            <a:r>
              <a:rPr lang="en-US" altLang="en-US" sz="1800" dirty="0"/>
              <a:t>= “yes”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P(student </a:t>
            </a:r>
            <a:r>
              <a:rPr lang="en-US" altLang="en-US" sz="1800" dirty="0"/>
              <a:t>= “yes”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1/5 = 0.2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</a:t>
            </a:r>
            <a:r>
              <a:rPr lang="en-US" altLang="en-US" sz="1800" dirty="0" err="1" smtClean="0"/>
              <a:t>credit_rating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“fair”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zh-CN" sz="1800" dirty="0" smtClean="0"/>
              <a:t>P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credit_rating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“fair”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2/5 = 0.4</a:t>
            </a:r>
          </a:p>
          <a:p>
            <a:pPr>
              <a:spcBef>
                <a:spcPts val="300"/>
              </a:spcBef>
            </a:pPr>
            <a:r>
              <a:rPr lang="en-US" altLang="en-US" sz="1800" b="1" dirty="0"/>
              <a:t> X = (age &lt;= 30 , income = medium, student = yes, </a:t>
            </a:r>
            <a:r>
              <a:rPr lang="en-US" altLang="en-US" sz="1800" b="1" dirty="0" err="1"/>
              <a:t>credit_rating</a:t>
            </a:r>
            <a:r>
              <a:rPr lang="en-US" altLang="en-US" sz="1800" b="1" dirty="0"/>
              <a:t> = fair)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b="1" dirty="0"/>
              <a:t>P(</a:t>
            </a:r>
            <a:r>
              <a:rPr lang="en-US" altLang="en-US" sz="1800" b="1" dirty="0" err="1"/>
              <a:t>X|C</a:t>
            </a:r>
            <a:r>
              <a:rPr lang="en-US" altLang="en-US" sz="1800" b="1" baseline="-25000" dirty="0" err="1"/>
              <a:t>i</a:t>
            </a:r>
            <a:r>
              <a:rPr lang="en-US" altLang="en-US" sz="1800" b="1" dirty="0"/>
              <a:t>) :</a:t>
            </a:r>
            <a:r>
              <a:rPr lang="en-US" altLang="en-US" sz="1800" dirty="0"/>
              <a:t> 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“yes”) = 0.222 x 0.444 x 0.667 x 0.667 = 0.044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               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“no”) = 0.6 x 0.4 x 0.2 x 0.4 = 0.019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P(</a:t>
            </a:r>
            <a:r>
              <a:rPr lang="en-US" altLang="en-US" sz="1800" b="1" dirty="0" err="1"/>
              <a:t>X|C</a:t>
            </a:r>
            <a:r>
              <a:rPr lang="en-US" altLang="en-US" sz="1800" b="1" baseline="-25000" dirty="0" err="1"/>
              <a:t>i</a:t>
            </a:r>
            <a:r>
              <a:rPr lang="en-US" altLang="en-US" sz="1800" b="1" dirty="0"/>
              <a:t>)*P(C</a:t>
            </a:r>
            <a:r>
              <a:rPr lang="en-US" altLang="en-US" sz="1800" b="1" baseline="-25000" dirty="0"/>
              <a:t>i</a:t>
            </a:r>
            <a:r>
              <a:rPr lang="en-US" altLang="en-US" sz="1800" b="1" dirty="0"/>
              <a:t>) : </a:t>
            </a:r>
            <a:r>
              <a:rPr lang="en-US" altLang="en-US" sz="1800" dirty="0"/>
              <a:t>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“yes”) *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0.028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		             </a:t>
            </a:r>
            <a:r>
              <a:rPr lang="en-US" altLang="en-US" sz="1800" dirty="0"/>
              <a:t>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“no”) *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0.007</a:t>
            </a:r>
            <a:endParaRPr lang="en-US" altLang="en-US" sz="1800" b="1" dirty="0"/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Therefore,  X belongs to class (“</a:t>
            </a:r>
            <a:r>
              <a:rPr lang="en-US" altLang="en-US" sz="1800" b="1" dirty="0" err="1"/>
              <a:t>buys_computer</a:t>
            </a:r>
            <a:r>
              <a:rPr lang="en-US" altLang="en-US" sz="1800" b="1" dirty="0"/>
              <a:t> = yes</a:t>
            </a:r>
            <a:r>
              <a:rPr lang="en-US" altLang="en-US" sz="1800" b="1" dirty="0" smtClean="0"/>
              <a:t>”)</a:t>
            </a:r>
            <a:endParaRPr lang="en-US" alt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Avoiding the Zero-Probability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</a:t>
            </a:r>
            <a:r>
              <a:rPr lang="en-US" altLang="en-US" dirty="0" smtClean="0"/>
              <a:t>Otherwise</a:t>
            </a:r>
            <a:r>
              <a:rPr lang="en-US" altLang="en-US" dirty="0"/>
              <a:t>, the predicted prob. will be zero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b="1" dirty="0"/>
              <a:t>	</a:t>
            </a:r>
          </a:p>
          <a:p>
            <a:r>
              <a:rPr lang="en-US" altLang="en-US" dirty="0"/>
              <a:t>Ex. Suppose a dataset with 1000 tuples, income=low (0), income= medium (990), and income = high (10)</a:t>
            </a:r>
          </a:p>
          <a:p>
            <a:r>
              <a:rPr lang="en-US" altLang="en-US" dirty="0"/>
              <a:t>Use </a:t>
            </a:r>
            <a:r>
              <a:rPr lang="en-US" altLang="en-US" b="1" dirty="0" err="1"/>
              <a:t>Laplacian</a:t>
            </a:r>
            <a:r>
              <a:rPr lang="en-US" altLang="en-US" b="1" dirty="0"/>
              <a:t> correction</a:t>
            </a:r>
            <a:r>
              <a:rPr lang="en-US" altLang="en-US" dirty="0"/>
              <a:t> (or </a:t>
            </a:r>
            <a:r>
              <a:rPr lang="en-US" altLang="en-US" dirty="0" err="1"/>
              <a:t>Laplacian</a:t>
            </a:r>
            <a:r>
              <a:rPr lang="en-US" altLang="en-US" dirty="0"/>
              <a:t> estimator)</a:t>
            </a:r>
          </a:p>
          <a:p>
            <a:pPr lvl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high) = 11/1003</a:t>
            </a:r>
          </a:p>
          <a:p>
            <a:pPr lvl="1"/>
            <a:r>
              <a:rPr lang="en-US" altLang="en-US" dirty="0"/>
              <a:t>The “corrected” prob. estimates are close to their “uncorrected”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0027"/>
              </p:ext>
            </p:extLst>
          </p:nvPr>
        </p:nvGraphicFramePr>
        <p:xfrm>
          <a:off x="3103588" y="2445895"/>
          <a:ext cx="29368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8" y="2445895"/>
                        <a:ext cx="293682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</a:t>
            </a:r>
            <a:r>
              <a:rPr lang="en-US" altLang="en-US" dirty="0" smtClean="0"/>
              <a:t>.,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hospitals</a:t>
            </a:r>
            <a:r>
              <a:rPr lang="en-US" altLang="en-US" dirty="0"/>
              <a:t>: patients: Profile: age, family history, </a:t>
            </a:r>
            <a:r>
              <a:rPr lang="en-US" altLang="en-US" dirty="0" smtClean="0"/>
              <a:t>etc.</a:t>
            </a:r>
            <a:endParaRPr lang="zh-CN" altLang="en-US" dirty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Symptoms</a:t>
            </a:r>
            <a:r>
              <a:rPr lang="en-US" altLang="en-US" dirty="0"/>
              <a:t>: fever, cough </a:t>
            </a:r>
            <a:r>
              <a:rPr lang="en-US" altLang="en-US" dirty="0" smtClean="0"/>
              <a:t>etc.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Disease</a:t>
            </a:r>
            <a:r>
              <a:rPr lang="en-US" altLang="en-US" dirty="0"/>
              <a:t>: lung cancer, diabetes, etc.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Dependencies among these cannot be modeled by Naïve Bayes </a:t>
            </a:r>
            <a:r>
              <a:rPr lang="en-US" altLang="en-US" dirty="0" smtClean="0"/>
              <a:t>Classifier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https://www.springboard.com/blog/machine-learning-interview-questions</a:t>
            </a:r>
            <a:r>
              <a:rPr lang="en-US" sz="2400" dirty="0" smtClean="0">
                <a:hlinkClick r:id="rId2"/>
              </a:rPr>
              <a:t>/</a:t>
            </a:r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234"/>
            <a:ext cx="9144000" cy="39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2263"/>
            <a:ext cx="8229600" cy="38218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322695" cy="53010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433924" cy="4938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Reminder: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KDD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965" y="1034236"/>
            <a:ext cx="9045138" cy="5823764"/>
            <a:chOff x="2909047" y="1325010"/>
            <a:chExt cx="8516434" cy="5450238"/>
          </a:xfrm>
        </p:grpSpPr>
        <p:sp>
          <p:nvSpPr>
            <p:cNvPr id="46" name="Line 2052"/>
            <p:cNvSpPr>
              <a:spLocks noChangeShapeType="1"/>
            </p:cNvSpPr>
            <p:nvPr/>
          </p:nvSpPr>
          <p:spPr bwMode="auto">
            <a:xfrm flipV="1">
              <a:off x="3899647" y="52577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2053"/>
            <p:cNvSpPr>
              <a:spLocks noChangeShapeType="1"/>
            </p:cNvSpPr>
            <p:nvPr/>
          </p:nvSpPr>
          <p:spPr bwMode="auto">
            <a:xfrm flipV="1">
              <a:off x="9462247" y="17525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2054"/>
            <p:cNvSpPr>
              <a:spLocks noChangeShapeType="1"/>
            </p:cNvSpPr>
            <p:nvPr/>
          </p:nvSpPr>
          <p:spPr bwMode="auto">
            <a:xfrm flipV="1">
              <a:off x="7785847" y="28193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2055"/>
            <p:cNvSpPr>
              <a:spLocks noChangeShapeType="1"/>
            </p:cNvSpPr>
            <p:nvPr/>
          </p:nvSpPr>
          <p:spPr bwMode="auto">
            <a:xfrm flipV="1">
              <a:off x="5957047" y="38861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2056"/>
            <p:cNvSpPr>
              <a:spLocks noChangeArrowheads="1"/>
            </p:cNvSpPr>
            <p:nvPr/>
          </p:nvSpPr>
          <p:spPr bwMode="auto">
            <a:xfrm>
              <a:off x="2909047" y="5714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Rectangle 2057"/>
            <p:cNvSpPr>
              <a:spLocks noChangeArrowheads="1"/>
            </p:cNvSpPr>
            <p:nvPr/>
          </p:nvSpPr>
          <p:spPr bwMode="auto">
            <a:xfrm>
              <a:off x="2909047" y="57911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Oval 2058"/>
            <p:cNvSpPr>
              <a:spLocks noChangeArrowheads="1"/>
            </p:cNvSpPr>
            <p:nvPr/>
          </p:nvSpPr>
          <p:spPr bwMode="auto">
            <a:xfrm>
              <a:off x="2909047" y="6095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Oval 2059"/>
            <p:cNvSpPr>
              <a:spLocks noChangeArrowheads="1"/>
            </p:cNvSpPr>
            <p:nvPr/>
          </p:nvSpPr>
          <p:spPr bwMode="auto">
            <a:xfrm>
              <a:off x="3290047" y="6095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2060"/>
            <p:cNvSpPr>
              <a:spLocks noChangeArrowheads="1"/>
            </p:cNvSpPr>
            <p:nvPr/>
          </p:nvSpPr>
          <p:spPr bwMode="auto">
            <a:xfrm>
              <a:off x="3290047" y="61721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Oval 2061"/>
            <p:cNvSpPr>
              <a:spLocks noChangeArrowheads="1"/>
            </p:cNvSpPr>
            <p:nvPr/>
          </p:nvSpPr>
          <p:spPr bwMode="auto">
            <a:xfrm>
              <a:off x="3290047" y="6476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Oval 2062"/>
            <p:cNvSpPr>
              <a:spLocks noChangeArrowheads="1"/>
            </p:cNvSpPr>
            <p:nvPr/>
          </p:nvSpPr>
          <p:spPr bwMode="auto">
            <a:xfrm>
              <a:off x="3975847" y="58673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2063"/>
            <p:cNvSpPr>
              <a:spLocks noChangeArrowheads="1"/>
            </p:cNvSpPr>
            <p:nvPr/>
          </p:nvSpPr>
          <p:spPr bwMode="auto">
            <a:xfrm>
              <a:off x="3975847" y="59435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Oval 2064"/>
            <p:cNvSpPr>
              <a:spLocks noChangeArrowheads="1"/>
            </p:cNvSpPr>
            <p:nvPr/>
          </p:nvSpPr>
          <p:spPr bwMode="auto">
            <a:xfrm>
              <a:off x="3975847" y="62483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Text Box 2065"/>
            <p:cNvSpPr txBox="1">
              <a:spLocks noChangeArrowheads="1"/>
            </p:cNvSpPr>
            <p:nvPr/>
          </p:nvSpPr>
          <p:spPr bwMode="auto">
            <a:xfrm>
              <a:off x="2985248" y="5029200"/>
              <a:ext cx="1568107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Data Cleaning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Text Box 2066"/>
            <p:cNvSpPr txBox="1">
              <a:spLocks noChangeArrowheads="1"/>
            </p:cNvSpPr>
            <p:nvPr/>
          </p:nvSpPr>
          <p:spPr bwMode="auto">
            <a:xfrm>
              <a:off x="4280647" y="5562600"/>
              <a:ext cx="1817505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Data Integration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Text Box 2067"/>
            <p:cNvSpPr txBox="1">
              <a:spLocks noChangeArrowheads="1"/>
            </p:cNvSpPr>
            <p:nvPr/>
          </p:nvSpPr>
          <p:spPr bwMode="auto">
            <a:xfrm>
              <a:off x="4052047" y="6400800"/>
              <a:ext cx="1447800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Databases</a:t>
              </a:r>
            </a:p>
          </p:txBody>
        </p:sp>
        <p:sp>
          <p:nvSpPr>
            <p:cNvPr id="62" name="Text Box 2068"/>
            <p:cNvSpPr txBox="1">
              <a:spLocks noChangeArrowheads="1"/>
            </p:cNvSpPr>
            <p:nvPr/>
          </p:nvSpPr>
          <p:spPr bwMode="auto">
            <a:xfrm>
              <a:off x="3747248" y="4267200"/>
              <a:ext cx="1997075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Data Warehouse</a:t>
              </a:r>
            </a:p>
          </p:txBody>
        </p:sp>
        <p:sp>
          <p:nvSpPr>
            <p:cNvPr id="63" name="Rectangle 2069"/>
            <p:cNvSpPr>
              <a:spLocks noChangeArrowheads="1"/>
            </p:cNvSpPr>
            <p:nvPr/>
          </p:nvSpPr>
          <p:spPr bwMode="auto">
            <a:xfrm>
              <a:off x="5042647" y="4724399"/>
              <a:ext cx="685800" cy="685800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2070"/>
            <p:cNvSpPr>
              <a:spLocks noChangeArrowheads="1"/>
            </p:cNvSpPr>
            <p:nvPr/>
          </p:nvSpPr>
          <p:spPr bwMode="auto">
            <a:xfrm>
              <a:off x="7100047" y="3581399"/>
              <a:ext cx="457200" cy="457200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2071"/>
            <p:cNvSpPr>
              <a:spLocks noChangeArrowheads="1"/>
            </p:cNvSpPr>
            <p:nvPr/>
          </p:nvSpPr>
          <p:spPr bwMode="auto">
            <a:xfrm>
              <a:off x="9157447" y="2133599"/>
              <a:ext cx="76200" cy="6096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2072"/>
            <p:cNvSpPr>
              <a:spLocks noChangeArrowheads="1"/>
            </p:cNvSpPr>
            <p:nvPr/>
          </p:nvSpPr>
          <p:spPr bwMode="auto">
            <a:xfrm>
              <a:off x="9233647" y="2362199"/>
              <a:ext cx="7620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Rectangle 2073"/>
            <p:cNvSpPr>
              <a:spLocks noChangeArrowheads="1"/>
            </p:cNvSpPr>
            <p:nvPr/>
          </p:nvSpPr>
          <p:spPr bwMode="auto">
            <a:xfrm>
              <a:off x="9081247" y="2285999"/>
              <a:ext cx="762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Rectangle 2074"/>
            <p:cNvSpPr>
              <a:spLocks noChangeArrowheads="1"/>
            </p:cNvSpPr>
            <p:nvPr/>
          </p:nvSpPr>
          <p:spPr bwMode="auto">
            <a:xfrm>
              <a:off x="9309847" y="2514599"/>
              <a:ext cx="76200" cy="228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Rectangle 2075"/>
            <p:cNvSpPr>
              <a:spLocks noChangeArrowheads="1"/>
            </p:cNvSpPr>
            <p:nvPr/>
          </p:nvSpPr>
          <p:spPr bwMode="auto">
            <a:xfrm>
              <a:off x="8852647" y="2743199"/>
              <a:ext cx="685800" cy="76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Rectangle 2076"/>
            <p:cNvSpPr>
              <a:spLocks noChangeArrowheads="1"/>
            </p:cNvSpPr>
            <p:nvPr/>
          </p:nvSpPr>
          <p:spPr bwMode="auto">
            <a:xfrm>
              <a:off x="8928847" y="2514599"/>
              <a:ext cx="152400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WordArt 2077"/>
            <p:cNvSpPr>
              <a:spLocks noChangeArrowheads="1" noChangeShapeType="1" noTextEdit="1"/>
            </p:cNvSpPr>
            <p:nvPr/>
          </p:nvSpPr>
          <p:spPr bwMode="auto">
            <a:xfrm>
              <a:off x="9682406" y="1325010"/>
              <a:ext cx="1743075" cy="612775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b="1" kern="10" dirty="0">
                  <a:ln/>
                  <a:latin typeface="Corbel" charset="0"/>
                  <a:ea typeface="Corbel" charset="0"/>
                  <a:cs typeface="Corbel" charset="0"/>
                </a:rPr>
                <a:t>Knowledge</a:t>
              </a:r>
            </a:p>
          </p:txBody>
        </p:sp>
        <p:sp>
          <p:nvSpPr>
            <p:cNvPr id="72" name="Text Box 2078"/>
            <p:cNvSpPr txBox="1">
              <a:spLocks noChangeArrowheads="1"/>
            </p:cNvSpPr>
            <p:nvPr/>
          </p:nvSpPr>
          <p:spPr bwMode="auto">
            <a:xfrm>
              <a:off x="5136571" y="3428999"/>
              <a:ext cx="2039675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Task-relevant Data</a:t>
              </a:r>
            </a:p>
          </p:txBody>
        </p:sp>
        <p:sp>
          <p:nvSpPr>
            <p:cNvPr id="73" name="Text Box 2079"/>
            <p:cNvSpPr txBox="1">
              <a:spLocks noChangeArrowheads="1"/>
            </p:cNvSpPr>
            <p:nvPr/>
          </p:nvSpPr>
          <p:spPr bwMode="auto">
            <a:xfrm>
              <a:off x="6322172" y="4205288"/>
              <a:ext cx="1148883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Selection</a:t>
              </a:r>
            </a:p>
          </p:txBody>
        </p:sp>
        <p:sp>
          <p:nvSpPr>
            <p:cNvPr id="74" name="Text Box 2080"/>
            <p:cNvSpPr txBox="1">
              <a:spLocks noChangeArrowheads="1"/>
            </p:cNvSpPr>
            <p:nvPr/>
          </p:nvSpPr>
          <p:spPr bwMode="auto">
            <a:xfrm>
              <a:off x="6947648" y="2743200"/>
              <a:ext cx="1394900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Data Mining</a:t>
              </a:r>
            </a:p>
          </p:txBody>
        </p:sp>
        <p:sp>
          <p:nvSpPr>
            <p:cNvPr id="75" name="Text Box 2081"/>
            <p:cNvSpPr txBox="1">
              <a:spLocks noChangeArrowheads="1"/>
            </p:cNvSpPr>
            <p:nvPr/>
          </p:nvSpPr>
          <p:spPr bwMode="auto">
            <a:xfrm>
              <a:off x="7938247" y="1828800"/>
              <a:ext cx="2031826" cy="37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Pattern Evaluation</a:t>
              </a:r>
            </a:p>
          </p:txBody>
        </p:sp>
        <p:sp>
          <p:nvSpPr>
            <p:cNvPr id="76" name="Line 2082"/>
            <p:cNvSpPr>
              <a:spLocks noChangeShapeType="1"/>
            </p:cNvSpPr>
            <p:nvPr/>
          </p:nvSpPr>
          <p:spPr bwMode="auto">
            <a:xfrm>
              <a:off x="8319247" y="3276599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7" name="Line 2083"/>
            <p:cNvSpPr>
              <a:spLocks noChangeShapeType="1"/>
            </p:cNvSpPr>
            <p:nvPr/>
          </p:nvSpPr>
          <p:spPr bwMode="auto">
            <a:xfrm>
              <a:off x="9995647" y="2209799"/>
              <a:ext cx="0" cy="3200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8" name="Line 2084"/>
            <p:cNvSpPr>
              <a:spLocks noChangeShapeType="1"/>
            </p:cNvSpPr>
            <p:nvPr/>
          </p:nvSpPr>
          <p:spPr bwMode="auto">
            <a:xfrm flipH="1">
              <a:off x="6642847" y="5410199"/>
              <a:ext cx="3352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Line 2085"/>
            <p:cNvSpPr>
              <a:spLocks noChangeShapeType="1"/>
            </p:cNvSpPr>
            <p:nvPr/>
          </p:nvSpPr>
          <p:spPr bwMode="auto">
            <a:xfrm flipV="1">
              <a:off x="6642847" y="4495799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2086"/>
            <p:cNvSpPr>
              <a:spLocks noChangeShapeType="1"/>
            </p:cNvSpPr>
            <p:nvPr/>
          </p:nvSpPr>
          <p:spPr bwMode="auto">
            <a:xfrm>
              <a:off x="9995647" y="5410199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Line 2087"/>
            <p:cNvSpPr>
              <a:spLocks noChangeShapeType="1"/>
            </p:cNvSpPr>
            <p:nvPr/>
          </p:nvSpPr>
          <p:spPr bwMode="auto">
            <a:xfrm flipH="1">
              <a:off x="4966447" y="6248399"/>
              <a:ext cx="502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Line 2088"/>
            <p:cNvSpPr>
              <a:spLocks noChangeShapeType="1"/>
            </p:cNvSpPr>
            <p:nvPr/>
          </p:nvSpPr>
          <p:spPr bwMode="auto">
            <a:xfrm flipH="1" flipV="1">
              <a:off x="4585447" y="5562599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Line 2089"/>
            <p:cNvSpPr>
              <a:spLocks noChangeShapeType="1"/>
            </p:cNvSpPr>
            <p:nvPr/>
          </p:nvSpPr>
          <p:spPr bwMode="auto">
            <a:xfrm>
              <a:off x="4737847" y="5562599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2090"/>
            <p:cNvSpPr>
              <a:spLocks noChangeShapeType="1"/>
            </p:cNvSpPr>
            <p:nvPr/>
          </p:nvSpPr>
          <p:spPr bwMode="auto">
            <a:xfrm flipV="1">
              <a:off x="6338047" y="4343399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63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b="1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0" y="1600200"/>
            <a:ext cx="615425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707" y="5306518"/>
            <a:ext cx="2158583" cy="52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Classification: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u="sng" dirty="0"/>
              <a:t>A statistical classifier</a:t>
            </a:r>
            <a:r>
              <a:rPr lang="en-US" altLang="en-US" dirty="0"/>
              <a:t>: performs </a:t>
            </a:r>
            <a:r>
              <a:rPr lang="en-US" altLang="en-US" i="1" dirty="0"/>
              <a:t>probabilistic prediction, i.e.,</a:t>
            </a:r>
            <a:r>
              <a:rPr lang="en-US" altLang="en-US" dirty="0"/>
              <a:t> predicts class membership probabilities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Foundation:</a:t>
            </a:r>
            <a:r>
              <a:rPr lang="en-US" altLang="en-US" dirty="0"/>
              <a:t> Based on Bayes’ Theorem. 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Performance:</a:t>
            </a:r>
            <a:r>
              <a:rPr lang="en-US" altLang="en-US" dirty="0"/>
              <a:t> A simple Bayesian classifier, </a:t>
            </a:r>
            <a:r>
              <a:rPr lang="en-US" altLang="en-US" i="1" dirty="0"/>
              <a:t>naïve Bayesian classifier</a:t>
            </a:r>
            <a:r>
              <a:rPr lang="en-US" altLang="en-US" dirty="0"/>
              <a:t>, has comparable performance with decision tree and selected neural network classifiers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Incremental</a:t>
            </a:r>
            <a:r>
              <a:rPr lang="en-US" altLang="en-US" dirty="0"/>
              <a:t>: Each training example can incrementally increase/decrease the probability that a hypothesis is correct — prior knowledge can be combined with observed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Bayes’ Theorem: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 a data sample (“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evidence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”): class label is unknown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H be a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hypothesis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X belongs to class C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Classification is to determine P(H|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), (i.e.,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posteriori probability):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prior probability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initial probability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regardless of age, income, …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probability that sample data is observed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|H) (likelihood): the probability of observing the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given that the hypothesis holds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Given that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the prob. that X is 31..40, medium income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58250"/>
              </p:ext>
            </p:extLst>
          </p:nvPr>
        </p:nvGraphicFramePr>
        <p:xfrm>
          <a:off x="3132943" y="1309767"/>
          <a:ext cx="5715317" cy="57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43" y="1309767"/>
                        <a:ext cx="5715317" cy="57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Based on Bayes’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>
              <a:spcAft>
                <a:spcPts val="600"/>
              </a:spcAft>
              <a:buNone/>
            </a:pPr>
            <a:r>
              <a:rPr lang="en-US" altLang="en-US" sz="2400" dirty="0"/>
              <a:t>			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en-US" sz="2400" dirty="0"/>
              <a:t>		posteriori = likelihood x prior/evidence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</a:t>
            </a:r>
            <a:r>
              <a:rPr lang="en-US" altLang="en-US" sz="2400" dirty="0" smtClean="0"/>
              <a:t>cost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97556"/>
              </p:ext>
            </p:extLst>
          </p:nvPr>
        </p:nvGraphicFramePr>
        <p:xfrm>
          <a:off x="2113636" y="2589921"/>
          <a:ext cx="4916727" cy="49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636" y="2589921"/>
                        <a:ext cx="4916727" cy="498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to Derive the Maximum Posteriori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Since P(X) is constant for all classes, only                                        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needs to be </a:t>
            </a:r>
            <a:r>
              <a:rPr lang="en-US" altLang="en-US" dirty="0" smtClean="0"/>
              <a:t>maximized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9216"/>
              </p:ext>
            </p:extLst>
          </p:nvPr>
        </p:nvGraphicFramePr>
        <p:xfrm>
          <a:off x="3053777" y="4382386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5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7" y="4382386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37833"/>
              </p:ext>
            </p:extLst>
          </p:nvPr>
        </p:nvGraphicFramePr>
        <p:xfrm>
          <a:off x="2977577" y="568369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77" y="568369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3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D)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err="1"/>
              <a:t>continous</a:t>
            </a:r>
            <a:r>
              <a:rPr lang="en-US" altLang="en-US" dirty="0"/>
              <a:t>-valued,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 smtClean="0"/>
              <a:t>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98400"/>
              </p:ext>
            </p:extLst>
          </p:nvPr>
        </p:nvGraphicFramePr>
        <p:xfrm>
          <a:off x="2628850" y="2285649"/>
          <a:ext cx="6057950" cy="7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9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50" y="2285649"/>
                        <a:ext cx="6057950" cy="78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7541"/>
              </p:ext>
            </p:extLst>
          </p:nvPr>
        </p:nvGraphicFramePr>
        <p:xfrm>
          <a:off x="2680819" y="5331033"/>
          <a:ext cx="2368446" cy="66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0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819" y="5331033"/>
                        <a:ext cx="2368446" cy="66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87"/>
              </p:ext>
            </p:extLst>
          </p:nvPr>
        </p:nvGraphicFramePr>
        <p:xfrm>
          <a:off x="2647170" y="6181994"/>
          <a:ext cx="2320664" cy="34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1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6181994"/>
                        <a:ext cx="2320664" cy="34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Naïve Bayes Classifier: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67" y="1624011"/>
            <a:ext cx="3801750" cy="45259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Class:</a:t>
            </a:r>
          </a:p>
          <a:p>
            <a:pPr lvl="1"/>
            <a:r>
              <a:rPr lang="en-US" altLang="en-US" sz="2000" dirty="0" smtClean="0"/>
              <a:t>C1:</a:t>
            </a:r>
            <a:r>
              <a:rPr lang="zh-CN" altLang="en-US" sz="2000" dirty="0" smtClean="0"/>
              <a:t>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‘yes’</a:t>
            </a:r>
          </a:p>
          <a:p>
            <a:pPr lvl="1"/>
            <a:r>
              <a:rPr lang="en-US" altLang="en-US" sz="2000" dirty="0" smtClean="0"/>
              <a:t>C2:</a:t>
            </a:r>
            <a:r>
              <a:rPr lang="zh-CN" altLang="en-US" sz="2000" dirty="0" smtClean="0"/>
              <a:t>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‘no’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Data to be classified: </a:t>
            </a:r>
          </a:p>
          <a:p>
            <a:pPr lvl="1"/>
            <a:r>
              <a:rPr lang="en-US" altLang="en-US" sz="2000" dirty="0" smtClean="0"/>
              <a:t>X = (age &lt;=30, Income = medium,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Student = yes, </a:t>
            </a:r>
            <a:r>
              <a:rPr lang="en-US" altLang="en-US" sz="2000" dirty="0" err="1" smtClean="0"/>
              <a:t>Credit_rating</a:t>
            </a:r>
            <a:r>
              <a:rPr lang="en-US" altLang="en-US" sz="2000" dirty="0" smtClean="0"/>
              <a:t> = Fair)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87498"/>
              </p:ext>
            </p:extLst>
          </p:nvPr>
        </p:nvGraphicFramePr>
        <p:xfrm>
          <a:off x="4004117" y="1780524"/>
          <a:ext cx="5098165" cy="421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Worksheet" r:id="rId4" imgW="5448300" imgH="4610100" progId="Excel.Sheet.8">
                  <p:embed/>
                </p:oleObj>
              </mc:Choice>
              <mc:Fallback>
                <p:oleObj name="Worksheet" r:id="rId4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117" y="1780524"/>
                        <a:ext cx="5098165" cy="421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49917</TotalTime>
  <Words>1476</Words>
  <Application>Microsoft Macintosh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Corbel</vt:lpstr>
      <vt:lpstr>Wingdings</vt:lpstr>
      <vt:lpstr>华文楷体</vt:lpstr>
      <vt:lpstr>Arial</vt:lpstr>
      <vt:lpstr>Office Theme</vt:lpstr>
      <vt:lpstr>Equation</vt:lpstr>
      <vt:lpstr>Worksheet</vt:lpstr>
      <vt:lpstr>Chapter 8. Classification: Naïve Bayes</vt:lpstr>
      <vt:lpstr>Classification: Basic Concepts</vt:lpstr>
      <vt:lpstr>Bayes’ Theorem: Basics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Discussion</vt:lpstr>
      <vt:lpstr>Discussion</vt:lpstr>
      <vt:lpstr>Discussion</vt:lpstr>
      <vt:lpstr>Discussion</vt:lpstr>
      <vt:lpstr>Reminder: KDD Process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2126</cp:revision>
  <cp:lastPrinted>2017-01-15T22:23:57Z</cp:lastPrinted>
  <dcterms:created xsi:type="dcterms:W3CDTF">2015-05-16T14:51:23Z</dcterms:created>
  <dcterms:modified xsi:type="dcterms:W3CDTF">2017-07-28T21:11:48Z</dcterms:modified>
</cp:coreProperties>
</file>