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1" r:id="rId2"/>
    <p:sldId id="288" r:id="rId3"/>
    <p:sldId id="289" r:id="rId4"/>
    <p:sldId id="322" r:id="rId5"/>
    <p:sldId id="323" r:id="rId6"/>
    <p:sldId id="324" r:id="rId7"/>
    <p:sldId id="325" r:id="rId8"/>
    <p:sldId id="326" r:id="rId9"/>
    <p:sldId id="328" r:id="rId10"/>
    <p:sldId id="329" r:id="rId11"/>
    <p:sldId id="290" r:id="rId12"/>
    <p:sldId id="291" r:id="rId13"/>
    <p:sldId id="330" r:id="rId14"/>
    <p:sldId id="331" r:id="rId15"/>
    <p:sldId id="332" r:id="rId16"/>
    <p:sldId id="335" r:id="rId17"/>
    <p:sldId id="336" r:id="rId18"/>
    <p:sldId id="33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004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Meng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136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8.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/>
              <a:t>Classification</a:t>
            </a:r>
            <a:r>
              <a:rPr lang="en-US" altLang="zh-CN" smtClean="0"/>
              <a:t>: </a:t>
            </a:r>
            <a:r>
              <a:rPr lang="en-US" altLang="zh-CN" smtClean="0"/>
              <a:t>Evaluation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Affecting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classifier accuracy: predicting class label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Speed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construct the model (training time)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use the model (classification/prediction time)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Robustness</a:t>
            </a:r>
            <a:r>
              <a:rPr lang="en-US" altLang="en-US" dirty="0"/>
              <a:t>: handling noise and missing values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Scalability</a:t>
            </a:r>
            <a:r>
              <a:rPr lang="en-US" altLang="en-US" dirty="0"/>
              <a:t>: efficiency in disk-resident databases 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Interpretability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understanding and insight provided by the model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Other measures, e.g., goodness of rules, such as decision tree size or compactness of classification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b="1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Ensemble Methods: Increasing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Ensemble methods</a:t>
            </a:r>
          </a:p>
          <a:p>
            <a:pPr lvl="1"/>
            <a:r>
              <a:rPr lang="en-US" altLang="en-US" sz="2400" dirty="0"/>
              <a:t>Use a </a:t>
            </a:r>
            <a:r>
              <a:rPr lang="en-US" altLang="en-US" sz="2400" b="1" dirty="0"/>
              <a:t>combination of models </a:t>
            </a:r>
            <a:r>
              <a:rPr lang="en-US" altLang="en-US" sz="2400" dirty="0"/>
              <a:t>to increase accuracy</a:t>
            </a:r>
          </a:p>
          <a:p>
            <a:pPr lvl="1"/>
            <a:r>
              <a:rPr lang="en-US" altLang="en-US" sz="2400" dirty="0"/>
              <a:t>Combine a series of k learned models, M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M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M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, with the aim of creating an improved model M*</a:t>
            </a:r>
          </a:p>
          <a:p>
            <a:r>
              <a:rPr lang="en-US" altLang="en-US" sz="2400" dirty="0"/>
              <a:t>Popular </a:t>
            </a:r>
            <a:r>
              <a:rPr lang="en-US" altLang="en-US" sz="2400" b="1" dirty="0"/>
              <a:t>ensemble methods</a:t>
            </a:r>
          </a:p>
          <a:p>
            <a:pPr lvl="1"/>
            <a:r>
              <a:rPr lang="en-US" altLang="en-US" sz="2400" dirty="0"/>
              <a:t>Bagging: averaging the prediction over a collection of classifiers</a:t>
            </a:r>
          </a:p>
          <a:p>
            <a:pPr lvl="1"/>
            <a:r>
              <a:rPr lang="en-US" altLang="en-US" sz="2400" dirty="0"/>
              <a:t>Boosting: weighted vote with a collection of classifiers</a:t>
            </a:r>
          </a:p>
          <a:p>
            <a:pPr lvl="1"/>
            <a:r>
              <a:rPr lang="en-US" altLang="en-US" sz="2400" b="1" dirty="0"/>
              <a:t>Ensemble: combining a set of heterogeneous </a:t>
            </a:r>
            <a:r>
              <a:rPr lang="en-US" altLang="en-US" sz="2400" b="1" dirty="0" smtClean="0"/>
              <a:t>classifiers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3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Baggin</a:t>
            </a:r>
            <a:r>
              <a:rPr lang="en-US" altLang="zh-CN" dirty="0" smtClean="0"/>
              <a:t>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Analogy: Diagnosis based on multiple doctors’ majority vote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Training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Given a set D of </a:t>
            </a:r>
            <a:r>
              <a:rPr lang="en-US" altLang="en-US" sz="2400" i="1" dirty="0"/>
              <a:t>d </a:t>
            </a:r>
            <a:r>
              <a:rPr lang="en-US" altLang="en-US" sz="2400" dirty="0"/>
              <a:t>tuples, at each iteration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 training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tuples is sampled with replacement from </a:t>
            </a:r>
            <a:r>
              <a:rPr lang="en-US" altLang="en-US" sz="2400" dirty="0" smtClean="0"/>
              <a:t>D</a:t>
            </a:r>
            <a:endParaRPr lang="en-US" altLang="en-US" sz="2400" dirty="0"/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A classifier model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 for each training set D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Classification: classify an unknown sample</a:t>
            </a:r>
            <a:r>
              <a:rPr lang="en-US" altLang="en-US" sz="2400" b="1" dirty="0"/>
              <a:t> X</a:t>
            </a:r>
            <a:r>
              <a:rPr lang="en-US" alt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Each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returns its class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The bagged classifier M* counts the votes and assigns the class with the most votes to </a:t>
            </a:r>
            <a:r>
              <a:rPr lang="en-US" altLang="en-US" sz="2400" b="1" dirty="0"/>
              <a:t>X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Prediction: can be applied to the prediction of continuous values by taking the average value of each prediction for a given test tuple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Accuracy: Proved improved accuracy in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Often significantly better than a single classifier derived from D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For noise data: not considerably worse, more </a:t>
            </a:r>
            <a:r>
              <a:rPr lang="en-US" altLang="en-US" sz="2400" dirty="0" smtClean="0"/>
              <a:t>robust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sz="2400" b="1" dirty="0"/>
              <a:t>Weights</a:t>
            </a:r>
            <a:r>
              <a:rPr lang="en-US" altLang="en-US" sz="2400" dirty="0"/>
              <a:t> are assigned to each training tuple</a:t>
            </a:r>
          </a:p>
          <a:p>
            <a:pPr marL="914400" lvl="1" indent="-457200"/>
            <a:r>
              <a:rPr lang="en-US" altLang="en-US" sz="2400" dirty="0"/>
              <a:t>A series of k classifiers is iteratively learned</a:t>
            </a:r>
          </a:p>
          <a:p>
            <a:pPr marL="914400" lvl="1" indent="-457200"/>
            <a:r>
              <a:rPr lang="en-US" altLang="en-US" sz="2400" dirty="0"/>
              <a:t>After a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learned, the weights are updated to allow the subsequent classifier, M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, to </a:t>
            </a:r>
            <a:r>
              <a:rPr lang="en-US" altLang="en-US" sz="2400" b="1" dirty="0"/>
              <a:t>pay more attention to the training tuples that were </a:t>
            </a:r>
            <a:r>
              <a:rPr lang="en-US" altLang="en-US" sz="2400" b="1" dirty="0">
                <a:solidFill>
                  <a:srgbClr val="FF0000"/>
                </a:solidFill>
              </a:rPr>
              <a:t>misclassified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by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endParaRPr lang="en-US" altLang="en-US" sz="2400" dirty="0"/>
          </a:p>
          <a:p>
            <a:pPr marL="914400" lvl="1" indent="-457200"/>
            <a:r>
              <a:rPr lang="en-US" altLang="en-US" sz="2400" dirty="0"/>
              <a:t>The final </a:t>
            </a:r>
            <a:r>
              <a:rPr lang="en-US" altLang="en-US" sz="2400" b="1" dirty="0" smtClean="0"/>
              <a:t>M* </a:t>
            </a:r>
            <a:r>
              <a:rPr lang="en-US" altLang="en-US" sz="2400" b="1" dirty="0"/>
              <a:t>combines the votes</a:t>
            </a:r>
            <a:r>
              <a:rPr lang="en-US" altLang="en-US" sz="2400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Boosting algorithm can be extended for numeric prediction</a:t>
            </a:r>
          </a:p>
          <a:p>
            <a:pPr marL="457200" indent="-457200"/>
            <a:r>
              <a:rPr lang="en-US" altLang="en-US" sz="2400" dirty="0"/>
              <a:t>Comparing with </a:t>
            </a:r>
            <a:r>
              <a:rPr lang="en-US" altLang="en-US" sz="2400" b="1" dirty="0"/>
              <a:t>bagging</a:t>
            </a:r>
            <a:r>
              <a:rPr lang="en-US" altLang="en-US" sz="2400" dirty="0"/>
              <a:t>: </a:t>
            </a:r>
            <a:r>
              <a:rPr lang="en-US" altLang="en-US" sz="2400" b="1" dirty="0"/>
              <a:t>Boosting</a:t>
            </a:r>
            <a:r>
              <a:rPr lang="en-US" altLang="en-US" sz="2400" dirty="0"/>
              <a:t> tends to have </a:t>
            </a:r>
            <a:r>
              <a:rPr lang="en-US" altLang="en-US" sz="2400" b="1" dirty="0">
                <a:solidFill>
                  <a:srgbClr val="FF0000"/>
                </a:solidFill>
              </a:rPr>
              <a:t>greater accuracy</a:t>
            </a:r>
            <a:r>
              <a:rPr lang="en-US" altLang="en-US" sz="2400" dirty="0"/>
              <a:t>, but it also risks </a:t>
            </a:r>
            <a:r>
              <a:rPr lang="en-US" altLang="en-US" sz="2400" b="1" dirty="0" err="1">
                <a:solidFill>
                  <a:srgbClr val="FF0000"/>
                </a:solidFill>
              </a:rPr>
              <a:t>overfitting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the model to misclassified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8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Ensemble:</a:t>
            </a:r>
            <a:r>
              <a:rPr lang="zh-CN" altLang="en-US" dirty="0" smtClean="0"/>
              <a:t> </a:t>
            </a:r>
            <a:r>
              <a:rPr lang="en-US" altLang="en-US" dirty="0" err="1" smtClean="0"/>
              <a:t>Adaboost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en-US" dirty="0" smtClean="0"/>
              <a:t>(Freund </a:t>
            </a:r>
            <a:r>
              <a:rPr lang="en-US" altLang="en-US" dirty="0"/>
              <a:t>and </a:t>
            </a:r>
            <a:r>
              <a:rPr lang="en-US" altLang="en-US" dirty="0" err="1"/>
              <a:t>Schapire</a:t>
            </a:r>
            <a:r>
              <a:rPr lang="en-US" altLang="en-US" dirty="0"/>
              <a:t>, 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/>
              <a:t>Given a set of </a:t>
            </a:r>
            <a:r>
              <a:rPr lang="en-US" altLang="en-US" i="1" dirty="0"/>
              <a:t>d</a:t>
            </a:r>
            <a:r>
              <a:rPr lang="en-US" altLang="en-US" dirty="0"/>
              <a:t> class-labeled tuples, (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1</a:t>
            </a:r>
            <a:r>
              <a:rPr lang="en-US" altLang="en-US" dirty="0"/>
              <a:t>), …, 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d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d</a:t>
            </a:r>
            <a:r>
              <a:rPr lang="en-US" altLang="en-US" dirty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Initially, all the weights of tuples are set the same (1/d)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Generate k classifiers in k rounds.  At round 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Tuples from D are sampled (with replacement) to form a training set D</a:t>
            </a:r>
            <a:r>
              <a:rPr lang="en-US" altLang="en-US" baseline="-25000" dirty="0"/>
              <a:t>i</a:t>
            </a:r>
            <a:r>
              <a:rPr lang="en-US" altLang="en-US" dirty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Each tuple’s chance of being selected is based on its 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A classification model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derived from D</a:t>
            </a:r>
            <a:r>
              <a:rPr lang="en-US" altLang="en-US" baseline="-25000" dirty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Its error rate is calculated using D</a:t>
            </a:r>
            <a:r>
              <a:rPr lang="en-US" altLang="en-US" baseline="-25000" dirty="0"/>
              <a:t>i </a:t>
            </a:r>
            <a:r>
              <a:rPr lang="en-US" altLang="en-US" dirty="0"/>
              <a:t>as a test set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If a tuple is misclassified, its weight is increased, </a:t>
            </a:r>
            <a:r>
              <a:rPr lang="en-US" altLang="en-US" dirty="0" err="1"/>
              <a:t>o.w</a:t>
            </a:r>
            <a:r>
              <a:rPr lang="en-US" altLang="en-US" dirty="0"/>
              <a:t>. it is decreased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Error rate: err(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 is the misclassification error of tuple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.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error rate is the sum of the weights of the misclassified tuples: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The weight of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vote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54178"/>
              </p:ext>
            </p:extLst>
          </p:nvPr>
        </p:nvGraphicFramePr>
        <p:xfrm>
          <a:off x="5578839" y="5811838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839" y="5811838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8920"/>
              </p:ext>
            </p:extLst>
          </p:nvPr>
        </p:nvGraphicFramePr>
        <p:xfrm>
          <a:off x="3765028" y="5105731"/>
          <a:ext cx="2728211" cy="70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28" y="5105731"/>
                        <a:ext cx="2728211" cy="70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78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Classification:  Extracting models describing important data classes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Effective and scalable methods  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 dirty="0"/>
              <a:t>Decision tree induction</a:t>
            </a:r>
            <a:r>
              <a:rPr lang="en-US" altLang="en-US" sz="2400" dirty="0"/>
              <a:t>, </a:t>
            </a:r>
            <a:r>
              <a:rPr lang="en-US" altLang="en-US" sz="2400" b="1" dirty="0"/>
              <a:t>Naive Bayesian classification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and </a:t>
            </a:r>
            <a:r>
              <a:rPr lang="en-US" altLang="en-US" sz="2400" dirty="0"/>
              <a:t>many other classification methods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Evaluation metrics:</a:t>
            </a:r>
          </a:p>
          <a:p>
            <a:pPr lvl="1">
              <a:lnSpc>
                <a:spcPct val="120000"/>
              </a:lnSpc>
            </a:pPr>
            <a:r>
              <a:rPr lang="en-US" altLang="en-US" sz="2400" b="1" dirty="0"/>
              <a:t>Accuracy, sensitivity, specificity, precision, recall,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 measure, and </a:t>
            </a:r>
            <a:r>
              <a:rPr lang="en-US" altLang="en-US" sz="2400" b="1" i="1" dirty="0" err="1"/>
              <a:t>F</a:t>
            </a:r>
            <a:r>
              <a:rPr lang="en-US" altLang="en-US" sz="2400" b="1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="1" baseline="-25000" dirty="0"/>
              <a:t> </a:t>
            </a:r>
            <a:r>
              <a:rPr lang="en-US" altLang="en-US" sz="2400" b="1" dirty="0"/>
              <a:t>measure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Stratified k-fold cross-validation is recommended for accuracy estimation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En</a:t>
            </a:r>
            <a:r>
              <a:rPr lang="en-US" altLang="zh-CN" sz="2400" dirty="0" smtClean="0"/>
              <a:t>s</a:t>
            </a:r>
            <a:r>
              <a:rPr lang="en-US" altLang="en-US" sz="2400" dirty="0" smtClean="0"/>
              <a:t>emble</a:t>
            </a:r>
            <a:r>
              <a:rPr lang="en-US" altLang="en-US" sz="2400" dirty="0"/>
              <a:t>: Bagging and boosting can be used to increase overall accuracy by learning and combining a series of individual </a:t>
            </a:r>
            <a:r>
              <a:rPr lang="en-US" altLang="en-US" sz="2400" dirty="0" smtClean="0"/>
              <a:t>models</a:t>
            </a:r>
            <a:endParaRPr lang="zh-CN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300" b="1" dirty="0" err="1" smtClean="0"/>
              <a:t>Adaboost</a:t>
            </a:r>
            <a:endParaRPr lang="en-US" altLang="en-US" sz="2000" b="1" dirty="0"/>
          </a:p>
          <a:p>
            <a:pPr>
              <a:lnSpc>
                <a:spcPct val="130000"/>
              </a:lnSpc>
            </a:pPr>
            <a:r>
              <a:rPr lang="en-US" altLang="en-US" sz="2400" b="1" dirty="0" smtClean="0"/>
              <a:t>No </a:t>
            </a:r>
            <a:r>
              <a:rPr lang="en-US" altLang="en-US" sz="2400" b="1" dirty="0"/>
              <a:t>single method has been found to be superior over all others for all data </a:t>
            </a:r>
            <a:r>
              <a:rPr lang="en-US" altLang="en-US" sz="2400" b="1" dirty="0" smtClean="0"/>
              <a:t>sets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b="1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validation test set</a:t>
            </a:r>
            <a:r>
              <a:rPr lang="en-US" altLang="en-US" sz="24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Holdout </a:t>
            </a:r>
            <a:r>
              <a:rPr lang="en-US" altLang="en-US" sz="2400" dirty="0" smtClean="0"/>
              <a:t>method</a:t>
            </a:r>
            <a:endParaRPr lang="zh-CN" altLang="en-US" sz="2400" dirty="0" smtClean="0"/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Cross-validation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Given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classes, an entry, </a:t>
            </a:r>
            <a:r>
              <a:rPr lang="en-US" altLang="en-US" sz="2400" b="1" i="1" dirty="0" err="1"/>
              <a:t>CM</a:t>
            </a:r>
            <a:r>
              <a:rPr lang="en-US" altLang="en-US" sz="2400" b="1" i="1" baseline="-25000" dirty="0" err="1"/>
              <a:t>i,j</a:t>
            </a:r>
            <a:r>
              <a:rPr lang="en-US" altLang="en-US" sz="2400" b="1" baseline="-25000" dirty="0"/>
              <a:t> </a:t>
            </a:r>
            <a:r>
              <a:rPr lang="en-US" altLang="en-US" sz="2400" dirty="0"/>
              <a:t> in a </a:t>
            </a:r>
            <a:r>
              <a:rPr lang="en-US" altLang="en-US" sz="2400" b="1" dirty="0"/>
              <a:t>confusion matrix</a:t>
            </a:r>
            <a:r>
              <a:rPr lang="en-US" altLang="en-US" sz="2400" dirty="0"/>
              <a:t> indicates # of tuples in class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 that were labeled by the classifier as class </a:t>
            </a:r>
            <a:r>
              <a:rPr lang="en-US" altLang="en-US" sz="2400" i="1" dirty="0"/>
              <a:t>j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have extra rows/columns to provide </a:t>
            </a:r>
            <a:r>
              <a:rPr lang="en-US" altLang="en-US" sz="2400" dirty="0" smtClean="0"/>
              <a:t>totals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8625"/>
              </p:ext>
            </p:extLst>
          </p:nvPr>
        </p:nvGraphicFramePr>
        <p:xfrm>
          <a:off x="105400" y="3692208"/>
          <a:ext cx="8887449" cy="1454467"/>
        </p:xfrm>
        <a:graphic>
          <a:graphicData uri="http://schemas.openxmlformats.org/drawingml/2006/table">
            <a:tbl>
              <a:tblPr/>
              <a:tblGrid>
                <a:gridCol w="3187889"/>
                <a:gridCol w="2329088"/>
                <a:gridCol w="2256115"/>
                <a:gridCol w="1114357"/>
              </a:tblGrid>
              <a:tr h="3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05400" y="1638862"/>
            <a:ext cx="2608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Confusion Matrix:</a:t>
            </a:r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99941"/>
              </p:ext>
            </p:extLst>
          </p:nvPr>
        </p:nvGraphicFramePr>
        <p:xfrm>
          <a:off x="105400" y="2038972"/>
          <a:ext cx="7924800" cy="1173798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105400" y="3286999"/>
            <a:ext cx="34479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Example of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203078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Classifier Evaluation Metrics: Accuracy, Error Rate, Sensitivity and Specificity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1275"/>
          </a:xfrm>
        </p:spPr>
        <p:txBody>
          <a:bodyPr>
            <a:normAutofit fontScale="92500"/>
          </a:bodyPr>
          <a:lstStyle/>
          <a:p>
            <a:endParaRPr lang="zh-CN" altLang="en-US" sz="2400" b="1" dirty="0" smtClean="0"/>
          </a:p>
          <a:p>
            <a:endParaRPr lang="zh-CN" altLang="en-US" sz="2400" b="1" dirty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en-US" altLang="en-US" sz="2400" b="1" dirty="0" smtClean="0"/>
              <a:t>Classifier </a:t>
            </a:r>
            <a:r>
              <a:rPr lang="en-US" altLang="en-US" sz="2400" b="1" dirty="0"/>
              <a:t>Accuracy, </a:t>
            </a:r>
            <a:r>
              <a:rPr lang="en-US" altLang="en-US" sz="2400" dirty="0"/>
              <a:t>or recognition rate: percentage of test set tuples that are correctly </a:t>
            </a:r>
            <a:r>
              <a:rPr lang="en-US" altLang="en-US" sz="2400" dirty="0" smtClean="0"/>
              <a:t>classified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Accuracy </a:t>
            </a:r>
            <a:r>
              <a:rPr lang="en-US" altLang="en-US" sz="2000" b="1" dirty="0"/>
              <a:t>= (TP + TN)/All</a:t>
            </a:r>
            <a:endParaRPr lang="en-US" altLang="en-US" sz="2000" dirty="0"/>
          </a:p>
          <a:p>
            <a:r>
              <a:rPr lang="en-US" altLang="en-US" sz="2400" b="1" dirty="0"/>
              <a:t>Error rate:</a:t>
            </a:r>
            <a:r>
              <a:rPr lang="en-US" altLang="en-US" sz="2400" dirty="0"/>
              <a:t> </a:t>
            </a:r>
            <a:r>
              <a:rPr lang="en-US" altLang="en-US" sz="2400" i="1" dirty="0"/>
              <a:t>1 –</a:t>
            </a:r>
            <a:r>
              <a:rPr lang="en-US" altLang="en-US" sz="2400" dirty="0"/>
              <a:t>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or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Error rate = (FP + FN)/All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/>
              <a:t>Class Imbalance Problem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dirty="0"/>
              <a:t>One class may be </a:t>
            </a:r>
            <a:r>
              <a:rPr lang="en-US" altLang="en-US" i="1" dirty="0"/>
              <a:t>rare</a:t>
            </a:r>
            <a:r>
              <a:rPr lang="en-US" altLang="en-US" dirty="0"/>
              <a:t>, e.g. fraud, or HIV-positive</a:t>
            </a:r>
          </a:p>
          <a:p>
            <a:pPr lvl="1"/>
            <a:r>
              <a:rPr lang="en-US" altLang="en-US" dirty="0"/>
              <a:t>Significant </a:t>
            </a:r>
            <a:r>
              <a:rPr lang="en-US" altLang="en-US" i="1" dirty="0"/>
              <a:t>majority of the negative class</a:t>
            </a:r>
            <a:r>
              <a:rPr lang="en-US" altLang="en-US" dirty="0"/>
              <a:t> and minority of the positive class</a:t>
            </a:r>
          </a:p>
          <a:p>
            <a:pPr lvl="1"/>
            <a:r>
              <a:rPr lang="en-US" altLang="en-US" b="1" dirty="0"/>
              <a:t>Sensitivity</a:t>
            </a:r>
            <a:r>
              <a:rPr lang="en-US" altLang="en-US" dirty="0"/>
              <a:t>: True Positive recognition rate</a:t>
            </a:r>
          </a:p>
          <a:p>
            <a:pPr lvl="2"/>
            <a:r>
              <a:rPr lang="en-US" altLang="en-US" sz="2400" b="1" dirty="0"/>
              <a:t>Sensitivity = TP/P</a:t>
            </a:r>
          </a:p>
          <a:p>
            <a:pPr lvl="1"/>
            <a:r>
              <a:rPr lang="en-US" altLang="en-US" b="1" dirty="0"/>
              <a:t>Specificity</a:t>
            </a:r>
            <a:r>
              <a:rPr lang="en-US" altLang="en-US" dirty="0"/>
              <a:t>: True Negative recognition rate</a:t>
            </a:r>
          </a:p>
          <a:p>
            <a:pPr lvl="2"/>
            <a:r>
              <a:rPr lang="en-US" altLang="en-US" sz="2400" b="1" dirty="0"/>
              <a:t>Specificity = </a:t>
            </a:r>
            <a:r>
              <a:rPr lang="en-US" altLang="en-US" sz="2400" b="1" dirty="0" smtClean="0"/>
              <a:t>TN/N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51863"/>
              </p:ext>
            </p:extLst>
          </p:nvPr>
        </p:nvGraphicFramePr>
        <p:xfrm>
          <a:off x="1300843" y="1825053"/>
          <a:ext cx="2351313" cy="1673000"/>
        </p:xfrm>
        <a:graphic>
          <a:graphicData uri="http://schemas.openxmlformats.org/drawingml/2006/table">
            <a:tbl>
              <a:tblPr/>
              <a:tblGrid>
                <a:gridCol w="658368"/>
                <a:gridCol w="564315"/>
                <a:gridCol w="564315"/>
                <a:gridCol w="564315"/>
              </a:tblGrid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81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</a:t>
            </a:r>
            <a:br>
              <a:rPr lang="en-US" altLang="en-US" dirty="0"/>
            </a:br>
            <a:r>
              <a:rPr lang="en-US" altLang="en-US" dirty="0"/>
              <a:t>Precision and Recall, and F-measures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exactness: what % of tuples that the classifier labeled as positive are actually positive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Comment: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Perfect score is 1.0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Inverse relationship between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-score): </a:t>
            </a:r>
            <a:r>
              <a:rPr lang="en-US" altLang="en-US" sz="2400" dirty="0"/>
              <a:t>harmonic mean of precision and 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In general, it is the weighted measure of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F1-measure (balanced F-measure) </a:t>
            </a:r>
          </a:p>
          <a:p>
            <a:pPr lvl="4">
              <a:lnSpc>
                <a:spcPct val="80000"/>
              </a:lnSpc>
              <a:defRPr/>
            </a:pPr>
            <a:r>
              <a:rPr lang="en-US" altLang="en-US" sz="2400" dirty="0"/>
              <a:t>That is,  when </a:t>
            </a:r>
            <a:r>
              <a:rPr lang="el-GR" altLang="en-US" sz="2400" dirty="0">
                <a:cs typeface="Tahoma" pitchFamily="34" charset="0"/>
              </a:rPr>
              <a:t>β</a:t>
            </a:r>
            <a:r>
              <a:rPr lang="en-US" altLang="en-US" sz="2400" dirty="0">
                <a:cs typeface="Tahoma" pitchFamily="34" charset="0"/>
              </a:rPr>
              <a:t> = 1,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91" y="4839490"/>
            <a:ext cx="3381375" cy="5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66" y="5841088"/>
            <a:ext cx="1154187" cy="51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939187"/>
            <a:ext cx="2254770" cy="45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929319"/>
            <a:ext cx="1829628" cy="4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82039" y="4839490"/>
            <a:ext cx="329799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Assigning </a:t>
            </a:r>
            <a:r>
              <a:rPr lang="el-GR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 times as much weight to recall as to precision)</a:t>
            </a:r>
          </a:p>
        </p:txBody>
      </p:sp>
    </p:spTree>
    <p:extLst>
      <p:ext uri="{BB962C8B-B14F-4D97-AF65-F5344CB8AC3E}">
        <p14:creationId xmlns:p14="http://schemas.microsoft.com/office/powerpoint/2010/main" val="7176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75486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Precision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90/230 = 39.13%         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Recall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90/300 = 30.00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%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083609"/>
              </p:ext>
            </p:extLst>
          </p:nvPr>
        </p:nvGraphicFramePr>
        <p:xfrm>
          <a:off x="169888" y="1762412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sensitivity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specificity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Evaluating Classifier Accuracy:</a:t>
            </a:r>
            <a:br>
              <a:rPr lang="en-US" altLang="en-US" dirty="0"/>
            </a:br>
            <a:r>
              <a:rPr lang="en-US" altLang="en-US" dirty="0"/>
              <a:t>Holdout &amp; Cross-Validation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Holdout method</a:t>
            </a:r>
          </a:p>
          <a:p>
            <a:pPr lvl="1"/>
            <a:r>
              <a:rPr lang="en-US" altLang="en-US" sz="2400" dirty="0"/>
              <a:t>Given data is randomly partitioned into two independent sets</a:t>
            </a:r>
          </a:p>
          <a:p>
            <a:pPr lvl="2"/>
            <a:r>
              <a:rPr lang="en-US" altLang="en-US" dirty="0"/>
              <a:t>Training set (e.g., 2/3) for model construction</a:t>
            </a:r>
          </a:p>
          <a:p>
            <a:pPr lvl="2"/>
            <a:r>
              <a:rPr lang="en-US" altLang="en-US" dirty="0"/>
              <a:t>Test set (e.g., 1/3) for accuracy estimation</a:t>
            </a:r>
          </a:p>
          <a:p>
            <a:pPr lvl="1"/>
            <a:r>
              <a:rPr lang="en-US" altLang="en-US" sz="2400" dirty="0"/>
              <a:t>Random sampling: a variation of holdout</a:t>
            </a:r>
          </a:p>
          <a:p>
            <a:pPr lvl="2"/>
            <a:r>
              <a:rPr lang="en-US" altLang="en-US" dirty="0"/>
              <a:t>Repeat holdout k times, accuracy = avg. of the accuracies obtained</a:t>
            </a:r>
          </a:p>
          <a:p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/>
            <a:r>
              <a:rPr lang="en-US" altLang="en-US" sz="2400" dirty="0"/>
              <a:t>Randomly 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subsets, each approximately equal size</a:t>
            </a:r>
          </a:p>
          <a:p>
            <a:pPr lvl="1"/>
            <a:r>
              <a:rPr lang="en-US" altLang="en-US" sz="2400" dirty="0"/>
              <a:t>At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test set and others as training set</a:t>
            </a:r>
          </a:p>
          <a:p>
            <a:pPr lvl="1"/>
            <a:r>
              <a:rPr lang="en-US" altLang="en-US" sz="2400" dirty="0"/>
              <a:t>Leave-one-out: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folds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# of tuples, for small sized data</a:t>
            </a:r>
          </a:p>
          <a:p>
            <a:pPr lvl="1"/>
            <a:r>
              <a:rPr lang="en-US" altLang="en-US" sz="2400" b="1" dirty="0"/>
              <a:t>*Stratified cross-validation*</a:t>
            </a:r>
            <a:r>
              <a:rPr lang="en-US" altLang="en-US" sz="2400" dirty="0"/>
              <a:t>: folds are stratified so that class dist. in each fold is approx. the same as that in the initial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Selection: ROC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279692" cy="512127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ROC (Receiver Operating Characteristics) curves: for visual comparison of classification models</a:t>
            </a:r>
          </a:p>
          <a:p>
            <a:r>
              <a:rPr lang="en-US" altLang="en-US" dirty="0" smtClean="0"/>
              <a:t>Originated from signal detection theory</a:t>
            </a:r>
          </a:p>
          <a:p>
            <a:r>
              <a:rPr lang="en-US" altLang="en-US" dirty="0" smtClean="0"/>
              <a:t>Shows the </a:t>
            </a:r>
            <a:r>
              <a:rPr lang="en-US" altLang="en-US" b="1" dirty="0" smtClean="0"/>
              <a:t>trade-off between the true positive rate and the false positive rate</a:t>
            </a:r>
          </a:p>
          <a:p>
            <a:r>
              <a:rPr lang="en-US" altLang="en-US" dirty="0" smtClean="0"/>
              <a:t>The area under the ROC curve is a measure of the accuracy of the model</a:t>
            </a:r>
          </a:p>
          <a:p>
            <a:r>
              <a:rPr lang="en-US" altLang="en-US" dirty="0" smtClean="0"/>
              <a:t>Rank the test tuples in decreasing order: the one that is most likely to belong to the positive class appears at the top of the list</a:t>
            </a:r>
          </a:p>
          <a:p>
            <a:r>
              <a:rPr lang="en-US" altLang="en-US" b="1" dirty="0" smtClean="0"/>
              <a:t>The closer to the diagonal line (i.e., the closer the area is to 0.5), the less accurate is the model</a:t>
            </a:r>
            <a:endParaRPr lang="zh-CN" alt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0" y="4196841"/>
            <a:ext cx="46319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sz="2000" b="1" dirty="0"/>
              <a:t>Vertical axis represents the true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2000" b="1" dirty="0"/>
              <a:t>Horizontal axis rep. the false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2000" dirty="0"/>
              <a:t>The plot also shows a diagonal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2000" b="1" dirty="0"/>
              <a:t>A model with perfect accuracy will have an area of 1.0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074" y="1417638"/>
            <a:ext cx="3203780" cy="273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6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50213</TotalTime>
  <Words>2011</Words>
  <Application>Microsoft Macintosh PowerPoint</Application>
  <PresentationFormat>On-screen Show (4:3)</PresentationFormat>
  <Paragraphs>257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Corbel</vt:lpstr>
      <vt:lpstr>Tahoma</vt:lpstr>
      <vt:lpstr>Wingdings</vt:lpstr>
      <vt:lpstr>华文楷体</vt:lpstr>
      <vt:lpstr>Arial</vt:lpstr>
      <vt:lpstr>Office Theme</vt:lpstr>
      <vt:lpstr>Equation</vt:lpstr>
      <vt:lpstr>Chapter 8. Classification: Evaluation</vt:lpstr>
      <vt:lpstr>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Model Selection: ROC Curves</vt:lpstr>
      <vt:lpstr>Issues Affecting Model Selection</vt:lpstr>
      <vt:lpstr>Classification: Basic Concepts</vt:lpstr>
      <vt:lpstr>Ensemble Methods: Increasing the Accuracy</vt:lpstr>
      <vt:lpstr>Bagging</vt:lpstr>
      <vt:lpstr>Boosting</vt:lpstr>
      <vt:lpstr>Ensemble: Adaboost (Freund and Schapire, 1997)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2129</cp:revision>
  <cp:lastPrinted>2017-01-15T22:23:57Z</cp:lastPrinted>
  <dcterms:created xsi:type="dcterms:W3CDTF">2015-05-16T14:51:23Z</dcterms:created>
  <dcterms:modified xsi:type="dcterms:W3CDTF">2017-07-29T14:09:35Z</dcterms:modified>
</cp:coreProperties>
</file>