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81" r:id="rId2"/>
    <p:sldId id="284" r:id="rId3"/>
    <p:sldId id="285" r:id="rId4"/>
    <p:sldId id="286" r:id="rId5"/>
    <p:sldId id="287" r:id="rId6"/>
    <p:sldId id="288" r:id="rId7"/>
    <p:sldId id="290" r:id="rId8"/>
    <p:sldId id="291" r:id="rId9"/>
    <p:sldId id="295" r:id="rId10"/>
    <p:sldId id="296" r:id="rId11"/>
    <p:sldId id="297" r:id="rId12"/>
    <p:sldId id="292" r:id="rId13"/>
    <p:sldId id="298" r:id="rId14"/>
    <p:sldId id="299" r:id="rId15"/>
    <p:sldId id="300" r:id="rId16"/>
    <p:sldId id="293" r:id="rId17"/>
    <p:sldId id="301" r:id="rId18"/>
    <p:sldId id="304" r:id="rId19"/>
    <p:sldId id="307" r:id="rId20"/>
    <p:sldId id="282" r:id="rId21"/>
    <p:sldId id="283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4" autoAdjust="0"/>
    <p:restoredTop sz="80414"/>
  </p:normalViewPr>
  <p:slideViewPr>
    <p:cSldViewPr snapToGrid="0" snapToObjects="1">
      <p:cViewPr>
        <p:scale>
          <a:sx n="85" d="100"/>
          <a:sy n="85" d="100"/>
        </p:scale>
        <p:origin x="5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notesMaster" Target="notesMasters/notesMaster1.xml"/><Relationship Id="rId24" Type="http://schemas.openxmlformats.org/officeDocument/2006/relationships/handoutMaster" Target="handoutMasters/handoutMaster1.xml"/><Relationship Id="rId25" Type="http://schemas.openxmlformats.org/officeDocument/2006/relationships/commentAuthors" Target="commentAuthors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4" Type="http://schemas.openxmlformats.org/officeDocument/2006/relationships/image" Target="../media/image5.wmf"/><Relationship Id="rId1" Type="http://schemas.openxmlformats.org/officeDocument/2006/relationships/image" Target="../media/image2.wmf"/><Relationship Id="rId2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7/28/17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kernel-machines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hanj.cs.illinois.edu/pdf/sdm16_jshang-dpclass.pdf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6" Type="http://schemas.openxmlformats.org/officeDocument/2006/relationships/image" Target="../media/image3.wmf"/><Relationship Id="rId7" Type="http://schemas.openxmlformats.org/officeDocument/2006/relationships/oleObject" Target="../embeddings/oleObject3.bin"/><Relationship Id="rId8" Type="http://schemas.openxmlformats.org/officeDocument/2006/relationships/image" Target="../media/image4.wmf"/><Relationship Id="rId9" Type="http://schemas.openxmlformats.org/officeDocument/2006/relationships/oleObject" Target="../embeddings/oleObject4.bin"/><Relationship Id="rId10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3800475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000000"/>
                </a:solidFill>
              </a:rPr>
              <a:t>Meng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en-US" altLang="zh-CN" dirty="0" smtClean="0">
                <a:solidFill>
                  <a:srgbClr val="00000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2017</a:t>
            </a:r>
            <a:endParaRPr lang="zh-CN" alt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743136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9.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/>
              <a:t>Advanced</a:t>
            </a:r>
            <a:r>
              <a:rPr lang="zh-CN" altLang="en-US" dirty="0" smtClean="0"/>
              <a:t> </a:t>
            </a:r>
            <a:r>
              <a:rPr lang="en-US" altLang="zh-CN" dirty="0" smtClean="0"/>
              <a:t>Classification: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Solving</a:t>
            </a:r>
            <a:r>
              <a:rPr lang="zh-CN" altLang="en-US" smtClean="0"/>
              <a:t> </a:t>
            </a:r>
            <a:r>
              <a:rPr lang="en-US" altLang="zh-CN" smtClean="0"/>
              <a:t>the</a:t>
            </a:r>
            <a:r>
              <a:rPr lang="zh-CN" altLang="en-US" smtClean="0"/>
              <a:t> </a:t>
            </a:r>
            <a:r>
              <a:rPr lang="en-US" altLang="zh-CN" smtClean="0"/>
              <a:t>Optimization</a:t>
            </a:r>
            <a:r>
              <a:rPr lang="zh-CN" altLang="en-US" smtClean="0"/>
              <a:t> </a:t>
            </a:r>
            <a:r>
              <a:rPr lang="en-US" altLang="zh-CN" smtClean="0"/>
              <a:t>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Need to optimize a quadratic function subject to linear constraints.</a:t>
            </a:r>
          </a:p>
          <a:p>
            <a:r>
              <a:rPr lang="en-US" altLang="zh-CN" sz="2400" dirty="0" smtClean="0"/>
              <a:t>Quadratic optimization problems are a well-known class of mathematical programming problems, and many (rather intricate) algorithms exist for solving them. </a:t>
            </a:r>
          </a:p>
          <a:p>
            <a:r>
              <a:rPr lang="en-US" altLang="zh-CN" sz="2400" dirty="0" smtClean="0"/>
              <a:t>The solution involves constructing a dual problem where a </a:t>
            </a:r>
            <a:r>
              <a:rPr lang="en-US" altLang="zh-CN" sz="2400" b="1" dirty="0" smtClean="0"/>
              <a:t>Lagrange multiplier </a:t>
            </a:r>
            <a:r>
              <a:rPr lang="el-GR" altLang="en-US" sz="2400" b="1" dirty="0" smtClean="0"/>
              <a:t>α</a:t>
            </a:r>
            <a:r>
              <a:rPr lang="en-US" altLang="zh-CN" sz="2400" b="1" baseline="-25000" dirty="0" err="1" smtClean="0"/>
              <a:t>i</a:t>
            </a:r>
            <a:r>
              <a:rPr lang="en-US" altLang="zh-CN" sz="2400" b="1" dirty="0" smtClean="0"/>
              <a:t> </a:t>
            </a:r>
            <a:r>
              <a:rPr lang="en-US" altLang="zh-CN" sz="2400" dirty="0" smtClean="0"/>
              <a:t>is associated with every constraint in the primary problem: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2187" y="4799720"/>
            <a:ext cx="3889948" cy="10772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and b such that</a:t>
            </a:r>
          </a:p>
          <a:p>
            <a:r>
              <a:rPr lang="el-GR" altLang="en-US" sz="2000" b="1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=½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 is minimized; 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and for all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{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)}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zh-CN" sz="20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000" b="1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b="1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+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≥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zh-CN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467067" y="4795897"/>
            <a:ext cx="3867462" cy="181588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Q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l-GR" altLang="en-US" sz="2800" b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 =</a:t>
            </a:r>
            <a:r>
              <a:rPr lang="el-GR" altLang="en-US" sz="28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8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b="1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="1" baseline="30000" dirty="0" err="1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400" b="1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="1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endParaRPr lang="zh-CN" altLang="en-US" sz="2400" b="1" dirty="0" smtClean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is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maximized and 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(1)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="1" dirty="0">
                <a:latin typeface="Corbel" charset="0"/>
                <a:ea typeface="Corbel" charset="0"/>
                <a:cs typeface="Corbel" charset="0"/>
              </a:rPr>
              <a:t> ≥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0 for all </a:t>
            </a:r>
            <a:r>
              <a:rPr lang="el-GR" altLang="en-US" sz="20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0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000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1137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LinearSVMs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The classifier is a separating </a:t>
            </a:r>
            <a:r>
              <a:rPr lang="en-US" altLang="zh-CN" sz="2400" dirty="0" err="1" smtClean="0"/>
              <a:t>hyperplane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Most “important” training points are support vectors; they define the </a:t>
            </a:r>
            <a:r>
              <a:rPr lang="en-US" altLang="zh-CN" sz="2400" dirty="0" err="1" smtClean="0"/>
              <a:t>hyperplane</a:t>
            </a:r>
            <a:r>
              <a:rPr lang="en-US" altLang="zh-CN" sz="2400" dirty="0" smtClean="0"/>
              <a:t>.</a:t>
            </a:r>
          </a:p>
          <a:p>
            <a:r>
              <a:rPr lang="en-US" altLang="zh-CN" sz="2400" dirty="0" smtClean="0"/>
              <a:t>Quadratic optimization algorithms can identify which training points x</a:t>
            </a:r>
            <a:r>
              <a:rPr lang="en-US" altLang="zh-CN" sz="2400" baseline="-25000" dirty="0" smtClean="0"/>
              <a:t>i</a:t>
            </a:r>
            <a:r>
              <a:rPr lang="en-US" altLang="zh-CN" sz="2400" dirty="0" smtClean="0"/>
              <a:t> are support vectors with non-zero </a:t>
            </a:r>
            <a:r>
              <a:rPr lang="en-US" altLang="zh-CN" sz="2400" dirty="0" err="1" smtClean="0"/>
              <a:t>Lagrangian</a:t>
            </a:r>
            <a:r>
              <a:rPr lang="en-US" altLang="zh-CN" sz="2400" dirty="0" smtClean="0"/>
              <a:t> multipliers </a:t>
            </a:r>
            <a:r>
              <a:rPr lang="el-GR" altLang="en-US" sz="2400" dirty="0" smtClean="0"/>
              <a:t>α</a:t>
            </a:r>
            <a:r>
              <a:rPr lang="en-US" altLang="zh-CN" sz="2400" baseline="-25000" dirty="0" err="1" smtClean="0"/>
              <a:t>i</a:t>
            </a:r>
            <a:r>
              <a:rPr lang="en-US" altLang="zh-CN" sz="2400" dirty="0" smtClean="0"/>
              <a:t>. </a:t>
            </a:r>
          </a:p>
          <a:p>
            <a:r>
              <a:rPr lang="en-US" altLang="zh-CN" sz="2400" dirty="0" smtClean="0"/>
              <a:t>Both in the dual formulation of the problem and in the solution training points appear only inside dot products: </a:t>
            </a:r>
          </a:p>
          <a:p>
            <a:endParaRPr lang="en-US" altLang="zh-CN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690141" y="4969252"/>
            <a:ext cx="5939852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Q(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 smtClean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4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is maximized and 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(1)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 smtClean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0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≤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≤ 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for all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400" i="1" baseline="-25000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505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Why </a:t>
            </a:r>
            <a:r>
              <a:rPr lang="en-US" altLang="zh-CN" smtClean="0"/>
              <a:t>i</a:t>
            </a:r>
            <a:r>
              <a:rPr lang="en-US" altLang="en-US" smtClean="0"/>
              <a:t>s SVM Effective on High Dimensional Data?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CN" altLang="en-US" sz="2400" dirty="0" smtClean="0"/>
          </a:p>
          <a:p>
            <a:r>
              <a:rPr lang="en-US" altLang="en-US" sz="2400" dirty="0" smtClean="0"/>
              <a:t>The complexity of trained classifier is characterized by the # of support vectors rather than the dimensionality of the data</a:t>
            </a:r>
          </a:p>
          <a:p>
            <a:endParaRPr lang="zh-CN" altLang="en-US" sz="2400" dirty="0" smtClean="0"/>
          </a:p>
          <a:p>
            <a:r>
              <a:rPr lang="en-US" altLang="en-US" sz="2400" dirty="0" smtClean="0"/>
              <a:t>The support vectors are the essential or critical training examples —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they lie closest to the decision boundar</a:t>
            </a:r>
            <a:r>
              <a:rPr lang="en-US" altLang="zh-CN" sz="2400" dirty="0"/>
              <a:t>y</a:t>
            </a:r>
            <a:endParaRPr lang="en-US" altLang="en-US" sz="2400" dirty="0" smtClean="0"/>
          </a:p>
          <a:p>
            <a:endParaRPr lang="zh-CN" altLang="en-US" sz="2400" dirty="0" smtClean="0"/>
          </a:p>
          <a:p>
            <a:r>
              <a:rPr lang="en-US" altLang="en-US" sz="2400" dirty="0" smtClean="0"/>
              <a:t>If all other training examples are removed and the training is repeated, the same separating </a:t>
            </a:r>
            <a:r>
              <a:rPr lang="en-US" altLang="en-US" sz="2400" dirty="0" err="1" smtClean="0"/>
              <a:t>hyperplane</a:t>
            </a:r>
            <a:r>
              <a:rPr lang="en-US" altLang="en-US" sz="2400" dirty="0" smtClean="0"/>
              <a:t> would be found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74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SVMs: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Feature</a:t>
            </a:r>
            <a:r>
              <a:rPr lang="zh-CN" altLang="en-US" dirty="0" smtClean="0"/>
              <a:t> </a:t>
            </a:r>
            <a:r>
              <a:rPr lang="en-US" altLang="zh-CN" dirty="0" smtClean="0"/>
              <a:t>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/>
              <a:t>General idea: T</a:t>
            </a:r>
            <a:r>
              <a:rPr lang="en-US" altLang="zh-CN" sz="2800" dirty="0" smtClean="0"/>
              <a:t>he </a:t>
            </a:r>
            <a:r>
              <a:rPr lang="en-US" altLang="zh-CN" sz="2800" dirty="0"/>
              <a:t>original input space can always be mapped to some higher-dimensional feature space where the training set is separable: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sp>
        <p:nvSpPr>
          <p:cNvPr id="5" name="Line 6"/>
          <p:cNvSpPr>
            <a:spLocks noChangeShapeType="1"/>
          </p:cNvSpPr>
          <p:nvPr/>
        </p:nvSpPr>
        <p:spPr bwMode="auto">
          <a:xfrm flipV="1">
            <a:off x="2053523" y="3447257"/>
            <a:ext cx="0" cy="3041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Line 7"/>
          <p:cNvSpPr>
            <a:spLocks noChangeShapeType="1"/>
          </p:cNvSpPr>
          <p:nvPr/>
        </p:nvSpPr>
        <p:spPr bwMode="auto">
          <a:xfrm flipV="1">
            <a:off x="432685" y="5058570"/>
            <a:ext cx="33194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2083685" y="42791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8" name="AutoShape 9"/>
          <p:cNvSpPr>
            <a:spLocks noChangeArrowheads="1"/>
          </p:cNvSpPr>
          <p:nvPr/>
        </p:nvSpPr>
        <p:spPr bwMode="auto">
          <a:xfrm>
            <a:off x="1509010" y="46362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AutoShape 10"/>
          <p:cNvSpPr>
            <a:spLocks noChangeArrowheads="1"/>
          </p:cNvSpPr>
          <p:nvPr/>
        </p:nvSpPr>
        <p:spPr bwMode="auto">
          <a:xfrm>
            <a:off x="1661410" y="5182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2194810" y="56586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AutoShape 12"/>
          <p:cNvSpPr>
            <a:spLocks noChangeArrowheads="1"/>
          </p:cNvSpPr>
          <p:nvPr/>
        </p:nvSpPr>
        <p:spPr bwMode="auto">
          <a:xfrm>
            <a:off x="1775710" y="43251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AutoShape 13"/>
          <p:cNvSpPr>
            <a:spLocks noChangeArrowheads="1"/>
          </p:cNvSpPr>
          <p:nvPr/>
        </p:nvSpPr>
        <p:spPr bwMode="auto">
          <a:xfrm>
            <a:off x="1280410" y="49537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AutoShape 14"/>
          <p:cNvSpPr>
            <a:spLocks noChangeArrowheads="1"/>
          </p:cNvSpPr>
          <p:nvPr/>
        </p:nvSpPr>
        <p:spPr bwMode="auto">
          <a:xfrm>
            <a:off x="1699510" y="56967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2194810" y="47251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AutoShape 16"/>
          <p:cNvSpPr>
            <a:spLocks noChangeArrowheads="1"/>
          </p:cNvSpPr>
          <p:nvPr/>
        </p:nvSpPr>
        <p:spPr bwMode="auto">
          <a:xfrm>
            <a:off x="3096510" y="4712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AutoShape 17"/>
          <p:cNvSpPr>
            <a:spLocks noChangeArrowheads="1"/>
          </p:cNvSpPr>
          <p:nvPr/>
        </p:nvSpPr>
        <p:spPr bwMode="auto">
          <a:xfrm>
            <a:off x="2956810" y="59253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7" name="AutoShape 18"/>
          <p:cNvSpPr>
            <a:spLocks noChangeArrowheads="1"/>
          </p:cNvSpPr>
          <p:nvPr/>
        </p:nvSpPr>
        <p:spPr bwMode="auto">
          <a:xfrm>
            <a:off x="708910" y="4839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AutoShape 19"/>
          <p:cNvSpPr>
            <a:spLocks noChangeArrowheads="1"/>
          </p:cNvSpPr>
          <p:nvPr/>
        </p:nvSpPr>
        <p:spPr bwMode="auto">
          <a:xfrm>
            <a:off x="2220210" y="6293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AutoShape 20"/>
          <p:cNvSpPr>
            <a:spLocks noChangeArrowheads="1"/>
          </p:cNvSpPr>
          <p:nvPr/>
        </p:nvSpPr>
        <p:spPr bwMode="auto">
          <a:xfrm>
            <a:off x="3185410" y="54490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1248660" y="59888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1" name="AutoShape 22"/>
          <p:cNvSpPr>
            <a:spLocks noChangeArrowheads="1"/>
          </p:cNvSpPr>
          <p:nvPr/>
        </p:nvSpPr>
        <p:spPr bwMode="auto">
          <a:xfrm>
            <a:off x="937510" y="55062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2" name="AutoShape 23"/>
          <p:cNvSpPr>
            <a:spLocks noChangeArrowheads="1"/>
          </p:cNvSpPr>
          <p:nvPr/>
        </p:nvSpPr>
        <p:spPr bwMode="auto">
          <a:xfrm>
            <a:off x="994660" y="39822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3" name="AutoShape 24"/>
          <p:cNvSpPr>
            <a:spLocks noChangeArrowheads="1"/>
          </p:cNvSpPr>
          <p:nvPr/>
        </p:nvSpPr>
        <p:spPr bwMode="auto">
          <a:xfrm>
            <a:off x="2490085" y="511730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4" name="AutoShape 25"/>
          <p:cNvSpPr>
            <a:spLocks noChangeArrowheads="1"/>
          </p:cNvSpPr>
          <p:nvPr/>
        </p:nvSpPr>
        <p:spPr bwMode="auto">
          <a:xfrm>
            <a:off x="2109085" y="5250657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5" name="AutoShape 26"/>
          <p:cNvSpPr>
            <a:spLocks noChangeArrowheads="1"/>
          </p:cNvSpPr>
          <p:nvPr/>
        </p:nvSpPr>
        <p:spPr bwMode="auto">
          <a:xfrm>
            <a:off x="2394835" y="401240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6" name="Oval 27"/>
          <p:cNvSpPr>
            <a:spLocks noChangeArrowheads="1"/>
          </p:cNvSpPr>
          <p:nvPr/>
        </p:nvSpPr>
        <p:spPr bwMode="auto">
          <a:xfrm>
            <a:off x="1099435" y="4098132"/>
            <a:ext cx="1885950" cy="1905000"/>
          </a:xfrm>
          <a:prstGeom prst="ellips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7" name="AutoShape 28"/>
          <p:cNvSpPr>
            <a:spLocks noChangeArrowheads="1"/>
          </p:cNvSpPr>
          <p:nvPr/>
        </p:nvSpPr>
        <p:spPr bwMode="auto">
          <a:xfrm>
            <a:off x="1147060" y="4134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8" name="AutoShape 29"/>
          <p:cNvSpPr>
            <a:spLocks noChangeArrowheads="1"/>
          </p:cNvSpPr>
          <p:nvPr/>
        </p:nvSpPr>
        <p:spPr bwMode="auto">
          <a:xfrm>
            <a:off x="3071110" y="41155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29" name="Line 30"/>
          <p:cNvSpPr>
            <a:spLocks noChangeShapeType="1"/>
          </p:cNvSpPr>
          <p:nvPr/>
        </p:nvSpPr>
        <p:spPr bwMode="auto">
          <a:xfrm flipH="1" flipV="1">
            <a:off x="6092123" y="3199607"/>
            <a:ext cx="0" cy="20701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0" name="Line 31"/>
          <p:cNvSpPr>
            <a:spLocks noChangeShapeType="1"/>
          </p:cNvSpPr>
          <p:nvPr/>
        </p:nvSpPr>
        <p:spPr bwMode="auto">
          <a:xfrm>
            <a:off x="6061960" y="5287170"/>
            <a:ext cx="234791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1" name="AutoShape 32"/>
          <p:cNvSpPr>
            <a:spLocks noChangeArrowheads="1"/>
          </p:cNvSpPr>
          <p:nvPr/>
        </p:nvSpPr>
        <p:spPr bwMode="auto">
          <a:xfrm>
            <a:off x="6360410" y="4650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2" name="AutoShape 33"/>
          <p:cNvSpPr>
            <a:spLocks noChangeArrowheads="1"/>
          </p:cNvSpPr>
          <p:nvPr/>
        </p:nvSpPr>
        <p:spPr bwMode="auto">
          <a:xfrm>
            <a:off x="5785735" y="50077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3" name="AutoShape 34"/>
          <p:cNvSpPr>
            <a:spLocks noChangeArrowheads="1"/>
          </p:cNvSpPr>
          <p:nvPr/>
        </p:nvSpPr>
        <p:spPr bwMode="auto">
          <a:xfrm>
            <a:off x="6166735" y="5563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4" name="AutoShape 35"/>
          <p:cNvSpPr>
            <a:spLocks noChangeArrowheads="1"/>
          </p:cNvSpPr>
          <p:nvPr/>
        </p:nvSpPr>
        <p:spPr bwMode="auto">
          <a:xfrm>
            <a:off x="6985885" y="55633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5" name="AutoShape 36"/>
          <p:cNvSpPr>
            <a:spLocks noChangeArrowheads="1"/>
          </p:cNvSpPr>
          <p:nvPr/>
        </p:nvSpPr>
        <p:spPr bwMode="auto">
          <a:xfrm>
            <a:off x="6052435" y="469662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6" name="AutoShape 37"/>
          <p:cNvSpPr>
            <a:spLocks noChangeArrowheads="1"/>
          </p:cNvSpPr>
          <p:nvPr/>
        </p:nvSpPr>
        <p:spPr bwMode="auto">
          <a:xfrm>
            <a:off x="6261985" y="497284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7" name="AutoShape 38"/>
          <p:cNvSpPr>
            <a:spLocks noChangeArrowheads="1"/>
          </p:cNvSpPr>
          <p:nvPr/>
        </p:nvSpPr>
        <p:spPr bwMode="auto">
          <a:xfrm>
            <a:off x="6490585" y="5601495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8" name="AutoShape 39"/>
          <p:cNvSpPr>
            <a:spLocks noChangeArrowheads="1"/>
          </p:cNvSpPr>
          <p:nvPr/>
        </p:nvSpPr>
        <p:spPr bwMode="auto">
          <a:xfrm>
            <a:off x="6471535" y="5096670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9" name="AutoShape 40"/>
          <p:cNvSpPr>
            <a:spLocks noChangeArrowheads="1"/>
          </p:cNvSpPr>
          <p:nvPr/>
        </p:nvSpPr>
        <p:spPr bwMode="auto">
          <a:xfrm>
            <a:off x="8078085" y="47315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0" name="AutoShape 41"/>
          <p:cNvSpPr>
            <a:spLocks noChangeArrowheads="1"/>
          </p:cNvSpPr>
          <p:nvPr/>
        </p:nvSpPr>
        <p:spPr bwMode="auto">
          <a:xfrm>
            <a:off x="7938385" y="59443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1" name="AutoShape 42"/>
          <p:cNvSpPr>
            <a:spLocks noChangeArrowheads="1"/>
          </p:cNvSpPr>
          <p:nvPr/>
        </p:nvSpPr>
        <p:spPr bwMode="auto">
          <a:xfrm>
            <a:off x="7462135" y="36964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2" name="AutoShape 43"/>
          <p:cNvSpPr>
            <a:spLocks noChangeArrowheads="1"/>
          </p:cNvSpPr>
          <p:nvPr/>
        </p:nvSpPr>
        <p:spPr bwMode="auto">
          <a:xfrm>
            <a:off x="7468485" y="4960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3" name="AutoShape 44"/>
          <p:cNvSpPr>
            <a:spLocks noChangeArrowheads="1"/>
          </p:cNvSpPr>
          <p:nvPr/>
        </p:nvSpPr>
        <p:spPr bwMode="auto">
          <a:xfrm>
            <a:off x="8166985" y="5468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4" name="AutoShape 45"/>
          <p:cNvSpPr>
            <a:spLocks noChangeArrowheads="1"/>
          </p:cNvSpPr>
          <p:nvPr/>
        </p:nvSpPr>
        <p:spPr bwMode="auto">
          <a:xfrm>
            <a:off x="6992235" y="44076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5" name="AutoShape 46"/>
          <p:cNvSpPr>
            <a:spLocks noChangeArrowheads="1"/>
          </p:cNvSpPr>
          <p:nvPr/>
        </p:nvSpPr>
        <p:spPr bwMode="auto">
          <a:xfrm>
            <a:off x="7595485" y="563959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6" name="AutoShape 47"/>
          <p:cNvSpPr>
            <a:spLocks noChangeArrowheads="1"/>
          </p:cNvSpPr>
          <p:nvPr/>
        </p:nvSpPr>
        <p:spPr bwMode="auto">
          <a:xfrm>
            <a:off x="7385935" y="39060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7" name="AutoShape 48"/>
          <p:cNvSpPr>
            <a:spLocks noChangeArrowheads="1"/>
          </p:cNvSpPr>
          <p:nvPr/>
        </p:nvSpPr>
        <p:spPr bwMode="auto">
          <a:xfrm>
            <a:off x="5995285" y="541258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8" name="AutoShape 49"/>
          <p:cNvSpPr>
            <a:spLocks noChangeArrowheads="1"/>
          </p:cNvSpPr>
          <p:nvPr/>
        </p:nvSpPr>
        <p:spPr bwMode="auto">
          <a:xfrm>
            <a:off x="5614285" y="5545932"/>
            <a:ext cx="88900" cy="88900"/>
          </a:xfrm>
          <a:prstGeom prst="octagon">
            <a:avLst>
              <a:gd name="adj" fmla="val 29287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9" name="AutoShape 50"/>
          <p:cNvSpPr>
            <a:spLocks noChangeArrowheads="1"/>
          </p:cNvSpPr>
          <p:nvPr/>
        </p:nvSpPr>
        <p:spPr bwMode="auto">
          <a:xfrm>
            <a:off x="7376410" y="4031457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0" name="AutoShape 51"/>
          <p:cNvSpPr>
            <a:spLocks noChangeArrowheads="1"/>
          </p:cNvSpPr>
          <p:nvPr/>
        </p:nvSpPr>
        <p:spPr bwMode="auto">
          <a:xfrm>
            <a:off x="6928735" y="35631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1" name="AutoShape 52"/>
          <p:cNvSpPr>
            <a:spLocks noChangeArrowheads="1"/>
          </p:cNvSpPr>
          <p:nvPr/>
        </p:nvSpPr>
        <p:spPr bwMode="auto">
          <a:xfrm>
            <a:off x="8052685" y="4134645"/>
            <a:ext cx="88900" cy="88900"/>
          </a:xfrm>
          <a:prstGeom prst="octagon">
            <a:avLst>
              <a:gd name="adj" fmla="val 29287"/>
            </a:avLst>
          </a:prstGeom>
          <a:solidFill>
            <a:srgbClr val="0000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2" name="Line 53"/>
          <p:cNvSpPr>
            <a:spLocks noChangeShapeType="1"/>
          </p:cNvSpPr>
          <p:nvPr/>
        </p:nvSpPr>
        <p:spPr bwMode="auto">
          <a:xfrm flipH="1">
            <a:off x="4844348" y="5288757"/>
            <a:ext cx="1238250" cy="9969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3" name="Line 54"/>
          <p:cNvSpPr>
            <a:spLocks noChangeShapeType="1"/>
          </p:cNvSpPr>
          <p:nvPr/>
        </p:nvSpPr>
        <p:spPr bwMode="auto">
          <a:xfrm>
            <a:off x="6081010" y="3936207"/>
            <a:ext cx="1447800" cy="13335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4" name="Line 55"/>
          <p:cNvSpPr>
            <a:spLocks noChangeShapeType="1"/>
          </p:cNvSpPr>
          <p:nvPr/>
        </p:nvSpPr>
        <p:spPr bwMode="auto">
          <a:xfrm flipV="1">
            <a:off x="6309610" y="5307807"/>
            <a:ext cx="1219200" cy="1219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5" name="Line 56"/>
          <p:cNvSpPr>
            <a:spLocks noChangeShapeType="1"/>
          </p:cNvSpPr>
          <p:nvPr/>
        </p:nvSpPr>
        <p:spPr bwMode="auto">
          <a:xfrm flipV="1">
            <a:off x="4614160" y="3974307"/>
            <a:ext cx="1466850" cy="83820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6" name="Line 57"/>
          <p:cNvSpPr>
            <a:spLocks noChangeShapeType="1"/>
          </p:cNvSpPr>
          <p:nvPr/>
        </p:nvSpPr>
        <p:spPr bwMode="auto">
          <a:xfrm>
            <a:off x="4595110" y="4812507"/>
            <a:ext cx="1714500" cy="1695450"/>
          </a:xfrm>
          <a:prstGeom prst="line">
            <a:avLst/>
          </a:prstGeom>
          <a:noFill/>
          <a:ln w="15875">
            <a:solidFill>
              <a:schemeClr val="tx2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7" name="AutoShape 58"/>
          <p:cNvSpPr>
            <a:spLocks noChangeArrowheads="1"/>
          </p:cNvSpPr>
          <p:nvPr/>
        </p:nvSpPr>
        <p:spPr bwMode="auto">
          <a:xfrm>
            <a:off x="3566410" y="3250407"/>
            <a:ext cx="1638300" cy="457200"/>
          </a:xfrm>
          <a:prstGeom prst="curvedDownArrow">
            <a:avLst>
              <a:gd name="adj1" fmla="val 71667"/>
              <a:gd name="adj2" fmla="val 143333"/>
              <a:gd name="adj3" fmla="val 33333"/>
            </a:avLst>
          </a:prstGeom>
          <a:solidFill>
            <a:srgbClr val="008000"/>
          </a:soli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58" name="Text Box 59"/>
          <p:cNvSpPr txBox="1">
            <a:spLocks noChangeArrowheads="1"/>
          </p:cNvSpPr>
          <p:nvPr/>
        </p:nvSpPr>
        <p:spPr bwMode="auto">
          <a:xfrm>
            <a:off x="3566410" y="3936207"/>
            <a:ext cx="1905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l-GR" altLang="en-US" sz="200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:  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="1" baseline="-2500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→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en-US" sz="200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b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>
                <a:latin typeface="Corbel" charset="0"/>
                <a:ea typeface="Corbel" charset="0"/>
                <a:cs typeface="Corbel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0708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“Kernel</a:t>
            </a:r>
            <a:r>
              <a:rPr lang="zh-CN" altLang="en-US" dirty="0" smtClean="0"/>
              <a:t> </a:t>
            </a:r>
            <a:r>
              <a:rPr lang="en-US" altLang="zh-CN" dirty="0" smtClean="0"/>
              <a:t>Trick”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The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classifier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relies on dot product between vectors 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)=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endParaRPr lang="en-US" altLang="zh-CN" sz="2400" baseline="-250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If every data point is mapped into high-dimensional space via some transformation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:  x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→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(x), the dot product becomes:</a:t>
            </a:r>
          </a:p>
          <a:p>
            <a:pPr algn="ctr">
              <a:buFont typeface="Wingdings" charset="2"/>
              <a:buNone/>
            </a:pP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)=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aseline="30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kernel function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is some function that corresponds to an inner product in some expanded feature space.</a:t>
            </a:r>
          </a:p>
          <a:p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Example: </a:t>
            </a:r>
          </a:p>
          <a:p>
            <a:pPr>
              <a:buFont typeface="Wingdings" charset="2"/>
              <a:buNone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2-dimensional vectors x=[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 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];  let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)=(1 + 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,</a:t>
            </a:r>
            <a:endParaRPr lang="en-US" altLang="zh-CN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	Need to show that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)=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aseline="30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):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	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)=(1 + 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baseline="30000" dirty="0" err="1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,</a:t>
            </a:r>
          </a:p>
          <a:p>
            <a:pPr>
              <a:buFont typeface="Wingdings" charset="2"/>
              <a:buNone/>
            </a:pP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                         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 1+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+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+ 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+ 2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+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</a:t>
            </a:r>
            <a:endParaRPr lang="en-US" altLang="zh-CN" sz="2000" i="1" dirty="0">
              <a:latin typeface="Corbel" charset="0"/>
              <a:ea typeface="Corbel" charset="0"/>
              <a:cs typeface="Corbel" charset="0"/>
            </a:endParaRPr>
          </a:p>
          <a:p>
            <a:pPr>
              <a:buFont typeface="Wingdings" charset="2"/>
              <a:buNone/>
            </a:pP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	      =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[1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i2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]</a:t>
            </a:r>
            <a:r>
              <a:rPr lang="en-US" altLang="zh-CN" sz="2000" baseline="30000" dirty="0">
                <a:latin typeface="Corbel" charset="0"/>
                <a:ea typeface="Corbel" charset="0"/>
                <a:cs typeface="Corbel" charset="0"/>
              </a:rPr>
              <a:t>T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[1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j2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] </a:t>
            </a:r>
          </a:p>
          <a:p>
            <a:pPr>
              <a:buFont typeface="Wingdings" charset="2"/>
              <a:buNone/>
            </a:pP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	      =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baseline="30000" dirty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),    where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(x) = </a:t>
            </a:r>
            <a:r>
              <a:rPr lang="en-US" altLang="zh-CN" sz="20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[1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2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 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baseline="30000" dirty="0">
                <a:latin typeface="Corbel" charset="0"/>
                <a:ea typeface="Corbel" charset="0"/>
                <a:cs typeface="Corbel" charset="0"/>
              </a:rPr>
              <a:t>2 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>
                <a:latin typeface="Corbel" charset="0"/>
                <a:ea typeface="Corbel" charset="0"/>
                <a:cs typeface="Corbel" charset="0"/>
              </a:rPr>
              <a:t>1  </a:t>
            </a:r>
            <a:r>
              <a:rPr lang="en-US" altLang="zh-CN" sz="2000" i="1" dirty="0">
                <a:latin typeface="Corbel" charset="0"/>
                <a:ea typeface="Corbel" charset="0"/>
                <a:cs typeface="Corbel" charset="0"/>
              </a:rPr>
              <a:t>√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i="1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3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Functions are Kernels</a:t>
            </a:r>
            <a:r>
              <a:rPr lang="en-US" altLang="zh-CN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For some functions </a:t>
            </a: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 checking that </a:t>
            </a:r>
          </a:p>
          <a:p>
            <a:pPr>
              <a:buFont typeface="Wingdings" charset="2"/>
              <a:buNone/>
            </a:pP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                K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,x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)= 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400" baseline="-25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aseline="30000" dirty="0" smtClean="0"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l-GR" altLang="en-US" sz="2400" dirty="0" smtClean="0">
                <a:latin typeface="Corbel" charset="0"/>
                <a:ea typeface="Corbel" charset="0"/>
                <a:cs typeface="Corbel" charset="0"/>
              </a:rPr>
              <a:t>φ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zh-CN" sz="2400" dirty="0" err="1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 smtClean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) can be cumbersome. </a:t>
            </a: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Mercer’s theorem:  </a:t>
            </a:r>
          </a:p>
          <a:p>
            <a:pPr algn="ctr">
              <a:buFont typeface="Wingdings" charset="2"/>
              <a:buNone/>
            </a:pPr>
            <a:r>
              <a:rPr lang="en-US" altLang="zh-CN" sz="2400" i="1" dirty="0" smtClean="0">
                <a:latin typeface="Corbel" charset="0"/>
                <a:ea typeface="Corbel" charset="0"/>
                <a:cs typeface="Corbel" charset="0"/>
              </a:rPr>
              <a:t>Every semi-positive definite symmetric function is a kernel</a:t>
            </a:r>
          </a:p>
          <a:p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Semi-positive definite symmetric functions correspond to a semi-positive definite symmetric Gram matrix:</a:t>
            </a:r>
          </a:p>
          <a:p>
            <a:pPr algn="ctr">
              <a:buFont typeface="Wingdings" charset="2"/>
              <a:buNone/>
            </a:pPr>
            <a:endParaRPr lang="en-US" altLang="zh-CN" sz="2400" i="1" dirty="0" smtClean="0">
              <a:latin typeface="Corbel" charset="0"/>
              <a:ea typeface="Corbel" charset="0"/>
              <a:cs typeface="Corbel" charset="0"/>
            </a:endParaRP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5" name="Group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302757"/>
              </p:ext>
            </p:extLst>
          </p:nvPr>
        </p:nvGraphicFramePr>
        <p:xfrm>
          <a:off x="1566472" y="4358005"/>
          <a:ext cx="6858000" cy="1803400"/>
        </p:xfrm>
        <a:graphic>
          <a:graphicData uri="http://schemas.openxmlformats.org/drawingml/2006/table">
            <a:tbl>
              <a:tblPr/>
              <a:tblGrid>
                <a:gridCol w="1370013"/>
                <a:gridCol w="1373187"/>
                <a:gridCol w="1371600"/>
                <a:gridCol w="1373188"/>
                <a:gridCol w="1370012"/>
              </a:tblGrid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宋体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08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3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charset="0"/>
                          <a:ea typeface="宋体" charset="0"/>
                        </a:rPr>
                        <a:t>…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6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60000"/>
                        <a:buFont typeface="Wingdings" charset="2"/>
                        <a:defRPr sz="22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65000"/>
                        <a:buFont typeface="Wingdings" charset="2"/>
                        <a:defRPr sz="2000"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5000"/>
                        <a:buFont typeface="Wingdings" charset="2"/>
                        <a:defRPr>
                          <a:solidFill>
                            <a:schemeClr val="tx1"/>
                          </a:solidFill>
                          <a:latin typeface="Arial" charset="0"/>
                          <a:ea typeface="宋体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charset="2"/>
                        <a:buNone/>
                        <a:tabLst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K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,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x</a:t>
                      </a:r>
                      <a:r>
                        <a:rPr kumimoji="0" lang="en-US" altLang="zh-CN" sz="2000" b="1" i="0" u="none" strike="noStrike" cap="none" normalizeH="0" baseline="-25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N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Text Box 44"/>
          <p:cNvSpPr txBox="1">
            <a:spLocks noChangeArrowheads="1"/>
          </p:cNvSpPr>
          <p:nvPr/>
        </p:nvSpPr>
        <p:spPr bwMode="auto">
          <a:xfrm>
            <a:off x="728272" y="5043805"/>
            <a:ext cx="971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400" b="1">
                <a:latin typeface="Corbel" charset="0"/>
                <a:ea typeface="Corbel" charset="0"/>
                <a:cs typeface="Corbel" charset="0"/>
              </a:rPr>
              <a:t>K=</a:t>
            </a:r>
          </a:p>
        </p:txBody>
      </p:sp>
    </p:spTree>
    <p:extLst>
      <p:ext uri="{BB962C8B-B14F-4D97-AF65-F5344CB8AC3E}">
        <p14:creationId xmlns:p14="http://schemas.microsoft.com/office/powerpoint/2010/main" val="1215222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Kernel Functions for Nonlinear Classification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Instead of computing the dot product on the transformed data, it is </a:t>
            </a:r>
            <a:r>
              <a:rPr lang="en-US" altLang="en-US" sz="2400" dirty="0" smtClean="0"/>
              <a:t>math</a:t>
            </a:r>
            <a:r>
              <a:rPr lang="en-US" altLang="zh-CN" sz="2400" dirty="0" smtClean="0"/>
              <a:t>em</a:t>
            </a:r>
            <a:r>
              <a:rPr lang="en-US" altLang="en-US" sz="2400" dirty="0" smtClean="0"/>
              <a:t>atically </a:t>
            </a:r>
            <a:r>
              <a:rPr lang="en-US" altLang="en-US" sz="2400" dirty="0"/>
              <a:t>equivalent to applying a kernel function 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to the original data, i.e., </a:t>
            </a:r>
          </a:p>
          <a:p>
            <a:pPr lvl="3">
              <a:lnSpc>
                <a:spcPct val="120000"/>
              </a:lnSpc>
            </a:pPr>
            <a:r>
              <a:rPr lang="en-US" altLang="en-US" sz="2400" dirty="0"/>
              <a:t>K(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, 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=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/>
              <a:t>X</a:t>
            </a:r>
            <a:r>
              <a:rPr lang="en-US" altLang="en-US" sz="2400" b="1" baseline="-25000" dirty="0"/>
              <a:t>i</a:t>
            </a:r>
            <a:r>
              <a:rPr lang="en-US" altLang="en-US" sz="2400" dirty="0"/>
              <a:t>) </a:t>
            </a:r>
            <a:r>
              <a:rPr lang="el-GR" altLang="en-US" sz="2400" dirty="0"/>
              <a:t>Φ</a:t>
            </a:r>
            <a:r>
              <a:rPr lang="en-US" altLang="en-US" sz="2400" dirty="0"/>
              <a:t>(</a:t>
            </a:r>
            <a:r>
              <a:rPr lang="en-US" altLang="en-US" sz="2400" b="1" dirty="0" err="1"/>
              <a:t>X</a:t>
            </a:r>
            <a:r>
              <a:rPr lang="en-US" altLang="en-US" sz="2400" b="1" baseline="-25000" dirty="0" err="1"/>
              <a:t>j</a:t>
            </a:r>
            <a:r>
              <a:rPr lang="en-US" altLang="en-US" sz="2400" dirty="0"/>
              <a:t>) </a:t>
            </a:r>
            <a:endParaRPr lang="el-GR" altLang="en-US" sz="2400" dirty="0"/>
          </a:p>
          <a:p>
            <a:pPr>
              <a:lnSpc>
                <a:spcPct val="120000"/>
              </a:lnSpc>
            </a:pPr>
            <a:r>
              <a:rPr lang="en-US" altLang="en-US" sz="2400" dirty="0"/>
              <a:t>Typical Kernel Functions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zh-CN" altLang="en-US" sz="2400" dirty="0" smtClean="0"/>
          </a:p>
          <a:p>
            <a:pPr marL="0" indent="0">
              <a:lnSpc>
                <a:spcPct val="120000"/>
              </a:lnSpc>
              <a:buNone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101" y="4045807"/>
            <a:ext cx="7689798" cy="1391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6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Non-linear </a:t>
            </a:r>
            <a:r>
              <a:rPr lang="en-US" altLang="zh-CN" dirty="0" smtClean="0"/>
              <a:t>SVMs:</a:t>
            </a:r>
            <a:r>
              <a:rPr lang="zh-CN" altLang="en-US" dirty="0" smtClean="0"/>
              <a:t> </a:t>
            </a:r>
            <a:r>
              <a:rPr lang="en-US" altLang="zh-CN" dirty="0" smtClean="0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Dual problem formulation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buNone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The solution is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: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>
              <a:latin typeface="Corbel" charset="0"/>
              <a:ea typeface="Corbel" charset="0"/>
              <a:cs typeface="Corbel" charset="0"/>
            </a:endParaRPr>
          </a:p>
          <a:p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Optimization techniques for finding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’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 remain the same!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57793" y="2107259"/>
            <a:ext cx="6228413" cy="156966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Find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400" i="1" dirty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>
                <a:latin typeface="Corbel" charset="0"/>
                <a:ea typeface="Corbel" charset="0"/>
                <a:cs typeface="Corbel" charset="0"/>
              </a:rPr>
              <a:t>N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such that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Q(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 =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- ½</a:t>
            </a:r>
            <a:r>
              <a:rPr lang="el-GR" altLang="en-US" sz="2400" dirty="0" err="1">
                <a:latin typeface="Corbel" charset="0"/>
                <a:ea typeface="Corbel" charset="0"/>
                <a:cs typeface="Corbel" charset="0"/>
              </a:rPr>
              <a:t>ΣΣ</a:t>
            </a:r>
            <a:r>
              <a:rPr lang="el-GR" altLang="en-US" sz="2400" i="1" dirty="0" err="1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4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) is maximized and 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(1) 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= 0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(2)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 ≥ 0 for all </a:t>
            </a:r>
            <a:r>
              <a:rPr lang="el-GR" altLang="en-US" sz="24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4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endParaRPr lang="en-US" altLang="zh-CN" sz="2400" i="1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19010" y="4378321"/>
            <a:ext cx="31059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i="1" dirty="0"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altLang="zh-CN" sz="2800" dirty="0">
                <a:latin typeface="Corbel" charset="0"/>
                <a:ea typeface="Corbel" charset="0"/>
                <a:cs typeface="Corbel" charset="0"/>
              </a:rPr>
              <a:t>(x) = </a:t>
            </a:r>
            <a:r>
              <a:rPr lang="el-GR" altLang="en-US" sz="28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l-GR" altLang="en-US" sz="2800" i="1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sz="28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i="1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800" i="1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i="1" dirty="0" err="1">
                <a:latin typeface="Corbel" charset="0"/>
                <a:ea typeface="Corbel" charset="0"/>
                <a:cs typeface="Corbel" charset="0"/>
              </a:rPr>
              <a:t>K</a:t>
            </a:r>
            <a:r>
              <a:rPr lang="en-US" altLang="zh-CN" sz="2800" dirty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8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zh-CN" sz="2800" dirty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en-US" altLang="zh-CN" sz="2800" baseline="-25000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8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800" baseline="-25000" dirty="0" err="1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zh-CN" sz="2800" dirty="0">
                <a:latin typeface="Corbel" charset="0"/>
                <a:ea typeface="Corbel" charset="0"/>
                <a:cs typeface="Corbel" charset="0"/>
              </a:rPr>
              <a:t>)+ </a:t>
            </a:r>
            <a:r>
              <a:rPr lang="en-US" altLang="zh-CN" sz="2800" i="1" dirty="0">
                <a:latin typeface="Corbel" charset="0"/>
                <a:ea typeface="Corbel" charset="0"/>
                <a:cs typeface="Corbel" charset="0"/>
              </a:rPr>
              <a:t>b</a:t>
            </a:r>
            <a:endParaRPr lang="en-US" altLang="zh-CN" sz="2800" i="1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7577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SVM Applications</a:t>
            </a: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SVM has been used successfully in many real-world problems</a:t>
            </a:r>
            <a:endParaRPr lang="zh-CN" altLang="en-US" sz="2400" dirty="0" smtClean="0"/>
          </a:p>
          <a:p>
            <a:pPr lvl="1"/>
            <a:r>
              <a:rPr lang="en-US" altLang="zh-CN" sz="2400" dirty="0" smtClean="0"/>
              <a:t>Text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(and hypertext) categorization</a:t>
            </a:r>
            <a:endParaRPr lang="zh-CN" altLang="en-US" sz="2400" dirty="0" smtClean="0"/>
          </a:p>
          <a:p>
            <a:pPr lvl="1"/>
            <a:r>
              <a:rPr lang="en-US" altLang="zh-CN" sz="2400" dirty="0"/>
              <a:t>I</a:t>
            </a:r>
            <a:r>
              <a:rPr lang="en-US" altLang="zh-CN" sz="2400" dirty="0" smtClean="0"/>
              <a:t>mage classification</a:t>
            </a:r>
            <a:endParaRPr lang="zh-CN" altLang="en-US" sz="2400" dirty="0" smtClean="0"/>
          </a:p>
          <a:p>
            <a:pPr lvl="1"/>
            <a:r>
              <a:rPr lang="en-US" altLang="zh-CN" sz="2400" dirty="0"/>
              <a:t>B</a:t>
            </a:r>
            <a:r>
              <a:rPr lang="en-US" altLang="zh-CN" sz="2400" dirty="0" smtClean="0"/>
              <a:t>ioinformatics (Protein classification, Cancer classification)</a:t>
            </a:r>
            <a:endParaRPr lang="zh-CN" altLang="en-US" sz="2400" dirty="0" smtClean="0"/>
          </a:p>
          <a:p>
            <a:pPr lvl="1"/>
            <a:r>
              <a:rPr lang="en-US" altLang="zh-CN" sz="2400" dirty="0"/>
              <a:t>H</a:t>
            </a:r>
            <a:r>
              <a:rPr lang="en-US" altLang="zh-CN" sz="2400" dirty="0" smtClean="0"/>
              <a:t>and-written character recognition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6195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SVM Related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SVM Website: </a:t>
            </a:r>
            <a:r>
              <a:rPr lang="en-US" altLang="en-US" sz="2400" dirty="0">
                <a:hlinkClick r:id="rId2"/>
              </a:rPr>
              <a:t>http://www.kernel-machines.org/</a:t>
            </a:r>
            <a:endParaRPr lang="en-US" altLang="en-US" sz="2400" dirty="0"/>
          </a:p>
          <a:p>
            <a:pPr>
              <a:lnSpc>
                <a:spcPct val="130000"/>
              </a:lnSpc>
            </a:pPr>
            <a:r>
              <a:rPr lang="en-US" altLang="en-US" sz="2400" dirty="0"/>
              <a:t>Representative implementations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LIBSVM</a:t>
            </a:r>
            <a:r>
              <a:rPr lang="en-US" altLang="en-US" sz="2400" dirty="0"/>
              <a:t>: an efficient implementation of SVM, multi-class classifications, nu-SVM, one-class SVM, including also various interfaces with java, python, etc.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SVM-light</a:t>
            </a:r>
            <a:r>
              <a:rPr lang="en-US" altLang="en-US" sz="2400" dirty="0"/>
              <a:t>: simpler but performance is not better than LIBSVM, support only binary classification and only in C </a:t>
            </a:r>
          </a:p>
          <a:p>
            <a:pPr lvl="1">
              <a:lnSpc>
                <a:spcPct val="130000"/>
              </a:lnSpc>
            </a:pPr>
            <a:r>
              <a:rPr lang="en-US" altLang="en-US" sz="2400" b="1" dirty="0"/>
              <a:t>SVM-torch</a:t>
            </a:r>
            <a:r>
              <a:rPr lang="en-US" altLang="en-US" sz="2400" dirty="0"/>
              <a:t>: another recent implementation also written in </a:t>
            </a:r>
            <a:r>
              <a:rPr lang="en-US" altLang="en-US" sz="2400" dirty="0" smtClean="0"/>
              <a:t>C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5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Classification: A Mathematical Mapping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Classification: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predicts categorical class labels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E.g., Personal homepage classification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(x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, …), </a:t>
            </a:r>
            <a:r>
              <a:rPr lang="en-US" altLang="en-US" sz="2000" dirty="0" err="1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en-US" sz="2000" baseline="-25000" dirty="0" err="1">
                <a:latin typeface="Corbel" charset="0"/>
                <a:ea typeface="Corbel" charset="0"/>
                <a:cs typeface="Corbel" charset="0"/>
              </a:rPr>
              <a:t>i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+1 or –1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“homepage”</a:t>
            </a:r>
          </a:p>
          <a:p>
            <a:pPr lvl="2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en-US" sz="2000" baseline="-25000" dirty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: # of word “welcome”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Mathematically, x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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X =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</a:t>
            </a:r>
            <a:r>
              <a:rPr lang="en-US" altLang="en-US" sz="2400" baseline="30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, y  Y = {+1,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–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1}, 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We want to derive a function f: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X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Linear Classification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Binary Classification problem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above the red line belongs to class ‘x’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Data below red line belongs to class ‘o’</a:t>
            </a:r>
          </a:p>
          <a:p>
            <a:pPr lvl="1"/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Examples: SVM, Perceptron, Probabilistic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Classifiers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grpSp>
        <p:nvGrpSpPr>
          <p:cNvPr id="5" name="Group 5"/>
          <p:cNvGrpSpPr>
            <a:grpSpLocks noChangeAspect="1"/>
          </p:cNvGrpSpPr>
          <p:nvPr/>
        </p:nvGrpSpPr>
        <p:grpSpPr bwMode="auto">
          <a:xfrm>
            <a:off x="6553200" y="2128604"/>
            <a:ext cx="2520725" cy="2277614"/>
            <a:chOff x="558" y="1826"/>
            <a:chExt cx="2322" cy="1983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565" y="1826"/>
              <a:ext cx="2315" cy="196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 flipV="1">
              <a:off x="558" y="2075"/>
              <a:ext cx="2315" cy="147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565" y="2517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2256" y="1969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104" y="2064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343" y="249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728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20" y="211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912" y="2593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489" y="1826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1200" y="2352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624" y="2930"/>
              <a:ext cx="299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x</a:t>
              </a:r>
            </a:p>
          </p:txBody>
        </p:sp>
        <p:sp>
          <p:nvSpPr>
            <p:cNvPr id="18" name="Text Box 16"/>
            <p:cNvSpPr txBox="1">
              <a:spLocks noChangeArrowheads="1"/>
            </p:cNvSpPr>
            <p:nvPr/>
          </p:nvSpPr>
          <p:spPr bwMode="auto">
            <a:xfrm>
              <a:off x="1564" y="3024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>
              <a:off x="1661" y="312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>
              <a:off x="1757" y="293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1248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1757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3" name="Text Box 21"/>
            <p:cNvSpPr txBox="1">
              <a:spLocks noChangeArrowheads="1"/>
            </p:cNvSpPr>
            <p:nvPr/>
          </p:nvSpPr>
          <p:spPr bwMode="auto">
            <a:xfrm>
              <a:off x="2276" y="321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4" name="Text Box 22"/>
            <p:cNvSpPr txBox="1">
              <a:spLocks noChangeArrowheads="1"/>
            </p:cNvSpPr>
            <p:nvPr/>
          </p:nvSpPr>
          <p:spPr bwMode="auto">
            <a:xfrm>
              <a:off x="2420" y="249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2084" y="288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960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1392" y="3360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8" name="Text Box 26"/>
            <p:cNvSpPr txBox="1">
              <a:spLocks noChangeArrowheads="1"/>
            </p:cNvSpPr>
            <p:nvPr/>
          </p:nvSpPr>
          <p:spPr bwMode="auto">
            <a:xfrm>
              <a:off x="2468" y="2976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29" name="Text Box 27"/>
            <p:cNvSpPr txBox="1">
              <a:spLocks noChangeArrowheads="1"/>
            </p:cNvSpPr>
            <p:nvPr/>
          </p:nvSpPr>
          <p:spPr bwMode="auto">
            <a:xfrm>
              <a:off x="2324" y="273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0" name="Text Box 28"/>
            <p:cNvSpPr txBox="1">
              <a:spLocks noChangeArrowheads="1"/>
            </p:cNvSpPr>
            <p:nvPr/>
          </p:nvSpPr>
          <p:spPr bwMode="auto">
            <a:xfrm>
              <a:off x="2516" y="3407"/>
              <a:ext cx="321" cy="4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>
                  <a:latin typeface="Corbel" charset="0"/>
                  <a:ea typeface="Corbel" charset="0"/>
                  <a:cs typeface="Corbel" charset="0"/>
                </a:rPr>
                <a:t>o</a:t>
              </a:r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H="1" flipV="1">
              <a:off x="1794" y="2448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1680" y="2864"/>
              <a:ext cx="144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730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1600" dirty="0" smtClean="0"/>
              <a:t>C. M. Bishop,  Neural Networks for Pattern Recognition.  Oxford University Press, 1995</a:t>
            </a:r>
          </a:p>
          <a:p>
            <a:r>
              <a:rPr lang="en-US" altLang="en-US" sz="1600" dirty="0" smtClean="0"/>
              <a:t>L. </a:t>
            </a:r>
            <a:r>
              <a:rPr lang="en-US" altLang="en-US" sz="1600" dirty="0" err="1" smtClean="0"/>
              <a:t>Breiman</a:t>
            </a:r>
            <a:r>
              <a:rPr lang="en-US" altLang="en-US" sz="1600" dirty="0" smtClean="0"/>
              <a:t>, J. Friedman, R. </a:t>
            </a:r>
            <a:r>
              <a:rPr lang="en-US" altLang="en-US" sz="1600" dirty="0" err="1" smtClean="0"/>
              <a:t>Olshen</a:t>
            </a:r>
            <a:r>
              <a:rPr lang="en-US" altLang="en-US" sz="1600" dirty="0" smtClean="0"/>
              <a:t>, and C. Stone. Classification and Regression Trees. Wadsworth International Group, 1984</a:t>
            </a:r>
          </a:p>
          <a:p>
            <a:r>
              <a:rPr lang="en-US" altLang="en-US" sz="1600" dirty="0" smtClean="0"/>
              <a:t>C. J. C. Burges. A Tutorial on Support Vector Machines for Pattern Recognition. Data Mining and Knowledge Discovery, 2(2): 121-168, 1998</a:t>
            </a:r>
          </a:p>
          <a:p>
            <a:r>
              <a:rPr lang="en-US" altLang="en-US" sz="1600" dirty="0" smtClean="0"/>
              <a:t>N. </a:t>
            </a:r>
            <a:r>
              <a:rPr lang="en-US" altLang="en-US" sz="1600" dirty="0" err="1" smtClean="0"/>
              <a:t>Cristianini</a:t>
            </a:r>
            <a:r>
              <a:rPr lang="en-US" altLang="en-US" sz="1600" dirty="0" smtClean="0"/>
              <a:t> and J. </a:t>
            </a:r>
            <a:r>
              <a:rPr lang="en-US" altLang="en-US" sz="1600" dirty="0" err="1" smtClean="0"/>
              <a:t>Shawe</a:t>
            </a:r>
            <a:r>
              <a:rPr lang="en-US" altLang="en-US" sz="1600" dirty="0" smtClean="0"/>
              <a:t>-Taylor, Introduction to Support Vector Machines and Other Kernel-Based Learning Methods, Cambridge University Press, 2000</a:t>
            </a:r>
          </a:p>
          <a:p>
            <a:r>
              <a:rPr lang="en-US" altLang="en-US" sz="1600" dirty="0" smtClean="0"/>
              <a:t>H. Yu, J. Yang, and J. Han. Classifying large data sets using SVM with hierarchical clusters. KDD'03</a:t>
            </a:r>
          </a:p>
          <a:p>
            <a:r>
              <a:rPr lang="en-US" altLang="en-US" sz="1600" dirty="0" smtClean="0"/>
              <a:t>A. J. Dobson.  An Introduction to Generalized Linear Models.  Chapman &amp; Hall, 1990</a:t>
            </a:r>
          </a:p>
          <a:p>
            <a:r>
              <a:rPr lang="en-US" altLang="en-US" sz="1600" dirty="0" smtClean="0"/>
              <a:t>R. O. </a:t>
            </a:r>
            <a:r>
              <a:rPr lang="en-US" altLang="en-US" sz="1600" dirty="0" err="1" smtClean="0"/>
              <a:t>Duda</a:t>
            </a:r>
            <a:r>
              <a:rPr lang="en-US" altLang="en-US" sz="1600" dirty="0" smtClean="0"/>
              <a:t>, P. E. Hart, and D. G. Stork. Pattern Classification, 2ed. John Wiley, 2001</a:t>
            </a:r>
          </a:p>
          <a:p>
            <a:r>
              <a:rPr lang="en-US" altLang="en-US" sz="1600" dirty="0" smtClean="0"/>
              <a:t>T. Hastie, R. </a:t>
            </a:r>
            <a:r>
              <a:rPr lang="en-US" altLang="en-US" sz="1600" dirty="0" err="1" smtClean="0"/>
              <a:t>Tibshirani</a:t>
            </a:r>
            <a:r>
              <a:rPr lang="en-US" altLang="en-US" sz="1600" dirty="0" smtClean="0"/>
              <a:t>, and J. Friedman. The Elements of Statistical Learning: Data Mining, Inference,  and Prediction. Springer-</a:t>
            </a:r>
            <a:r>
              <a:rPr lang="en-US" altLang="en-US" sz="1600" dirty="0" err="1" smtClean="0"/>
              <a:t>Verlag</a:t>
            </a:r>
            <a:r>
              <a:rPr lang="en-US" altLang="en-US" sz="1600" dirty="0" smtClean="0"/>
              <a:t>, 2001</a:t>
            </a:r>
          </a:p>
          <a:p>
            <a:r>
              <a:rPr lang="en-US" altLang="en-US" sz="1600" dirty="0" smtClean="0"/>
              <a:t>S. </a:t>
            </a:r>
            <a:r>
              <a:rPr lang="en-US" altLang="en-US" sz="1600" dirty="0" err="1" smtClean="0"/>
              <a:t>Haykin</a:t>
            </a:r>
            <a:r>
              <a:rPr lang="en-US" altLang="en-US" sz="1600" dirty="0" smtClean="0"/>
              <a:t>, Neural Networks and Learning Machines, Prentice Hall, 2008</a:t>
            </a:r>
          </a:p>
          <a:p>
            <a:r>
              <a:rPr lang="en-US" altLang="en-US" sz="1600" dirty="0" smtClean="0"/>
              <a:t>D. Heckerman, D. Geiger, and D. M. </a:t>
            </a:r>
            <a:r>
              <a:rPr lang="en-US" altLang="en-US" sz="1600" dirty="0" err="1" smtClean="0"/>
              <a:t>Chickering</a:t>
            </a:r>
            <a:r>
              <a:rPr lang="en-US" altLang="en-US" sz="1600" dirty="0" smtClean="0"/>
              <a:t>. Learning Bayesian networks: The combination of knowledge and statistical data. Machine Learning, 1995</a:t>
            </a:r>
            <a:endParaRPr lang="zh-CN" altLang="en-US" sz="1600" dirty="0" smtClean="0"/>
          </a:p>
          <a:p>
            <a:r>
              <a:rPr lang="en-US" altLang="zh-CN" sz="1600" dirty="0" smtClean="0"/>
              <a:t>H. Cheng, X. Yan, J. Han &amp; C.-W. Hsu, Discriminative Frequent Pattern Analysis for Effective Classification, ICDE‘07</a:t>
            </a:r>
            <a:endParaRPr lang="zh-CN" altLang="en-US" sz="1600" dirty="0" smtClean="0"/>
          </a:p>
          <a:p>
            <a:r>
              <a:rPr lang="en-US" altLang="en-US" sz="1600" dirty="0"/>
              <a:t>W. Cohen.  Fast effective rule induction. </a:t>
            </a:r>
            <a:r>
              <a:rPr lang="en-US" altLang="en-US" sz="1600" dirty="0" smtClean="0"/>
              <a:t>ICML'95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95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121275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H. Cheng, X. Yan, J. Han &amp; P. S. Yu, Direct Discriminative Pattern Mining for Effective Classification, ICDE’08</a:t>
            </a:r>
          </a:p>
          <a:p>
            <a:r>
              <a:rPr lang="en-US" altLang="zh-CN" sz="1600" dirty="0" smtClean="0"/>
              <a:t>G</a:t>
            </a:r>
            <a:r>
              <a:rPr lang="en-US" altLang="zh-CN" sz="1600" dirty="0"/>
              <a:t>. Cong, K. Tan, A. Tung &amp; X. Xu. Mining Top-k Covering Rule Groups for Gene Expression Data, SIGMOD’05</a:t>
            </a:r>
          </a:p>
          <a:p>
            <a:r>
              <a:rPr lang="en-US" altLang="zh-CN" sz="1600" dirty="0"/>
              <a:t>M. Deshpande, M. </a:t>
            </a:r>
            <a:r>
              <a:rPr lang="en-US" altLang="zh-CN" sz="1600" dirty="0" err="1"/>
              <a:t>Kuramochi</a:t>
            </a:r>
            <a:r>
              <a:rPr lang="en-US" altLang="zh-CN" sz="1600" dirty="0"/>
              <a:t>, N. Wale &amp; G. </a:t>
            </a:r>
            <a:r>
              <a:rPr lang="en-US" altLang="zh-CN" sz="1600" dirty="0" err="1"/>
              <a:t>Karypis</a:t>
            </a:r>
            <a:r>
              <a:rPr lang="en-US" altLang="zh-CN" sz="1600" dirty="0"/>
              <a:t>. Frequent Substructure-based Approaches for Classifying Chemical Compounds, TKDE’05</a:t>
            </a:r>
          </a:p>
          <a:p>
            <a:r>
              <a:rPr lang="en-US" altLang="zh-CN" sz="1600" dirty="0"/>
              <a:t>G. Dong &amp; J. Li. Efficient Mining of Emerging Patterns: Discovering Trends and Differences, KDD’99</a:t>
            </a:r>
          </a:p>
          <a:p>
            <a:r>
              <a:rPr lang="en-US" altLang="zh-CN" sz="1600" dirty="0"/>
              <a:t>W. Fan, K. Zhang, H. Cheng, J. Gao, X. Yan, J. Han, P. S. Yu &amp; O. </a:t>
            </a:r>
            <a:r>
              <a:rPr lang="en-US" altLang="zh-CN" sz="1600" dirty="0" err="1"/>
              <a:t>Verscheure</a:t>
            </a:r>
            <a:r>
              <a:rPr lang="en-US" altLang="zh-CN" sz="1600" dirty="0"/>
              <a:t>. Direct Mining of Discriminative and Essential Graphical and </a:t>
            </a:r>
            <a:r>
              <a:rPr lang="en-US" altLang="zh-CN" sz="1600" dirty="0" err="1"/>
              <a:t>Itemset</a:t>
            </a:r>
            <a:r>
              <a:rPr lang="en-US" altLang="zh-CN" sz="1600" dirty="0"/>
              <a:t> Features via Model-based Search Tree, KDD’08</a:t>
            </a:r>
          </a:p>
          <a:p>
            <a:r>
              <a:rPr lang="en-US" altLang="en-US" sz="1600" dirty="0"/>
              <a:t>W. Li, J. Han </a:t>
            </a:r>
            <a:r>
              <a:rPr lang="en-US" altLang="zh-CN" sz="1600" dirty="0"/>
              <a:t>&amp;</a:t>
            </a:r>
            <a:r>
              <a:rPr lang="en-US" altLang="en-US" sz="1600" dirty="0"/>
              <a:t> J. Pei. CMAR: Accurate and Efficient Classification based on Multiple Class-association Rules, ICDM’01</a:t>
            </a:r>
          </a:p>
          <a:p>
            <a:r>
              <a:rPr lang="en-US" altLang="en-US" sz="1600" dirty="0"/>
              <a:t>B. Liu, W. Hsu</a:t>
            </a:r>
            <a:r>
              <a:rPr lang="en-US" altLang="zh-CN" sz="1600" dirty="0"/>
              <a:t> &amp; </a:t>
            </a:r>
            <a:r>
              <a:rPr lang="en-US" altLang="en-US" sz="1600" dirty="0"/>
              <a:t>Y. Ma. Integrating Classification and Association Rule Mining, KDD’98</a:t>
            </a:r>
          </a:p>
          <a:p>
            <a:r>
              <a:rPr lang="en-US" altLang="en-US" sz="1600" dirty="0"/>
              <a:t>J. R. Quinlan and R. M. Cameron-Jones. FOIL: A midterm report. ECML’93</a:t>
            </a:r>
          </a:p>
          <a:p>
            <a:r>
              <a:rPr lang="en-US" sz="1600" dirty="0" err="1"/>
              <a:t>Jingbo</a:t>
            </a:r>
            <a:r>
              <a:rPr lang="en-US" sz="1600" dirty="0"/>
              <a:t> Shang, </a:t>
            </a:r>
            <a:r>
              <a:rPr lang="en-US" sz="1600" dirty="0" err="1"/>
              <a:t>Wenzhu</a:t>
            </a:r>
            <a:r>
              <a:rPr lang="en-US" sz="1600" dirty="0"/>
              <a:t> Tong, Jian Peng, and </a:t>
            </a:r>
            <a:r>
              <a:rPr lang="en-US" sz="1600" dirty="0" err="1"/>
              <a:t>Jiawei</a:t>
            </a:r>
            <a:r>
              <a:rPr lang="en-US" sz="1600" dirty="0"/>
              <a:t> Han, "</a:t>
            </a:r>
            <a:r>
              <a:rPr lang="en-US" sz="1600" dirty="0">
                <a:hlinkClick r:id="rId2"/>
              </a:rPr>
              <a:t>DPClass: An Effective but Concise Discriminative Patterns-Based Classification Framework</a:t>
            </a:r>
            <a:r>
              <a:rPr lang="en-US" sz="1600" dirty="0"/>
              <a:t>", SDM’16</a:t>
            </a:r>
            <a:endParaRPr lang="en-US" altLang="en-US" sz="1600" dirty="0"/>
          </a:p>
          <a:p>
            <a:r>
              <a:rPr lang="en-US" altLang="en-US" sz="1600" dirty="0"/>
              <a:t>J. Wang and G. </a:t>
            </a:r>
            <a:r>
              <a:rPr lang="en-US" altLang="en-US" sz="1600" dirty="0" err="1"/>
              <a:t>Karypis</a:t>
            </a:r>
            <a:r>
              <a:rPr lang="en-US" altLang="en-US" sz="1600" dirty="0"/>
              <a:t>. HARMONY: Efficiently Mining the Best Rules for Classification, SDM’05</a:t>
            </a:r>
          </a:p>
          <a:p>
            <a:r>
              <a:rPr lang="en-US" altLang="zh-CN" sz="1600" dirty="0"/>
              <a:t>X. Yin &amp; J. Han. CPAR: Classi</a:t>
            </a:r>
            <a:r>
              <a:rPr lang="en-US" altLang="en-US" sz="1600" dirty="0"/>
              <a:t>fi</a:t>
            </a:r>
            <a:r>
              <a:rPr lang="en-US" altLang="zh-CN" sz="1600" dirty="0"/>
              <a:t>cation Based on Predictive Association Rules</a:t>
            </a:r>
            <a:r>
              <a:rPr lang="en-US" altLang="en-US" sz="1600" dirty="0"/>
              <a:t>, </a:t>
            </a:r>
            <a:r>
              <a:rPr lang="en-US" altLang="en-US" sz="1600" dirty="0" smtClean="0"/>
              <a:t>SDM’</a:t>
            </a:r>
            <a:r>
              <a:rPr lang="en-US" altLang="zh-CN" sz="1600" dirty="0" smtClean="0"/>
              <a:t>03</a:t>
            </a:r>
            <a:endParaRPr lang="en-US" altLang="zh-C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Discriminative Classifiers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Advantages</a:t>
            </a:r>
          </a:p>
          <a:p>
            <a:pPr lvl="1"/>
            <a:r>
              <a:rPr lang="en-US" altLang="en-US" dirty="0"/>
              <a:t>Prediction accuracy is generally high </a:t>
            </a:r>
          </a:p>
          <a:p>
            <a:pPr lvl="2"/>
            <a:r>
              <a:rPr lang="en-US" altLang="en-US" dirty="0"/>
              <a:t>As compared to Bayesian methods </a:t>
            </a:r>
          </a:p>
          <a:p>
            <a:pPr lvl="1"/>
            <a:r>
              <a:rPr lang="en-US" altLang="en-US" dirty="0"/>
              <a:t>Robust, works when training examples contain errors</a:t>
            </a:r>
          </a:p>
          <a:p>
            <a:pPr lvl="1"/>
            <a:r>
              <a:rPr lang="en-US" altLang="en-US" dirty="0"/>
              <a:t>Fast evaluation of the learned target function</a:t>
            </a:r>
          </a:p>
          <a:p>
            <a:pPr lvl="2"/>
            <a:r>
              <a:rPr lang="en-US" altLang="en-US" dirty="0"/>
              <a:t>Bayesian networks are normally slow </a:t>
            </a:r>
          </a:p>
          <a:p>
            <a:r>
              <a:rPr lang="en-US" altLang="en-US" dirty="0"/>
              <a:t>Criticism</a:t>
            </a:r>
          </a:p>
          <a:p>
            <a:pPr lvl="1"/>
            <a:r>
              <a:rPr lang="en-US" altLang="en-US" dirty="0"/>
              <a:t>Long training time</a:t>
            </a:r>
          </a:p>
          <a:p>
            <a:pPr lvl="1"/>
            <a:r>
              <a:rPr lang="en-US" altLang="en-US" dirty="0"/>
              <a:t>Difficult to understand the learned function (weights)</a:t>
            </a:r>
          </a:p>
          <a:p>
            <a:pPr lvl="2"/>
            <a:r>
              <a:rPr lang="en-US" altLang="en-US" dirty="0"/>
              <a:t>Bayesian networks can be used easily for pattern discovery</a:t>
            </a:r>
          </a:p>
          <a:p>
            <a:pPr lvl="1"/>
            <a:r>
              <a:rPr lang="en-US" altLang="en-US" dirty="0"/>
              <a:t>Not easy to incorporate domain knowledge</a:t>
            </a:r>
          </a:p>
          <a:p>
            <a:pPr lvl="2"/>
            <a:r>
              <a:rPr lang="en-US" altLang="en-US" dirty="0"/>
              <a:t>Easy in the form of priors on the data or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84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Support </a:t>
            </a:r>
            <a:r>
              <a:rPr lang="en-US" altLang="en-US" dirty="0"/>
              <a:t>Vector Machines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relatively new classification method for both </a:t>
            </a:r>
            <a:r>
              <a:rPr lang="en-US" altLang="en-US" u="sng" dirty="0"/>
              <a:t>linear and nonlinear</a:t>
            </a:r>
            <a:r>
              <a:rPr lang="en-US" altLang="en-US" dirty="0"/>
              <a:t> data</a:t>
            </a:r>
          </a:p>
          <a:p>
            <a:pPr>
              <a:lnSpc>
                <a:spcPct val="110000"/>
              </a:lnSpc>
            </a:pPr>
            <a:r>
              <a:rPr lang="en-US" altLang="en-US" dirty="0" smtClean="0"/>
              <a:t>With </a:t>
            </a:r>
            <a:r>
              <a:rPr lang="en-US" altLang="en-US" dirty="0"/>
              <a:t>the new dimension, it searches for the linear optimal separating </a:t>
            </a:r>
            <a:r>
              <a:rPr lang="en-US" altLang="en-US" b="1" dirty="0" err="1"/>
              <a:t>hyperplane</a:t>
            </a:r>
            <a:r>
              <a:rPr lang="en-US" altLang="en-US" dirty="0"/>
              <a:t> (i.e., “decision boundary”)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With an appropriate nonlinear mapping to a sufficiently high dimension, data from two classes can always be separated by a </a:t>
            </a:r>
            <a:r>
              <a:rPr lang="en-US" altLang="en-US" dirty="0" err="1"/>
              <a:t>hyperplane</a:t>
            </a:r>
            <a:endParaRPr lang="en-US" altLang="en-US" dirty="0"/>
          </a:p>
          <a:p>
            <a:pPr>
              <a:lnSpc>
                <a:spcPct val="110000"/>
              </a:lnSpc>
            </a:pPr>
            <a:r>
              <a:rPr lang="en-US" altLang="en-US" dirty="0"/>
              <a:t>SVM finds this </a:t>
            </a:r>
            <a:r>
              <a:rPr lang="en-US" altLang="en-US" dirty="0" err="1"/>
              <a:t>hyperplane</a:t>
            </a:r>
            <a:r>
              <a:rPr lang="en-US" altLang="en-US" dirty="0"/>
              <a:t> using </a:t>
            </a:r>
            <a:r>
              <a:rPr lang="en-US" altLang="en-US" b="1" dirty="0"/>
              <a:t>support vectors</a:t>
            </a:r>
            <a:r>
              <a:rPr lang="en-US" altLang="en-US" dirty="0"/>
              <a:t> (“essential” training tuples) and </a:t>
            </a:r>
            <a:r>
              <a:rPr lang="en-US" altLang="en-US" b="1" dirty="0"/>
              <a:t>margins</a:t>
            </a:r>
            <a:r>
              <a:rPr lang="en-US" altLang="en-US" dirty="0"/>
              <a:t> (defined by the support vectors</a:t>
            </a:r>
            <a:r>
              <a:rPr lang="en-US" altLang="en-US" dirty="0" smtClean="0"/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/>
              <a:t> </a:t>
            </a:r>
            <a:r>
              <a:rPr lang="en-US" altLang="en-US" dirty="0" smtClean="0"/>
              <a:t>History </a:t>
            </a:r>
            <a:r>
              <a:rPr lang="en-US" altLang="en-US" dirty="0"/>
              <a:t>and 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 err="1"/>
              <a:t>Vapnik</a:t>
            </a:r>
            <a:r>
              <a:rPr lang="en-US" altLang="en-US" sz="2400" dirty="0"/>
              <a:t> and colleagues (1992)—groundwork from </a:t>
            </a:r>
            <a:r>
              <a:rPr lang="en-US" altLang="en-US" sz="2400" dirty="0" err="1"/>
              <a:t>Vapnik</a:t>
            </a:r>
            <a:r>
              <a:rPr lang="en-US" altLang="en-US" sz="2400" dirty="0"/>
              <a:t> &amp; </a:t>
            </a:r>
            <a:r>
              <a:rPr lang="en-US" altLang="en-US" sz="2400" dirty="0" err="1"/>
              <a:t>Chervonenkis</a:t>
            </a:r>
            <a:r>
              <a:rPr lang="en-US" altLang="en-US" sz="2400" dirty="0"/>
              <a:t>’ statistical learning theory in 1960s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Features</a:t>
            </a:r>
            <a:r>
              <a:rPr lang="en-US" altLang="en-US" sz="2400" dirty="0"/>
              <a:t>: training can be slow but accuracy is high owing to their ability to model complex nonlinear decision boundaries (margin maximization</a:t>
            </a:r>
            <a:r>
              <a:rPr lang="en-US" altLang="en-US" sz="2000" dirty="0"/>
              <a:t>)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Used for</a:t>
            </a:r>
            <a:r>
              <a:rPr lang="en-US" altLang="en-US" sz="2400" dirty="0"/>
              <a:t>: classification and numeric prediction</a:t>
            </a:r>
          </a:p>
          <a:p>
            <a:pPr>
              <a:lnSpc>
                <a:spcPct val="130000"/>
              </a:lnSpc>
            </a:pPr>
            <a:r>
              <a:rPr lang="en-US" altLang="en-US" sz="2400" u="sng" dirty="0"/>
              <a:t>Applications</a:t>
            </a:r>
            <a:r>
              <a:rPr lang="en-US" altLang="en-US" sz="2400" dirty="0"/>
              <a:t>: 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handwritten digit recognition, object recognition, speaker identification, benchmarking time-series prediction </a:t>
            </a:r>
            <a:r>
              <a:rPr lang="en-US" altLang="en-US" sz="2400" dirty="0" smtClean="0"/>
              <a:t>tests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General </a:t>
            </a:r>
            <a:r>
              <a:rPr lang="en-US" altLang="en-US" dirty="0"/>
              <a:t>Philosophy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1027"/>
          <p:cNvGrpSpPr>
            <a:grpSpLocks/>
          </p:cNvGrpSpPr>
          <p:nvPr/>
        </p:nvGrpSpPr>
        <p:grpSpPr bwMode="auto">
          <a:xfrm>
            <a:off x="460374" y="1886743"/>
            <a:ext cx="4114800" cy="2667000"/>
            <a:chOff x="337" y="1296"/>
            <a:chExt cx="2592" cy="1680"/>
          </a:xfrm>
        </p:grpSpPr>
        <p:sp>
          <p:nvSpPr>
            <p:cNvPr id="6" name="Oval 1028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Oval 1029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1030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1031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1032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33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034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035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036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037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038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039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040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grpSp>
          <p:nvGrpSpPr>
            <p:cNvPr id="19" name="Group 1041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24" name="Rectangle 1042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Rectangle 1043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Rectangle 1044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Rectangle 1045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Rectangle 1046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Rectangle 1047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Rectangle 1048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Rectangle 1049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Rectangle 1050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Rectangle 1051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Rectangle 1052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Rectangle 1053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Rectangle 1054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Rectangle 1055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20" name="Rectangle 1056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1057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058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1059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38" name="Group 1060"/>
          <p:cNvGrpSpPr>
            <a:grpSpLocks/>
          </p:cNvGrpSpPr>
          <p:nvPr/>
        </p:nvGrpSpPr>
        <p:grpSpPr bwMode="auto">
          <a:xfrm>
            <a:off x="4573587" y="1886743"/>
            <a:ext cx="4113213" cy="2667000"/>
            <a:chOff x="2929" y="1296"/>
            <a:chExt cx="2591" cy="1680"/>
          </a:xfrm>
        </p:grpSpPr>
        <p:sp>
          <p:nvSpPr>
            <p:cNvPr id="39" name="Oval 1061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1062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1063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1064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1065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1066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1067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1068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1069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Oval 1070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Oval 1071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Oval 1072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1" name="Oval 1073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Rectangle 1074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Rectangle 1075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Rectangle 1076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Rectangle 1077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Rectangle 1078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7" name="Rectangle 1079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8" name="Rectangle 1080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9" name="Rectangle 1081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0" name="Rectangle 1082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1" name="Rectangle 1083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2" name="Rectangle 1084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3" name="Rectangle 1085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4" name="Rectangle 1086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5" name="Rectangle 1087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6" name="Rectangle 1088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7" name="Line 1089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8" name="Line 1090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69" name="Line 1091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0" name="Group 1092"/>
          <p:cNvGrpSpPr>
            <a:grpSpLocks/>
          </p:cNvGrpSpPr>
          <p:nvPr/>
        </p:nvGrpSpPr>
        <p:grpSpPr bwMode="auto">
          <a:xfrm>
            <a:off x="3414712" y="2496343"/>
            <a:ext cx="3749675" cy="3390901"/>
            <a:chOff x="2198" y="1680"/>
            <a:chExt cx="2362" cy="2136"/>
          </a:xfrm>
        </p:grpSpPr>
        <p:sp>
          <p:nvSpPr>
            <p:cNvPr id="71" name="Text Box 1093"/>
            <p:cNvSpPr txBox="1">
              <a:spLocks noChangeArrowheads="1"/>
            </p:cNvSpPr>
            <p:nvPr/>
          </p:nvSpPr>
          <p:spPr bwMode="auto">
            <a:xfrm>
              <a:off x="2198" y="3525"/>
              <a:ext cx="145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solidFill>
                    <a:srgbClr val="FF0000"/>
                  </a:solidFill>
                  <a:latin typeface="Corbel" charset="0"/>
                  <a:ea typeface="Corbel" charset="0"/>
                  <a:cs typeface="Corbel" charset="0"/>
                </a:rPr>
                <a:t>Support Vectors</a:t>
              </a:r>
            </a:p>
          </p:txBody>
        </p:sp>
        <p:sp>
          <p:nvSpPr>
            <p:cNvPr id="72" name="Line 1094"/>
            <p:cNvSpPr>
              <a:spLocks noChangeShapeType="1"/>
            </p:cNvSpPr>
            <p:nvPr/>
          </p:nvSpPr>
          <p:spPr bwMode="auto">
            <a:xfrm flipV="1">
              <a:off x="2928" y="1680"/>
              <a:ext cx="1392" cy="17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3" name="Line 1095"/>
            <p:cNvSpPr>
              <a:spLocks noChangeShapeType="1"/>
            </p:cNvSpPr>
            <p:nvPr/>
          </p:nvSpPr>
          <p:spPr bwMode="auto">
            <a:xfrm flipV="1">
              <a:off x="2928" y="2016"/>
              <a:ext cx="1536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4" name="Line 1096"/>
            <p:cNvSpPr>
              <a:spLocks noChangeShapeType="1"/>
            </p:cNvSpPr>
            <p:nvPr/>
          </p:nvSpPr>
          <p:spPr bwMode="auto">
            <a:xfrm flipV="1">
              <a:off x="2976" y="2304"/>
              <a:ext cx="1584" cy="11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5" name="Line 1097"/>
            <p:cNvSpPr>
              <a:spLocks noChangeShapeType="1"/>
            </p:cNvSpPr>
            <p:nvPr/>
          </p:nvSpPr>
          <p:spPr bwMode="auto">
            <a:xfrm flipV="1">
              <a:off x="2976" y="2640"/>
              <a:ext cx="96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6" name="Line 1098"/>
            <p:cNvSpPr>
              <a:spLocks noChangeShapeType="1"/>
            </p:cNvSpPr>
            <p:nvPr/>
          </p:nvSpPr>
          <p:spPr bwMode="auto">
            <a:xfrm flipV="1">
              <a:off x="2976" y="1824"/>
              <a:ext cx="624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77" name="Group 1099"/>
          <p:cNvGrpSpPr>
            <a:grpSpLocks/>
          </p:cNvGrpSpPr>
          <p:nvPr/>
        </p:nvGrpSpPr>
        <p:grpSpPr bwMode="auto">
          <a:xfrm>
            <a:off x="992186" y="3182144"/>
            <a:ext cx="1870075" cy="2138363"/>
            <a:chOff x="682" y="2112"/>
            <a:chExt cx="1178" cy="1347"/>
          </a:xfrm>
        </p:grpSpPr>
        <p:sp>
          <p:nvSpPr>
            <p:cNvPr id="78" name="Text Box 1100"/>
            <p:cNvSpPr txBox="1">
              <a:spLocks noChangeArrowheads="1"/>
            </p:cNvSpPr>
            <p:nvPr/>
          </p:nvSpPr>
          <p:spPr bwMode="auto">
            <a:xfrm>
              <a:off x="682" y="3168"/>
              <a:ext cx="1178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Small Margin</a:t>
              </a:r>
            </a:p>
          </p:txBody>
        </p:sp>
        <p:sp>
          <p:nvSpPr>
            <p:cNvPr id="79" name="Line 1101"/>
            <p:cNvSpPr>
              <a:spLocks noChangeShapeType="1"/>
            </p:cNvSpPr>
            <p:nvPr/>
          </p:nvSpPr>
          <p:spPr bwMode="auto">
            <a:xfrm flipV="1">
              <a:off x="1440" y="2112"/>
              <a:ext cx="288" cy="4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0" name="Line 1102"/>
            <p:cNvSpPr>
              <a:spLocks noChangeShapeType="1"/>
            </p:cNvSpPr>
            <p:nvPr/>
          </p:nvSpPr>
          <p:spPr bwMode="auto">
            <a:xfrm flipV="1">
              <a:off x="1344" y="2160"/>
              <a:ext cx="240" cy="1056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81" name="Group 1103"/>
          <p:cNvGrpSpPr>
            <a:grpSpLocks/>
          </p:cNvGrpSpPr>
          <p:nvPr/>
        </p:nvGrpSpPr>
        <p:grpSpPr bwMode="auto">
          <a:xfrm>
            <a:off x="5275262" y="2496343"/>
            <a:ext cx="1881188" cy="2824163"/>
            <a:chOff x="3370" y="1680"/>
            <a:chExt cx="1185" cy="1779"/>
          </a:xfrm>
        </p:grpSpPr>
        <p:sp>
          <p:nvSpPr>
            <p:cNvPr id="82" name="Text Box 1104"/>
            <p:cNvSpPr txBox="1">
              <a:spLocks noChangeArrowheads="1"/>
            </p:cNvSpPr>
            <p:nvPr/>
          </p:nvSpPr>
          <p:spPr bwMode="auto">
            <a:xfrm>
              <a:off x="3370" y="3168"/>
              <a:ext cx="118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Corbel" charset="0"/>
                  <a:ea typeface="Corbel" charset="0"/>
                  <a:cs typeface="Corbel" charset="0"/>
                </a:rPr>
                <a:t>Large Margin</a:t>
              </a:r>
            </a:p>
          </p:txBody>
        </p:sp>
        <p:sp>
          <p:nvSpPr>
            <p:cNvPr id="83" name="Line 1105"/>
            <p:cNvSpPr>
              <a:spLocks noChangeShapeType="1"/>
            </p:cNvSpPr>
            <p:nvPr/>
          </p:nvSpPr>
          <p:spPr bwMode="auto">
            <a:xfrm flipV="1">
              <a:off x="3744" y="1680"/>
              <a:ext cx="528" cy="240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4" name="Line 1106"/>
            <p:cNvSpPr>
              <a:spLocks noChangeShapeType="1"/>
            </p:cNvSpPr>
            <p:nvPr/>
          </p:nvSpPr>
          <p:spPr bwMode="auto">
            <a:xfrm flipV="1">
              <a:off x="4032" y="1728"/>
              <a:ext cx="96" cy="1488"/>
            </a:xfrm>
            <a:prstGeom prst="line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462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When </a:t>
            </a:r>
            <a:r>
              <a:rPr lang="en-US" altLang="en-US" dirty="0"/>
              <a:t>Data Is Linearly 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Let data D be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y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), …, (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|D|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|D</a:t>
            </a:r>
            <a:r>
              <a:rPr lang="en-US" altLang="en-US" sz="2000" baseline="-25000" dirty="0"/>
              <a:t>|</a:t>
            </a:r>
            <a:r>
              <a:rPr lang="en-US" altLang="en-US" sz="2000" dirty="0"/>
              <a:t>), where </a:t>
            </a:r>
            <a:r>
              <a:rPr lang="en-US" altLang="en-US" sz="2000" b="1" dirty="0"/>
              <a:t>X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is the set of training tuples associated with the class labels </a:t>
            </a:r>
            <a:r>
              <a:rPr lang="en-US" altLang="en-US" sz="2000" dirty="0" err="1"/>
              <a:t>y</a:t>
            </a:r>
            <a:r>
              <a:rPr lang="en-US" altLang="en-US" sz="2000" baseline="-25000" dirty="0" err="1"/>
              <a:t>i</a:t>
            </a:r>
            <a:endParaRPr lang="en-US" altLang="en-US" sz="2000" baseline="-25000" dirty="0"/>
          </a:p>
          <a:p>
            <a:pPr>
              <a:spcBef>
                <a:spcPct val="50000"/>
              </a:spcBef>
              <a:buNone/>
            </a:pPr>
            <a:r>
              <a:rPr lang="en-US" altLang="en-US" sz="2000" dirty="0"/>
              <a:t>There are infinite lines (</a:t>
            </a:r>
            <a:r>
              <a:rPr lang="en-US" altLang="en-US" sz="2000" u="sng" dirty="0" err="1"/>
              <a:t>hyperplanes</a:t>
            </a:r>
            <a:r>
              <a:rPr lang="en-US" altLang="en-US" sz="2000" dirty="0"/>
              <a:t>) separating the two classes but we want to </a:t>
            </a:r>
            <a:r>
              <a:rPr lang="en-US" altLang="en-US" sz="2000" u="sng" dirty="0"/>
              <a:t>find the best one</a:t>
            </a:r>
            <a:r>
              <a:rPr lang="en-US" altLang="en-US" sz="2000" dirty="0"/>
              <a:t> (the one that minimizes classification error on unseen data)</a:t>
            </a:r>
          </a:p>
          <a:p>
            <a:pPr>
              <a:spcBef>
                <a:spcPct val="50000"/>
              </a:spcBef>
              <a:buNone/>
            </a:pPr>
            <a:r>
              <a:rPr lang="en-US" altLang="en-US" sz="2000" i="1" dirty="0"/>
              <a:t>SVM searches for the </a:t>
            </a:r>
            <a:r>
              <a:rPr lang="en-US" altLang="en-US" sz="2000" i="1" dirty="0" err="1"/>
              <a:t>hyperplane</a:t>
            </a:r>
            <a:r>
              <a:rPr lang="en-US" altLang="en-US" sz="2000" i="1" dirty="0"/>
              <a:t> with the largest margin</a:t>
            </a:r>
            <a:r>
              <a:rPr lang="en-US" altLang="en-US" sz="2000" dirty="0"/>
              <a:t>, i.e., </a:t>
            </a:r>
            <a:r>
              <a:rPr lang="en-US" altLang="en-US" sz="2000" b="1" dirty="0"/>
              <a:t>maximum marginal </a:t>
            </a:r>
            <a:r>
              <a:rPr lang="en-US" altLang="en-US" sz="2000" b="1" dirty="0" err="1"/>
              <a:t>hyperplane</a:t>
            </a:r>
            <a:r>
              <a:rPr lang="en-US" altLang="en-US" sz="2000" dirty="0"/>
              <a:t> (MMH)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72" name="Group 3"/>
          <p:cNvGrpSpPr>
            <a:grpSpLocks/>
          </p:cNvGrpSpPr>
          <p:nvPr/>
        </p:nvGrpSpPr>
        <p:grpSpPr bwMode="auto">
          <a:xfrm>
            <a:off x="249238" y="4099445"/>
            <a:ext cx="4114800" cy="2667000"/>
            <a:chOff x="337" y="1296"/>
            <a:chExt cx="2592" cy="1680"/>
          </a:xfrm>
        </p:grpSpPr>
        <p:sp>
          <p:nvSpPr>
            <p:cNvPr id="73" name="Oval 4"/>
            <p:cNvSpPr>
              <a:spLocks noChangeArrowheads="1"/>
            </p:cNvSpPr>
            <p:nvPr/>
          </p:nvSpPr>
          <p:spPr bwMode="auto">
            <a:xfrm>
              <a:off x="760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4" name="Oval 5"/>
            <p:cNvSpPr>
              <a:spLocks noChangeArrowheads="1"/>
            </p:cNvSpPr>
            <p:nvPr/>
          </p:nvSpPr>
          <p:spPr bwMode="auto">
            <a:xfrm>
              <a:off x="813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5" name="Oval 6"/>
            <p:cNvSpPr>
              <a:spLocks noChangeArrowheads="1"/>
            </p:cNvSpPr>
            <p:nvPr/>
          </p:nvSpPr>
          <p:spPr bwMode="auto">
            <a:xfrm>
              <a:off x="522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6" name="Oval 7"/>
            <p:cNvSpPr>
              <a:spLocks noChangeArrowheads="1"/>
            </p:cNvSpPr>
            <p:nvPr/>
          </p:nvSpPr>
          <p:spPr bwMode="auto">
            <a:xfrm>
              <a:off x="681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7" name="Oval 8"/>
            <p:cNvSpPr>
              <a:spLocks noChangeArrowheads="1"/>
            </p:cNvSpPr>
            <p:nvPr/>
          </p:nvSpPr>
          <p:spPr bwMode="auto">
            <a:xfrm>
              <a:off x="945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8" name="Oval 9"/>
            <p:cNvSpPr>
              <a:spLocks noChangeArrowheads="1"/>
            </p:cNvSpPr>
            <p:nvPr/>
          </p:nvSpPr>
          <p:spPr bwMode="auto">
            <a:xfrm>
              <a:off x="840" y="2048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79" name="Oval 10"/>
            <p:cNvSpPr>
              <a:spLocks noChangeArrowheads="1"/>
            </p:cNvSpPr>
            <p:nvPr/>
          </p:nvSpPr>
          <p:spPr bwMode="auto">
            <a:xfrm>
              <a:off x="972" y="2269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0" name="Oval 11"/>
            <p:cNvSpPr>
              <a:spLocks noChangeArrowheads="1"/>
            </p:cNvSpPr>
            <p:nvPr/>
          </p:nvSpPr>
          <p:spPr bwMode="auto">
            <a:xfrm>
              <a:off x="998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1" name="Oval 12"/>
            <p:cNvSpPr>
              <a:spLocks noChangeArrowheads="1"/>
            </p:cNvSpPr>
            <p:nvPr/>
          </p:nvSpPr>
          <p:spPr bwMode="auto">
            <a:xfrm>
              <a:off x="1104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2" name="Oval 13"/>
            <p:cNvSpPr>
              <a:spLocks noChangeArrowheads="1"/>
            </p:cNvSpPr>
            <p:nvPr/>
          </p:nvSpPr>
          <p:spPr bwMode="auto">
            <a:xfrm>
              <a:off x="1183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3" name="Oval 14"/>
            <p:cNvSpPr>
              <a:spLocks noChangeArrowheads="1"/>
            </p:cNvSpPr>
            <p:nvPr/>
          </p:nvSpPr>
          <p:spPr bwMode="auto">
            <a:xfrm>
              <a:off x="1051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4" name="Oval 15"/>
            <p:cNvSpPr>
              <a:spLocks noChangeArrowheads="1"/>
            </p:cNvSpPr>
            <p:nvPr/>
          </p:nvSpPr>
          <p:spPr bwMode="auto">
            <a:xfrm>
              <a:off x="1369" y="2578"/>
              <a:ext cx="52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5" name="Oval 16"/>
            <p:cNvSpPr>
              <a:spLocks noChangeArrowheads="1"/>
            </p:cNvSpPr>
            <p:nvPr/>
          </p:nvSpPr>
          <p:spPr bwMode="auto">
            <a:xfrm>
              <a:off x="1025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grpSp>
          <p:nvGrpSpPr>
            <p:cNvPr id="86" name="Group 17"/>
            <p:cNvGrpSpPr>
              <a:grpSpLocks/>
            </p:cNvGrpSpPr>
            <p:nvPr/>
          </p:nvGrpSpPr>
          <p:grpSpPr bwMode="auto">
            <a:xfrm>
              <a:off x="1712" y="1473"/>
              <a:ext cx="741" cy="1061"/>
              <a:chOff x="1712" y="1473"/>
              <a:chExt cx="741" cy="1061"/>
            </a:xfrm>
          </p:grpSpPr>
          <p:sp>
            <p:nvSpPr>
              <p:cNvPr id="91" name="Rectangle 18"/>
              <p:cNvSpPr>
                <a:spLocks noChangeArrowheads="1"/>
              </p:cNvSpPr>
              <p:nvPr/>
            </p:nvSpPr>
            <p:spPr bwMode="auto">
              <a:xfrm>
                <a:off x="1871" y="1959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2" name="Rectangle 19"/>
              <p:cNvSpPr>
                <a:spLocks noChangeArrowheads="1"/>
              </p:cNvSpPr>
              <p:nvPr/>
            </p:nvSpPr>
            <p:spPr bwMode="auto">
              <a:xfrm>
                <a:off x="1712" y="160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3" name="Rectangle 20"/>
              <p:cNvSpPr>
                <a:spLocks noChangeArrowheads="1"/>
              </p:cNvSpPr>
              <p:nvPr/>
            </p:nvSpPr>
            <p:spPr bwMode="auto">
              <a:xfrm>
                <a:off x="1924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4" name="Rectangle 21"/>
              <p:cNvSpPr>
                <a:spLocks noChangeArrowheads="1"/>
              </p:cNvSpPr>
              <p:nvPr/>
            </p:nvSpPr>
            <p:spPr bwMode="auto">
              <a:xfrm>
                <a:off x="2003" y="2224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5" name="Rectangle 22"/>
              <p:cNvSpPr>
                <a:spLocks noChangeArrowheads="1"/>
              </p:cNvSpPr>
              <p:nvPr/>
            </p:nvSpPr>
            <p:spPr bwMode="auto">
              <a:xfrm>
                <a:off x="1977" y="1694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6" name="Rectangle 23"/>
              <p:cNvSpPr>
                <a:spLocks noChangeArrowheads="1"/>
              </p:cNvSpPr>
              <p:nvPr/>
            </p:nvSpPr>
            <p:spPr bwMode="auto">
              <a:xfrm>
                <a:off x="2083" y="1915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7" name="Rectangle 24"/>
              <p:cNvSpPr>
                <a:spLocks noChangeArrowheads="1"/>
              </p:cNvSpPr>
              <p:nvPr/>
            </p:nvSpPr>
            <p:spPr bwMode="auto">
              <a:xfrm>
                <a:off x="2056" y="1473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8" name="Rectangle 25"/>
              <p:cNvSpPr>
                <a:spLocks noChangeArrowheads="1"/>
              </p:cNvSpPr>
              <p:nvPr/>
            </p:nvSpPr>
            <p:spPr bwMode="auto">
              <a:xfrm>
                <a:off x="2215" y="156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99" name="Rectangle 26"/>
              <p:cNvSpPr>
                <a:spLocks noChangeArrowheads="1"/>
              </p:cNvSpPr>
              <p:nvPr/>
            </p:nvSpPr>
            <p:spPr bwMode="auto">
              <a:xfrm>
                <a:off x="2162" y="2048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0" name="Rectangle 27"/>
              <p:cNvSpPr>
                <a:spLocks noChangeArrowheads="1"/>
              </p:cNvSpPr>
              <p:nvPr/>
            </p:nvSpPr>
            <p:spPr bwMode="auto">
              <a:xfrm>
                <a:off x="2241" y="1827"/>
                <a:ext cx="53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1" name="Rectangle 28"/>
              <p:cNvSpPr>
                <a:spLocks noChangeArrowheads="1"/>
              </p:cNvSpPr>
              <p:nvPr/>
            </p:nvSpPr>
            <p:spPr bwMode="auto">
              <a:xfrm>
                <a:off x="2215" y="2401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2" name="Rectangle 29"/>
              <p:cNvSpPr>
                <a:spLocks noChangeArrowheads="1"/>
              </p:cNvSpPr>
              <p:nvPr/>
            </p:nvSpPr>
            <p:spPr bwMode="auto">
              <a:xfrm>
                <a:off x="2374" y="1959"/>
                <a:ext cx="52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3" name="Rectangle 30"/>
              <p:cNvSpPr>
                <a:spLocks noChangeArrowheads="1"/>
              </p:cNvSpPr>
              <p:nvPr/>
            </p:nvSpPr>
            <p:spPr bwMode="auto">
              <a:xfrm>
                <a:off x="2374" y="2269"/>
                <a:ext cx="52" cy="88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  <p:sp>
            <p:nvSpPr>
              <p:cNvPr id="104" name="Rectangle 31"/>
              <p:cNvSpPr>
                <a:spLocks noChangeArrowheads="1"/>
              </p:cNvSpPr>
              <p:nvPr/>
            </p:nvSpPr>
            <p:spPr bwMode="auto">
              <a:xfrm>
                <a:off x="2400" y="2445"/>
                <a:ext cx="53" cy="89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/>
              </a:p>
            </p:txBody>
          </p:sp>
        </p:grpSp>
        <p:sp>
          <p:nvSpPr>
            <p:cNvPr id="87" name="Rectangle 32"/>
            <p:cNvSpPr>
              <a:spLocks noChangeArrowheads="1"/>
            </p:cNvSpPr>
            <p:nvPr/>
          </p:nvSpPr>
          <p:spPr bwMode="auto">
            <a:xfrm>
              <a:off x="337" y="1296"/>
              <a:ext cx="2592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88" name="Line 33"/>
            <p:cNvSpPr>
              <a:spLocks noChangeShapeType="1"/>
            </p:cNvSpPr>
            <p:nvPr/>
          </p:nvSpPr>
          <p:spPr bwMode="auto">
            <a:xfrm>
              <a:off x="1686" y="1384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4"/>
            <p:cNvSpPr>
              <a:spLocks noChangeShapeType="1"/>
            </p:cNvSpPr>
            <p:nvPr/>
          </p:nvSpPr>
          <p:spPr bwMode="auto">
            <a:xfrm>
              <a:off x="1395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5"/>
            <p:cNvSpPr>
              <a:spLocks noChangeShapeType="1"/>
            </p:cNvSpPr>
            <p:nvPr/>
          </p:nvSpPr>
          <p:spPr bwMode="auto">
            <a:xfrm>
              <a:off x="1554" y="1428"/>
              <a:ext cx="79" cy="15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" name="Group 36"/>
          <p:cNvGrpSpPr>
            <a:grpSpLocks/>
          </p:cNvGrpSpPr>
          <p:nvPr/>
        </p:nvGrpSpPr>
        <p:grpSpPr bwMode="auto">
          <a:xfrm>
            <a:off x="4573587" y="4099445"/>
            <a:ext cx="4113213" cy="2667000"/>
            <a:chOff x="2929" y="1296"/>
            <a:chExt cx="2591" cy="1680"/>
          </a:xfrm>
        </p:grpSpPr>
        <p:sp>
          <p:nvSpPr>
            <p:cNvPr id="106" name="Oval 37"/>
            <p:cNvSpPr>
              <a:spLocks noChangeArrowheads="1"/>
            </p:cNvSpPr>
            <p:nvPr/>
          </p:nvSpPr>
          <p:spPr bwMode="auto">
            <a:xfrm>
              <a:off x="3352" y="2622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7" name="Oval 38"/>
            <p:cNvSpPr>
              <a:spLocks noChangeArrowheads="1"/>
            </p:cNvSpPr>
            <p:nvPr/>
          </p:nvSpPr>
          <p:spPr bwMode="auto">
            <a:xfrm>
              <a:off x="3405" y="2313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8" name="Oval 39"/>
            <p:cNvSpPr>
              <a:spLocks noChangeArrowheads="1"/>
            </p:cNvSpPr>
            <p:nvPr/>
          </p:nvSpPr>
          <p:spPr bwMode="auto">
            <a:xfrm>
              <a:off x="3114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09" name="Oval 40"/>
            <p:cNvSpPr>
              <a:spLocks noChangeArrowheads="1"/>
            </p:cNvSpPr>
            <p:nvPr/>
          </p:nvSpPr>
          <p:spPr bwMode="auto">
            <a:xfrm>
              <a:off x="3273" y="2224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0" name="Oval 41"/>
            <p:cNvSpPr>
              <a:spLocks noChangeArrowheads="1"/>
            </p:cNvSpPr>
            <p:nvPr/>
          </p:nvSpPr>
          <p:spPr bwMode="auto">
            <a:xfrm>
              <a:off x="3537" y="2534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1" name="Oval 42"/>
            <p:cNvSpPr>
              <a:spLocks noChangeArrowheads="1"/>
            </p:cNvSpPr>
            <p:nvPr/>
          </p:nvSpPr>
          <p:spPr bwMode="auto">
            <a:xfrm>
              <a:off x="3431" y="2048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2" name="Oval 43"/>
            <p:cNvSpPr>
              <a:spLocks noChangeArrowheads="1"/>
            </p:cNvSpPr>
            <p:nvPr/>
          </p:nvSpPr>
          <p:spPr bwMode="auto">
            <a:xfrm>
              <a:off x="3564" y="2269"/>
              <a:ext cx="52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3" name="Oval 44"/>
            <p:cNvSpPr>
              <a:spLocks noChangeArrowheads="1"/>
            </p:cNvSpPr>
            <p:nvPr/>
          </p:nvSpPr>
          <p:spPr bwMode="auto">
            <a:xfrm>
              <a:off x="3590" y="2003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4" name="Oval 45"/>
            <p:cNvSpPr>
              <a:spLocks noChangeArrowheads="1"/>
            </p:cNvSpPr>
            <p:nvPr/>
          </p:nvSpPr>
          <p:spPr bwMode="auto">
            <a:xfrm>
              <a:off x="3696" y="2180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5" name="Oval 46"/>
            <p:cNvSpPr>
              <a:spLocks noChangeArrowheads="1"/>
            </p:cNvSpPr>
            <p:nvPr/>
          </p:nvSpPr>
          <p:spPr bwMode="auto">
            <a:xfrm>
              <a:off x="3775" y="2445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6" name="Oval 47"/>
            <p:cNvSpPr>
              <a:spLocks noChangeArrowheads="1"/>
            </p:cNvSpPr>
            <p:nvPr/>
          </p:nvSpPr>
          <p:spPr bwMode="auto">
            <a:xfrm>
              <a:off x="3643" y="2711"/>
              <a:ext cx="53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7" name="Oval 48"/>
            <p:cNvSpPr>
              <a:spLocks noChangeArrowheads="1"/>
            </p:cNvSpPr>
            <p:nvPr/>
          </p:nvSpPr>
          <p:spPr bwMode="auto">
            <a:xfrm>
              <a:off x="3960" y="257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8" name="Oval 49"/>
            <p:cNvSpPr>
              <a:spLocks noChangeArrowheads="1"/>
            </p:cNvSpPr>
            <p:nvPr/>
          </p:nvSpPr>
          <p:spPr bwMode="auto">
            <a:xfrm>
              <a:off x="3616" y="1738"/>
              <a:ext cx="53" cy="8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19" name="Rectangle 50"/>
            <p:cNvSpPr>
              <a:spLocks noChangeArrowheads="1"/>
            </p:cNvSpPr>
            <p:nvPr/>
          </p:nvSpPr>
          <p:spPr bwMode="auto">
            <a:xfrm>
              <a:off x="4462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0" name="Rectangle 51"/>
            <p:cNvSpPr>
              <a:spLocks noChangeArrowheads="1"/>
            </p:cNvSpPr>
            <p:nvPr/>
          </p:nvSpPr>
          <p:spPr bwMode="auto">
            <a:xfrm>
              <a:off x="4304" y="160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1" name="Rectangle 52"/>
            <p:cNvSpPr>
              <a:spLocks noChangeArrowheads="1"/>
            </p:cNvSpPr>
            <p:nvPr/>
          </p:nvSpPr>
          <p:spPr bwMode="auto">
            <a:xfrm>
              <a:off x="4515" y="1473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2" name="Rectangle 53"/>
            <p:cNvSpPr>
              <a:spLocks noChangeArrowheads="1"/>
            </p:cNvSpPr>
            <p:nvPr/>
          </p:nvSpPr>
          <p:spPr bwMode="auto">
            <a:xfrm>
              <a:off x="4595" y="2224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3" name="Rectangle 54"/>
            <p:cNvSpPr>
              <a:spLocks noChangeArrowheads="1"/>
            </p:cNvSpPr>
            <p:nvPr/>
          </p:nvSpPr>
          <p:spPr bwMode="auto">
            <a:xfrm>
              <a:off x="4568" y="1694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4" name="Rectangle 55"/>
            <p:cNvSpPr>
              <a:spLocks noChangeArrowheads="1"/>
            </p:cNvSpPr>
            <p:nvPr/>
          </p:nvSpPr>
          <p:spPr bwMode="auto">
            <a:xfrm>
              <a:off x="4674" y="1915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5" name="Rectangle 56"/>
            <p:cNvSpPr>
              <a:spLocks noChangeArrowheads="1"/>
            </p:cNvSpPr>
            <p:nvPr/>
          </p:nvSpPr>
          <p:spPr bwMode="auto">
            <a:xfrm>
              <a:off x="4648" y="1473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6" name="Rectangle 57"/>
            <p:cNvSpPr>
              <a:spLocks noChangeArrowheads="1"/>
            </p:cNvSpPr>
            <p:nvPr/>
          </p:nvSpPr>
          <p:spPr bwMode="auto">
            <a:xfrm>
              <a:off x="4806" y="156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7" name="Rectangle 58"/>
            <p:cNvSpPr>
              <a:spLocks noChangeArrowheads="1"/>
            </p:cNvSpPr>
            <p:nvPr/>
          </p:nvSpPr>
          <p:spPr bwMode="auto">
            <a:xfrm>
              <a:off x="4753" y="2048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8" name="Rectangle 59"/>
            <p:cNvSpPr>
              <a:spLocks noChangeArrowheads="1"/>
            </p:cNvSpPr>
            <p:nvPr/>
          </p:nvSpPr>
          <p:spPr bwMode="auto">
            <a:xfrm>
              <a:off x="4833" y="1827"/>
              <a:ext cx="52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29" name="Rectangle 60"/>
            <p:cNvSpPr>
              <a:spLocks noChangeArrowheads="1"/>
            </p:cNvSpPr>
            <p:nvPr/>
          </p:nvSpPr>
          <p:spPr bwMode="auto">
            <a:xfrm>
              <a:off x="4806" y="2401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0" name="Rectangle 61"/>
            <p:cNvSpPr>
              <a:spLocks noChangeArrowheads="1"/>
            </p:cNvSpPr>
            <p:nvPr/>
          </p:nvSpPr>
          <p:spPr bwMode="auto">
            <a:xfrm>
              <a:off x="4965" y="1959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1" name="Rectangle 62"/>
            <p:cNvSpPr>
              <a:spLocks noChangeArrowheads="1"/>
            </p:cNvSpPr>
            <p:nvPr/>
          </p:nvSpPr>
          <p:spPr bwMode="auto">
            <a:xfrm>
              <a:off x="4965" y="2269"/>
              <a:ext cx="53" cy="88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2" name="Rectangle 63"/>
            <p:cNvSpPr>
              <a:spLocks noChangeArrowheads="1"/>
            </p:cNvSpPr>
            <p:nvPr/>
          </p:nvSpPr>
          <p:spPr bwMode="auto">
            <a:xfrm>
              <a:off x="4991" y="2445"/>
              <a:ext cx="53" cy="89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3" name="Rectangle 64"/>
            <p:cNvSpPr>
              <a:spLocks noChangeArrowheads="1"/>
            </p:cNvSpPr>
            <p:nvPr/>
          </p:nvSpPr>
          <p:spPr bwMode="auto">
            <a:xfrm>
              <a:off x="2929" y="1296"/>
              <a:ext cx="2591" cy="168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/>
            </a:p>
          </p:txBody>
        </p:sp>
        <p:sp>
          <p:nvSpPr>
            <p:cNvPr id="134" name="Line 65"/>
            <p:cNvSpPr>
              <a:spLocks noChangeShapeType="1"/>
            </p:cNvSpPr>
            <p:nvPr/>
          </p:nvSpPr>
          <p:spPr bwMode="auto">
            <a:xfrm>
              <a:off x="3552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66"/>
            <p:cNvSpPr>
              <a:spLocks noChangeShapeType="1"/>
            </p:cNvSpPr>
            <p:nvPr/>
          </p:nvSpPr>
          <p:spPr bwMode="auto">
            <a:xfrm>
              <a:off x="4176" y="1344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67"/>
            <p:cNvSpPr>
              <a:spLocks noChangeShapeType="1"/>
            </p:cNvSpPr>
            <p:nvPr/>
          </p:nvSpPr>
          <p:spPr bwMode="auto">
            <a:xfrm>
              <a:off x="3888" y="1392"/>
              <a:ext cx="576" cy="14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7" name="Line 68"/>
          <p:cNvSpPr>
            <a:spLocks noChangeShapeType="1"/>
          </p:cNvSpPr>
          <p:nvPr/>
        </p:nvSpPr>
        <p:spPr bwMode="auto">
          <a:xfrm flipV="1">
            <a:off x="6264275" y="5502794"/>
            <a:ext cx="742950" cy="33337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8" name="Text Box 69"/>
          <p:cNvSpPr txBox="1">
            <a:spLocks noChangeArrowheads="1"/>
          </p:cNvSpPr>
          <p:nvPr/>
        </p:nvSpPr>
        <p:spPr bwMode="auto">
          <a:xfrm>
            <a:off x="6489700" y="5608361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99709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SVM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en-US" dirty="0" smtClean="0"/>
              <a:t>Linearly </a:t>
            </a:r>
            <a:r>
              <a:rPr lang="en-US" altLang="en-US" dirty="0"/>
              <a:t>Separable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A separating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can be written as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b="1" dirty="0"/>
              <a:t>W</a:t>
            </a:r>
            <a:r>
              <a:rPr lang="en-US" altLang="en-US" sz="2400" dirty="0"/>
              <a:t> ● </a:t>
            </a:r>
            <a:r>
              <a:rPr lang="en-US" altLang="en-US" sz="2400" b="1" dirty="0"/>
              <a:t>X</a:t>
            </a:r>
            <a:r>
              <a:rPr lang="en-US" altLang="en-US" sz="2400" dirty="0"/>
              <a:t> + b = </a:t>
            </a:r>
            <a:r>
              <a:rPr lang="en-US" altLang="en-US" sz="2400" dirty="0" smtClean="0"/>
              <a:t>0</a:t>
            </a:r>
            <a:endParaRPr lang="zh-CN" altLang="en-US" sz="2400" dirty="0" smtClean="0"/>
          </a:p>
          <a:p>
            <a:pPr lvl="2">
              <a:lnSpc>
                <a:spcPct val="110000"/>
              </a:lnSpc>
              <a:buNone/>
            </a:pPr>
            <a:r>
              <a:rPr lang="en-US" altLang="en-US" sz="2200" dirty="0" smtClean="0"/>
              <a:t>where </a:t>
            </a:r>
            <a:r>
              <a:rPr lang="en-US" altLang="en-US" sz="2200" b="1" dirty="0"/>
              <a:t>W</a:t>
            </a:r>
            <a:r>
              <a:rPr lang="en-US" altLang="en-US" sz="2200" dirty="0"/>
              <a:t>={w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w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…, </a:t>
            </a:r>
            <a:r>
              <a:rPr lang="en-US" altLang="en-US" sz="2200" dirty="0" err="1"/>
              <a:t>w</a:t>
            </a:r>
            <a:r>
              <a:rPr lang="en-US" altLang="en-US" sz="2200" baseline="-25000" dirty="0" err="1"/>
              <a:t>n</a:t>
            </a:r>
            <a:r>
              <a:rPr lang="en-US" altLang="en-US" sz="2200" dirty="0"/>
              <a:t>} is a weight vector and b a scalar (bias)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For 2-D it can be written as:  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= 0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The </a:t>
            </a:r>
            <a:r>
              <a:rPr lang="en-US" altLang="en-US" sz="2400" dirty="0" err="1"/>
              <a:t>hyperplane</a:t>
            </a:r>
            <a:r>
              <a:rPr lang="en-US" altLang="en-US" sz="2400" dirty="0"/>
              <a:t> defining the sides of the margin: 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≥ 1   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+1, and</a:t>
            </a:r>
          </a:p>
          <a:p>
            <a:pPr lvl="4">
              <a:lnSpc>
                <a:spcPct val="110000"/>
              </a:lnSpc>
              <a:buNone/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w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+ w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x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≤ – 1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–1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Any training tuples that fall on </a:t>
            </a:r>
            <a:r>
              <a:rPr lang="en-US" altLang="en-US" sz="2400" dirty="0" err="1"/>
              <a:t>hyperplanes</a:t>
            </a:r>
            <a:r>
              <a:rPr lang="en-US" altLang="en-US" sz="2400" dirty="0"/>
              <a:t> 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or H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 (i.e., the sides defining the margin) are </a:t>
            </a:r>
            <a:r>
              <a:rPr lang="en-US" altLang="en-US" sz="2400" b="1" dirty="0"/>
              <a:t>support vectors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This becomes a </a:t>
            </a:r>
            <a:r>
              <a:rPr lang="en-US" altLang="en-US" sz="2400" b="1" dirty="0" smtClean="0"/>
              <a:t>constrained (convex) quadratic optimization</a:t>
            </a:r>
            <a:r>
              <a:rPr lang="en-US" altLang="en-US" sz="2400" dirty="0" smtClean="0"/>
              <a:t> problem: 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Quadratic objective function and linear constraints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i="1" dirty="0" smtClean="0"/>
              <a:t>Quadratic Programming (QP) </a:t>
            </a:r>
            <a:r>
              <a:rPr lang="en-US" altLang="en-US" sz="2400" dirty="0" smtClean="0">
                <a:sym typeface="Wingdings" panose="05000000000000000000" pitchFamily="2" charset="2"/>
              </a:rPr>
              <a:t>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Lagrangian</a:t>
            </a:r>
            <a:r>
              <a:rPr lang="en-US" altLang="en-US" sz="2400" dirty="0" smtClean="0"/>
              <a:t> multipliers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94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Optimization:</a:t>
            </a:r>
            <a:r>
              <a:rPr lang="zh-CN" altLang="en-US" dirty="0" smtClean="0"/>
              <a:t> </a:t>
            </a:r>
            <a:r>
              <a:rPr lang="en-US" altLang="zh-CN" dirty="0" smtClean="0"/>
              <a:t>Maximize</a:t>
            </a:r>
            <a:r>
              <a:rPr lang="zh-CN" altLang="en-US" dirty="0" smtClean="0"/>
              <a:t> </a:t>
            </a:r>
            <a:r>
              <a:rPr lang="en-US" altLang="zh-CN" dirty="0" smtClean="0"/>
              <a:t>Margin</a:t>
            </a:r>
            <a:r>
              <a:rPr lang="zh-CN" altLang="en-US" dirty="0" smtClean="0"/>
              <a:t> </a:t>
            </a:r>
            <a:r>
              <a:rPr lang="en-US" altLang="zh-CN" dirty="0" smtClean="0"/>
              <a:t>Width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 rot="20000665">
            <a:off x="910220" y="2246571"/>
            <a:ext cx="2971800" cy="0"/>
          </a:xfrm>
          <a:prstGeom prst="line">
            <a:avLst/>
          </a:prstGeom>
          <a:noFill/>
          <a:ln w="12700">
            <a:solidFill>
              <a:srgbClr val="99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 rot="20000665">
            <a:off x="1056270" y="2537083"/>
            <a:ext cx="2971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" name="Line 7"/>
          <p:cNvSpPr>
            <a:spLocks noChangeShapeType="1"/>
          </p:cNvSpPr>
          <p:nvPr/>
        </p:nvSpPr>
        <p:spPr bwMode="auto">
          <a:xfrm rot="20000665">
            <a:off x="1200733" y="2826008"/>
            <a:ext cx="2971800" cy="0"/>
          </a:xfrm>
          <a:prstGeom prst="line">
            <a:avLst/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 rot="20013014">
            <a:off x="366908" y="1698728"/>
            <a:ext cx="30480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“Predict Class = +1” zone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 rot="20013014">
            <a:off x="1589670" y="3202215"/>
            <a:ext cx="28876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33CC33"/>
                </a:solidFill>
                <a:latin typeface="Corbel" charset="0"/>
                <a:ea typeface="Corbel" charset="0"/>
                <a:cs typeface="Corbel" charset="0"/>
              </a:rPr>
              <a:t>“Predict Class = -1” zone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 rot="19822108">
            <a:off x="-530156" y="2997304"/>
            <a:ext cx="21644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 err="1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wx+b</a:t>
            </a:r>
            <a:r>
              <a:rPr lang="en-US" altLang="zh-CN" sz="2000" dirty="0">
                <a:solidFill>
                  <a:schemeClr val="hlink"/>
                </a:solidFill>
                <a:latin typeface="Corbel" charset="0"/>
                <a:ea typeface="Corbel" charset="0"/>
                <a:cs typeface="Corbel" charset="0"/>
              </a:rPr>
              <a:t>=1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 rot="19822108">
            <a:off x="5455" y="3303851"/>
            <a:ext cx="143527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wx+b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=0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 rot="19822108">
            <a:off x="-73226" y="3660965"/>
            <a:ext cx="186539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 algn="ctr"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>
                <a:solidFill>
                  <a:srgbClr val="747E26"/>
                </a:solidFill>
                <a:latin typeface="Corbel" charset="0"/>
                <a:ea typeface="Corbel" charset="0"/>
                <a:cs typeface="Corbel" charset="0"/>
              </a:rPr>
              <a:t>wx+b=-1</a:t>
            </a:r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>
            <a:off x="3788358" y="1556008"/>
            <a:ext cx="327025" cy="598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4" name="Oval 16"/>
          <p:cNvSpPr>
            <a:spLocks noChangeArrowheads="1"/>
          </p:cNvSpPr>
          <p:nvPr/>
        </p:nvSpPr>
        <p:spPr bwMode="auto">
          <a:xfrm>
            <a:off x="2732670" y="2746633"/>
            <a:ext cx="76200" cy="76200"/>
          </a:xfrm>
          <a:prstGeom prst="ellipse">
            <a:avLst/>
          </a:prstGeom>
          <a:solidFill>
            <a:srgbClr val="990099"/>
          </a:solidFill>
          <a:ln w="19050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2885070" y="2594233"/>
            <a:ext cx="457200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990099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990099"/>
                </a:solidFill>
                <a:latin typeface="Tahoma" charset="0"/>
              </a:rPr>
              <a:t>X</a:t>
            </a:r>
            <a:r>
              <a:rPr lang="en-US" altLang="zh-CN" sz="2000" b="1" i="1" baseline="40000">
                <a:solidFill>
                  <a:srgbClr val="990099"/>
                </a:solidFill>
                <a:latin typeface="Tahoma" charset="0"/>
              </a:rPr>
              <a:t>-</a:t>
            </a:r>
          </a:p>
        </p:txBody>
      </p:sp>
      <p:sp>
        <p:nvSpPr>
          <p:cNvPr id="16" name="Oval 18"/>
          <p:cNvSpPr>
            <a:spLocks noChangeArrowheads="1"/>
          </p:cNvSpPr>
          <p:nvPr/>
        </p:nvSpPr>
        <p:spPr bwMode="auto">
          <a:xfrm>
            <a:off x="2807283" y="1997333"/>
            <a:ext cx="76200" cy="76200"/>
          </a:xfrm>
          <a:prstGeom prst="ellipse">
            <a:avLst/>
          </a:prstGeom>
          <a:solidFill>
            <a:srgbClr val="CC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2918408" y="1559183"/>
            <a:ext cx="515937" cy="415925"/>
          </a:xfrm>
          <a:prstGeom prst="rect">
            <a:avLst/>
          </a:prstGeom>
          <a:solidFill>
            <a:schemeClr val="bg1"/>
          </a:solidFill>
          <a:ln w="19050">
            <a:solidFill>
              <a:srgbClr val="CC33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000" b="1" i="1">
                <a:solidFill>
                  <a:srgbClr val="CC3300"/>
                </a:solidFill>
                <a:latin typeface="Tahoma" charset="0"/>
              </a:rPr>
              <a:t>x</a:t>
            </a:r>
            <a:r>
              <a:rPr lang="en-US" altLang="zh-CN" sz="2400" i="1" baseline="30000">
                <a:solidFill>
                  <a:srgbClr val="CC3300"/>
                </a:solidFill>
                <a:latin typeface="Tahoma" charset="0"/>
              </a:rPr>
              <a:t>+</a:t>
            </a:r>
          </a:p>
        </p:txBody>
      </p:sp>
      <p:sp>
        <p:nvSpPr>
          <p:cNvPr id="18" name="Text Box 31"/>
          <p:cNvSpPr txBox="1">
            <a:spLocks noChangeArrowheads="1"/>
          </p:cNvSpPr>
          <p:nvPr/>
        </p:nvSpPr>
        <p:spPr bwMode="auto">
          <a:xfrm>
            <a:off x="3975308" y="1349586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1pPr>
            <a:lvl2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2pPr>
            <a:lvl3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3pPr>
            <a:lvl4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4pPr>
            <a:lvl5pPr algn="l"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0"/>
              </a:defRPr>
            </a:lvl9pPr>
          </a:lstStyle>
          <a:p>
            <a:pPr>
              <a:spcBef>
                <a:spcPct val="50000"/>
              </a:spcBef>
              <a:buClr>
                <a:schemeClr val="tx1"/>
              </a:buClr>
            </a:pPr>
            <a:r>
              <a:rPr lang="en-US" altLang="zh-CN" sz="2400" b="1" i="1">
                <a:latin typeface="Corbel" charset="0"/>
                <a:ea typeface="Corbel" charset="0"/>
                <a:cs typeface="Corbel" charset="0"/>
              </a:rPr>
              <a:t>M</a:t>
            </a:r>
            <a:r>
              <a:rPr lang="en-US" altLang="zh-CN" sz="2400">
                <a:latin typeface="Corbel" charset="0"/>
                <a:ea typeface="Corbel" charset="0"/>
                <a:cs typeface="Corbel" charset="0"/>
              </a:rPr>
              <a:t>=Margin Width</a:t>
            </a:r>
            <a:endParaRPr lang="en-US" altLang="zh-CN" sz="2400" i="1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>
          <a:xfrm>
            <a:off x="457200" y="4442978"/>
            <a:ext cx="3886200" cy="1939925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2"/>
              <a:buNone/>
            </a:pPr>
            <a:r>
              <a:rPr lang="en-US" altLang="zh-CN" sz="2600" dirty="0" smtClean="0">
                <a:latin typeface="Corbel" charset="0"/>
                <a:ea typeface="Corbel" charset="0"/>
                <a:cs typeface="Corbel" charset="0"/>
              </a:rPr>
              <a:t>What we know:</a:t>
            </a:r>
          </a:p>
          <a:p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6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+ b = +1 </a:t>
            </a:r>
          </a:p>
          <a:p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. </a:t>
            </a:r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6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+ b = -1 </a:t>
            </a:r>
          </a:p>
          <a:p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w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. (</a:t>
            </a:r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600" b="1" i="1" baseline="30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-x</a:t>
            </a:r>
            <a:r>
              <a:rPr lang="en-US" altLang="zh-CN" sz="2600" b="1" i="1" baseline="30000" dirty="0" smtClean="0">
                <a:latin typeface="Corbel" charset="0"/>
                <a:ea typeface="Corbel" charset="0"/>
                <a:cs typeface="Corbel" charset="0"/>
              </a:rPr>
              <a:t>-</a:t>
            </a:r>
            <a:r>
              <a:rPr lang="en-US" altLang="zh-CN" sz="2600" b="1" i="1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600" i="1" dirty="0" smtClean="0">
                <a:latin typeface="Corbel" charset="0"/>
                <a:ea typeface="Corbel" charset="0"/>
                <a:cs typeface="Corbel" charset="0"/>
              </a:rPr>
              <a:t> = 2 </a:t>
            </a:r>
            <a:endParaRPr lang="en-US" altLang="zh-CN" sz="2600" dirty="0">
              <a:latin typeface="Corbel" charset="0"/>
              <a:ea typeface="Corbel" charset="0"/>
              <a:cs typeface="Corbel" charset="0"/>
            </a:endParaRPr>
          </a:p>
        </p:txBody>
      </p:sp>
      <p:graphicFrame>
        <p:nvGraphicFramePr>
          <p:cNvPr id="2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7099779"/>
              </p:ext>
            </p:extLst>
          </p:nvPr>
        </p:nvGraphicFramePr>
        <p:xfrm>
          <a:off x="6102421" y="3091201"/>
          <a:ext cx="2910659" cy="920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Equation" r:id="rId3" imgW="1473200" imgH="469900" progId="Equation.3">
                  <p:embed/>
                </p:oleObj>
              </mc:Choice>
              <mc:Fallback>
                <p:oleObj name="Equation" r:id="rId3" imgW="1473200" imgH="4699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421" y="3091201"/>
                        <a:ext cx="2910659" cy="92028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/>
          <p:cNvSpPr/>
          <p:nvPr/>
        </p:nvSpPr>
        <p:spPr>
          <a:xfrm>
            <a:off x="5311820" y="3290184"/>
            <a:ext cx="7906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max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graphicFrame>
        <p:nvGraphicFramePr>
          <p:cNvPr id="22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775823"/>
              </p:ext>
            </p:extLst>
          </p:nvPr>
        </p:nvGraphicFramePr>
        <p:xfrm>
          <a:off x="6102421" y="3801390"/>
          <a:ext cx="838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Equation" r:id="rId5" imgW="419040" imgH="393480" progId="Equation.3">
                  <p:embed/>
                </p:oleObj>
              </mc:Choice>
              <mc:Fallback>
                <p:oleObj name="Equation" r:id="rId5" imgW="4190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421" y="3801390"/>
                        <a:ext cx="838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>
          <a:xfrm>
            <a:off x="4259564" y="3979435"/>
            <a:ext cx="18165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same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as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min</a:t>
            </a:r>
            <a:r>
              <a:rPr lang="zh-CN" altLang="en-US" sz="2400" dirty="0" smtClean="0"/>
              <a:t> </a:t>
            </a:r>
            <a:endParaRPr lang="en-US" sz="2400" dirty="0"/>
          </a:p>
        </p:txBody>
      </p:sp>
      <p:sp>
        <p:nvSpPr>
          <p:cNvPr id="25" name="Rectangle 24"/>
          <p:cNvSpPr/>
          <p:nvPr/>
        </p:nvSpPr>
        <p:spPr>
          <a:xfrm>
            <a:off x="5571880" y="1764416"/>
            <a:ext cx="3441200" cy="13111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H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dirty="0" err="1" smtClean="0"/>
              <a:t>wx</a:t>
            </a:r>
            <a:r>
              <a:rPr lang="en-US" altLang="zh-CN" sz="2400" baseline="-25000" dirty="0" err="1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 </a:t>
            </a:r>
            <a:r>
              <a:rPr lang="en-US" altLang="zh-CN" sz="2400" dirty="0" smtClean="0"/>
              <a:t>b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≥ </a:t>
            </a:r>
            <a:r>
              <a:rPr lang="en-US" altLang="en-US" sz="2400" dirty="0"/>
              <a:t>1    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+</a:t>
            </a:r>
            <a:r>
              <a:rPr lang="en-US" altLang="en-US" sz="2400" dirty="0" smtClean="0"/>
              <a:t>1</a:t>
            </a:r>
            <a:endParaRPr lang="zh-CN" altLang="en-US" sz="2400" dirty="0" smtClean="0"/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H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</a:t>
            </a:r>
            <a:r>
              <a:rPr lang="en-US" altLang="en-US" sz="2400" dirty="0" err="1"/>
              <a:t>wx</a:t>
            </a:r>
            <a:r>
              <a:rPr lang="en-US" altLang="zh-CN" sz="2400" baseline="-25000" dirty="0" err="1"/>
              <a:t>i</a:t>
            </a:r>
            <a:r>
              <a:rPr lang="en-US" altLang="en-US" sz="2400" dirty="0"/>
              <a:t> + </a:t>
            </a:r>
            <a:r>
              <a:rPr lang="en-US" altLang="zh-CN" sz="2400" dirty="0"/>
              <a:t>b</a:t>
            </a:r>
            <a:r>
              <a:rPr lang="zh-CN" altLang="en-US" sz="2400" dirty="0"/>
              <a:t> </a:t>
            </a:r>
            <a:r>
              <a:rPr lang="en-US" altLang="en-US" sz="2400" dirty="0"/>
              <a:t>≤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1    </a:t>
            </a:r>
            <a:r>
              <a:rPr lang="en-US" altLang="en-US" sz="2400" dirty="0"/>
              <a:t>for </a:t>
            </a:r>
            <a:r>
              <a:rPr lang="en-US" altLang="en-US" sz="2400" dirty="0" err="1"/>
              <a:t>y</a:t>
            </a:r>
            <a:r>
              <a:rPr lang="en-US" altLang="en-US" sz="2400" baseline="-25000" dirty="0" err="1"/>
              <a:t>i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= </a:t>
            </a:r>
            <a:r>
              <a:rPr lang="en-US" altLang="zh-CN" sz="2400" dirty="0" smtClean="0"/>
              <a:t>-</a:t>
            </a:r>
            <a:r>
              <a:rPr lang="en-US" altLang="en-US" sz="2400" dirty="0" smtClean="0"/>
              <a:t>1</a:t>
            </a:r>
            <a:endParaRPr lang="zh-CN" altLang="en-US" sz="2400" dirty="0" smtClean="0"/>
          </a:p>
          <a:p>
            <a:pPr>
              <a:lnSpc>
                <a:spcPct val="110000"/>
              </a:lnSpc>
            </a:pPr>
            <a:r>
              <a:rPr lang="zh-CN" altLang="en-US" sz="2400" dirty="0" smtClean="0">
                <a:sym typeface="Wingdings"/>
              </a:rPr>
              <a:t>	</a:t>
            </a:r>
            <a:r>
              <a:rPr lang="en-US" altLang="en-US" sz="2400" dirty="0" err="1" smtClean="0"/>
              <a:t>y</a:t>
            </a:r>
            <a:r>
              <a:rPr lang="en-US" altLang="en-US" sz="2400" baseline="-25000" dirty="0" err="1" smtClean="0"/>
              <a:t>i</a:t>
            </a:r>
            <a:r>
              <a:rPr lang="en-US" altLang="en-US" sz="2400" baseline="-25000" dirty="0" smtClean="0"/>
              <a:t> </a:t>
            </a:r>
            <a:r>
              <a:rPr lang="zh-CN" altLang="en-US" sz="2400" baseline="-25000" dirty="0" smtClean="0"/>
              <a:t> </a:t>
            </a:r>
            <a:r>
              <a:rPr lang="en-US" altLang="zh-CN" sz="2400" dirty="0" smtClean="0"/>
              <a:t>(</a:t>
            </a:r>
            <a:r>
              <a:rPr lang="en-US" altLang="en-US" sz="2400" dirty="0" err="1" smtClean="0"/>
              <a:t>wx</a:t>
            </a:r>
            <a:r>
              <a:rPr lang="en-US" altLang="zh-CN" sz="2400" baseline="-25000" dirty="0" err="1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+ </a:t>
            </a:r>
            <a:r>
              <a:rPr lang="en-US" altLang="zh-CN" sz="2400" dirty="0" smtClean="0"/>
              <a:t>b)</a:t>
            </a:r>
            <a:r>
              <a:rPr lang="zh-CN" altLang="en-US" sz="2400" dirty="0" smtClean="0"/>
              <a:t> </a:t>
            </a:r>
            <a:r>
              <a:rPr lang="en-US" altLang="en-US" sz="2400" dirty="0"/>
              <a:t>≥</a:t>
            </a:r>
            <a:r>
              <a:rPr lang="en-US" altLang="en-US" sz="2400" dirty="0" smtClean="0"/>
              <a:t> </a:t>
            </a:r>
            <a:r>
              <a:rPr lang="en-US" altLang="zh-CN" sz="2400" dirty="0" smtClean="0"/>
              <a:t>1</a:t>
            </a:r>
            <a:r>
              <a:rPr lang="en-US" altLang="en-US" sz="2400" dirty="0"/>
              <a:t>    </a:t>
            </a:r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all</a:t>
            </a:r>
            <a:r>
              <a:rPr lang="zh-CN" altLang="en-US" sz="2400" dirty="0" smtClean="0"/>
              <a:t> </a:t>
            </a:r>
            <a:r>
              <a:rPr lang="en-US" altLang="zh-CN" sz="2400" dirty="0" err="1" smtClean="0"/>
              <a:t>i</a:t>
            </a:r>
            <a:endParaRPr lang="zh-CN" altLang="en-US" sz="2400" dirty="0"/>
          </a:p>
        </p:txBody>
      </p:sp>
      <p:graphicFrame>
        <p:nvGraphicFramePr>
          <p:cNvPr id="2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2653219"/>
              </p:ext>
            </p:extLst>
          </p:nvPr>
        </p:nvGraphicFramePr>
        <p:xfrm>
          <a:off x="4802298" y="5087576"/>
          <a:ext cx="1981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Equation" r:id="rId7" imgW="888840" imgH="393480" progId="Equation.3">
                  <p:embed/>
                </p:oleObj>
              </mc:Choice>
              <mc:Fallback>
                <p:oleObj name="Equation" r:id="rId7" imgW="88884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298" y="5087576"/>
                        <a:ext cx="1981200" cy="877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1904"/>
              </p:ext>
            </p:extLst>
          </p:nvPr>
        </p:nvGraphicFramePr>
        <p:xfrm>
          <a:off x="4802298" y="5947703"/>
          <a:ext cx="2362200" cy="598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Equation" r:id="rId9" imgW="901309" imgH="228501" progId="Equation.3">
                  <p:embed/>
                </p:oleObj>
              </mc:Choice>
              <mc:Fallback>
                <p:oleObj name="Equation" r:id="rId9" imgW="901309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298" y="5947703"/>
                        <a:ext cx="2362200" cy="598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tangle 27"/>
          <p:cNvSpPr/>
          <p:nvPr/>
        </p:nvSpPr>
        <p:spPr>
          <a:xfrm>
            <a:off x="4115383" y="5315162"/>
            <a:ext cx="7344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/>
              <a:t>min</a:t>
            </a:r>
            <a:r>
              <a:rPr lang="zh-CN" altLang="en-US" sz="2400" dirty="0"/>
              <a:t> 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4208090" y="6022407"/>
            <a:ext cx="5806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smtClean="0"/>
              <a:t>s.t.</a:t>
            </a:r>
            <a:endParaRPr lang="en-US" sz="2400" dirty="0"/>
          </a:p>
        </p:txBody>
      </p:sp>
      <p:sp>
        <p:nvSpPr>
          <p:cNvPr id="30" name="Rectangle 29"/>
          <p:cNvSpPr/>
          <p:nvPr/>
        </p:nvSpPr>
        <p:spPr>
          <a:xfrm>
            <a:off x="7206035" y="6022407"/>
            <a:ext cx="1037463" cy="4985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/>
              <a:t>for</a:t>
            </a:r>
            <a:r>
              <a:rPr lang="zh-CN" altLang="en-US" sz="2400" dirty="0"/>
              <a:t> </a:t>
            </a:r>
            <a:r>
              <a:rPr lang="en-US" altLang="zh-CN" sz="2400" dirty="0"/>
              <a:t>all</a:t>
            </a:r>
            <a:r>
              <a:rPr lang="zh-CN" altLang="en-US" sz="2400" dirty="0"/>
              <a:t> </a:t>
            </a:r>
            <a:r>
              <a:rPr lang="en-US" altLang="zh-CN" sz="2400" dirty="0" err="1"/>
              <a:t>i</a:t>
            </a:r>
            <a:endParaRPr lang="zh-CN" altLang="en-US" sz="2400" dirty="0"/>
          </a:p>
        </p:txBody>
      </p:sp>
      <p:sp>
        <p:nvSpPr>
          <p:cNvPr id="31" name="Rectangle 30"/>
          <p:cNvSpPr/>
          <p:nvPr/>
        </p:nvSpPr>
        <p:spPr>
          <a:xfrm>
            <a:off x="4115383" y="4636428"/>
            <a:ext cx="41809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>
                <a:solidFill>
                  <a:srgbClr val="FF0000"/>
                </a:solidFill>
              </a:rPr>
              <a:t>Quadratic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optimization</a:t>
            </a:r>
            <a:r>
              <a:rPr lang="zh-CN" altLang="en-US" sz="2400" i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i="1" dirty="0" smtClean="0">
                <a:solidFill>
                  <a:srgbClr val="FF0000"/>
                </a:solidFill>
              </a:rPr>
              <a:t>problem:</a:t>
            </a:r>
            <a:endParaRPr 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45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50327</TotalTime>
  <Words>1956</Words>
  <Application>Microsoft Macintosh PowerPoint</Application>
  <PresentationFormat>On-screen Show (4:3)</PresentationFormat>
  <Paragraphs>252</Paragraphs>
  <Slides>21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 Unicode MS</vt:lpstr>
      <vt:lpstr>Calibri</vt:lpstr>
      <vt:lpstr>Corbel</vt:lpstr>
      <vt:lpstr>Symbol</vt:lpstr>
      <vt:lpstr>Tahoma</vt:lpstr>
      <vt:lpstr>Times New Roman</vt:lpstr>
      <vt:lpstr>Wingdings</vt:lpstr>
      <vt:lpstr>华文楷体</vt:lpstr>
      <vt:lpstr>宋体</vt:lpstr>
      <vt:lpstr>Arial</vt:lpstr>
      <vt:lpstr>Office Theme</vt:lpstr>
      <vt:lpstr>Microsoft Equation 3.0</vt:lpstr>
      <vt:lpstr>Chapter 9. Advanced Classification: SVM</vt:lpstr>
      <vt:lpstr>Classification: A Mathematical Mapping</vt:lpstr>
      <vt:lpstr>Discriminative Classifiers</vt:lpstr>
      <vt:lpstr>SVM: Support Vector Machines</vt:lpstr>
      <vt:lpstr>SVM: History and Applications</vt:lpstr>
      <vt:lpstr>SVM: General Philosophy</vt:lpstr>
      <vt:lpstr>SVM: When Data Is Linearly Separable</vt:lpstr>
      <vt:lpstr>SVM: Linearly Separable</vt:lpstr>
      <vt:lpstr>Optimization: Maximize Margin Width</vt:lpstr>
      <vt:lpstr>Solving the Optimization Problem</vt:lpstr>
      <vt:lpstr>LinearSVMs</vt:lpstr>
      <vt:lpstr>Why is SVM Effective on High Dimensional Data?</vt:lpstr>
      <vt:lpstr>Non-linear SVMs: Feature Spaces</vt:lpstr>
      <vt:lpstr>The “Kernel Trick”</vt:lpstr>
      <vt:lpstr>What Functions are Kernels?</vt:lpstr>
      <vt:lpstr>Kernel Functions for Nonlinear Classification</vt:lpstr>
      <vt:lpstr>Non-linear SVMs: Optimization</vt:lpstr>
      <vt:lpstr>SVM Applications</vt:lpstr>
      <vt:lpstr>SVM Related Links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2150</cp:revision>
  <cp:lastPrinted>2017-01-15T22:23:57Z</cp:lastPrinted>
  <dcterms:created xsi:type="dcterms:W3CDTF">2015-05-16T14:51:23Z</dcterms:created>
  <dcterms:modified xsi:type="dcterms:W3CDTF">2017-07-29T02:47:44Z</dcterms:modified>
</cp:coreProperties>
</file>