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rels" ContentType="application/vnd.openxmlformats-package.relationships+xml"/>
  <Default Extension="tmp" ContentType="image/png"/>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handoutMasterIdLst>
    <p:handoutMasterId r:id="rId30"/>
  </p:handoutMasterIdLst>
  <p:sldIdLst>
    <p:sldId id="281" r:id="rId2"/>
    <p:sldId id="284" r:id="rId3"/>
    <p:sldId id="285" r:id="rId4"/>
    <p:sldId id="286" r:id="rId5"/>
    <p:sldId id="287" r:id="rId6"/>
    <p:sldId id="288" r:id="rId7"/>
    <p:sldId id="290" r:id="rId8"/>
    <p:sldId id="299" r:id="rId9"/>
    <p:sldId id="300" r:id="rId10"/>
    <p:sldId id="306" r:id="rId11"/>
    <p:sldId id="308" r:id="rId12"/>
    <p:sldId id="309" r:id="rId13"/>
    <p:sldId id="291" r:id="rId14"/>
    <p:sldId id="292" r:id="rId15"/>
    <p:sldId id="296" r:id="rId16"/>
    <p:sldId id="293" r:id="rId17"/>
    <p:sldId id="297" r:id="rId18"/>
    <p:sldId id="298" r:id="rId19"/>
    <p:sldId id="301" r:id="rId20"/>
    <p:sldId id="310" r:id="rId21"/>
    <p:sldId id="302" r:id="rId22"/>
    <p:sldId id="311" r:id="rId23"/>
    <p:sldId id="303" r:id="rId24"/>
    <p:sldId id="304" r:id="rId25"/>
    <p:sldId id="305" r:id="rId26"/>
    <p:sldId id="295" r:id="rId27"/>
    <p:sldId id="30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aron Elmor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10012"/>
    <a:srgbClr val="E2AC01"/>
    <a:srgbClr val="FFFC00"/>
    <a:srgbClr val="FFE9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4" autoAdjust="0"/>
    <p:restoredTop sz="80414"/>
  </p:normalViewPr>
  <p:slideViewPr>
    <p:cSldViewPr snapToGrid="0" snapToObjects="1">
      <p:cViewPr>
        <p:scale>
          <a:sx n="85" d="100"/>
          <a:sy n="85" d="100"/>
        </p:scale>
        <p:origin x="576" y="184"/>
      </p:cViewPr>
      <p:guideLst>
        <p:guide orient="horz" pos="2160"/>
        <p:guide pos="2880"/>
      </p:guideLst>
    </p:cSldViewPr>
  </p:slideViewPr>
  <p:outlineViewPr>
    <p:cViewPr>
      <p:scale>
        <a:sx n="33" d="100"/>
        <a:sy n="33" d="100"/>
      </p:scale>
      <p:origin x="0" y="-12336"/>
    </p:cViewPr>
  </p:outlin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commentAuthors" Target="commentAuthors.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92DA4-7033-254B-9755-02E963D2D60B}" type="datetimeFigureOut">
              <a:rPr lang="en-US" smtClean="0"/>
              <a:t>7/28/17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B62766-2C43-EF4D-81BB-E60258EC485F}" type="slidenum">
              <a:rPr lang="en-US" smtClean="0"/>
              <a:t>‹#›</a:t>
            </a:fld>
            <a:endParaRPr lang="en-US"/>
          </a:p>
        </p:txBody>
      </p:sp>
    </p:spTree>
    <p:extLst>
      <p:ext uri="{BB962C8B-B14F-4D97-AF65-F5344CB8AC3E}">
        <p14:creationId xmlns:p14="http://schemas.microsoft.com/office/powerpoint/2010/main" val="2594597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33186B-3F56-2747-A708-0F062C13EF5A}" type="datetimeFigureOut">
              <a:rPr lang="en-US" smtClean="0"/>
              <a:t>7/28/17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9EB6B-96A1-6146-928C-891905651823}" type="slidenum">
              <a:rPr lang="en-US" smtClean="0"/>
              <a:t>‹#›</a:t>
            </a:fld>
            <a:endParaRPr lang="en-US"/>
          </a:p>
        </p:txBody>
      </p:sp>
    </p:spTree>
    <p:extLst>
      <p:ext uri="{BB962C8B-B14F-4D97-AF65-F5344CB8AC3E}">
        <p14:creationId xmlns:p14="http://schemas.microsoft.com/office/powerpoint/2010/main" val="19106325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336355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43964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74223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88781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110462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234471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293698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418943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102871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380637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8450380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68613-FF0B-4246-B613-8295211CFAFA}" type="slidenum">
              <a:rPr lang="en-US" smtClean="0"/>
              <a:t>‹#›</a:t>
            </a:fld>
            <a:endParaRPr lang="en-US"/>
          </a:p>
        </p:txBody>
      </p:sp>
    </p:spTree>
    <p:extLst>
      <p:ext uri="{BB962C8B-B14F-4D97-AF65-F5344CB8AC3E}">
        <p14:creationId xmlns:p14="http://schemas.microsoft.com/office/powerpoint/2010/main" val="230401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anj.cs.illinois.edu/pdf/sdm16_jshang-dpclass.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openxmlformats.org/officeDocument/2006/relationships/image" Target="../media/image1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tmp"/><Relationship Id="rId3" Type="http://schemas.openxmlformats.org/officeDocument/2006/relationships/hyperlink" Target="http://demo.caffe.berkeleyvision.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nyu.edu/~yann/talks/lecun-ranzato-icml2013.pdf" TargetMode="Externa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3.wmf"/><Relationship Id="rId5" Type="http://schemas.openxmlformats.org/officeDocument/2006/relationships/image" Target="../media/image4.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20503"/>
          </a:xfrm>
          <a:prstGeom prst="rect">
            <a:avLst/>
          </a:prstGeom>
        </p:spPr>
      </p:pic>
      <p:sp>
        <p:nvSpPr>
          <p:cNvPr id="3" name="Subtitle 2"/>
          <p:cNvSpPr>
            <a:spLocks noGrp="1"/>
          </p:cNvSpPr>
          <p:nvPr>
            <p:ph type="subTitle" idx="1"/>
          </p:nvPr>
        </p:nvSpPr>
        <p:spPr>
          <a:xfrm>
            <a:off x="685800" y="5520502"/>
            <a:ext cx="7456311" cy="1246873"/>
          </a:xfrm>
        </p:spPr>
        <p:txBody>
          <a:bodyPr>
            <a:normAutofit lnSpcReduction="10000"/>
          </a:bodyPr>
          <a:lstStyle/>
          <a:p>
            <a:pPr algn="l"/>
            <a:r>
              <a:rPr lang="en-US" altLang="zh-CN" sz="2400" dirty="0" smtClean="0">
                <a:solidFill>
                  <a:schemeClr val="tx1"/>
                </a:solidFill>
              </a:rPr>
              <a:t>Meng</a:t>
            </a:r>
            <a:r>
              <a:rPr lang="zh-CN" altLang="en-US" sz="2400" dirty="0" smtClean="0">
                <a:solidFill>
                  <a:schemeClr val="tx1"/>
                </a:solidFill>
              </a:rPr>
              <a:t> </a:t>
            </a:r>
            <a:r>
              <a:rPr lang="en-US" altLang="zh-CN" sz="2400" dirty="0" smtClean="0">
                <a:solidFill>
                  <a:schemeClr val="tx1"/>
                </a:solidFill>
              </a:rPr>
              <a:t>Jiang</a:t>
            </a:r>
          </a:p>
          <a:p>
            <a:pPr algn="l"/>
            <a:r>
              <a:rPr lang="en-US" altLang="zh-CN" sz="2400" dirty="0">
                <a:solidFill>
                  <a:schemeClr val="bg1">
                    <a:lumMod val="50000"/>
                  </a:schemeClr>
                </a:solidFill>
              </a:rPr>
              <a:t>CSE</a:t>
            </a:r>
            <a:r>
              <a:rPr lang="zh-CN" altLang="en-US" sz="2400" dirty="0">
                <a:solidFill>
                  <a:schemeClr val="bg1">
                    <a:lumMod val="50000"/>
                  </a:schemeClr>
                </a:solidFill>
              </a:rPr>
              <a:t> </a:t>
            </a:r>
            <a:r>
              <a:rPr lang="en-US" altLang="zh-CN" sz="2400" dirty="0">
                <a:solidFill>
                  <a:schemeClr val="bg1">
                    <a:lumMod val="50000"/>
                  </a:schemeClr>
                </a:solidFill>
              </a:rPr>
              <a:t>40647/60647</a:t>
            </a:r>
            <a:r>
              <a:rPr lang="zh-CN" altLang="en-US" sz="2400" dirty="0">
                <a:solidFill>
                  <a:schemeClr val="bg1">
                    <a:lumMod val="50000"/>
                  </a:schemeClr>
                </a:solidFill>
              </a:rPr>
              <a:t> </a:t>
            </a:r>
            <a:r>
              <a:rPr lang="en-US" altLang="zh-CN" sz="2400" dirty="0">
                <a:solidFill>
                  <a:schemeClr val="bg1">
                    <a:lumMod val="50000"/>
                  </a:schemeClr>
                </a:solidFill>
              </a:rPr>
              <a:t>Data</a:t>
            </a:r>
            <a:r>
              <a:rPr lang="zh-CN" altLang="en-US" sz="2400" dirty="0">
                <a:solidFill>
                  <a:schemeClr val="bg1">
                    <a:lumMod val="50000"/>
                  </a:schemeClr>
                </a:solidFill>
              </a:rPr>
              <a:t> </a:t>
            </a:r>
            <a:r>
              <a:rPr lang="en-US" altLang="zh-CN" sz="2400" dirty="0">
                <a:solidFill>
                  <a:schemeClr val="bg1">
                    <a:lumMod val="50000"/>
                  </a:schemeClr>
                </a:solidFill>
              </a:rPr>
              <a:t>Science</a:t>
            </a:r>
            <a:r>
              <a:rPr lang="zh-CN" altLang="en-US" sz="2400" dirty="0">
                <a:solidFill>
                  <a:schemeClr val="bg1">
                    <a:lumMod val="50000"/>
                  </a:schemeClr>
                </a:solidFill>
              </a:rPr>
              <a:t> </a:t>
            </a:r>
            <a:r>
              <a:rPr lang="en-US" altLang="zh-CN" sz="2400" dirty="0">
                <a:solidFill>
                  <a:schemeClr val="bg1">
                    <a:lumMod val="50000"/>
                  </a:schemeClr>
                </a:solidFill>
              </a:rPr>
              <a:t>Fall</a:t>
            </a:r>
            <a:r>
              <a:rPr lang="zh-CN" altLang="en-US" sz="2400" dirty="0">
                <a:solidFill>
                  <a:schemeClr val="bg1">
                    <a:lumMod val="50000"/>
                  </a:schemeClr>
                </a:solidFill>
              </a:rPr>
              <a:t> </a:t>
            </a:r>
            <a:r>
              <a:rPr lang="en-US" altLang="zh-CN" sz="2400" dirty="0">
                <a:solidFill>
                  <a:schemeClr val="bg1">
                    <a:lumMod val="50000"/>
                  </a:schemeClr>
                </a:solidFill>
              </a:rPr>
              <a:t>2017</a:t>
            </a:r>
            <a:endParaRPr lang="zh-CN" altLang="en-US" sz="2400" dirty="0">
              <a:solidFill>
                <a:schemeClr val="bg1">
                  <a:lumMod val="50000"/>
                </a:schemeClr>
              </a:solidFill>
            </a:endParaRPr>
          </a:p>
          <a:p>
            <a:pPr algn="l"/>
            <a:r>
              <a:rPr lang="en-US" altLang="zh-CN" sz="2400" dirty="0">
                <a:solidFill>
                  <a:schemeClr val="bg1">
                    <a:lumMod val="50000"/>
                  </a:schemeClr>
                </a:solidFill>
              </a:rPr>
              <a:t>Introduction to Data Mining</a:t>
            </a:r>
          </a:p>
        </p:txBody>
      </p:sp>
      <p:sp>
        <p:nvSpPr>
          <p:cNvPr id="2" name="Title 1"/>
          <p:cNvSpPr>
            <a:spLocks noGrp="1"/>
          </p:cNvSpPr>
          <p:nvPr>
            <p:ph type="ctrTitle"/>
          </p:nvPr>
        </p:nvSpPr>
        <p:spPr>
          <a:xfrm>
            <a:off x="685800" y="3252427"/>
            <a:ext cx="7772400" cy="2268074"/>
          </a:xfrm>
        </p:spPr>
        <p:txBody>
          <a:bodyPr>
            <a:normAutofit/>
          </a:bodyPr>
          <a:lstStyle/>
          <a:p>
            <a:pPr algn="l"/>
            <a:r>
              <a:rPr lang="en-US" altLang="zh-CN" sz="3600" dirty="0" smtClean="0">
                <a:solidFill>
                  <a:schemeClr val="bg1"/>
                </a:solidFill>
              </a:rPr>
              <a:t>Chapter 9.</a:t>
            </a:r>
            <a:r>
              <a:rPr lang="zh-CN" altLang="en-US" sz="3600" dirty="0">
                <a:solidFill>
                  <a:schemeClr val="bg1"/>
                </a:solidFill>
              </a:rPr>
              <a:t/>
            </a:r>
            <a:br>
              <a:rPr lang="zh-CN" altLang="en-US" sz="3600" dirty="0">
                <a:solidFill>
                  <a:schemeClr val="bg1"/>
                </a:solidFill>
              </a:rPr>
            </a:br>
            <a:r>
              <a:rPr lang="en-US" altLang="zh-CN" sz="3600" dirty="0" smtClean="0">
                <a:solidFill>
                  <a:schemeClr val="bg1"/>
                </a:solidFill>
              </a:rPr>
              <a:t>Advanced</a:t>
            </a:r>
            <a:r>
              <a:rPr lang="zh-CN" altLang="en-US" sz="3600" dirty="0" smtClean="0">
                <a:solidFill>
                  <a:schemeClr val="bg1"/>
                </a:solidFill>
              </a:rPr>
              <a:t> </a:t>
            </a:r>
            <a:r>
              <a:rPr lang="en-US" altLang="zh-CN" sz="3600" dirty="0" smtClean="0">
                <a:solidFill>
                  <a:schemeClr val="bg1"/>
                </a:solidFill>
              </a:rPr>
              <a:t>Classification:</a:t>
            </a:r>
            <a:r>
              <a:rPr lang="zh-CN" altLang="en-US" sz="3600" dirty="0">
                <a:solidFill>
                  <a:schemeClr val="bg1"/>
                </a:solidFill>
              </a:rPr>
              <a:t/>
            </a:r>
            <a:br>
              <a:rPr lang="zh-CN" altLang="en-US" sz="3600" dirty="0">
                <a:solidFill>
                  <a:schemeClr val="bg1"/>
                </a:solidFill>
              </a:rPr>
            </a:br>
            <a:r>
              <a:rPr lang="en-US" altLang="zh-CN" sz="3600" dirty="0" smtClean="0">
                <a:solidFill>
                  <a:schemeClr val="bg1"/>
                </a:solidFill>
              </a:rPr>
              <a:t>Neural</a:t>
            </a:r>
            <a:r>
              <a:rPr lang="zh-CN" altLang="en-US" sz="3600" dirty="0" smtClean="0">
                <a:solidFill>
                  <a:schemeClr val="bg1"/>
                </a:solidFill>
              </a:rPr>
              <a:t> </a:t>
            </a:r>
            <a:r>
              <a:rPr lang="en-US" altLang="zh-CN" sz="3600" dirty="0" smtClean="0">
                <a:solidFill>
                  <a:schemeClr val="bg1"/>
                </a:solidFill>
              </a:rPr>
              <a:t>Networks</a:t>
            </a:r>
            <a:endParaRPr lang="en-US" sz="3600" dirty="0">
              <a:solidFill>
                <a:schemeClr val="bg1"/>
              </a:solidFill>
            </a:endParaRPr>
          </a:p>
        </p:txBody>
      </p:sp>
      <p:sp>
        <p:nvSpPr>
          <p:cNvPr id="7" name="Subtitle 2"/>
          <p:cNvSpPr txBox="1">
            <a:spLocks/>
          </p:cNvSpPr>
          <p:nvPr/>
        </p:nvSpPr>
        <p:spPr>
          <a:xfrm>
            <a:off x="685800" y="4739317"/>
            <a:ext cx="8110368" cy="122064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endParaRPr lang="en-US" sz="2800" dirty="0" smtClean="0">
              <a:solidFill>
                <a:schemeClr val="tx1">
                  <a:lumMod val="50000"/>
                  <a:lumOff val="50000"/>
                </a:schemeClr>
              </a:solidFill>
            </a:endParaRPr>
          </a:p>
        </p:txBody>
      </p:sp>
    </p:spTree>
    <p:extLst>
      <p:ext uri="{BB962C8B-B14F-4D97-AF65-F5344CB8AC3E}">
        <p14:creationId xmlns:p14="http://schemas.microsoft.com/office/powerpoint/2010/main" val="3834729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Neural Networks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pPr marL="0" indent="0">
                  <a:buNone/>
                </a:pPr>
                <a:r>
                  <a:rPr lang="en-US" b="1" dirty="0"/>
                  <a:t>Random initialization </a:t>
                </a:r>
                <a:r>
                  <a:rPr lang="en-US" dirty="0"/>
                  <a:t>+ </a:t>
                </a:r>
                <a:r>
                  <a:rPr lang="en-US" b="1" dirty="0"/>
                  <a:t>densely connected networks </a:t>
                </a:r>
                <a:r>
                  <a:rPr lang="en-US" dirty="0"/>
                  <a:t>lead to:</a:t>
                </a:r>
              </a:p>
              <a:p>
                <a:r>
                  <a:rPr lang="en-US" dirty="0"/>
                  <a:t>High cost</a:t>
                </a:r>
              </a:p>
              <a:p>
                <a:pPr lvl="1"/>
                <a:r>
                  <a:rPr lang="en-US" dirty="0"/>
                  <a:t>Each neuron in the neural network can be considered as a logistic regression.</a:t>
                </a:r>
              </a:p>
              <a:p>
                <a:pPr lvl="1"/>
                <a:r>
                  <a:rPr lang="en-US" dirty="0"/>
                  <a:t>Training the entire neural network is to train all the interconnected logistic regressions.</a:t>
                </a:r>
              </a:p>
              <a:p>
                <a:r>
                  <a:rPr lang="en-US" dirty="0"/>
                  <a:t>Difficult </a:t>
                </a:r>
                <a:r>
                  <a:rPr lang="en-US" dirty="0"/>
                  <a:t>to train </a:t>
                </a:r>
                <a:r>
                  <a:rPr lang="en-US" dirty="0"/>
                  <a:t>as the number of </a:t>
                </a:r>
                <a:r>
                  <a:rPr lang="en-US" dirty="0"/>
                  <a:t>hidden </a:t>
                </a:r>
                <a:r>
                  <a:rPr lang="en-US" dirty="0"/>
                  <a:t>layers increases</a:t>
                </a:r>
              </a:p>
              <a:p>
                <a:pPr lvl="1"/>
                <a:r>
                  <a:rPr lang="en-US" dirty="0"/>
                  <a:t>Recall that logistic regression is trained by gradient descent.</a:t>
                </a:r>
              </a:p>
              <a:p>
                <a:pPr lvl="1"/>
                <a:r>
                  <a:rPr lang="en-US" dirty="0"/>
                  <a:t>In backpropagation, gradient is progressively getting more dilute. That is, below top layers, the correction signal </a:t>
                </a:r>
                <a14:m>
                  <m:oMath xmlns:m="http://schemas.openxmlformats.org/officeDocument/2006/math">
                    <m:sSub>
                      <m:sSubPr>
                        <m:ctrlPr>
                          <a:rPr lang="en-US" i="1">
                            <a:latin typeface="Cambria Math" charset="0"/>
                          </a:rPr>
                        </m:ctrlPr>
                      </m:sSubPr>
                      <m:e>
                        <m:r>
                          <a:rPr lang="en-US" i="1">
                            <a:latin typeface="Cambria Math" charset="0"/>
                            <a:ea typeface="Cambria Math" charset="0"/>
                            <a:cs typeface="Cambria Math" charset="0"/>
                          </a:rPr>
                          <m:t>𝛿</m:t>
                        </m:r>
                      </m:e>
                      <m:sub>
                        <m:r>
                          <a:rPr lang="en-US" i="1">
                            <a:latin typeface="Cambria Math" charset="0"/>
                          </a:rPr>
                          <m:t>𝑛</m:t>
                        </m:r>
                      </m:sub>
                    </m:sSub>
                  </m:oMath>
                </a14:m>
                <a:r>
                  <a:rPr lang="en-US" dirty="0"/>
                  <a:t> is minimal.</a:t>
                </a:r>
              </a:p>
              <a:p>
                <a:r>
                  <a:rPr lang="en-US" dirty="0"/>
                  <a:t>Stuck </a:t>
                </a:r>
                <a:r>
                  <a:rPr lang="en-US" dirty="0"/>
                  <a:t>in local </a:t>
                </a:r>
                <a:r>
                  <a:rPr lang="en-US" dirty="0"/>
                  <a:t>optima</a:t>
                </a:r>
              </a:p>
              <a:p>
                <a:pPr lvl="1"/>
                <a:r>
                  <a:rPr lang="en-US" dirty="0"/>
                  <a:t>The objective function of the neural network is usually not convex.</a:t>
                </a:r>
              </a:p>
              <a:p>
                <a:pPr lvl="1"/>
                <a:r>
                  <a:rPr lang="en-US" dirty="0"/>
                  <a:t>The random initialization does not guarantee starting from the proximity of global optima</a:t>
                </a:r>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63" t="-20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A68613-FF0B-4246-B613-8295211CFAFA}" type="slidenum">
              <a:rPr lang="en-US" smtClean="0"/>
              <a:t>10</a:t>
            </a:fld>
            <a:endParaRPr lang="en-US"/>
          </a:p>
        </p:txBody>
      </p:sp>
    </p:spTree>
    <p:extLst>
      <p:ext uri="{BB962C8B-B14F-4D97-AF65-F5344CB8AC3E}">
        <p14:creationId xmlns:p14="http://schemas.microsoft.com/office/powerpoint/2010/main" val="100371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References</a:t>
            </a:r>
            <a:endParaRPr lang="en-US" dirty="0"/>
          </a:p>
        </p:txBody>
      </p:sp>
      <p:sp>
        <p:nvSpPr>
          <p:cNvPr id="3" name="Content Placeholder 2"/>
          <p:cNvSpPr>
            <a:spLocks noGrp="1"/>
          </p:cNvSpPr>
          <p:nvPr>
            <p:ph idx="1"/>
          </p:nvPr>
        </p:nvSpPr>
        <p:spPr>
          <a:xfrm>
            <a:off x="457200" y="1600200"/>
            <a:ext cx="8229600" cy="5121275"/>
          </a:xfrm>
        </p:spPr>
        <p:txBody>
          <a:bodyPr>
            <a:noAutofit/>
          </a:bodyPr>
          <a:lstStyle/>
          <a:p>
            <a:r>
              <a:rPr lang="en-US" altLang="en-US" sz="1600" dirty="0" smtClean="0"/>
              <a:t>C. M. Bishop,  Neural Networks for Pattern Recognition.  Oxford University Press, 1995</a:t>
            </a:r>
          </a:p>
          <a:p>
            <a:r>
              <a:rPr lang="en-US" altLang="en-US" sz="1600" dirty="0" smtClean="0"/>
              <a:t>L. </a:t>
            </a:r>
            <a:r>
              <a:rPr lang="en-US" altLang="en-US" sz="1600" dirty="0" err="1" smtClean="0"/>
              <a:t>Breiman</a:t>
            </a:r>
            <a:r>
              <a:rPr lang="en-US" altLang="en-US" sz="1600" dirty="0" smtClean="0"/>
              <a:t>, J. Friedman, R. </a:t>
            </a:r>
            <a:r>
              <a:rPr lang="en-US" altLang="en-US" sz="1600" dirty="0" err="1" smtClean="0"/>
              <a:t>Olshen</a:t>
            </a:r>
            <a:r>
              <a:rPr lang="en-US" altLang="en-US" sz="1600" dirty="0" smtClean="0"/>
              <a:t>, and C. Stone. Classification and Regression Trees. Wadsworth International Group, 1984</a:t>
            </a:r>
          </a:p>
          <a:p>
            <a:r>
              <a:rPr lang="en-US" altLang="en-US" sz="1600" dirty="0" smtClean="0"/>
              <a:t>C. J. C. Burges. A Tutorial on Support Vector Machines for Pattern Recognition. Data Mining and Knowledge Discovery, 2(2): 121-168, 1998</a:t>
            </a:r>
          </a:p>
          <a:p>
            <a:r>
              <a:rPr lang="en-US" altLang="en-US" sz="1600" dirty="0" smtClean="0"/>
              <a:t>N. </a:t>
            </a:r>
            <a:r>
              <a:rPr lang="en-US" altLang="en-US" sz="1600" dirty="0" err="1" smtClean="0"/>
              <a:t>Cristianini</a:t>
            </a:r>
            <a:r>
              <a:rPr lang="en-US" altLang="en-US" sz="1600" dirty="0" smtClean="0"/>
              <a:t> and J. </a:t>
            </a:r>
            <a:r>
              <a:rPr lang="en-US" altLang="en-US" sz="1600" dirty="0" err="1" smtClean="0"/>
              <a:t>Shawe</a:t>
            </a:r>
            <a:r>
              <a:rPr lang="en-US" altLang="en-US" sz="1600" dirty="0" smtClean="0"/>
              <a:t>-Taylor, Introduction to Support Vector Machines and Other Kernel-Based Learning Methods, Cambridge University Press, 2000</a:t>
            </a:r>
          </a:p>
          <a:p>
            <a:r>
              <a:rPr lang="en-US" altLang="en-US" sz="1600" dirty="0" smtClean="0"/>
              <a:t>H. Yu, J. Yang, and J. Han. Classifying large data sets using SVM with hierarchical clusters. KDD'03</a:t>
            </a:r>
          </a:p>
          <a:p>
            <a:r>
              <a:rPr lang="en-US" altLang="en-US" sz="1600" dirty="0" smtClean="0"/>
              <a:t>A. J. Dobson.  An Introduction to Generalized Linear Models.  Chapman &amp; Hall, 1990</a:t>
            </a:r>
          </a:p>
          <a:p>
            <a:r>
              <a:rPr lang="en-US" altLang="en-US" sz="1600" dirty="0" smtClean="0"/>
              <a:t>R. O. </a:t>
            </a:r>
            <a:r>
              <a:rPr lang="en-US" altLang="en-US" sz="1600" dirty="0" err="1" smtClean="0"/>
              <a:t>Duda</a:t>
            </a:r>
            <a:r>
              <a:rPr lang="en-US" altLang="en-US" sz="1600" dirty="0" smtClean="0"/>
              <a:t>, P. E. Hart, and D. G. Stork. Pattern Classification, 2ed. John Wiley, 2001</a:t>
            </a:r>
          </a:p>
          <a:p>
            <a:r>
              <a:rPr lang="en-US" altLang="en-US" sz="1600" dirty="0" smtClean="0"/>
              <a:t>T. Hastie, R. </a:t>
            </a:r>
            <a:r>
              <a:rPr lang="en-US" altLang="en-US" sz="1600" dirty="0" err="1" smtClean="0"/>
              <a:t>Tibshirani</a:t>
            </a:r>
            <a:r>
              <a:rPr lang="en-US" altLang="en-US" sz="1600" dirty="0" smtClean="0"/>
              <a:t>, and J. Friedman. The Elements of Statistical Learning: Data Mining, Inference,  and Prediction. Springer-</a:t>
            </a:r>
            <a:r>
              <a:rPr lang="en-US" altLang="en-US" sz="1600" dirty="0" err="1" smtClean="0"/>
              <a:t>Verlag</a:t>
            </a:r>
            <a:r>
              <a:rPr lang="en-US" altLang="en-US" sz="1600" dirty="0" smtClean="0"/>
              <a:t>, 2001</a:t>
            </a:r>
          </a:p>
          <a:p>
            <a:r>
              <a:rPr lang="en-US" altLang="en-US" sz="1600" dirty="0" smtClean="0"/>
              <a:t>S. </a:t>
            </a:r>
            <a:r>
              <a:rPr lang="en-US" altLang="en-US" sz="1600" dirty="0" err="1" smtClean="0"/>
              <a:t>Haykin</a:t>
            </a:r>
            <a:r>
              <a:rPr lang="en-US" altLang="en-US" sz="1600" dirty="0" smtClean="0"/>
              <a:t>, Neural Networks and Learning Machines, Prentice Hall, 2008</a:t>
            </a:r>
          </a:p>
          <a:p>
            <a:r>
              <a:rPr lang="en-US" altLang="en-US" sz="1600" dirty="0" smtClean="0"/>
              <a:t>D. Heckerman, D. Geiger, and D. M. </a:t>
            </a:r>
            <a:r>
              <a:rPr lang="en-US" altLang="en-US" sz="1600" dirty="0" err="1" smtClean="0"/>
              <a:t>Chickering</a:t>
            </a:r>
            <a:r>
              <a:rPr lang="en-US" altLang="en-US" sz="1600" dirty="0" smtClean="0"/>
              <a:t>. Learning Bayesian networks: The combination of knowledge and statistical data. Machine Learning, 1995</a:t>
            </a:r>
            <a:endParaRPr lang="zh-CN" altLang="en-US" sz="1600" dirty="0" smtClean="0"/>
          </a:p>
          <a:p>
            <a:r>
              <a:rPr lang="en-US" altLang="zh-CN" sz="1600" dirty="0" smtClean="0"/>
              <a:t>H. Cheng, X. Yan, J. Han &amp; C.-W. Hsu, Discriminative Frequent Pattern Analysis for Effective Classification, ICDE‘07</a:t>
            </a:r>
            <a:endParaRPr lang="zh-CN" altLang="en-US" sz="1600" dirty="0" smtClean="0"/>
          </a:p>
          <a:p>
            <a:r>
              <a:rPr lang="en-US" altLang="en-US" sz="1600" dirty="0"/>
              <a:t>W. Cohen.  Fast effective rule induction. </a:t>
            </a:r>
            <a:r>
              <a:rPr lang="en-US" altLang="en-US" sz="1600" dirty="0" smtClean="0"/>
              <a:t>ICML'95</a:t>
            </a:r>
            <a:endParaRPr lang="en-US" altLang="en-US" sz="1600"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11</a:t>
            </a:fld>
            <a:endParaRPr lang="en-US"/>
          </a:p>
        </p:txBody>
      </p:sp>
    </p:spTree>
    <p:extLst>
      <p:ext uri="{BB962C8B-B14F-4D97-AF65-F5344CB8AC3E}">
        <p14:creationId xmlns:p14="http://schemas.microsoft.com/office/powerpoint/2010/main" val="242497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References</a:t>
            </a:r>
            <a:r>
              <a:rPr lang="zh-CN" altLang="en-US" dirty="0" smtClean="0"/>
              <a:t> </a:t>
            </a:r>
            <a:r>
              <a:rPr lang="en-US" altLang="zh-CN" dirty="0" smtClean="0"/>
              <a:t>(cont.)</a:t>
            </a:r>
            <a:endParaRPr lang="en-US" dirty="0"/>
          </a:p>
        </p:txBody>
      </p:sp>
      <p:sp>
        <p:nvSpPr>
          <p:cNvPr id="3" name="Content Placeholder 2"/>
          <p:cNvSpPr>
            <a:spLocks noGrp="1"/>
          </p:cNvSpPr>
          <p:nvPr>
            <p:ph idx="1"/>
          </p:nvPr>
        </p:nvSpPr>
        <p:spPr>
          <a:xfrm>
            <a:off x="457200" y="1600200"/>
            <a:ext cx="8686800" cy="5121275"/>
          </a:xfrm>
        </p:spPr>
        <p:txBody>
          <a:bodyPr>
            <a:noAutofit/>
          </a:bodyPr>
          <a:lstStyle/>
          <a:p>
            <a:r>
              <a:rPr lang="en-US" altLang="zh-CN" sz="1600" dirty="0"/>
              <a:t>H. Cheng, X. Yan, J. Han &amp; P. S. Yu, Direct Discriminative Pattern Mining for Effective Classification, ICDE’08</a:t>
            </a:r>
          </a:p>
          <a:p>
            <a:r>
              <a:rPr lang="en-US" altLang="zh-CN" sz="1600" dirty="0" smtClean="0"/>
              <a:t>G</a:t>
            </a:r>
            <a:r>
              <a:rPr lang="en-US" altLang="zh-CN" sz="1600" dirty="0"/>
              <a:t>. Cong, K. Tan, A. Tung &amp; X. Xu. Mining Top-k Covering Rule Groups for Gene Expression Data, SIGMOD’05</a:t>
            </a:r>
          </a:p>
          <a:p>
            <a:r>
              <a:rPr lang="en-US" altLang="zh-CN" sz="1600" dirty="0"/>
              <a:t>M. Deshpande, M. </a:t>
            </a:r>
            <a:r>
              <a:rPr lang="en-US" altLang="zh-CN" sz="1600" dirty="0" err="1"/>
              <a:t>Kuramochi</a:t>
            </a:r>
            <a:r>
              <a:rPr lang="en-US" altLang="zh-CN" sz="1600" dirty="0"/>
              <a:t>, N. Wale &amp; G. </a:t>
            </a:r>
            <a:r>
              <a:rPr lang="en-US" altLang="zh-CN" sz="1600" dirty="0" err="1"/>
              <a:t>Karypis</a:t>
            </a:r>
            <a:r>
              <a:rPr lang="en-US" altLang="zh-CN" sz="1600" dirty="0"/>
              <a:t>. Frequent Substructure-based Approaches for Classifying Chemical Compounds, TKDE’05</a:t>
            </a:r>
          </a:p>
          <a:p>
            <a:r>
              <a:rPr lang="en-US" altLang="zh-CN" sz="1600" dirty="0"/>
              <a:t>G. Dong &amp; J. Li. Efficient Mining of Emerging Patterns: Discovering Trends and Differences, KDD’99</a:t>
            </a:r>
          </a:p>
          <a:p>
            <a:r>
              <a:rPr lang="en-US" altLang="zh-CN" sz="1600" dirty="0"/>
              <a:t>W. Fan, K. Zhang, H. Cheng, J. Gao, X. Yan, J. Han, P. S. Yu &amp; O. </a:t>
            </a:r>
            <a:r>
              <a:rPr lang="en-US" altLang="zh-CN" sz="1600" dirty="0" err="1"/>
              <a:t>Verscheure</a:t>
            </a:r>
            <a:r>
              <a:rPr lang="en-US" altLang="zh-CN" sz="1600" dirty="0"/>
              <a:t>. Direct Mining of Discriminative and Essential Graphical and </a:t>
            </a:r>
            <a:r>
              <a:rPr lang="en-US" altLang="zh-CN" sz="1600" dirty="0" err="1"/>
              <a:t>Itemset</a:t>
            </a:r>
            <a:r>
              <a:rPr lang="en-US" altLang="zh-CN" sz="1600" dirty="0"/>
              <a:t> Features via Model-based Search Tree, KDD’08</a:t>
            </a:r>
          </a:p>
          <a:p>
            <a:r>
              <a:rPr lang="en-US" altLang="en-US" sz="1600" dirty="0"/>
              <a:t>W. Li, J. Han </a:t>
            </a:r>
            <a:r>
              <a:rPr lang="en-US" altLang="zh-CN" sz="1600" dirty="0"/>
              <a:t>&amp;</a:t>
            </a:r>
            <a:r>
              <a:rPr lang="en-US" altLang="en-US" sz="1600" dirty="0"/>
              <a:t> J. Pei. CMAR: Accurate and Efficient Classification based on Multiple Class-association Rules, ICDM’01</a:t>
            </a:r>
          </a:p>
          <a:p>
            <a:r>
              <a:rPr lang="en-US" altLang="en-US" sz="1600" dirty="0"/>
              <a:t>B. Liu, W. Hsu</a:t>
            </a:r>
            <a:r>
              <a:rPr lang="en-US" altLang="zh-CN" sz="1600" dirty="0"/>
              <a:t> &amp; </a:t>
            </a:r>
            <a:r>
              <a:rPr lang="en-US" altLang="en-US" sz="1600" dirty="0"/>
              <a:t>Y. Ma. Integrating Classification and Association Rule Mining, KDD’98</a:t>
            </a:r>
          </a:p>
          <a:p>
            <a:r>
              <a:rPr lang="en-US" altLang="en-US" sz="1600" dirty="0"/>
              <a:t>J. R. Quinlan and R. M. Cameron-Jones. FOIL: A midterm report. ECML’93</a:t>
            </a:r>
          </a:p>
          <a:p>
            <a:r>
              <a:rPr lang="en-US" sz="1600" dirty="0" err="1"/>
              <a:t>Jingbo</a:t>
            </a:r>
            <a:r>
              <a:rPr lang="en-US" sz="1600" dirty="0"/>
              <a:t> Shang, </a:t>
            </a:r>
            <a:r>
              <a:rPr lang="en-US" sz="1600" dirty="0" err="1"/>
              <a:t>Wenzhu</a:t>
            </a:r>
            <a:r>
              <a:rPr lang="en-US" sz="1600" dirty="0"/>
              <a:t> Tong, Jian Peng, and </a:t>
            </a:r>
            <a:r>
              <a:rPr lang="en-US" sz="1600" dirty="0" err="1"/>
              <a:t>Jiawei</a:t>
            </a:r>
            <a:r>
              <a:rPr lang="en-US" sz="1600" dirty="0"/>
              <a:t> Han, "</a:t>
            </a:r>
            <a:r>
              <a:rPr lang="en-US" sz="1600" dirty="0">
                <a:hlinkClick r:id="rId2"/>
              </a:rPr>
              <a:t>DPClass: An Effective but Concise Discriminative Patterns-Based Classification Framework</a:t>
            </a:r>
            <a:r>
              <a:rPr lang="en-US" sz="1600" dirty="0"/>
              <a:t>", SDM’16</a:t>
            </a:r>
            <a:endParaRPr lang="en-US" altLang="en-US" sz="1600" dirty="0"/>
          </a:p>
          <a:p>
            <a:r>
              <a:rPr lang="en-US" altLang="en-US" sz="1600" dirty="0"/>
              <a:t>J. Wang and G. </a:t>
            </a:r>
            <a:r>
              <a:rPr lang="en-US" altLang="en-US" sz="1600" dirty="0" err="1"/>
              <a:t>Karypis</a:t>
            </a:r>
            <a:r>
              <a:rPr lang="en-US" altLang="en-US" sz="1600" dirty="0"/>
              <a:t>. HARMONY: Efficiently Mining the Best Rules for Classification, SDM’05</a:t>
            </a:r>
          </a:p>
          <a:p>
            <a:r>
              <a:rPr lang="en-US" altLang="zh-CN" sz="1600" dirty="0"/>
              <a:t>X. Yin &amp; J. Han. CPAR: Classi</a:t>
            </a:r>
            <a:r>
              <a:rPr lang="en-US" altLang="en-US" sz="1600" dirty="0"/>
              <a:t>fi</a:t>
            </a:r>
            <a:r>
              <a:rPr lang="en-US" altLang="zh-CN" sz="1600" dirty="0"/>
              <a:t>cation Based on Predictive Association Rules</a:t>
            </a:r>
            <a:r>
              <a:rPr lang="en-US" altLang="en-US" sz="1600" dirty="0"/>
              <a:t>, </a:t>
            </a:r>
            <a:r>
              <a:rPr lang="en-US" altLang="en-US" sz="1600" dirty="0" smtClean="0"/>
              <a:t>SDM’</a:t>
            </a:r>
            <a:r>
              <a:rPr lang="en-US" altLang="zh-CN" sz="1600" dirty="0" smtClean="0"/>
              <a:t>03</a:t>
            </a:r>
            <a:endParaRPr lang="en-US" altLang="zh-CN" sz="1600"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12</a:t>
            </a:fld>
            <a:endParaRPr lang="en-US"/>
          </a:p>
        </p:txBody>
      </p:sp>
    </p:spTree>
    <p:extLst>
      <p:ext uri="{BB962C8B-B14F-4D97-AF65-F5344CB8AC3E}">
        <p14:creationId xmlns:p14="http://schemas.microsoft.com/office/powerpoint/2010/main" val="1878264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Deep</a:t>
            </a:r>
            <a:r>
              <a:rPr lang="zh-CN" altLang="en-US" dirty="0" smtClean="0"/>
              <a:t> </a:t>
            </a:r>
            <a:r>
              <a:rPr lang="en-US" altLang="zh-CN" dirty="0" smtClean="0"/>
              <a:t>Learning</a:t>
            </a:r>
            <a:r>
              <a:rPr lang="zh-CN" altLang="en-US" dirty="0" smtClean="0"/>
              <a:t> </a:t>
            </a:r>
            <a:r>
              <a:rPr lang="en-US" altLang="zh-CN" dirty="0" smtClean="0"/>
              <a:t>Short</a:t>
            </a:r>
            <a:r>
              <a:rPr lang="zh-CN" altLang="en-US" dirty="0" smtClean="0"/>
              <a:t> </a:t>
            </a:r>
            <a:r>
              <a:rPr lang="en-US" altLang="zh-CN" dirty="0" smtClean="0"/>
              <a:t>Tutorial:</a:t>
            </a:r>
            <a:r>
              <a:rPr lang="zh-CN" altLang="en-US" dirty="0" smtClean="0"/>
              <a:t> </a:t>
            </a:r>
            <a:r>
              <a:rPr lang="en-US" altLang="zh-CN" dirty="0" smtClean="0"/>
              <a:t>CNNs</a:t>
            </a:r>
            <a:endParaRPr lang="en-US" dirty="0"/>
          </a:p>
        </p:txBody>
      </p:sp>
      <p:sp>
        <p:nvSpPr>
          <p:cNvPr id="3" name="Content Placeholder 2"/>
          <p:cNvSpPr>
            <a:spLocks noGrp="1"/>
          </p:cNvSpPr>
          <p:nvPr>
            <p:ph idx="1"/>
          </p:nvPr>
        </p:nvSpPr>
        <p:spPr/>
        <p:txBody>
          <a:bodyPr>
            <a:normAutofit fontScale="92500" lnSpcReduction="20000"/>
          </a:bodyPr>
          <a:lstStyle/>
          <a:p>
            <a:r>
              <a:rPr lang="en-US" altLang="zh-CN" dirty="0" smtClean="0"/>
              <a:t>Acknowledgement:</a:t>
            </a:r>
            <a:r>
              <a:rPr lang="zh-CN" altLang="en-US" dirty="0" smtClean="0"/>
              <a:t> </a:t>
            </a:r>
            <a:r>
              <a:rPr lang="en-US" dirty="0" smtClean="0"/>
              <a:t>Many </a:t>
            </a:r>
            <a:r>
              <a:rPr lang="en-US" dirty="0"/>
              <a:t>of the pictures, results, and other materials are taken from:</a:t>
            </a:r>
          </a:p>
          <a:p>
            <a:pPr lvl="1"/>
            <a:r>
              <a:rPr lang="en-US" dirty="0" err="1"/>
              <a:t>Aarti</a:t>
            </a:r>
            <a:r>
              <a:rPr lang="en-US" dirty="0"/>
              <a:t> Singh, Carnegie Mellon University</a:t>
            </a:r>
          </a:p>
          <a:p>
            <a:pPr lvl="1"/>
            <a:r>
              <a:rPr lang="en-US" dirty="0"/>
              <a:t>Andrew Ng, Stanford University</a:t>
            </a:r>
          </a:p>
          <a:p>
            <a:pPr lvl="1"/>
            <a:r>
              <a:rPr lang="en-US" dirty="0"/>
              <a:t>Barnabas </a:t>
            </a:r>
            <a:r>
              <a:rPr lang="en-US" dirty="0" err="1"/>
              <a:t>Poczos</a:t>
            </a:r>
            <a:r>
              <a:rPr lang="en-US" dirty="0"/>
              <a:t>, Carnegie Mellon University</a:t>
            </a:r>
          </a:p>
          <a:p>
            <a:pPr lvl="1"/>
            <a:r>
              <a:rPr lang="en-US" dirty="0"/>
              <a:t>Christopher Manning, Stanford University</a:t>
            </a:r>
          </a:p>
          <a:p>
            <a:pPr lvl="1"/>
            <a:r>
              <a:rPr lang="en-US" dirty="0"/>
              <a:t>Geoffrey Hinton, Google &amp; University of Toronto</a:t>
            </a:r>
          </a:p>
          <a:p>
            <a:pPr lvl="1"/>
            <a:r>
              <a:rPr lang="en-US" dirty="0"/>
              <a:t>Richard </a:t>
            </a:r>
            <a:r>
              <a:rPr lang="en-US" dirty="0" err="1"/>
              <a:t>Socher</a:t>
            </a:r>
            <a:r>
              <a:rPr lang="en-US" dirty="0"/>
              <a:t>, </a:t>
            </a:r>
            <a:r>
              <a:rPr lang="en-US" dirty="0" err="1"/>
              <a:t>MetaMind</a:t>
            </a:r>
            <a:endParaRPr lang="en-US" dirty="0"/>
          </a:p>
          <a:p>
            <a:pPr lvl="1"/>
            <a:r>
              <a:rPr lang="en-US" dirty="0"/>
              <a:t>Richard Turner, University of Cambridge</a:t>
            </a:r>
          </a:p>
          <a:p>
            <a:pPr lvl="1"/>
            <a:r>
              <a:rPr lang="en-US" dirty="0"/>
              <a:t>Yann </a:t>
            </a:r>
            <a:r>
              <a:rPr lang="en-US" dirty="0" err="1"/>
              <a:t>LeCun</a:t>
            </a:r>
            <a:r>
              <a:rPr lang="en-US" dirty="0"/>
              <a:t>, New York University</a:t>
            </a:r>
          </a:p>
          <a:p>
            <a:pPr lvl="1"/>
            <a:r>
              <a:rPr lang="en-US" dirty="0" err="1"/>
              <a:t>Yoshua</a:t>
            </a:r>
            <a:r>
              <a:rPr lang="en-US" dirty="0"/>
              <a:t> </a:t>
            </a:r>
            <a:r>
              <a:rPr lang="en-US" dirty="0" err="1"/>
              <a:t>Bengio</a:t>
            </a:r>
            <a:r>
              <a:rPr lang="en-US" dirty="0"/>
              <a:t>, </a:t>
            </a:r>
            <a:r>
              <a:rPr lang="en-US" dirty="0" err="1"/>
              <a:t>Universite</a:t>
            </a:r>
            <a:r>
              <a:rPr lang="en-US" dirty="0"/>
              <a:t> de Montreal</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13</a:t>
            </a:fld>
            <a:endParaRPr lang="en-US"/>
          </a:p>
        </p:txBody>
      </p:sp>
    </p:spTree>
    <p:extLst>
      <p:ext uri="{BB962C8B-B14F-4D97-AF65-F5344CB8AC3E}">
        <p14:creationId xmlns:p14="http://schemas.microsoft.com/office/powerpoint/2010/main" val="1032342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19700" y="62472"/>
            <a:ext cx="3924300" cy="6795528"/>
          </a:xfrm>
        </p:spPr>
        <p:txBody>
          <a:bodyPr>
            <a:noAutofit/>
          </a:bodyPr>
          <a:lstStyle/>
          <a:p>
            <a:pPr marL="0" indent="0">
              <a:buNone/>
            </a:pPr>
            <a:r>
              <a:rPr lang="en-US" sz="2400" dirty="0"/>
              <a:t>In “Nature” 27 January 2016:</a:t>
            </a:r>
          </a:p>
          <a:p>
            <a:r>
              <a:rPr lang="en-US" sz="2400" dirty="0" smtClean="0"/>
              <a:t>“</a:t>
            </a:r>
            <a:r>
              <a:rPr lang="en-US" sz="2400" dirty="0" err="1"/>
              <a:t>AlphaGo</a:t>
            </a:r>
            <a:r>
              <a:rPr lang="en-US" sz="2400" dirty="0"/>
              <a:t> was not preprogrammed to play Go: rather, it learned using a general-purpose algorithm that allowed it to interpret the game’s patterns.”</a:t>
            </a:r>
          </a:p>
          <a:p>
            <a:r>
              <a:rPr lang="en-US" sz="2400" dirty="0"/>
              <a:t>“…</a:t>
            </a:r>
            <a:r>
              <a:rPr lang="en-US" sz="2400" dirty="0" err="1"/>
              <a:t>AlphaGo</a:t>
            </a:r>
            <a:r>
              <a:rPr lang="en-US" sz="2400" dirty="0"/>
              <a:t> program applied </a:t>
            </a:r>
            <a:r>
              <a:rPr lang="en-US" sz="2400" b="1" dirty="0">
                <a:solidFill>
                  <a:srgbClr val="FF0000"/>
                </a:solidFill>
              </a:rPr>
              <a:t>deep learning</a:t>
            </a:r>
            <a:r>
              <a:rPr lang="en-US" sz="2400" dirty="0"/>
              <a:t> in neural networks (convolutional NN) — brain-inspired programs in which connections between layers of simulated neurons are strengthened through examples and experience.”</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14</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1" y="62471"/>
            <a:ext cx="5067300" cy="6659004"/>
          </a:xfrm>
          <a:prstGeom prst="rect">
            <a:avLst/>
          </a:prstGeom>
        </p:spPr>
      </p:pic>
    </p:spTree>
    <p:extLst>
      <p:ext uri="{BB962C8B-B14F-4D97-AF65-F5344CB8AC3E}">
        <p14:creationId xmlns:p14="http://schemas.microsoft.com/office/powerpoint/2010/main" val="1065677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Learning Today</a:t>
            </a:r>
          </a:p>
        </p:txBody>
      </p:sp>
      <p:sp>
        <p:nvSpPr>
          <p:cNvPr id="3" name="Content Placeholder 2"/>
          <p:cNvSpPr>
            <a:spLocks noGrp="1"/>
          </p:cNvSpPr>
          <p:nvPr>
            <p:ph idx="1"/>
          </p:nvPr>
        </p:nvSpPr>
        <p:spPr/>
        <p:txBody>
          <a:bodyPr>
            <a:normAutofit fontScale="77500" lnSpcReduction="20000"/>
          </a:bodyPr>
          <a:lstStyle/>
          <a:p>
            <a:r>
              <a:rPr lang="en-US" dirty="0"/>
              <a:t>Advancement in speech </a:t>
            </a:r>
            <a:r>
              <a:rPr lang="en-US" dirty="0" smtClean="0"/>
              <a:t>recognition</a:t>
            </a:r>
            <a:endParaRPr lang="zh-CN" altLang="en-US" dirty="0" smtClean="0"/>
          </a:p>
          <a:p>
            <a:pPr lvl="1"/>
            <a:r>
              <a:rPr lang="en-US" dirty="0" smtClean="0"/>
              <a:t>A </a:t>
            </a:r>
            <a:r>
              <a:rPr lang="en-US" dirty="0"/>
              <a:t>few long-standing performance records were broken with deep learning methods</a:t>
            </a:r>
          </a:p>
          <a:p>
            <a:pPr lvl="1"/>
            <a:r>
              <a:rPr lang="en-US" dirty="0"/>
              <a:t>Microsoft and Google have both deployed DL-based speech recognition systems in their products</a:t>
            </a:r>
          </a:p>
          <a:p>
            <a:r>
              <a:rPr lang="en-US" dirty="0"/>
              <a:t>Advancement in Computer Vision</a:t>
            </a:r>
          </a:p>
          <a:p>
            <a:pPr lvl="1"/>
            <a:r>
              <a:rPr lang="en-US" dirty="0"/>
              <a:t>Feature engineering is the bread-and-butter of a large portion of the CV community, which creates some resistance to feature learning</a:t>
            </a:r>
          </a:p>
          <a:p>
            <a:pPr lvl="1"/>
            <a:r>
              <a:rPr lang="en-US" dirty="0"/>
              <a:t>But the record holders on </a:t>
            </a:r>
            <a:r>
              <a:rPr lang="en-US" dirty="0" err="1"/>
              <a:t>ImageNet</a:t>
            </a:r>
            <a:r>
              <a:rPr lang="en-US" dirty="0"/>
              <a:t> and Semantic Segmentation are convolutional nets</a:t>
            </a:r>
          </a:p>
          <a:p>
            <a:r>
              <a:rPr lang="en-US" dirty="0"/>
              <a:t>Advancement in Natural Language Processing</a:t>
            </a:r>
          </a:p>
          <a:p>
            <a:pPr lvl="1"/>
            <a:r>
              <a:rPr lang="en-US" dirty="0"/>
              <a:t>Fine-grained sentiment analysis, syntactic parsing</a:t>
            </a:r>
          </a:p>
          <a:p>
            <a:pPr lvl="1"/>
            <a:r>
              <a:rPr lang="en-US" dirty="0"/>
              <a:t>Language model, machine translation, question answering</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15</a:t>
            </a:fld>
            <a:endParaRPr lang="en-US"/>
          </a:p>
        </p:txBody>
      </p:sp>
    </p:spTree>
    <p:extLst>
      <p:ext uri="{BB962C8B-B14F-4D97-AF65-F5344CB8AC3E}">
        <p14:creationId xmlns:p14="http://schemas.microsoft.com/office/powerpoint/2010/main" val="192544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Motivations for Deep Architectures</a:t>
            </a:r>
          </a:p>
        </p:txBody>
      </p:sp>
      <p:sp>
        <p:nvSpPr>
          <p:cNvPr id="3" name="Content Placeholder 2"/>
          <p:cNvSpPr>
            <a:spLocks noGrp="1"/>
          </p:cNvSpPr>
          <p:nvPr>
            <p:ph idx="1"/>
          </p:nvPr>
        </p:nvSpPr>
        <p:spPr/>
        <p:txBody>
          <a:bodyPr>
            <a:noAutofit/>
          </a:bodyPr>
          <a:lstStyle/>
          <a:p>
            <a:r>
              <a:rPr lang="en-US" sz="2000" dirty="0"/>
              <a:t>Insufficient depth can hurt</a:t>
            </a:r>
          </a:p>
          <a:p>
            <a:pPr lvl="1"/>
            <a:r>
              <a:rPr lang="en-US" sz="1600" dirty="0"/>
              <a:t>With shallow architecture (SVM, NB, KNN, etc.), the required number of nodes in the graph (i.e. computations, and also number of parameters, when we try to learn the function) may grow very large.</a:t>
            </a:r>
          </a:p>
          <a:p>
            <a:pPr lvl="1"/>
            <a:r>
              <a:rPr lang="en-US" sz="1600" dirty="0"/>
              <a:t>Many functions that can be represented efficiently with a deep architecture cannot be represented efficiently with a shallow one.</a:t>
            </a:r>
          </a:p>
          <a:p>
            <a:r>
              <a:rPr lang="en-US" sz="2000" dirty="0"/>
              <a:t>The brain has a deep architecture</a:t>
            </a:r>
          </a:p>
          <a:p>
            <a:pPr lvl="1"/>
            <a:r>
              <a:rPr lang="en-US" sz="1600" dirty="0"/>
              <a:t>The visual cortex shows a sequence of areas each of which contains a representation of the input, and signals flow from one to the next.</a:t>
            </a:r>
          </a:p>
          <a:p>
            <a:pPr lvl="1"/>
            <a:r>
              <a:rPr lang="en-US" sz="1600" dirty="0"/>
              <a:t>Note that representations in the brain are in between dense distributed and purely local: they are </a:t>
            </a:r>
            <a:r>
              <a:rPr lang="en-US" sz="1600" b="1" dirty="0"/>
              <a:t>sparse</a:t>
            </a:r>
            <a:r>
              <a:rPr lang="en-US" sz="1600" dirty="0"/>
              <a:t>: about 1% of neurons are active simultaneously in the brain.</a:t>
            </a:r>
          </a:p>
          <a:p>
            <a:r>
              <a:rPr lang="en-US" sz="2000" dirty="0"/>
              <a:t>Cognitive processes seem deep</a:t>
            </a:r>
          </a:p>
          <a:p>
            <a:pPr lvl="1"/>
            <a:r>
              <a:rPr lang="en-US" sz="1600" dirty="0"/>
              <a:t>Humans organize their ideas and concepts hierarchically.</a:t>
            </a:r>
          </a:p>
          <a:p>
            <a:pPr lvl="1"/>
            <a:r>
              <a:rPr lang="en-US" sz="1600" dirty="0"/>
              <a:t>Humans first learn simpler concepts and then compose them to represent more abstract ones.</a:t>
            </a:r>
          </a:p>
          <a:p>
            <a:pPr lvl="1"/>
            <a:r>
              <a:rPr lang="en-US" sz="1600" dirty="0"/>
              <a:t>Engineers break-up solutions into multiple levels of abstraction and </a:t>
            </a:r>
            <a:r>
              <a:rPr lang="en-US" sz="1600" dirty="0" smtClean="0"/>
              <a:t>processing</a:t>
            </a:r>
            <a:endParaRPr lang="en-US" sz="1600" dirty="0"/>
          </a:p>
        </p:txBody>
      </p:sp>
      <p:sp>
        <p:nvSpPr>
          <p:cNvPr id="4" name="Slide Number Placeholder 3"/>
          <p:cNvSpPr>
            <a:spLocks noGrp="1"/>
          </p:cNvSpPr>
          <p:nvPr>
            <p:ph type="sldNum" sz="quarter" idx="12"/>
          </p:nvPr>
        </p:nvSpPr>
        <p:spPr/>
        <p:txBody>
          <a:bodyPr/>
          <a:lstStyle/>
          <a:p>
            <a:fld id="{18A68613-FF0B-4246-B613-8295211CFAFA}" type="slidenum">
              <a:rPr lang="en-US" smtClean="0"/>
              <a:t>16</a:t>
            </a:fld>
            <a:endParaRPr lang="en-US"/>
          </a:p>
        </p:txBody>
      </p:sp>
    </p:spTree>
    <p:extLst>
      <p:ext uri="{BB962C8B-B14F-4D97-AF65-F5344CB8AC3E}">
        <p14:creationId xmlns:p14="http://schemas.microsoft.com/office/powerpoint/2010/main" val="1994399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Convolutional Neural </a:t>
            </a:r>
            <a:r>
              <a:rPr lang="en-US" altLang="zh-CN" dirty="0" smtClean="0"/>
              <a:t>Networks</a:t>
            </a:r>
            <a:endParaRPr lang="en-US" dirty="0"/>
          </a:p>
        </p:txBody>
      </p:sp>
      <p:sp>
        <p:nvSpPr>
          <p:cNvPr id="3" name="Content Placeholder 2"/>
          <p:cNvSpPr>
            <a:spLocks noGrp="1"/>
          </p:cNvSpPr>
          <p:nvPr>
            <p:ph idx="1"/>
          </p:nvPr>
        </p:nvSpPr>
        <p:spPr/>
        <p:txBody>
          <a:bodyPr>
            <a:noAutofit/>
          </a:bodyPr>
          <a:lstStyle/>
          <a:p>
            <a:pPr>
              <a:lnSpc>
                <a:spcPct val="120000"/>
              </a:lnSpc>
            </a:pPr>
            <a:r>
              <a:rPr lang="en-US" altLang="zh-CN" sz="2000" dirty="0"/>
              <a:t>Input can have very high dimension. Using a fully-connected neural network would need a large amount of parameters.</a:t>
            </a:r>
          </a:p>
          <a:p>
            <a:pPr>
              <a:lnSpc>
                <a:spcPct val="120000"/>
              </a:lnSpc>
            </a:pPr>
            <a:r>
              <a:rPr lang="en-US" altLang="zh-CN" sz="2000" dirty="0"/>
              <a:t>Inspired by the neurophysiological experiments conducted by [Hubel &amp; Wiesel 1962], CNNs are a special type of neural network whose hidden units are only connected to local receptive field. The number of parameters needed by CNNs is much smaller</a:t>
            </a:r>
            <a:r>
              <a:rPr lang="en-US" altLang="zh-CN" sz="2000" dirty="0" smtClean="0"/>
              <a:t>.</a:t>
            </a:r>
            <a:endParaRPr lang="en-US" altLang="zh-CN" sz="2000" dirty="0"/>
          </a:p>
        </p:txBody>
      </p:sp>
      <p:sp>
        <p:nvSpPr>
          <p:cNvPr id="4" name="Slide Number Placeholder 3"/>
          <p:cNvSpPr>
            <a:spLocks noGrp="1"/>
          </p:cNvSpPr>
          <p:nvPr>
            <p:ph type="sldNum" sz="quarter" idx="12"/>
          </p:nvPr>
        </p:nvSpPr>
        <p:spPr/>
        <p:txBody>
          <a:bodyPr/>
          <a:lstStyle/>
          <a:p>
            <a:fld id="{18A68613-FF0B-4246-B613-8295211CFAFA}" type="slidenum">
              <a:rPr lang="en-US" smtClean="0"/>
              <a:t>17</a:t>
            </a:fld>
            <a:endParaRPr lang="en-US"/>
          </a:p>
        </p:txBody>
      </p:sp>
      <p:pic>
        <p:nvPicPr>
          <p:cNvPr id="5" name="图片 3"/>
          <p:cNvPicPr>
            <a:picLocks noChangeAspect="1"/>
          </p:cNvPicPr>
          <p:nvPr/>
        </p:nvPicPr>
        <p:blipFill rotWithShape="1">
          <a:blip r:embed="rId2" cstate="print">
            <a:extLst>
              <a:ext uri="{28A0092B-C50C-407E-A947-70E740481C1C}">
                <a14:useLocalDpi xmlns:a14="http://schemas.microsoft.com/office/drawing/2010/main" val="0"/>
              </a:ext>
            </a:extLst>
          </a:blip>
          <a:srcRect b="583"/>
          <a:stretch/>
        </p:blipFill>
        <p:spPr>
          <a:xfrm>
            <a:off x="457200" y="4177676"/>
            <a:ext cx="4051138" cy="2361236"/>
          </a:xfrm>
          <a:prstGeom prst="rect">
            <a:avLst/>
          </a:prstGeom>
        </p:spPr>
      </p:pic>
      <p:sp>
        <p:nvSpPr>
          <p:cNvPr id="6" name="Rectangle 5"/>
          <p:cNvSpPr/>
          <p:nvPr/>
        </p:nvSpPr>
        <p:spPr>
          <a:xfrm>
            <a:off x="4939260" y="4371837"/>
            <a:ext cx="3747540" cy="1754326"/>
          </a:xfrm>
          <a:prstGeom prst="rect">
            <a:avLst/>
          </a:prstGeom>
        </p:spPr>
        <p:txBody>
          <a:bodyPr wrap="square">
            <a:spAutoFit/>
          </a:bodyPr>
          <a:lstStyle/>
          <a:p>
            <a:r>
              <a:rPr lang="en-US" altLang="zh-CN" dirty="0"/>
              <a:t>Example: 200x200 image</a:t>
            </a:r>
          </a:p>
          <a:p>
            <a:pPr marL="342900" indent="-342900">
              <a:buAutoNum type="alphaLcParenR"/>
            </a:pPr>
            <a:r>
              <a:rPr lang="en-US" altLang="zh-CN" dirty="0"/>
              <a:t>fully connected: 40,000 hidden units =&gt; 1.6 billion parameters</a:t>
            </a:r>
          </a:p>
          <a:p>
            <a:pPr marL="342900" indent="-342900">
              <a:buAutoNum type="alphaLcParenR"/>
            </a:pPr>
            <a:r>
              <a:rPr lang="en-US" altLang="zh-CN" dirty="0"/>
              <a:t>CNN: 5x5 kernel, 100 feature maps =&gt; 2,500 parameters</a:t>
            </a:r>
          </a:p>
          <a:p>
            <a:endParaRPr kumimoji="1" lang="zh-CN" altLang="en-US" dirty="0"/>
          </a:p>
        </p:txBody>
      </p:sp>
    </p:spTree>
    <p:extLst>
      <p:ext uri="{BB962C8B-B14F-4D97-AF65-F5344CB8AC3E}">
        <p14:creationId xmlns:p14="http://schemas.microsoft.com/office/powerpoint/2010/main" val="456634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Convolution Operation in </a:t>
            </a:r>
            <a:r>
              <a:rPr kumimoji="1" lang="en-US" altLang="zh-CN" dirty="0" smtClean="0"/>
              <a:t>CNNs</a:t>
            </a:r>
            <a:endParaRPr lang="en-US" dirty="0"/>
          </a:p>
        </p:txBody>
      </p:sp>
      <p:sp>
        <p:nvSpPr>
          <p:cNvPr id="3" name="Content Placeholder 2"/>
          <p:cNvSpPr>
            <a:spLocks noGrp="1"/>
          </p:cNvSpPr>
          <p:nvPr>
            <p:ph idx="1"/>
          </p:nvPr>
        </p:nvSpPr>
        <p:spPr/>
        <p:txBody>
          <a:bodyPr>
            <a:normAutofit/>
          </a:bodyPr>
          <a:lstStyle/>
          <a:p>
            <a:r>
              <a:rPr kumimoji="1" lang="en-US" altLang="zh-CN" sz="2000" dirty="0"/>
              <a:t>Input: an image (2-D array) x</a:t>
            </a:r>
          </a:p>
          <a:p>
            <a:r>
              <a:rPr kumimoji="1" lang="en-US" altLang="zh-CN" sz="2000" dirty="0"/>
              <a:t>Convolution kernel/operator</a:t>
            </a:r>
            <a:r>
              <a:rPr lang="en-US" altLang="zh-CN" sz="2000" dirty="0"/>
              <a:t>(2-D array of learnable parameters): w</a:t>
            </a:r>
          </a:p>
          <a:p>
            <a:r>
              <a:rPr lang="en-US" altLang="zh-CN" sz="2000" dirty="0"/>
              <a:t>Feature map (2-D array of processed data): s </a:t>
            </a:r>
            <a:endParaRPr kumimoji="1" lang="en-US" altLang="zh-CN" sz="2000" dirty="0"/>
          </a:p>
          <a:p>
            <a:r>
              <a:rPr kumimoji="1" lang="en-US" altLang="zh-CN" sz="2000" dirty="0"/>
              <a:t>Convolution operation in 2-D domains</a:t>
            </a:r>
            <a:r>
              <a:rPr kumimoji="1" lang="en-US" altLang="zh-CN" sz="2000" dirty="0" smtClean="0"/>
              <a:t>:</a:t>
            </a:r>
            <a:endParaRPr kumimoji="1" lang="en-US" altLang="zh-CN" sz="2000" dirty="0"/>
          </a:p>
        </p:txBody>
      </p:sp>
      <p:sp>
        <p:nvSpPr>
          <p:cNvPr id="4" name="Slide Number Placeholder 3"/>
          <p:cNvSpPr>
            <a:spLocks noGrp="1"/>
          </p:cNvSpPr>
          <p:nvPr>
            <p:ph type="sldNum" sz="quarter" idx="12"/>
          </p:nvPr>
        </p:nvSpPr>
        <p:spPr/>
        <p:txBody>
          <a:bodyPr/>
          <a:lstStyle/>
          <a:p>
            <a:fld id="{18A68613-FF0B-4246-B613-8295211CFAFA}" type="slidenum">
              <a:rPr lang="en-US" smtClean="0"/>
              <a:t>18</a:t>
            </a:fld>
            <a:endParaRPr lang="en-US"/>
          </a:p>
        </p:txBody>
      </p:sp>
      <p:pic>
        <p:nvPicPr>
          <p:cNvPr id="5"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54" y="3107640"/>
            <a:ext cx="6419307" cy="1030652"/>
          </a:xfrm>
          <a:prstGeom prst="rect">
            <a:avLst/>
          </a:prstGeom>
        </p:spPr>
      </p:pic>
      <p:pic>
        <p:nvPicPr>
          <p:cNvPr id="6"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933502"/>
            <a:ext cx="2672874" cy="2787973"/>
          </a:xfrm>
          <a:prstGeom prst="rect">
            <a:avLst/>
          </a:prstGeom>
        </p:spPr>
      </p:pic>
    </p:spTree>
    <p:extLst>
      <p:ext uri="{BB962C8B-B14F-4D97-AF65-F5344CB8AC3E}">
        <p14:creationId xmlns:p14="http://schemas.microsoft.com/office/powerpoint/2010/main" val="1700869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zh-CN" dirty="0"/>
              <a:t>Multiple Convolutions</a:t>
            </a:r>
            <a:endParaRPr lang="en-US" dirty="0"/>
          </a:p>
        </p:txBody>
      </p:sp>
      <p:sp>
        <p:nvSpPr>
          <p:cNvPr id="3" name="Content Placeholder 2"/>
          <p:cNvSpPr>
            <a:spLocks noGrp="1"/>
          </p:cNvSpPr>
          <p:nvPr>
            <p:ph idx="1"/>
          </p:nvPr>
        </p:nvSpPr>
        <p:spPr/>
        <p:txBody>
          <a:bodyPr/>
          <a:lstStyle/>
          <a:p>
            <a:r>
              <a:rPr kumimoji="1" lang="en-US" altLang="zh-CN" dirty="0"/>
              <a:t>Usually there are multiple feature maps, one for each convolution operator.</a:t>
            </a:r>
            <a:endParaRPr kumimoji="1" lang="zh-CN" altLang="en-US" dirty="0"/>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19</a:t>
            </a:fld>
            <a:endParaRPr lang="en-US"/>
          </a:p>
        </p:txBody>
      </p:sp>
      <p:pic>
        <p:nvPicPr>
          <p:cNvPr id="5" name="内容占位符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046" y="2877857"/>
            <a:ext cx="5547907" cy="3661055"/>
          </a:xfrm>
          <a:prstGeom prst="rect">
            <a:avLst/>
          </a:prstGeom>
        </p:spPr>
      </p:pic>
    </p:spTree>
    <p:extLst>
      <p:ext uri="{BB962C8B-B14F-4D97-AF65-F5344CB8AC3E}">
        <p14:creationId xmlns:p14="http://schemas.microsoft.com/office/powerpoint/2010/main" val="1221174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Neural Network for Classification</a:t>
            </a:r>
            <a:endParaRPr lang="en-US" dirty="0"/>
          </a:p>
        </p:txBody>
      </p:sp>
      <p:sp>
        <p:nvSpPr>
          <p:cNvPr id="3" name="Content Placeholder 2"/>
          <p:cNvSpPr>
            <a:spLocks noGrp="1"/>
          </p:cNvSpPr>
          <p:nvPr>
            <p:ph idx="1"/>
          </p:nvPr>
        </p:nvSpPr>
        <p:spPr/>
        <p:txBody>
          <a:bodyPr>
            <a:normAutofit/>
          </a:bodyPr>
          <a:lstStyle/>
          <a:p>
            <a:pPr>
              <a:lnSpc>
                <a:spcPct val="120000"/>
              </a:lnSpc>
            </a:pPr>
            <a:r>
              <a:rPr lang="en-US" altLang="en-US" sz="2400" dirty="0"/>
              <a:t>Started by psychologists and neurobiologists to develop and test computational analogues of neurons</a:t>
            </a:r>
          </a:p>
          <a:p>
            <a:pPr>
              <a:lnSpc>
                <a:spcPct val="120000"/>
              </a:lnSpc>
            </a:pPr>
            <a:r>
              <a:rPr lang="en-US" altLang="en-US" sz="2400" dirty="0"/>
              <a:t>A neural network: A set of connected input/output units where each connection has a </a:t>
            </a:r>
            <a:r>
              <a:rPr lang="en-US" altLang="en-US" sz="2400" b="1" dirty="0"/>
              <a:t>weight</a:t>
            </a:r>
            <a:r>
              <a:rPr lang="en-US" altLang="en-US" sz="2400" dirty="0"/>
              <a:t> associated with it</a:t>
            </a:r>
          </a:p>
          <a:p>
            <a:pPr lvl="1">
              <a:lnSpc>
                <a:spcPct val="120000"/>
              </a:lnSpc>
            </a:pPr>
            <a:r>
              <a:rPr lang="en-US" altLang="en-US" sz="2400" dirty="0"/>
              <a:t>During the learning phase, the </a:t>
            </a:r>
            <a:r>
              <a:rPr lang="en-US" altLang="en-US" sz="2400" b="1" dirty="0"/>
              <a:t>network learns by adjusting the weights</a:t>
            </a:r>
            <a:r>
              <a:rPr lang="en-US" altLang="en-US" sz="2400" dirty="0"/>
              <a:t> so as to be able to predict the correct class label of the input tuples</a:t>
            </a:r>
          </a:p>
          <a:p>
            <a:pPr>
              <a:lnSpc>
                <a:spcPct val="120000"/>
              </a:lnSpc>
            </a:pPr>
            <a:r>
              <a:rPr lang="en-US" altLang="en-US" sz="2400" dirty="0"/>
              <a:t>Also referred to as </a:t>
            </a:r>
            <a:r>
              <a:rPr lang="en-US" altLang="en-US" sz="2400" b="1" dirty="0"/>
              <a:t>connectionist learning</a:t>
            </a:r>
            <a:r>
              <a:rPr lang="en-US" altLang="en-US" sz="2400" dirty="0"/>
              <a:t> due to the connections between </a:t>
            </a:r>
            <a:r>
              <a:rPr lang="en-US" altLang="en-US" sz="2400" dirty="0" smtClean="0"/>
              <a:t>units</a:t>
            </a:r>
            <a:endParaRPr lang="en-US" alt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2</a:t>
            </a:fld>
            <a:endParaRPr lang="en-US"/>
          </a:p>
        </p:txBody>
      </p:sp>
    </p:spTree>
    <p:extLst>
      <p:ext uri="{BB962C8B-B14F-4D97-AF65-F5344CB8AC3E}">
        <p14:creationId xmlns:p14="http://schemas.microsoft.com/office/powerpoint/2010/main" val="935880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Pooling</a:t>
            </a:r>
            <a:r>
              <a:rPr lang="zh-CN" altLang="en-US" dirty="0" smtClean="0"/>
              <a:t> </a:t>
            </a:r>
            <a:r>
              <a:rPr lang="en-US" altLang="zh-CN" dirty="0" smtClean="0"/>
              <a:t>Layer</a:t>
            </a:r>
            <a:endParaRPr lang="en-US" dirty="0"/>
          </a:p>
        </p:txBody>
      </p:sp>
      <p:sp>
        <p:nvSpPr>
          <p:cNvPr id="3" name="Content Placeholder 2"/>
          <p:cNvSpPr>
            <a:spLocks noGrp="1"/>
          </p:cNvSpPr>
          <p:nvPr>
            <p:ph idx="1"/>
          </p:nvPr>
        </p:nvSpPr>
        <p:spPr/>
        <p:txBody>
          <a:bodyPr>
            <a:normAutofit/>
          </a:bodyPr>
          <a:lstStyle/>
          <a:p>
            <a:r>
              <a:rPr lang="en-US" sz="2000" dirty="0"/>
              <a:t>Intuition: to progressively reduce the spatial size of the representation to reduce the amount of parameters and computation in the network, and hence to also control </a:t>
            </a:r>
            <a:r>
              <a:rPr lang="en-US" sz="2000" dirty="0" err="1"/>
              <a:t>overfitting</a:t>
            </a:r>
            <a:endParaRPr lang="en-US" sz="2000" dirty="0"/>
          </a:p>
          <a:p>
            <a:r>
              <a:rPr lang="en-US" sz="2000" dirty="0"/>
              <a:t>Pooling partitions the input image into a set of non-overlapping rectangles and, for each such sub-region, outputs the maximum value of the features in that region</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18A68613-FF0B-4246-B613-8295211CFAFA}" type="slidenum">
              <a:rPr lang="en-US" smtClean="0"/>
              <a:t>20</a:t>
            </a:fld>
            <a:endParaRPr lang="en-US"/>
          </a:p>
        </p:txBody>
      </p:sp>
      <p:pic>
        <p:nvPicPr>
          <p:cNvPr id="5" name="Picture 4" descr="http://cs231n.github.io/assets/cnn/pool.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95" y="3820274"/>
            <a:ext cx="3413398" cy="26961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cs231n.github.io/assets/cnn/maxpool.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1942" y="3980385"/>
            <a:ext cx="5081207" cy="2375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95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Pooling</a:t>
            </a:r>
            <a:endParaRPr lang="en-US" dirty="0"/>
          </a:p>
        </p:txBody>
      </p:sp>
      <p:sp>
        <p:nvSpPr>
          <p:cNvPr id="3" name="Content Placeholder 2"/>
          <p:cNvSpPr>
            <a:spLocks noGrp="1"/>
          </p:cNvSpPr>
          <p:nvPr>
            <p:ph idx="1"/>
          </p:nvPr>
        </p:nvSpPr>
        <p:spPr>
          <a:xfrm>
            <a:off x="457200" y="1600200"/>
            <a:ext cx="8476938" cy="4525963"/>
          </a:xfrm>
        </p:spPr>
        <p:txBody>
          <a:bodyPr/>
          <a:lstStyle/>
          <a:p>
            <a:r>
              <a:rPr lang="en-US" altLang="zh-CN" sz="2400" dirty="0"/>
              <a:t>Common pooling operations:</a:t>
            </a:r>
          </a:p>
          <a:p>
            <a:pPr lvl="1"/>
            <a:r>
              <a:rPr kumimoji="1" lang="en-US" altLang="zh-CN" sz="2000" dirty="0">
                <a:solidFill>
                  <a:srgbClr val="FF0000"/>
                </a:solidFill>
              </a:rPr>
              <a:t>Max pooling</a:t>
            </a:r>
            <a:r>
              <a:rPr kumimoji="1" lang="en-US" altLang="zh-CN" sz="2000" dirty="0"/>
              <a:t>: reports the maximum output within a rectangular neighborhood.</a:t>
            </a:r>
          </a:p>
          <a:p>
            <a:pPr lvl="1"/>
            <a:r>
              <a:rPr kumimoji="1" lang="en-US" altLang="zh-CN" sz="2000" dirty="0">
                <a:solidFill>
                  <a:srgbClr val="FF0000"/>
                </a:solidFill>
              </a:rPr>
              <a:t>Average pooling</a:t>
            </a:r>
            <a:r>
              <a:rPr kumimoji="1" lang="en-US" altLang="zh-CN" sz="2000" dirty="0"/>
              <a:t>: reports the average output of a rectangular neighborhood (possibly weighted by the distance from the central pixel</a:t>
            </a:r>
            <a:r>
              <a:rPr kumimoji="1" lang="en-US" altLang="zh-CN" sz="2000" dirty="0" smtClean="0"/>
              <a:t>).</a:t>
            </a:r>
            <a:endParaRPr kumimoji="1" lang="en-US" altLang="zh-CN" sz="2000" dirty="0"/>
          </a:p>
        </p:txBody>
      </p:sp>
      <p:sp>
        <p:nvSpPr>
          <p:cNvPr id="4" name="Slide Number Placeholder 3"/>
          <p:cNvSpPr>
            <a:spLocks noGrp="1"/>
          </p:cNvSpPr>
          <p:nvPr>
            <p:ph type="sldNum" sz="quarter" idx="12"/>
          </p:nvPr>
        </p:nvSpPr>
        <p:spPr/>
        <p:txBody>
          <a:bodyPr/>
          <a:lstStyle/>
          <a:p>
            <a:fld id="{18A68613-FF0B-4246-B613-8295211CFAFA}" type="slidenum">
              <a:rPr lang="en-US" smtClean="0"/>
              <a:t>21</a:t>
            </a:fld>
            <a:endParaRPr lang="en-US"/>
          </a:p>
        </p:txBody>
      </p:sp>
      <p:pic>
        <p:nvPicPr>
          <p:cNvPr id="5"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794" y="3484592"/>
            <a:ext cx="5408411" cy="3373408"/>
          </a:xfrm>
          <a:prstGeom prst="rect">
            <a:avLst/>
          </a:prstGeom>
        </p:spPr>
      </p:pic>
    </p:spTree>
    <p:extLst>
      <p:ext uri="{BB962C8B-B14F-4D97-AF65-F5344CB8AC3E}">
        <p14:creationId xmlns:p14="http://schemas.microsoft.com/office/powerpoint/2010/main" val="772640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Deep</a:t>
            </a:r>
            <a:r>
              <a:rPr lang="zh-CN" altLang="en-US" dirty="0" smtClean="0"/>
              <a:t> </a:t>
            </a:r>
            <a:r>
              <a:rPr lang="en-US" altLang="zh-CN" dirty="0" smtClean="0"/>
              <a:t>CNN:</a:t>
            </a:r>
            <a:r>
              <a:rPr lang="zh-CN" altLang="en-US" dirty="0" smtClean="0"/>
              <a:t> </a:t>
            </a:r>
            <a:r>
              <a:rPr lang="en-US" altLang="zh-CN" dirty="0" smtClean="0"/>
              <a:t>Layers,</a:t>
            </a:r>
            <a:r>
              <a:rPr lang="zh-CN" altLang="en-US" dirty="0" smtClean="0"/>
              <a:t> </a:t>
            </a:r>
            <a:r>
              <a:rPr lang="en-US" altLang="zh-CN" dirty="0" smtClean="0"/>
              <a:t>Stages</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22</a:t>
            </a:fld>
            <a:endParaRPr lang="en-US"/>
          </a:p>
        </p:txBody>
      </p:sp>
      <p:pic>
        <p:nvPicPr>
          <p:cNvPr id="5" name="Content Placeholder 4"/>
          <p:cNvPicPr>
            <a:picLocks noGrp="1" noChangeAspect="1"/>
          </p:cNvPicPr>
          <p:nvPr>
            <p:ph idx="1"/>
          </p:nvPr>
        </p:nvPicPr>
        <p:blipFill>
          <a:blip r:embed="rId2"/>
          <a:stretch>
            <a:fillRect/>
          </a:stretch>
        </p:blipFill>
        <p:spPr>
          <a:xfrm>
            <a:off x="1366110" y="1600200"/>
            <a:ext cx="6411780" cy="4525963"/>
          </a:xfrm>
          <a:prstGeom prst="rect">
            <a:avLst/>
          </a:prstGeom>
        </p:spPr>
      </p:pic>
    </p:spTree>
    <p:extLst>
      <p:ext uri="{BB962C8B-B14F-4D97-AF65-F5344CB8AC3E}">
        <p14:creationId xmlns:p14="http://schemas.microsoft.com/office/powerpoint/2010/main" val="1404965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zh-CN" dirty="0"/>
              <a:t>Deep CNN: W</a:t>
            </a:r>
            <a:r>
              <a:rPr kumimoji="1" lang="en-US" altLang="zh-CN" dirty="0" smtClean="0"/>
              <a:t>inner</a:t>
            </a:r>
            <a:r>
              <a:rPr kumimoji="1" lang="zh-CN" altLang="en-US" dirty="0" smtClean="0"/>
              <a:t> </a:t>
            </a:r>
            <a:r>
              <a:rPr kumimoji="1" lang="en-US" altLang="zh-CN" dirty="0" smtClean="0"/>
              <a:t>of </a:t>
            </a:r>
            <a:r>
              <a:rPr kumimoji="1" lang="en-US" altLang="zh-CN" dirty="0" err="1"/>
              <a:t>ImageNet</a:t>
            </a:r>
            <a:r>
              <a:rPr kumimoji="1" lang="en-US" altLang="zh-CN" dirty="0"/>
              <a:t> 2012</a:t>
            </a:r>
            <a:endParaRPr lang="en-US" dirty="0"/>
          </a:p>
        </p:txBody>
      </p:sp>
      <p:sp>
        <p:nvSpPr>
          <p:cNvPr id="3" name="Content Placeholder 2"/>
          <p:cNvSpPr>
            <a:spLocks noGrp="1"/>
          </p:cNvSpPr>
          <p:nvPr>
            <p:ph idx="1"/>
          </p:nvPr>
        </p:nvSpPr>
        <p:spPr/>
        <p:txBody>
          <a:bodyPr/>
          <a:lstStyle/>
          <a:p>
            <a:r>
              <a:rPr lang="en-US" altLang="zh-CN" dirty="0"/>
              <a:t>Multiple feature maps per convolutional layer.</a:t>
            </a:r>
          </a:p>
          <a:p>
            <a:r>
              <a:rPr lang="en-US" altLang="zh-CN" dirty="0"/>
              <a:t>Multiple convolutional layers for extracting features at different levels.</a:t>
            </a:r>
          </a:p>
          <a:p>
            <a:r>
              <a:rPr lang="en-US" altLang="zh-CN" dirty="0"/>
              <a:t>Higher-level layers take the feature maps in lower-level layers as input.</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23</a:t>
            </a:fld>
            <a:endParaRPr lang="en-US"/>
          </a:p>
        </p:txBody>
      </p:sp>
      <p:pic>
        <p:nvPicPr>
          <p:cNvPr id="5" name="内容占位符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4420546"/>
            <a:ext cx="7456069" cy="2437454"/>
          </a:xfrm>
          <a:prstGeom prst="rect">
            <a:avLst/>
          </a:prstGeom>
        </p:spPr>
      </p:pic>
      <p:sp>
        <p:nvSpPr>
          <p:cNvPr id="6" name="文本框 2"/>
          <p:cNvSpPr txBox="1"/>
          <p:nvPr/>
        </p:nvSpPr>
        <p:spPr>
          <a:xfrm>
            <a:off x="6429632" y="6481960"/>
            <a:ext cx="2380735" cy="307777"/>
          </a:xfrm>
          <a:prstGeom prst="rect">
            <a:avLst/>
          </a:prstGeom>
          <a:noFill/>
        </p:spPr>
        <p:txBody>
          <a:bodyPr wrap="square" rtlCol="0">
            <a:spAutoFit/>
          </a:bodyPr>
          <a:lstStyle/>
          <a:p>
            <a:r>
              <a:rPr lang="en-US" altLang="zh-CN" sz="1400" dirty="0" smtClean="0"/>
              <a:t> </a:t>
            </a:r>
            <a:r>
              <a:rPr lang="en-US" altLang="zh-CN" sz="1400" dirty="0"/>
              <a:t>(</a:t>
            </a:r>
            <a:r>
              <a:rPr lang="en-US" altLang="zh-CN" sz="1400" dirty="0" smtClean="0"/>
              <a:t>Alex et al., 2012)</a:t>
            </a:r>
            <a:endParaRPr lang="zh-CN" altLang="en-US" sz="1400" dirty="0"/>
          </a:p>
        </p:txBody>
      </p:sp>
    </p:spTree>
    <p:extLst>
      <p:ext uri="{BB962C8B-B14F-4D97-AF65-F5344CB8AC3E}">
        <p14:creationId xmlns:p14="http://schemas.microsoft.com/office/powerpoint/2010/main" val="2085039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Deep CNN for Image </a:t>
            </a:r>
            <a:r>
              <a:rPr lang="en-US" altLang="zh-CN" dirty="0" smtClean="0"/>
              <a:t>Classification</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24</a:t>
            </a:fld>
            <a:endParaRPr lang="en-US"/>
          </a:p>
        </p:txBody>
      </p:sp>
      <p:pic>
        <p:nvPicPr>
          <p:cNvPr id="5"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4537" y="1891506"/>
            <a:ext cx="5114925" cy="3943350"/>
          </a:xfrm>
        </p:spPr>
      </p:pic>
      <p:sp>
        <p:nvSpPr>
          <p:cNvPr id="6" name="Rectangle 5"/>
          <p:cNvSpPr/>
          <p:nvPr/>
        </p:nvSpPr>
        <p:spPr>
          <a:xfrm>
            <a:off x="1952467" y="5893225"/>
            <a:ext cx="5239063" cy="830997"/>
          </a:xfrm>
          <a:prstGeom prst="rect">
            <a:avLst/>
          </a:prstGeom>
        </p:spPr>
        <p:txBody>
          <a:bodyPr wrap="square">
            <a:spAutoFit/>
          </a:bodyPr>
          <a:lstStyle/>
          <a:p>
            <a:pPr algn="ctr"/>
            <a:r>
              <a:rPr lang="en-US" altLang="zh-CN" sz="2400" dirty="0"/>
              <a:t>Try out a live demo at </a:t>
            </a:r>
            <a:r>
              <a:rPr lang="en-US" altLang="zh-CN" sz="2400" dirty="0">
                <a:hlinkClick r:id="rId3"/>
              </a:rPr>
              <a:t>http://demo.caffe.berkeleyvision.org/</a:t>
            </a:r>
            <a:endParaRPr lang="zh-CN" altLang="en-US" sz="2400" dirty="0"/>
          </a:p>
        </p:txBody>
      </p:sp>
    </p:spTree>
    <p:extLst>
      <p:ext uri="{BB962C8B-B14F-4D97-AF65-F5344CB8AC3E}">
        <p14:creationId xmlns:p14="http://schemas.microsoft.com/office/powerpoint/2010/main" val="620556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Deep CNN in </a:t>
            </a:r>
            <a:r>
              <a:rPr lang="en-US" altLang="zh-CN" dirty="0" err="1"/>
              <a:t>AlphaGO</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25</a:t>
            </a:fld>
            <a:endParaRPr lang="en-US"/>
          </a:p>
        </p:txBody>
      </p:sp>
      <p:pic>
        <p:nvPicPr>
          <p:cNvPr id="5" name="Picture 5"/>
          <p:cNvPicPr>
            <a:picLocks noGrp="1" noChangeAspect="1"/>
          </p:cNvPicPr>
          <p:nvPr>
            <p:ph idx="1"/>
          </p:nvPr>
        </p:nvPicPr>
        <p:blipFill rotWithShape="1">
          <a:blip r:embed="rId2">
            <a:extLst>
              <a:ext uri="{28A0092B-C50C-407E-A947-70E740481C1C}">
                <a14:useLocalDpi xmlns:a14="http://schemas.microsoft.com/office/drawing/2010/main" val="0"/>
              </a:ext>
            </a:extLst>
          </a:blip>
          <a:srcRect l="64296" t="5476"/>
          <a:stretch/>
        </p:blipFill>
        <p:spPr bwMode="auto">
          <a:xfrm>
            <a:off x="457200" y="1804205"/>
            <a:ext cx="4289550" cy="4165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446947" y="2548166"/>
            <a:ext cx="4815725" cy="2677656"/>
          </a:xfrm>
          <a:prstGeom prst="rect">
            <a:avLst/>
          </a:prstGeom>
        </p:spPr>
        <p:txBody>
          <a:bodyPr wrap="square">
            <a:spAutoFit/>
          </a:bodyPr>
          <a:lstStyle/>
          <a:p>
            <a:r>
              <a:rPr lang="en-US" altLang="zh-CN" sz="2400" dirty="0"/>
              <a:t>Policy network:</a:t>
            </a:r>
          </a:p>
          <a:p>
            <a:r>
              <a:rPr lang="en-US" altLang="zh-CN" sz="2400" dirty="0"/>
              <a:t>Input: 19x19, 48 input channels</a:t>
            </a:r>
          </a:p>
          <a:p>
            <a:r>
              <a:rPr lang="en-US" altLang="zh-CN" sz="2400" dirty="0"/>
              <a:t>Layer 1: 5x5 kernel, 192 filters</a:t>
            </a:r>
          </a:p>
          <a:p>
            <a:r>
              <a:rPr lang="en-US" altLang="zh-CN" sz="2400" dirty="0"/>
              <a:t>Layer 2 to 12: 3x3 kernel, 192 filters</a:t>
            </a:r>
          </a:p>
          <a:p>
            <a:r>
              <a:rPr lang="en-US" altLang="zh-CN" sz="2400" dirty="0"/>
              <a:t>Layer 13: 1x1 kernel, 1 filter</a:t>
            </a:r>
          </a:p>
          <a:p>
            <a:r>
              <a:rPr lang="en-US" altLang="zh-CN" sz="2400" dirty="0"/>
              <a:t>Value network has similar architecture to policy network</a:t>
            </a:r>
            <a:endParaRPr lang="zh-CN" altLang="en-US" sz="2400" dirty="0"/>
          </a:p>
        </p:txBody>
      </p:sp>
      <p:sp>
        <p:nvSpPr>
          <p:cNvPr id="7" name="文本框 4"/>
          <p:cNvSpPr txBox="1"/>
          <p:nvPr/>
        </p:nvSpPr>
        <p:spPr>
          <a:xfrm>
            <a:off x="4212858" y="5877035"/>
            <a:ext cx="2053031" cy="369332"/>
          </a:xfrm>
          <a:prstGeom prst="rect">
            <a:avLst/>
          </a:prstGeom>
          <a:noFill/>
        </p:spPr>
        <p:txBody>
          <a:bodyPr wrap="square" rtlCol="0">
            <a:spAutoFit/>
          </a:bodyPr>
          <a:lstStyle/>
          <a:p>
            <a:r>
              <a:rPr lang="en-US" altLang="zh-CN" dirty="0" smtClean="0"/>
              <a:t>(Silver et al, 2016)</a:t>
            </a:r>
            <a:endParaRPr kumimoji="1" lang="zh-CN" altLang="en-US" dirty="0"/>
          </a:p>
        </p:txBody>
      </p:sp>
    </p:spTree>
    <p:extLst>
      <p:ext uri="{BB962C8B-B14F-4D97-AF65-F5344CB8AC3E}">
        <p14:creationId xmlns:p14="http://schemas.microsoft.com/office/powerpoint/2010/main" val="1685943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Other</a:t>
            </a:r>
            <a:r>
              <a:rPr lang="zh-CN" altLang="en-US" dirty="0" smtClean="0"/>
              <a:t> </a:t>
            </a:r>
            <a:r>
              <a:rPr lang="en-US" altLang="zh-CN" dirty="0" smtClean="0"/>
              <a:t>Deep</a:t>
            </a:r>
            <a:r>
              <a:rPr lang="zh-CN" altLang="en-US" dirty="0" smtClean="0"/>
              <a:t> </a:t>
            </a:r>
            <a:r>
              <a:rPr lang="en-US" altLang="zh-CN" dirty="0" smtClean="0"/>
              <a:t>Learning</a:t>
            </a:r>
            <a:r>
              <a:rPr lang="zh-CN" altLang="en-US" dirty="0" smtClean="0"/>
              <a:t> </a:t>
            </a:r>
            <a:r>
              <a:rPr lang="en-US" altLang="zh-CN" dirty="0" smtClean="0"/>
              <a:t>Models</a:t>
            </a:r>
            <a:endParaRPr lang="en-US" dirty="0"/>
          </a:p>
        </p:txBody>
      </p:sp>
      <p:sp>
        <p:nvSpPr>
          <p:cNvPr id="3" name="Content Placeholder 2"/>
          <p:cNvSpPr>
            <a:spLocks noGrp="1"/>
          </p:cNvSpPr>
          <p:nvPr>
            <p:ph idx="1"/>
          </p:nvPr>
        </p:nvSpPr>
        <p:spPr/>
        <p:txBody>
          <a:bodyPr/>
          <a:lstStyle/>
          <a:p>
            <a:r>
              <a:rPr lang="en-US" altLang="zh-CN" dirty="0" smtClean="0"/>
              <a:t>Recurrent</a:t>
            </a:r>
            <a:r>
              <a:rPr lang="zh-CN" altLang="en-US" dirty="0" smtClean="0"/>
              <a:t> </a:t>
            </a:r>
            <a:r>
              <a:rPr lang="en-US" altLang="zh-CN" dirty="0" smtClean="0"/>
              <a:t>Neural</a:t>
            </a:r>
            <a:r>
              <a:rPr lang="zh-CN" altLang="en-US" dirty="0" smtClean="0"/>
              <a:t> </a:t>
            </a:r>
            <a:r>
              <a:rPr lang="en-US" altLang="zh-CN" dirty="0" smtClean="0"/>
              <a:t>Networks</a:t>
            </a:r>
            <a:r>
              <a:rPr lang="zh-CN" altLang="en-US" dirty="0" smtClean="0"/>
              <a:t> </a:t>
            </a:r>
            <a:r>
              <a:rPr lang="en-US" altLang="zh-CN" dirty="0" smtClean="0"/>
              <a:t>(RNNs)</a:t>
            </a:r>
            <a:endParaRPr lang="zh-CN" altLang="en-US" dirty="0" smtClean="0"/>
          </a:p>
          <a:p>
            <a:pPr lvl="1"/>
            <a:r>
              <a:rPr lang="en-US" altLang="zh-CN" dirty="0" smtClean="0"/>
              <a:t>Long</a:t>
            </a:r>
            <a:r>
              <a:rPr lang="zh-CN" altLang="en-US" dirty="0" smtClean="0"/>
              <a:t> </a:t>
            </a:r>
            <a:r>
              <a:rPr lang="en-US" altLang="zh-CN" dirty="0" smtClean="0"/>
              <a:t>Short-Term</a:t>
            </a:r>
            <a:r>
              <a:rPr lang="zh-CN" altLang="en-US" dirty="0" smtClean="0"/>
              <a:t> </a:t>
            </a:r>
            <a:r>
              <a:rPr lang="en-US" altLang="zh-CN" dirty="0" smtClean="0"/>
              <a:t>Memory</a:t>
            </a:r>
            <a:r>
              <a:rPr lang="zh-CN" altLang="en-US" dirty="0" smtClean="0"/>
              <a:t> </a:t>
            </a:r>
            <a:r>
              <a:rPr lang="en-US" altLang="zh-CN" dirty="0" smtClean="0"/>
              <a:t>(LSTM)</a:t>
            </a:r>
            <a:endParaRPr lang="zh-CN" altLang="en-US" dirty="0" smtClean="0"/>
          </a:p>
          <a:p>
            <a:r>
              <a:rPr lang="en-US" altLang="zh-CN" dirty="0" smtClean="0"/>
              <a:t>(Deep)</a:t>
            </a:r>
            <a:r>
              <a:rPr lang="zh-CN" altLang="en-US" dirty="0" smtClean="0"/>
              <a:t> </a:t>
            </a:r>
            <a:r>
              <a:rPr lang="en-US" altLang="zh-CN" dirty="0" smtClean="0"/>
              <a:t>Reinforcement</a:t>
            </a:r>
            <a:r>
              <a:rPr lang="zh-CN" altLang="en-US" dirty="0" smtClean="0"/>
              <a:t> </a:t>
            </a:r>
            <a:r>
              <a:rPr lang="en-US" altLang="zh-CN" dirty="0" smtClean="0"/>
              <a:t>Learning</a:t>
            </a:r>
            <a:endParaRPr lang="zh-CN" altLang="en-US" dirty="0" smtClean="0"/>
          </a:p>
          <a:p>
            <a:pPr lvl="1"/>
            <a:r>
              <a:rPr lang="en-US" altLang="zh-CN" dirty="0" smtClean="0"/>
              <a:t>Deep</a:t>
            </a:r>
            <a:r>
              <a:rPr lang="zh-CN" altLang="en-US" dirty="0" smtClean="0"/>
              <a:t> </a:t>
            </a:r>
            <a:r>
              <a:rPr lang="en-US" altLang="zh-CN" dirty="0" smtClean="0"/>
              <a:t>Q-networks,</a:t>
            </a:r>
            <a:r>
              <a:rPr lang="zh-CN" altLang="en-US" dirty="0" smtClean="0"/>
              <a:t> </a:t>
            </a:r>
            <a:r>
              <a:rPr lang="en-US" altLang="zh-CN" dirty="0" smtClean="0"/>
              <a:t>Q</a:t>
            </a:r>
            <a:r>
              <a:rPr lang="zh-CN" altLang="en-US" dirty="0" smtClean="0"/>
              <a:t> </a:t>
            </a:r>
            <a:r>
              <a:rPr lang="en-US" altLang="zh-CN" dirty="0"/>
              <a:t>l</a:t>
            </a:r>
            <a:r>
              <a:rPr lang="en-US" altLang="zh-CN" dirty="0" smtClean="0"/>
              <a:t>earning</a:t>
            </a:r>
            <a:endParaRPr lang="zh-CN" altLang="en-US" dirty="0" smtClean="0"/>
          </a:p>
          <a:p>
            <a:pPr lvl="1"/>
            <a:r>
              <a:rPr lang="en-US" altLang="zh-CN" dirty="0" smtClean="0"/>
              <a:t>Policy-based</a:t>
            </a:r>
            <a:endParaRPr lang="zh-CN" altLang="en-US" dirty="0" smtClean="0"/>
          </a:p>
          <a:p>
            <a:pPr lvl="1"/>
            <a:r>
              <a:rPr lang="en-US" altLang="zh-CN" dirty="0" smtClean="0"/>
              <a:t>Value-based</a:t>
            </a:r>
            <a:endParaRPr lang="zh-CN" altLang="en-US" dirty="0" smtClean="0"/>
          </a:p>
          <a:p>
            <a:pPr lvl="1"/>
            <a:r>
              <a:rPr lang="en-US" altLang="zh-CN" dirty="0" smtClean="0"/>
              <a:t>Model-based</a:t>
            </a:r>
            <a:endParaRPr lang="zh-CN" altLang="en-US" dirty="0" smtClean="0"/>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26</a:t>
            </a:fld>
            <a:endParaRPr lang="en-US"/>
          </a:p>
        </p:txBody>
      </p:sp>
    </p:spTree>
    <p:extLst>
      <p:ext uri="{BB962C8B-B14F-4D97-AF65-F5344CB8AC3E}">
        <p14:creationId xmlns:p14="http://schemas.microsoft.com/office/powerpoint/2010/main" val="880496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References</a:t>
            </a:r>
            <a:endParaRPr lang="zh-CN" altLang="en-US" dirty="0"/>
          </a:p>
        </p:txBody>
      </p:sp>
      <p:sp>
        <p:nvSpPr>
          <p:cNvPr id="3" name="内容占位符 2"/>
          <p:cNvSpPr>
            <a:spLocks noGrp="1"/>
          </p:cNvSpPr>
          <p:nvPr>
            <p:ph idx="1"/>
          </p:nvPr>
        </p:nvSpPr>
        <p:spPr/>
        <p:txBody>
          <a:bodyPr>
            <a:noAutofit/>
          </a:bodyPr>
          <a:lstStyle/>
          <a:p>
            <a:r>
              <a:rPr lang="en-US" altLang="zh-CN" sz="1400" dirty="0" err="1" smtClean="0"/>
              <a:t>Antol</a:t>
            </a:r>
            <a:r>
              <a:rPr lang="en-US" altLang="zh-CN" sz="1400" dirty="0" smtClean="0"/>
              <a:t>, S., Agrawal, A., Lu, J., Mitchell, M., </a:t>
            </a:r>
            <a:r>
              <a:rPr lang="en-US" altLang="zh-CN" sz="1400" dirty="0" err="1" smtClean="0"/>
              <a:t>Batra</a:t>
            </a:r>
            <a:r>
              <a:rPr lang="en-US" altLang="zh-CN" sz="1400" dirty="0" smtClean="0"/>
              <a:t>, D., Lawrence </a:t>
            </a:r>
            <a:r>
              <a:rPr lang="en-US" altLang="zh-CN" sz="1400" dirty="0" err="1" smtClean="0"/>
              <a:t>Zitnick</a:t>
            </a:r>
            <a:r>
              <a:rPr lang="en-US" altLang="zh-CN" sz="1400" dirty="0" smtClean="0"/>
              <a:t>, C., &amp; Parikh, D. (2015). VQA: Visual question answering. In Proceedings of the IEEE International Conference on Computer Vision (pp. 2425-2433).</a:t>
            </a:r>
          </a:p>
          <a:p>
            <a:r>
              <a:rPr lang="en-US" altLang="zh-CN" sz="1400" dirty="0" smtClean="0"/>
              <a:t>Hinton, G. E., &amp; </a:t>
            </a:r>
            <a:r>
              <a:rPr lang="en-US" altLang="zh-CN" sz="1400" dirty="0" err="1" smtClean="0"/>
              <a:t>Salakhutdinov</a:t>
            </a:r>
            <a:r>
              <a:rPr lang="en-US" altLang="zh-CN" sz="1400" dirty="0" smtClean="0"/>
              <a:t>, R. R. (2006). Reducing the dimensionality of data with neural networks. Science, 313(5786), 504-507.</a:t>
            </a:r>
          </a:p>
          <a:p>
            <a:r>
              <a:rPr lang="en-US" altLang="zh-CN" sz="1400" dirty="0" smtClean="0"/>
              <a:t>Schuster, M., &amp; </a:t>
            </a:r>
            <a:r>
              <a:rPr lang="en-US" altLang="zh-CN" sz="1400" dirty="0" err="1" smtClean="0"/>
              <a:t>Paliwal</a:t>
            </a:r>
            <a:r>
              <a:rPr lang="en-US" altLang="zh-CN" sz="1400" dirty="0" smtClean="0"/>
              <a:t>, K. K. (1997). Bidirectional recurrent neural networks. Signal Processing, IEEE Transactions on, 45(11), 2673-2681.</a:t>
            </a:r>
          </a:p>
          <a:p>
            <a:r>
              <a:rPr lang="en-US" altLang="zh-CN" sz="1400" dirty="0" err="1" smtClean="0"/>
              <a:t>Krizhevsky</a:t>
            </a:r>
            <a:r>
              <a:rPr lang="en-US" altLang="zh-CN" sz="1400" dirty="0" smtClean="0"/>
              <a:t>, A., </a:t>
            </a:r>
            <a:r>
              <a:rPr lang="en-US" altLang="zh-CN" sz="1400" dirty="0" err="1" smtClean="0"/>
              <a:t>Sutskever</a:t>
            </a:r>
            <a:r>
              <a:rPr lang="en-US" altLang="zh-CN" sz="1400" dirty="0" smtClean="0"/>
              <a:t>, I., &amp; Hinton, G. E. (2012). </a:t>
            </a:r>
            <a:r>
              <a:rPr lang="en-US" altLang="zh-CN" sz="1400" dirty="0" err="1" smtClean="0"/>
              <a:t>Imagenet</a:t>
            </a:r>
            <a:r>
              <a:rPr lang="en-US" altLang="zh-CN" sz="1400" dirty="0" smtClean="0"/>
              <a:t> classification with deep convolutional neural networks. In Advances in neural information processing systems (pp. 1097-1105).</a:t>
            </a:r>
          </a:p>
          <a:p>
            <a:r>
              <a:rPr lang="en-US" altLang="zh-CN" sz="1400" dirty="0" err="1" smtClean="0"/>
              <a:t>Hochreiter</a:t>
            </a:r>
            <a:r>
              <a:rPr lang="en-US" altLang="zh-CN" sz="1400" dirty="0" smtClean="0"/>
              <a:t>, S., &amp; </a:t>
            </a:r>
            <a:r>
              <a:rPr lang="en-US" altLang="zh-CN" sz="1400" dirty="0" err="1" smtClean="0"/>
              <a:t>Schmidhuber</a:t>
            </a:r>
            <a:r>
              <a:rPr lang="en-US" altLang="zh-CN" sz="1400" dirty="0" smtClean="0"/>
              <a:t>, J. (1997). Long short-term memory. Neural computation, 9(8), 1735-1780.</a:t>
            </a:r>
          </a:p>
          <a:p>
            <a:r>
              <a:rPr lang="en-US" altLang="zh-CN" sz="1400" dirty="0" err="1" smtClean="0"/>
              <a:t>Mnih</a:t>
            </a:r>
            <a:r>
              <a:rPr lang="en-US" altLang="zh-CN" sz="1400" dirty="0" smtClean="0"/>
              <a:t>, </a:t>
            </a:r>
            <a:r>
              <a:rPr lang="en-US" altLang="zh-CN" sz="1400" dirty="0" err="1" smtClean="0"/>
              <a:t>Volodymyr</a:t>
            </a:r>
            <a:r>
              <a:rPr lang="en-US" altLang="zh-CN" sz="1400" dirty="0" smtClean="0"/>
              <a:t>, et al. "Playing </a:t>
            </a:r>
            <a:r>
              <a:rPr lang="en-US" altLang="zh-CN" sz="1400" dirty="0" err="1" smtClean="0"/>
              <a:t>atari</a:t>
            </a:r>
            <a:r>
              <a:rPr lang="en-US" altLang="zh-CN" sz="1400" dirty="0" smtClean="0"/>
              <a:t> with deep reinforcement learning."</a:t>
            </a:r>
            <a:r>
              <a:rPr lang="en-US" altLang="zh-CN" sz="1400" dirty="0" err="1" smtClean="0"/>
              <a:t>arXiv</a:t>
            </a:r>
            <a:r>
              <a:rPr lang="en-US" altLang="zh-CN" sz="1400" dirty="0" smtClean="0"/>
              <a:t> preprint arXiv:1312.5602 (2013).</a:t>
            </a:r>
          </a:p>
          <a:p>
            <a:r>
              <a:rPr lang="en-US" altLang="zh-CN" sz="1400" dirty="0" err="1" smtClean="0"/>
              <a:t>Mnih</a:t>
            </a:r>
            <a:r>
              <a:rPr lang="en-US" altLang="zh-CN" sz="1400" dirty="0" smtClean="0"/>
              <a:t>, </a:t>
            </a:r>
            <a:r>
              <a:rPr lang="en-US" altLang="zh-CN" sz="1400" dirty="0" err="1" smtClean="0"/>
              <a:t>Volodymyr</a:t>
            </a:r>
            <a:r>
              <a:rPr lang="en-US" altLang="zh-CN" sz="1400" dirty="0" smtClean="0"/>
              <a:t>, et al. "Human-level control through deep reinforcement learning." Nature 518.7540 (2015): 529-533.</a:t>
            </a:r>
          </a:p>
          <a:p>
            <a:r>
              <a:rPr lang="en-US" altLang="zh-CN" sz="1400" dirty="0" smtClean="0"/>
              <a:t>Silver, David, et al. "Mastering the game of Go with deep neural networks and tree search." Nature 529.7587 (2016): 484-489.</a:t>
            </a:r>
          </a:p>
          <a:p>
            <a:r>
              <a:rPr lang="en-US" altLang="zh-CN" sz="1400" dirty="0" smtClean="0"/>
              <a:t>Silver, D. (2015). Deep Reinforcement Learning [</a:t>
            </a:r>
            <a:r>
              <a:rPr lang="en-US" altLang="zh-CN" sz="1400" dirty="0" err="1" smtClean="0"/>
              <a:t>Powerpoint</a:t>
            </a:r>
            <a:r>
              <a:rPr lang="en-US" altLang="zh-CN" sz="1400" dirty="0" smtClean="0"/>
              <a:t> slides]. Retrieve from http://</a:t>
            </a:r>
            <a:r>
              <a:rPr lang="en-US" altLang="zh-CN" sz="1400" dirty="0" err="1" smtClean="0"/>
              <a:t>www.iclr.cc</a:t>
            </a:r>
            <a:r>
              <a:rPr lang="en-US" altLang="zh-CN" sz="1400" dirty="0" smtClean="0"/>
              <a:t>/lib/exe/</a:t>
            </a:r>
            <a:r>
              <a:rPr lang="en-US" altLang="zh-CN" sz="1400" dirty="0" err="1" smtClean="0"/>
              <a:t>fetch.php?media</a:t>
            </a:r>
            <a:r>
              <a:rPr lang="en-US" altLang="zh-CN" sz="1400" dirty="0" smtClean="0"/>
              <a:t>=iclr2015:silver-iclr2015.pdf</a:t>
            </a:r>
          </a:p>
          <a:p>
            <a:r>
              <a:rPr lang="en-US" altLang="zh-CN" sz="1400" dirty="0" err="1" smtClean="0"/>
              <a:t>Lecun</a:t>
            </a:r>
            <a:r>
              <a:rPr lang="en-US" altLang="zh-CN" sz="1400" dirty="0" smtClean="0"/>
              <a:t>, Y., &amp; </a:t>
            </a:r>
            <a:r>
              <a:rPr lang="en-US" altLang="zh-CN" sz="1400" dirty="0" err="1" smtClean="0"/>
              <a:t>Ranzato</a:t>
            </a:r>
            <a:r>
              <a:rPr lang="en-US" altLang="zh-CN" sz="1400" dirty="0" smtClean="0"/>
              <a:t>, M. (2013). Deep Learning Tutorial [</a:t>
            </a:r>
            <a:r>
              <a:rPr lang="en-US" altLang="zh-CN" sz="1400" dirty="0" err="1" smtClean="0"/>
              <a:t>Powerpoint</a:t>
            </a:r>
            <a:r>
              <a:rPr lang="en-US" altLang="zh-CN" sz="1400" dirty="0" smtClean="0"/>
              <a:t> slides]. Retrieved from </a:t>
            </a:r>
            <a:r>
              <a:rPr lang="en-US" altLang="zh-CN" sz="1400" dirty="0" smtClean="0">
                <a:hlinkClick r:id="rId2"/>
              </a:rPr>
              <a:t>http://www.cs.nyu.edu/~yann/talks/lecun-ranzato-icml2013.pdf</a:t>
            </a:r>
            <a:endParaRPr lang="en-US" altLang="zh-CN" sz="1400" dirty="0" smtClean="0"/>
          </a:p>
          <a:p>
            <a:endParaRPr lang="en-US" altLang="zh-CN" sz="1400" dirty="0" smtClean="0"/>
          </a:p>
          <a:p>
            <a:endParaRPr lang="zh-CN" altLang="en-US" sz="1400" dirty="0"/>
          </a:p>
        </p:txBody>
      </p:sp>
    </p:spTree>
    <p:extLst>
      <p:ext uri="{BB962C8B-B14F-4D97-AF65-F5344CB8AC3E}">
        <p14:creationId xmlns:p14="http://schemas.microsoft.com/office/powerpoint/2010/main" val="1014804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Neuron: A Hidden/Output Layer </a:t>
            </a:r>
            <a:r>
              <a:rPr lang="en-US" altLang="en-US" dirty="0" smtClean="0"/>
              <a:t>Unit</a:t>
            </a:r>
            <a:endParaRPr lang="en-US" dirty="0"/>
          </a:p>
        </p:txBody>
      </p:sp>
      <p:sp>
        <p:nvSpPr>
          <p:cNvPr id="3" name="Content Placeholder 2"/>
          <p:cNvSpPr>
            <a:spLocks noGrp="1"/>
          </p:cNvSpPr>
          <p:nvPr>
            <p:ph idx="1"/>
          </p:nvPr>
        </p:nvSpPr>
        <p:spPr/>
        <p:txBody>
          <a:bodyPr>
            <a:normAutofit/>
          </a:bodyPr>
          <a:lstStyle/>
          <a:p>
            <a:pPr>
              <a:lnSpc>
                <a:spcPct val="90000"/>
              </a:lnSpc>
            </a:pPr>
            <a:r>
              <a:rPr lang="en-US" altLang="en-US" sz="2000" dirty="0">
                <a:latin typeface="Corbel" charset="0"/>
                <a:ea typeface="Corbel" charset="0"/>
                <a:cs typeface="Corbel" charset="0"/>
              </a:rPr>
              <a:t>An </a:t>
            </a:r>
            <a:r>
              <a:rPr lang="en-US" altLang="en-US" sz="2000" i="1" dirty="0">
                <a:latin typeface="Corbel" charset="0"/>
                <a:ea typeface="Corbel" charset="0"/>
                <a:cs typeface="Corbel" charset="0"/>
              </a:rPr>
              <a:t>n</a:t>
            </a:r>
            <a:r>
              <a:rPr lang="en-US" altLang="en-US" sz="2000" dirty="0">
                <a:latin typeface="Corbel" charset="0"/>
                <a:ea typeface="Corbel" charset="0"/>
                <a:cs typeface="Corbel" charset="0"/>
              </a:rPr>
              <a:t>-dimensional input vector </a:t>
            </a:r>
            <a:r>
              <a:rPr lang="en-US" altLang="en-US" sz="2000" b="1" dirty="0">
                <a:latin typeface="Corbel" charset="0"/>
                <a:ea typeface="Corbel" charset="0"/>
                <a:cs typeface="Corbel" charset="0"/>
              </a:rPr>
              <a:t>x</a:t>
            </a:r>
            <a:r>
              <a:rPr lang="en-US" altLang="en-US" sz="2000" dirty="0">
                <a:latin typeface="Corbel" charset="0"/>
                <a:ea typeface="Corbel" charset="0"/>
                <a:cs typeface="Corbel" charset="0"/>
              </a:rPr>
              <a:t> is mapped into variable y by means of the scalar product and a nonlinear function mapping</a:t>
            </a:r>
          </a:p>
          <a:p>
            <a:r>
              <a:rPr lang="en-US" altLang="en-US" sz="2000" dirty="0">
                <a:latin typeface="Corbel" charset="0"/>
                <a:ea typeface="Corbel" charset="0"/>
                <a:cs typeface="Corbel" charset="0"/>
              </a:rPr>
              <a:t>The inputs to unit are outputs from the previous layer. They are multiplied by their corresponding weights to form a weighted sum, which is added to the bias associated with unit. Then a nonlinear activation function is applied to it</a:t>
            </a:r>
            <a:r>
              <a:rPr lang="en-US" altLang="en-US" sz="2000" dirty="0" smtClean="0">
                <a:latin typeface="Corbel" charset="0"/>
                <a:ea typeface="Corbel" charset="0"/>
                <a:cs typeface="Corbel" charset="0"/>
              </a:rPr>
              <a:t>.</a:t>
            </a:r>
            <a:endParaRPr lang="en-US" altLang="en-US" sz="2000" dirty="0">
              <a:latin typeface="Corbel" charset="0"/>
              <a:ea typeface="Corbel" charset="0"/>
              <a:cs typeface="Corbel" charset="0"/>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3</a:t>
            </a:fld>
            <a:endParaRPr lang="en-US"/>
          </a:p>
        </p:txBody>
      </p:sp>
      <p:grpSp>
        <p:nvGrpSpPr>
          <p:cNvPr id="5" name="Group 42"/>
          <p:cNvGrpSpPr>
            <a:grpSpLocks/>
          </p:cNvGrpSpPr>
          <p:nvPr/>
        </p:nvGrpSpPr>
        <p:grpSpPr bwMode="auto">
          <a:xfrm>
            <a:off x="547966" y="3541623"/>
            <a:ext cx="8048067" cy="3179852"/>
            <a:chOff x="240" y="767"/>
            <a:chExt cx="5472" cy="2237"/>
          </a:xfrm>
        </p:grpSpPr>
        <p:sp>
          <p:nvSpPr>
            <p:cNvPr id="6" name="Rectangle 4101"/>
            <p:cNvSpPr>
              <a:spLocks noChangeArrowheads="1"/>
            </p:cNvSpPr>
            <p:nvPr/>
          </p:nvSpPr>
          <p:spPr bwMode="auto">
            <a:xfrm>
              <a:off x="3101" y="886"/>
              <a:ext cx="478"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3200">
                  <a:latin typeface="Corbel" charset="0"/>
                  <a:ea typeface="Corbel" charset="0"/>
                  <a:cs typeface="Corbel" charset="0"/>
                </a:rPr>
                <a:t>m</a:t>
              </a:r>
              <a:r>
                <a:rPr lang="en-US" altLang="en-US" sz="3200" i="1" baseline="-25000">
                  <a:latin typeface="Corbel" charset="0"/>
                  <a:ea typeface="Corbel" charset="0"/>
                  <a:cs typeface="Corbel" charset="0"/>
                </a:rPr>
                <a:t>k</a:t>
              </a:r>
              <a:r>
                <a:rPr lang="en-US" altLang="en-US" sz="3200" i="1" baseline="-25000" dirty="0">
                  <a:latin typeface="Corbel" charset="0"/>
                  <a:ea typeface="Corbel" charset="0"/>
                  <a:cs typeface="Corbel" charset="0"/>
                </a:rPr>
                <a:t> </a:t>
              </a:r>
            </a:p>
          </p:txBody>
        </p:sp>
        <p:sp>
          <p:nvSpPr>
            <p:cNvPr id="7" name="Oval 4104"/>
            <p:cNvSpPr>
              <a:spLocks noChangeArrowheads="1"/>
            </p:cNvSpPr>
            <p:nvPr/>
          </p:nvSpPr>
          <p:spPr bwMode="auto">
            <a:xfrm>
              <a:off x="1180" y="810"/>
              <a:ext cx="480" cy="1584"/>
            </a:xfrm>
            <a:prstGeom prst="ellipse">
              <a:avLst/>
            </a:pr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600">
                <a:latin typeface="Corbel" charset="0"/>
                <a:ea typeface="Corbel" charset="0"/>
                <a:cs typeface="Corbel" charset="0"/>
              </a:endParaRPr>
            </a:p>
          </p:txBody>
        </p:sp>
        <p:sp>
          <p:nvSpPr>
            <p:cNvPr id="8" name="Oval 4105"/>
            <p:cNvSpPr>
              <a:spLocks noChangeArrowheads="1"/>
            </p:cNvSpPr>
            <p:nvPr/>
          </p:nvSpPr>
          <p:spPr bwMode="auto">
            <a:xfrm>
              <a:off x="356" y="801"/>
              <a:ext cx="478" cy="1582"/>
            </a:xfrm>
            <a:prstGeom prst="ellipse">
              <a:avLst/>
            </a:prstGeom>
            <a:solidFill>
              <a:srgbClr val="66FFFF"/>
            </a:solidFill>
            <a:ln w="12700">
              <a:solidFill>
                <a:srgbClr val="66FFFF"/>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600">
                <a:latin typeface="Corbel" charset="0"/>
                <a:ea typeface="Corbel" charset="0"/>
                <a:cs typeface="Corbel" charset="0"/>
              </a:endParaRPr>
            </a:p>
          </p:txBody>
        </p:sp>
        <p:sp>
          <p:nvSpPr>
            <p:cNvPr id="9" name="Line 4106"/>
            <p:cNvSpPr>
              <a:spLocks noChangeShapeType="1"/>
            </p:cNvSpPr>
            <p:nvPr/>
          </p:nvSpPr>
          <p:spPr bwMode="auto">
            <a:xfrm>
              <a:off x="2661" y="1615"/>
              <a:ext cx="681" cy="1"/>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600">
                <a:latin typeface="Corbel" charset="0"/>
                <a:ea typeface="Corbel" charset="0"/>
                <a:cs typeface="Corbel" charset="0"/>
              </a:endParaRPr>
            </a:p>
          </p:txBody>
        </p:sp>
        <p:sp>
          <p:nvSpPr>
            <p:cNvPr id="10" name="Rectangle 4107"/>
            <p:cNvSpPr>
              <a:spLocks noChangeArrowheads="1"/>
            </p:cNvSpPr>
            <p:nvPr/>
          </p:nvSpPr>
          <p:spPr bwMode="auto">
            <a:xfrm>
              <a:off x="3328" y="1373"/>
              <a:ext cx="515" cy="498"/>
            </a:xfrm>
            <a:prstGeom prst="rect">
              <a:avLst/>
            </a:prstGeom>
            <a:solidFill>
              <a:srgbClr val="00FF99"/>
            </a:solidFill>
            <a:ln w="12700">
              <a:solidFill>
                <a:srgbClr val="00FF99"/>
              </a:solidFill>
              <a:miter lim="800000"/>
              <a:headEnd/>
              <a:tailEnd/>
            </a:ln>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4000" i="1">
                  <a:latin typeface="Corbel" charset="0"/>
                  <a:ea typeface="Corbel" charset="0"/>
                  <a:cs typeface="Corbel" charset="0"/>
                </a:rPr>
                <a:t>f</a:t>
              </a:r>
            </a:p>
          </p:txBody>
        </p:sp>
        <p:sp>
          <p:nvSpPr>
            <p:cNvPr id="11" name="Line 4108"/>
            <p:cNvSpPr>
              <a:spLocks noChangeShapeType="1"/>
            </p:cNvSpPr>
            <p:nvPr/>
          </p:nvSpPr>
          <p:spPr bwMode="auto">
            <a:xfrm>
              <a:off x="3851" y="1625"/>
              <a:ext cx="911" cy="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600">
                <a:latin typeface="Corbel" charset="0"/>
                <a:ea typeface="Corbel" charset="0"/>
                <a:cs typeface="Corbel" charset="0"/>
              </a:endParaRPr>
            </a:p>
          </p:txBody>
        </p:sp>
        <p:sp>
          <p:nvSpPr>
            <p:cNvPr id="12" name="Rectangle 4109"/>
            <p:cNvSpPr>
              <a:spLocks noChangeArrowheads="1"/>
            </p:cNvSpPr>
            <p:nvPr/>
          </p:nvSpPr>
          <p:spPr bwMode="auto">
            <a:xfrm>
              <a:off x="1974" y="2506"/>
              <a:ext cx="840"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Corbel" charset="0"/>
                  <a:ea typeface="Corbel" charset="0"/>
                  <a:cs typeface="Corbel" charset="0"/>
                </a:rPr>
                <a:t>weighted </a:t>
              </a:r>
            </a:p>
            <a:p>
              <a:pPr algn="ctr">
                <a:spcBef>
                  <a:spcPct val="0"/>
                </a:spcBef>
                <a:buClrTx/>
                <a:buSzTx/>
                <a:buFontTx/>
                <a:buNone/>
              </a:pPr>
              <a:r>
                <a:rPr lang="en-US" altLang="en-US" sz="2000">
                  <a:latin typeface="Corbel" charset="0"/>
                  <a:ea typeface="Corbel" charset="0"/>
                  <a:cs typeface="Corbel" charset="0"/>
                </a:rPr>
                <a:t>sum</a:t>
              </a:r>
            </a:p>
          </p:txBody>
        </p:sp>
        <p:sp>
          <p:nvSpPr>
            <p:cNvPr id="13" name="Rectangle 4110"/>
            <p:cNvSpPr>
              <a:spLocks noChangeArrowheads="1"/>
            </p:cNvSpPr>
            <p:nvPr/>
          </p:nvSpPr>
          <p:spPr bwMode="auto">
            <a:xfrm>
              <a:off x="240" y="2506"/>
              <a:ext cx="698"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Corbel" charset="0"/>
                  <a:ea typeface="Corbel" charset="0"/>
                  <a:cs typeface="Corbel" charset="0"/>
                </a:rPr>
                <a:t>Input</a:t>
              </a:r>
            </a:p>
            <a:p>
              <a:pPr algn="ctr">
                <a:spcBef>
                  <a:spcPct val="0"/>
                </a:spcBef>
                <a:buClrTx/>
                <a:buSzTx/>
                <a:buFontTx/>
                <a:buNone/>
              </a:pPr>
              <a:r>
                <a:rPr lang="en-US" altLang="en-US" sz="2000">
                  <a:latin typeface="Corbel" charset="0"/>
                  <a:ea typeface="Corbel" charset="0"/>
                  <a:cs typeface="Corbel" charset="0"/>
                </a:rPr>
                <a:t>vector x</a:t>
              </a:r>
            </a:p>
          </p:txBody>
        </p:sp>
        <p:sp>
          <p:nvSpPr>
            <p:cNvPr id="14" name="Rectangle 4111"/>
            <p:cNvSpPr>
              <a:spLocks noChangeArrowheads="1"/>
            </p:cNvSpPr>
            <p:nvPr/>
          </p:nvSpPr>
          <p:spPr bwMode="auto">
            <a:xfrm>
              <a:off x="4582" y="1584"/>
              <a:ext cx="73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Corbel" charset="0"/>
                  <a:ea typeface="Corbel" charset="0"/>
                  <a:cs typeface="Corbel" charset="0"/>
                </a:rPr>
                <a:t>output </a:t>
              </a:r>
              <a:r>
                <a:rPr lang="en-US" altLang="en-US" sz="2000" i="1">
                  <a:latin typeface="Corbel" charset="0"/>
                  <a:ea typeface="Corbel" charset="0"/>
                  <a:cs typeface="Corbel" charset="0"/>
                </a:rPr>
                <a:t>y</a:t>
              </a:r>
            </a:p>
          </p:txBody>
        </p:sp>
        <p:sp>
          <p:nvSpPr>
            <p:cNvPr id="15" name="Rectangle 4112"/>
            <p:cNvSpPr>
              <a:spLocks noChangeArrowheads="1"/>
            </p:cNvSpPr>
            <p:nvPr/>
          </p:nvSpPr>
          <p:spPr bwMode="auto">
            <a:xfrm>
              <a:off x="3134" y="2506"/>
              <a:ext cx="866"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Corbel" charset="0"/>
                  <a:ea typeface="Corbel" charset="0"/>
                  <a:cs typeface="Corbel" charset="0"/>
                </a:rPr>
                <a:t>Activation</a:t>
              </a:r>
            </a:p>
            <a:p>
              <a:pPr algn="ctr">
                <a:spcBef>
                  <a:spcPct val="0"/>
                </a:spcBef>
                <a:buClrTx/>
                <a:buSzTx/>
                <a:buFontTx/>
                <a:buNone/>
              </a:pPr>
              <a:r>
                <a:rPr lang="en-US" altLang="en-US" sz="2000">
                  <a:latin typeface="Corbel" charset="0"/>
                  <a:ea typeface="Corbel" charset="0"/>
                  <a:cs typeface="Corbel" charset="0"/>
                </a:rPr>
                <a:t>function</a:t>
              </a:r>
            </a:p>
          </p:txBody>
        </p:sp>
        <p:sp>
          <p:nvSpPr>
            <p:cNvPr id="16" name="Oval 4113"/>
            <p:cNvSpPr>
              <a:spLocks noChangeArrowheads="1"/>
            </p:cNvSpPr>
            <p:nvPr/>
          </p:nvSpPr>
          <p:spPr bwMode="auto">
            <a:xfrm>
              <a:off x="2719" y="798"/>
              <a:ext cx="401" cy="402"/>
            </a:xfrm>
            <a:prstGeom prst="ellipse">
              <a:avLst/>
            </a:prstGeom>
            <a:solidFill>
              <a:srgbClr val="00FFCC"/>
            </a:solidFill>
            <a:ln w="12700">
              <a:solidFill>
                <a:srgbClr val="000000"/>
              </a:solidFill>
              <a:round/>
              <a:headEnd/>
              <a:tailEnd/>
            </a:ln>
          </p:spPr>
          <p:txBody>
            <a:bodyPr wrap="none" lIns="92075" tIns="46038" rIns="92075" bIns="46038"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000">
                <a:latin typeface="Corbel" charset="0"/>
                <a:ea typeface="Corbel" charset="0"/>
                <a:cs typeface="Corbel" charset="0"/>
              </a:endParaRPr>
            </a:p>
          </p:txBody>
        </p:sp>
        <p:sp>
          <p:nvSpPr>
            <p:cNvPr id="17" name="Line 4114"/>
            <p:cNvSpPr>
              <a:spLocks noChangeShapeType="1"/>
            </p:cNvSpPr>
            <p:nvPr/>
          </p:nvSpPr>
          <p:spPr bwMode="auto">
            <a:xfrm flipH="1">
              <a:off x="2918" y="1200"/>
              <a:ext cx="10" cy="435"/>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600">
                <a:latin typeface="Corbel" charset="0"/>
                <a:ea typeface="Corbel" charset="0"/>
                <a:cs typeface="Corbel" charset="0"/>
              </a:endParaRPr>
            </a:p>
          </p:txBody>
        </p:sp>
        <p:sp>
          <p:nvSpPr>
            <p:cNvPr id="18" name="Rectangle 4115"/>
            <p:cNvSpPr>
              <a:spLocks noChangeArrowheads="1"/>
            </p:cNvSpPr>
            <p:nvPr/>
          </p:nvSpPr>
          <p:spPr bwMode="auto">
            <a:xfrm>
              <a:off x="1025" y="2506"/>
              <a:ext cx="742" cy="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a:latin typeface="Corbel" charset="0"/>
                  <a:ea typeface="Corbel" charset="0"/>
                  <a:cs typeface="Corbel" charset="0"/>
                </a:rPr>
                <a:t>weight</a:t>
              </a:r>
            </a:p>
            <a:p>
              <a:pPr algn="ctr">
                <a:spcBef>
                  <a:spcPct val="0"/>
                </a:spcBef>
                <a:buClrTx/>
                <a:buSzTx/>
                <a:buFontTx/>
                <a:buNone/>
              </a:pPr>
              <a:r>
                <a:rPr lang="en-US" altLang="en-US" sz="2000">
                  <a:latin typeface="Corbel" charset="0"/>
                  <a:ea typeface="Corbel" charset="0"/>
                  <a:cs typeface="Corbel" charset="0"/>
                </a:rPr>
                <a:t>vector w</a:t>
              </a:r>
            </a:p>
          </p:txBody>
        </p:sp>
        <p:sp>
          <p:nvSpPr>
            <p:cNvPr id="19" name="Freeform 4116"/>
            <p:cNvSpPr>
              <a:spLocks/>
            </p:cNvSpPr>
            <p:nvPr/>
          </p:nvSpPr>
          <p:spPr bwMode="auto">
            <a:xfrm>
              <a:off x="2064" y="991"/>
              <a:ext cx="568" cy="1220"/>
            </a:xfrm>
            <a:custGeom>
              <a:avLst/>
              <a:gdLst>
                <a:gd name="T0" fmla="*/ 0 w 568"/>
                <a:gd name="T1" fmla="*/ 0 h 1220"/>
                <a:gd name="T2" fmla="*/ 0 w 568"/>
                <a:gd name="T3" fmla="*/ 1219 h 1220"/>
                <a:gd name="T4" fmla="*/ 254 w 568"/>
                <a:gd name="T5" fmla="*/ 1219 h 1220"/>
                <a:gd name="T6" fmla="*/ 567 w 568"/>
                <a:gd name="T7" fmla="*/ 632 h 1220"/>
                <a:gd name="T8" fmla="*/ 254 w 568"/>
                <a:gd name="T9" fmla="*/ 14 h 1220"/>
                <a:gd name="T10" fmla="*/ 0 w 568"/>
                <a:gd name="T11" fmla="*/ 0 h 1220"/>
                <a:gd name="T12" fmla="*/ 0 60000 65536"/>
                <a:gd name="T13" fmla="*/ 0 60000 65536"/>
                <a:gd name="T14" fmla="*/ 0 60000 65536"/>
                <a:gd name="T15" fmla="*/ 0 60000 65536"/>
                <a:gd name="T16" fmla="*/ 0 60000 65536"/>
                <a:gd name="T17" fmla="*/ 0 60000 65536"/>
                <a:gd name="T18" fmla="*/ 0 w 568"/>
                <a:gd name="T19" fmla="*/ 0 h 1220"/>
                <a:gd name="T20" fmla="*/ 568 w 568"/>
                <a:gd name="T21" fmla="*/ 1220 h 1220"/>
              </a:gdLst>
              <a:ahLst/>
              <a:cxnLst>
                <a:cxn ang="T12">
                  <a:pos x="T0" y="T1"/>
                </a:cxn>
                <a:cxn ang="T13">
                  <a:pos x="T2" y="T3"/>
                </a:cxn>
                <a:cxn ang="T14">
                  <a:pos x="T4" y="T5"/>
                </a:cxn>
                <a:cxn ang="T15">
                  <a:pos x="T6" y="T7"/>
                </a:cxn>
                <a:cxn ang="T16">
                  <a:pos x="T8" y="T9"/>
                </a:cxn>
                <a:cxn ang="T17">
                  <a:pos x="T10" y="T11"/>
                </a:cxn>
              </a:cxnLst>
              <a:rect l="T18" t="T19" r="T20" b="T21"/>
              <a:pathLst>
                <a:path w="568" h="1220">
                  <a:moveTo>
                    <a:pt x="0" y="0"/>
                  </a:moveTo>
                  <a:lnTo>
                    <a:pt x="0" y="1219"/>
                  </a:lnTo>
                  <a:lnTo>
                    <a:pt x="254" y="1219"/>
                  </a:lnTo>
                  <a:lnTo>
                    <a:pt x="567" y="632"/>
                  </a:lnTo>
                  <a:lnTo>
                    <a:pt x="254" y="14"/>
                  </a:lnTo>
                  <a:lnTo>
                    <a:pt x="0" y="0"/>
                  </a:lnTo>
                </a:path>
              </a:pathLst>
            </a:custGeom>
            <a:solidFill>
              <a:srgbClr val="99CCFF"/>
            </a:solidFill>
            <a:ln w="12700" cap="rnd">
              <a:solidFill>
                <a:srgbClr val="000000"/>
              </a:solidFill>
              <a:round/>
              <a:headEnd/>
              <a:tailEnd/>
            </a:ln>
          </p:spPr>
          <p:txBody>
            <a:bodyPr/>
            <a:lstStyle/>
            <a:p>
              <a:endParaRPr lang="en-US" sz="1600">
                <a:latin typeface="Corbel" charset="0"/>
                <a:ea typeface="Corbel" charset="0"/>
                <a:cs typeface="Corbel" charset="0"/>
              </a:endParaRPr>
            </a:p>
          </p:txBody>
        </p:sp>
        <p:sp>
          <p:nvSpPr>
            <p:cNvPr id="20" name="Rectangle 4117"/>
            <p:cNvSpPr>
              <a:spLocks noChangeArrowheads="1"/>
            </p:cNvSpPr>
            <p:nvPr/>
          </p:nvSpPr>
          <p:spPr bwMode="auto">
            <a:xfrm>
              <a:off x="2145" y="1387"/>
              <a:ext cx="263"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3200">
                  <a:latin typeface="Corbel" charset="0"/>
                  <a:ea typeface="Corbel" charset="0"/>
                  <a:cs typeface="Corbel" charset="0"/>
                </a:rPr>
                <a:t>å</a:t>
              </a:r>
            </a:p>
          </p:txBody>
        </p:sp>
        <p:sp>
          <p:nvSpPr>
            <p:cNvPr id="21" name="Line 4118"/>
            <p:cNvSpPr>
              <a:spLocks noChangeShapeType="1"/>
            </p:cNvSpPr>
            <p:nvPr/>
          </p:nvSpPr>
          <p:spPr bwMode="auto">
            <a:xfrm>
              <a:off x="1643" y="1126"/>
              <a:ext cx="430" cy="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600">
                <a:latin typeface="Corbel" charset="0"/>
                <a:ea typeface="Corbel" charset="0"/>
                <a:cs typeface="Corbel" charset="0"/>
              </a:endParaRPr>
            </a:p>
          </p:txBody>
        </p:sp>
        <p:sp>
          <p:nvSpPr>
            <p:cNvPr id="22" name="Rectangle 4119"/>
            <p:cNvSpPr>
              <a:spLocks noChangeArrowheads="1"/>
            </p:cNvSpPr>
            <p:nvPr/>
          </p:nvSpPr>
          <p:spPr bwMode="auto">
            <a:xfrm>
              <a:off x="1276" y="979"/>
              <a:ext cx="31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i="1">
                  <a:latin typeface="Corbel" charset="0"/>
                  <a:ea typeface="Corbel" charset="0"/>
                  <a:cs typeface="Corbel" charset="0"/>
                </a:rPr>
                <a:t>w</a:t>
              </a:r>
              <a:r>
                <a:rPr lang="en-US" altLang="en-US" sz="2000" i="1" baseline="-25000">
                  <a:latin typeface="Corbel" charset="0"/>
                  <a:ea typeface="Corbel" charset="0"/>
                  <a:cs typeface="Corbel" charset="0"/>
                </a:rPr>
                <a:t>0</a:t>
              </a:r>
            </a:p>
          </p:txBody>
        </p:sp>
        <p:sp>
          <p:nvSpPr>
            <p:cNvPr id="23" name="Line 4120"/>
            <p:cNvSpPr>
              <a:spLocks noChangeShapeType="1"/>
            </p:cNvSpPr>
            <p:nvPr/>
          </p:nvSpPr>
          <p:spPr bwMode="auto">
            <a:xfrm>
              <a:off x="817" y="1126"/>
              <a:ext cx="431" cy="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600">
                <a:latin typeface="Corbel" charset="0"/>
                <a:ea typeface="Corbel" charset="0"/>
                <a:cs typeface="Corbel" charset="0"/>
              </a:endParaRPr>
            </a:p>
          </p:txBody>
        </p:sp>
        <p:sp>
          <p:nvSpPr>
            <p:cNvPr id="24" name="Line 4121"/>
            <p:cNvSpPr>
              <a:spLocks noChangeShapeType="1"/>
            </p:cNvSpPr>
            <p:nvPr/>
          </p:nvSpPr>
          <p:spPr bwMode="auto">
            <a:xfrm>
              <a:off x="1634" y="1482"/>
              <a:ext cx="430" cy="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600">
                <a:latin typeface="Corbel" charset="0"/>
                <a:ea typeface="Corbel" charset="0"/>
                <a:cs typeface="Corbel" charset="0"/>
              </a:endParaRPr>
            </a:p>
          </p:txBody>
        </p:sp>
        <p:sp>
          <p:nvSpPr>
            <p:cNvPr id="25" name="Rectangle 4122"/>
            <p:cNvSpPr>
              <a:spLocks noChangeArrowheads="1"/>
            </p:cNvSpPr>
            <p:nvPr/>
          </p:nvSpPr>
          <p:spPr bwMode="auto">
            <a:xfrm>
              <a:off x="1270" y="1335"/>
              <a:ext cx="30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i="1">
                  <a:latin typeface="Corbel" charset="0"/>
                  <a:ea typeface="Corbel" charset="0"/>
                  <a:cs typeface="Corbel" charset="0"/>
                </a:rPr>
                <a:t>w</a:t>
              </a:r>
              <a:r>
                <a:rPr lang="en-US" altLang="en-US" sz="2000" i="1" baseline="-25000">
                  <a:latin typeface="Corbel" charset="0"/>
                  <a:ea typeface="Corbel" charset="0"/>
                  <a:cs typeface="Corbel" charset="0"/>
                </a:rPr>
                <a:t>1</a:t>
              </a:r>
            </a:p>
          </p:txBody>
        </p:sp>
        <p:sp>
          <p:nvSpPr>
            <p:cNvPr id="26" name="Line 4123"/>
            <p:cNvSpPr>
              <a:spLocks noChangeShapeType="1"/>
            </p:cNvSpPr>
            <p:nvPr/>
          </p:nvSpPr>
          <p:spPr bwMode="auto">
            <a:xfrm>
              <a:off x="808" y="1482"/>
              <a:ext cx="431" cy="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600">
                <a:latin typeface="Corbel" charset="0"/>
                <a:ea typeface="Corbel" charset="0"/>
                <a:cs typeface="Corbel" charset="0"/>
              </a:endParaRPr>
            </a:p>
          </p:txBody>
        </p:sp>
        <p:sp>
          <p:nvSpPr>
            <p:cNvPr id="27" name="Line 4124"/>
            <p:cNvSpPr>
              <a:spLocks noChangeShapeType="1"/>
            </p:cNvSpPr>
            <p:nvPr/>
          </p:nvSpPr>
          <p:spPr bwMode="auto">
            <a:xfrm>
              <a:off x="1633" y="2066"/>
              <a:ext cx="430"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600">
                <a:latin typeface="Corbel" charset="0"/>
                <a:ea typeface="Corbel" charset="0"/>
                <a:cs typeface="Corbel" charset="0"/>
              </a:endParaRPr>
            </a:p>
          </p:txBody>
        </p:sp>
        <p:sp>
          <p:nvSpPr>
            <p:cNvPr id="28" name="Rectangle 4125"/>
            <p:cNvSpPr>
              <a:spLocks noChangeArrowheads="1"/>
            </p:cNvSpPr>
            <p:nvPr/>
          </p:nvSpPr>
          <p:spPr bwMode="auto">
            <a:xfrm>
              <a:off x="1265" y="1919"/>
              <a:ext cx="311"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i="1">
                  <a:latin typeface="Corbel" charset="0"/>
                  <a:ea typeface="Corbel" charset="0"/>
                  <a:cs typeface="Corbel" charset="0"/>
                </a:rPr>
                <a:t>w</a:t>
              </a:r>
              <a:r>
                <a:rPr lang="en-US" altLang="en-US" sz="2000" i="1" baseline="-25000">
                  <a:latin typeface="Corbel" charset="0"/>
                  <a:ea typeface="Corbel" charset="0"/>
                  <a:cs typeface="Corbel" charset="0"/>
                </a:rPr>
                <a:t>n</a:t>
              </a:r>
            </a:p>
          </p:txBody>
        </p:sp>
        <p:sp>
          <p:nvSpPr>
            <p:cNvPr id="29" name="Line 4126"/>
            <p:cNvSpPr>
              <a:spLocks noChangeShapeType="1"/>
            </p:cNvSpPr>
            <p:nvPr/>
          </p:nvSpPr>
          <p:spPr bwMode="auto">
            <a:xfrm>
              <a:off x="807" y="2066"/>
              <a:ext cx="431"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600">
                <a:latin typeface="Corbel" charset="0"/>
                <a:ea typeface="Corbel" charset="0"/>
                <a:cs typeface="Corbel" charset="0"/>
              </a:endParaRPr>
            </a:p>
          </p:txBody>
        </p:sp>
        <p:sp>
          <p:nvSpPr>
            <p:cNvPr id="30" name="Rectangle 4127"/>
            <p:cNvSpPr>
              <a:spLocks noChangeArrowheads="1"/>
            </p:cNvSpPr>
            <p:nvPr/>
          </p:nvSpPr>
          <p:spPr bwMode="auto">
            <a:xfrm>
              <a:off x="435" y="951"/>
              <a:ext cx="265"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i="1">
                  <a:latin typeface="Corbel" charset="0"/>
                  <a:ea typeface="Corbel" charset="0"/>
                  <a:cs typeface="Corbel" charset="0"/>
                </a:rPr>
                <a:t>x</a:t>
              </a:r>
              <a:r>
                <a:rPr lang="en-US" altLang="en-US" sz="2000" i="1" baseline="-25000">
                  <a:latin typeface="Corbel" charset="0"/>
                  <a:ea typeface="Corbel" charset="0"/>
                  <a:cs typeface="Corbel" charset="0"/>
                </a:rPr>
                <a:t>0</a:t>
              </a:r>
            </a:p>
          </p:txBody>
        </p:sp>
        <p:sp>
          <p:nvSpPr>
            <p:cNvPr id="31" name="Rectangle 4128"/>
            <p:cNvSpPr>
              <a:spLocks noChangeArrowheads="1"/>
            </p:cNvSpPr>
            <p:nvPr/>
          </p:nvSpPr>
          <p:spPr bwMode="auto">
            <a:xfrm>
              <a:off x="457" y="1326"/>
              <a:ext cx="25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i="1">
                  <a:latin typeface="Corbel" charset="0"/>
                  <a:ea typeface="Corbel" charset="0"/>
                  <a:cs typeface="Corbel" charset="0"/>
                </a:rPr>
                <a:t>x</a:t>
              </a:r>
              <a:r>
                <a:rPr lang="en-US" altLang="en-US" sz="2000" i="1" baseline="-25000">
                  <a:latin typeface="Corbel" charset="0"/>
                  <a:ea typeface="Corbel" charset="0"/>
                  <a:cs typeface="Corbel" charset="0"/>
                </a:rPr>
                <a:t>1</a:t>
              </a:r>
            </a:p>
          </p:txBody>
        </p:sp>
        <p:sp>
          <p:nvSpPr>
            <p:cNvPr id="32" name="Rectangle 4129"/>
            <p:cNvSpPr>
              <a:spLocks noChangeArrowheads="1"/>
            </p:cNvSpPr>
            <p:nvPr/>
          </p:nvSpPr>
          <p:spPr bwMode="auto">
            <a:xfrm>
              <a:off x="472" y="1883"/>
              <a:ext cx="26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000" i="1">
                  <a:latin typeface="Corbel" charset="0"/>
                  <a:ea typeface="Corbel" charset="0"/>
                  <a:cs typeface="Corbel" charset="0"/>
                </a:rPr>
                <a:t>x</a:t>
              </a:r>
              <a:r>
                <a:rPr lang="en-US" altLang="en-US" sz="2000" i="1" baseline="-25000">
                  <a:latin typeface="Corbel" charset="0"/>
                  <a:ea typeface="Corbel" charset="0"/>
                  <a:cs typeface="Corbel" charset="0"/>
                </a:rPr>
                <a:t>n</a:t>
              </a:r>
            </a:p>
          </p:txBody>
        </p:sp>
        <p:grpSp>
          <p:nvGrpSpPr>
            <p:cNvPr id="33" name="Group 41"/>
            <p:cNvGrpSpPr>
              <a:grpSpLocks/>
            </p:cNvGrpSpPr>
            <p:nvPr/>
          </p:nvGrpSpPr>
          <p:grpSpPr bwMode="auto">
            <a:xfrm>
              <a:off x="3360" y="2016"/>
              <a:ext cx="528" cy="384"/>
              <a:chOff x="3408" y="2352"/>
              <a:chExt cx="528" cy="384"/>
            </a:xfrm>
          </p:grpSpPr>
          <p:sp>
            <p:nvSpPr>
              <p:cNvPr id="36" name="Rectangle 4130"/>
              <p:cNvSpPr>
                <a:spLocks noChangeArrowheads="1"/>
              </p:cNvSpPr>
              <p:nvPr/>
            </p:nvSpPr>
            <p:spPr bwMode="auto">
              <a:xfrm>
                <a:off x="3408" y="2352"/>
                <a:ext cx="528"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600">
                  <a:latin typeface="Corbel" charset="0"/>
                  <a:ea typeface="Corbel" charset="0"/>
                  <a:cs typeface="Corbel" charset="0"/>
                </a:endParaRPr>
              </a:p>
            </p:txBody>
          </p:sp>
          <p:sp>
            <p:nvSpPr>
              <p:cNvPr id="37" name="Line 4131"/>
              <p:cNvSpPr>
                <a:spLocks noChangeShapeType="1"/>
              </p:cNvSpPr>
              <p:nvPr/>
            </p:nvSpPr>
            <p:spPr bwMode="auto">
              <a:xfrm>
                <a:off x="3408" y="2736"/>
                <a:ext cx="240" cy="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sz="1600">
                  <a:latin typeface="Corbel" charset="0"/>
                  <a:ea typeface="Corbel" charset="0"/>
                  <a:cs typeface="Corbel" charset="0"/>
                </a:endParaRPr>
              </a:p>
            </p:txBody>
          </p:sp>
          <p:sp>
            <p:nvSpPr>
              <p:cNvPr id="38" name="Line 4132"/>
              <p:cNvSpPr>
                <a:spLocks noChangeShapeType="1"/>
              </p:cNvSpPr>
              <p:nvPr/>
            </p:nvSpPr>
            <p:spPr bwMode="auto">
              <a:xfrm flipV="1">
                <a:off x="3648" y="2352"/>
                <a:ext cx="0" cy="384"/>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sz="1600">
                  <a:latin typeface="Corbel" charset="0"/>
                  <a:ea typeface="Corbel" charset="0"/>
                  <a:cs typeface="Corbel" charset="0"/>
                </a:endParaRPr>
              </a:p>
            </p:txBody>
          </p:sp>
          <p:sp>
            <p:nvSpPr>
              <p:cNvPr id="39" name="Line 4133"/>
              <p:cNvSpPr>
                <a:spLocks noChangeShapeType="1"/>
              </p:cNvSpPr>
              <p:nvPr/>
            </p:nvSpPr>
            <p:spPr bwMode="auto">
              <a:xfrm>
                <a:off x="3648" y="2352"/>
                <a:ext cx="240" cy="0"/>
              </a:xfrm>
              <a:prstGeom prst="line">
                <a:avLst/>
              </a:prstGeom>
              <a:noFill/>
              <a:ln w="38100">
                <a:solidFill>
                  <a:schemeClr val="hlink"/>
                </a:solidFill>
                <a:miter lim="800000"/>
                <a:headEnd/>
                <a:tailEnd/>
              </a:ln>
              <a:extLst>
                <a:ext uri="{909E8E84-426E-40DD-AFC4-6F175D3DCCD1}">
                  <a14:hiddenFill xmlns:a14="http://schemas.microsoft.com/office/drawing/2010/main">
                    <a:noFill/>
                  </a14:hiddenFill>
                </a:ext>
              </a:extLst>
            </p:spPr>
            <p:txBody>
              <a:bodyPr wrap="none"/>
              <a:lstStyle/>
              <a:p>
                <a:endParaRPr lang="en-US" sz="1600">
                  <a:latin typeface="Corbel" charset="0"/>
                  <a:ea typeface="Corbel" charset="0"/>
                  <a:cs typeface="Corbel" charset="0"/>
                </a:endParaRPr>
              </a:p>
            </p:txBody>
          </p:sp>
        </p:grpSp>
        <p:graphicFrame>
          <p:nvGraphicFramePr>
            <p:cNvPr id="34" name="Object 4134"/>
            <p:cNvGraphicFramePr>
              <a:graphicFrameLocks noChangeAspect="1"/>
            </p:cNvGraphicFramePr>
            <p:nvPr/>
          </p:nvGraphicFramePr>
          <p:xfrm>
            <a:off x="4224" y="2016"/>
            <a:ext cx="1488" cy="716"/>
          </p:xfrm>
          <a:graphic>
            <a:graphicData uri="http://schemas.openxmlformats.org/presentationml/2006/ole">
              <mc:AlternateContent xmlns:mc="http://schemas.openxmlformats.org/markup-compatibility/2006">
                <mc:Choice xmlns:v="urn:schemas-microsoft-com:vml" Requires="v">
                  <p:oleObj spid="_x0000_s2066" name="Equation" r:id="rId3" imgW="1371600" imgH="660400" progId="Equation.3">
                    <p:embed/>
                  </p:oleObj>
                </mc:Choice>
                <mc:Fallback>
                  <p:oleObj name="Equation" r:id="rId3" imgW="1371600" imgH="660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2016"/>
                          <a:ext cx="1488" cy="7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 name="Text Box 43"/>
            <p:cNvSpPr txBox="1">
              <a:spLocks noChangeArrowheads="1"/>
            </p:cNvSpPr>
            <p:nvPr/>
          </p:nvSpPr>
          <p:spPr bwMode="auto">
            <a:xfrm>
              <a:off x="3079" y="767"/>
              <a:ext cx="48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a:latin typeface="Corbel" charset="0"/>
                  <a:ea typeface="Corbel" charset="0"/>
                  <a:cs typeface="Corbel" charset="0"/>
                </a:rPr>
                <a:t>bias</a:t>
              </a:r>
            </a:p>
          </p:txBody>
        </p:sp>
      </p:grpSp>
    </p:spTree>
    <p:extLst>
      <p:ext uri="{BB962C8B-B14F-4D97-AF65-F5344CB8AC3E}">
        <p14:creationId xmlns:p14="http://schemas.microsoft.com/office/powerpoint/2010/main" val="117035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A Multi-Layer Feed-Forward Neural </a:t>
            </a:r>
            <a:r>
              <a:rPr lang="en-US" altLang="en-US" dirty="0" smtClean="0"/>
              <a:t>Network</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4</a:t>
            </a:fld>
            <a:endParaRPr lang="en-US"/>
          </a:p>
        </p:txBody>
      </p:sp>
      <p:grpSp>
        <p:nvGrpSpPr>
          <p:cNvPr id="5" name="Group 4"/>
          <p:cNvGrpSpPr/>
          <p:nvPr/>
        </p:nvGrpSpPr>
        <p:grpSpPr>
          <a:xfrm>
            <a:off x="347623" y="2547873"/>
            <a:ext cx="4164070" cy="3837507"/>
            <a:chOff x="1856298" y="1600200"/>
            <a:chExt cx="6225345" cy="5049838"/>
          </a:xfrm>
        </p:grpSpPr>
        <p:grpSp>
          <p:nvGrpSpPr>
            <p:cNvPr id="6" name="Group 3"/>
            <p:cNvGrpSpPr>
              <a:grpSpLocks/>
            </p:cNvGrpSpPr>
            <p:nvPr/>
          </p:nvGrpSpPr>
          <p:grpSpPr bwMode="auto">
            <a:xfrm>
              <a:off x="3962400" y="1701800"/>
              <a:ext cx="3409950" cy="4948238"/>
              <a:chOff x="1536" y="1072"/>
              <a:chExt cx="2148" cy="3117"/>
            </a:xfrm>
          </p:grpSpPr>
          <p:sp>
            <p:nvSpPr>
              <p:cNvPr id="14" name="Oval 4"/>
              <p:cNvSpPr>
                <a:spLocks noChangeArrowheads="1"/>
              </p:cNvSpPr>
              <p:nvPr/>
            </p:nvSpPr>
            <p:spPr bwMode="auto">
              <a:xfrm>
                <a:off x="1730" y="1625"/>
                <a:ext cx="340" cy="316"/>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400" b="1">
                  <a:latin typeface="Corbel" charset="0"/>
                  <a:ea typeface="Corbel" charset="0"/>
                  <a:cs typeface="Corbel" charset="0"/>
                </a:endParaRPr>
              </a:p>
            </p:txBody>
          </p:sp>
          <p:sp>
            <p:nvSpPr>
              <p:cNvPr id="15" name="Oval 5"/>
              <p:cNvSpPr>
                <a:spLocks noChangeArrowheads="1"/>
              </p:cNvSpPr>
              <p:nvPr/>
            </p:nvSpPr>
            <p:spPr bwMode="auto">
              <a:xfrm>
                <a:off x="2430" y="1642"/>
                <a:ext cx="340" cy="316"/>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400" b="1">
                  <a:latin typeface="Corbel" charset="0"/>
                  <a:ea typeface="Corbel" charset="0"/>
                  <a:cs typeface="Corbel" charset="0"/>
                </a:endParaRPr>
              </a:p>
            </p:txBody>
          </p:sp>
          <p:sp>
            <p:nvSpPr>
              <p:cNvPr id="16" name="Oval 6"/>
              <p:cNvSpPr>
                <a:spLocks noChangeArrowheads="1"/>
              </p:cNvSpPr>
              <p:nvPr/>
            </p:nvSpPr>
            <p:spPr bwMode="auto">
              <a:xfrm>
                <a:off x="3094" y="1642"/>
                <a:ext cx="340" cy="316"/>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400" b="1">
                  <a:latin typeface="Corbel" charset="0"/>
                  <a:ea typeface="Corbel" charset="0"/>
                  <a:cs typeface="Corbel" charset="0"/>
                </a:endParaRPr>
              </a:p>
            </p:txBody>
          </p:sp>
          <p:sp>
            <p:nvSpPr>
              <p:cNvPr id="17" name="Oval 7"/>
              <p:cNvSpPr>
                <a:spLocks noChangeArrowheads="1"/>
              </p:cNvSpPr>
              <p:nvPr/>
            </p:nvSpPr>
            <p:spPr bwMode="auto">
              <a:xfrm>
                <a:off x="2449" y="2432"/>
                <a:ext cx="339" cy="316"/>
              </a:xfrm>
              <a:prstGeom prst="ellipse">
                <a:avLst/>
              </a:prstGeom>
              <a:solidFill>
                <a:schemeClr val="tx1"/>
              </a:solidFill>
              <a:ln w="12700">
                <a:solidFill>
                  <a:srgbClr val="00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400" b="1">
                  <a:latin typeface="Corbel" charset="0"/>
                  <a:ea typeface="Corbel" charset="0"/>
                  <a:cs typeface="Corbel" charset="0"/>
                </a:endParaRPr>
              </a:p>
            </p:txBody>
          </p:sp>
          <p:sp>
            <p:nvSpPr>
              <p:cNvPr id="18" name="Oval 8"/>
              <p:cNvSpPr>
                <a:spLocks noChangeArrowheads="1"/>
              </p:cNvSpPr>
              <p:nvPr/>
            </p:nvSpPr>
            <p:spPr bwMode="auto">
              <a:xfrm>
                <a:off x="3344" y="2432"/>
                <a:ext cx="340" cy="316"/>
              </a:xfrm>
              <a:prstGeom prst="ellipse">
                <a:avLst/>
              </a:prstGeom>
              <a:solidFill>
                <a:schemeClr val="tx1"/>
              </a:solidFill>
              <a:ln w="12700">
                <a:solidFill>
                  <a:srgbClr val="00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400" b="1">
                  <a:latin typeface="Corbel" charset="0"/>
                  <a:ea typeface="Corbel" charset="0"/>
                  <a:cs typeface="Corbel" charset="0"/>
                </a:endParaRPr>
              </a:p>
            </p:txBody>
          </p:sp>
          <p:sp>
            <p:nvSpPr>
              <p:cNvPr id="19" name="Oval 9"/>
              <p:cNvSpPr>
                <a:spLocks noChangeArrowheads="1"/>
              </p:cNvSpPr>
              <p:nvPr/>
            </p:nvSpPr>
            <p:spPr bwMode="auto">
              <a:xfrm>
                <a:off x="1536" y="2448"/>
                <a:ext cx="340" cy="316"/>
              </a:xfrm>
              <a:prstGeom prst="ellipse">
                <a:avLst/>
              </a:prstGeom>
              <a:solidFill>
                <a:schemeClr val="tx1"/>
              </a:solidFill>
              <a:ln w="12700">
                <a:solidFill>
                  <a:srgbClr val="00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400" b="1">
                  <a:latin typeface="Corbel" charset="0"/>
                  <a:ea typeface="Corbel" charset="0"/>
                  <a:cs typeface="Corbel" charset="0"/>
                </a:endParaRPr>
              </a:p>
            </p:txBody>
          </p:sp>
          <p:sp>
            <p:nvSpPr>
              <p:cNvPr id="20" name="Oval 10"/>
              <p:cNvSpPr>
                <a:spLocks noChangeArrowheads="1"/>
              </p:cNvSpPr>
              <p:nvPr/>
            </p:nvSpPr>
            <p:spPr bwMode="auto">
              <a:xfrm>
                <a:off x="2055" y="3288"/>
                <a:ext cx="339" cy="316"/>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400" b="1">
                  <a:latin typeface="Corbel" charset="0"/>
                  <a:ea typeface="Corbel" charset="0"/>
                  <a:cs typeface="Corbel" charset="0"/>
                </a:endParaRPr>
              </a:p>
            </p:txBody>
          </p:sp>
          <p:sp>
            <p:nvSpPr>
              <p:cNvPr id="21" name="Oval 11"/>
              <p:cNvSpPr>
                <a:spLocks noChangeArrowheads="1"/>
              </p:cNvSpPr>
              <p:nvPr/>
            </p:nvSpPr>
            <p:spPr bwMode="auto">
              <a:xfrm>
                <a:off x="2897" y="3269"/>
                <a:ext cx="339" cy="316"/>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1400" b="1">
                  <a:latin typeface="Corbel" charset="0"/>
                  <a:ea typeface="Corbel" charset="0"/>
                  <a:cs typeface="Corbel" charset="0"/>
                </a:endParaRPr>
              </a:p>
            </p:txBody>
          </p:sp>
          <p:sp>
            <p:nvSpPr>
              <p:cNvPr id="22" name="Line 12"/>
              <p:cNvSpPr>
                <a:spLocks noChangeShapeType="1"/>
              </p:cNvSpPr>
              <p:nvPr/>
            </p:nvSpPr>
            <p:spPr bwMode="auto">
              <a:xfrm flipH="1" flipV="1">
                <a:off x="1768" y="2781"/>
                <a:ext cx="320" cy="537"/>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23" name="Line 13"/>
              <p:cNvSpPr>
                <a:spLocks noChangeShapeType="1"/>
              </p:cNvSpPr>
              <p:nvPr/>
            </p:nvSpPr>
            <p:spPr bwMode="auto">
              <a:xfrm flipV="1">
                <a:off x="2217" y="2732"/>
                <a:ext cx="303" cy="551"/>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24" name="Line 14"/>
              <p:cNvSpPr>
                <a:spLocks noChangeShapeType="1"/>
              </p:cNvSpPr>
              <p:nvPr/>
            </p:nvSpPr>
            <p:spPr bwMode="auto">
              <a:xfrm flipV="1">
                <a:off x="2358" y="2715"/>
                <a:ext cx="1022" cy="619"/>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25" name="Line 15"/>
              <p:cNvSpPr>
                <a:spLocks noChangeShapeType="1"/>
              </p:cNvSpPr>
              <p:nvPr/>
            </p:nvSpPr>
            <p:spPr bwMode="auto">
              <a:xfrm flipH="1" flipV="1">
                <a:off x="1875" y="2714"/>
                <a:ext cx="1020" cy="586"/>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26" name="Line 16"/>
              <p:cNvSpPr>
                <a:spLocks noChangeShapeType="1"/>
              </p:cNvSpPr>
              <p:nvPr/>
            </p:nvSpPr>
            <p:spPr bwMode="auto">
              <a:xfrm flipH="1" flipV="1">
                <a:off x="2735" y="2765"/>
                <a:ext cx="322" cy="502"/>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27" name="Line 17"/>
              <p:cNvSpPr>
                <a:spLocks noChangeShapeType="1"/>
              </p:cNvSpPr>
              <p:nvPr/>
            </p:nvSpPr>
            <p:spPr bwMode="auto">
              <a:xfrm flipV="1">
                <a:off x="3219" y="2799"/>
                <a:ext cx="287" cy="469"/>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28" name="Line 18"/>
              <p:cNvSpPr>
                <a:spLocks noChangeShapeType="1"/>
              </p:cNvSpPr>
              <p:nvPr/>
            </p:nvSpPr>
            <p:spPr bwMode="auto">
              <a:xfrm flipV="1">
                <a:off x="1606" y="1943"/>
                <a:ext cx="268" cy="519"/>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29" name="Line 19"/>
              <p:cNvSpPr>
                <a:spLocks noChangeShapeType="1"/>
              </p:cNvSpPr>
              <p:nvPr/>
            </p:nvSpPr>
            <p:spPr bwMode="auto">
              <a:xfrm flipV="1">
                <a:off x="1767" y="1940"/>
                <a:ext cx="787" cy="504"/>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30" name="Line 20"/>
              <p:cNvSpPr>
                <a:spLocks noChangeShapeType="1"/>
              </p:cNvSpPr>
              <p:nvPr/>
            </p:nvSpPr>
            <p:spPr bwMode="auto">
              <a:xfrm flipV="1">
                <a:off x="1858" y="1959"/>
                <a:ext cx="1380" cy="502"/>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31" name="Line 21"/>
              <p:cNvSpPr>
                <a:spLocks noChangeShapeType="1"/>
              </p:cNvSpPr>
              <p:nvPr/>
            </p:nvSpPr>
            <p:spPr bwMode="auto">
              <a:xfrm flipH="1" flipV="1">
                <a:off x="2017" y="1905"/>
                <a:ext cx="1342" cy="572"/>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32" name="Line 22"/>
              <p:cNvSpPr>
                <a:spLocks noChangeShapeType="1"/>
              </p:cNvSpPr>
              <p:nvPr/>
            </p:nvSpPr>
            <p:spPr bwMode="auto">
              <a:xfrm flipH="1" flipV="1">
                <a:off x="3341" y="1940"/>
                <a:ext cx="197" cy="504"/>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33" name="Line 23"/>
              <p:cNvSpPr>
                <a:spLocks noChangeShapeType="1"/>
              </p:cNvSpPr>
              <p:nvPr/>
            </p:nvSpPr>
            <p:spPr bwMode="auto">
              <a:xfrm flipH="1" flipV="1">
                <a:off x="2679" y="1990"/>
                <a:ext cx="734" cy="453"/>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34" name="Line 24"/>
              <p:cNvSpPr>
                <a:spLocks noChangeShapeType="1"/>
              </p:cNvSpPr>
              <p:nvPr/>
            </p:nvSpPr>
            <p:spPr bwMode="auto">
              <a:xfrm flipH="1" flipV="1">
                <a:off x="1965" y="1960"/>
                <a:ext cx="537" cy="469"/>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35" name="Line 25"/>
              <p:cNvSpPr>
                <a:spLocks noChangeShapeType="1"/>
              </p:cNvSpPr>
              <p:nvPr/>
            </p:nvSpPr>
            <p:spPr bwMode="auto">
              <a:xfrm flipV="1">
                <a:off x="2610" y="1977"/>
                <a:ext cx="0" cy="434"/>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36" name="Line 26"/>
              <p:cNvSpPr>
                <a:spLocks noChangeShapeType="1"/>
              </p:cNvSpPr>
              <p:nvPr/>
            </p:nvSpPr>
            <p:spPr bwMode="auto">
              <a:xfrm flipV="1">
                <a:off x="2736" y="2011"/>
                <a:ext cx="501" cy="451"/>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37" name="Line 27"/>
              <p:cNvSpPr>
                <a:spLocks noChangeShapeType="1"/>
              </p:cNvSpPr>
              <p:nvPr/>
            </p:nvSpPr>
            <p:spPr bwMode="auto">
              <a:xfrm flipV="1">
                <a:off x="2179" y="3604"/>
                <a:ext cx="0" cy="569"/>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38" name="Line 28"/>
              <p:cNvSpPr>
                <a:spLocks noChangeShapeType="1"/>
              </p:cNvSpPr>
              <p:nvPr/>
            </p:nvSpPr>
            <p:spPr bwMode="auto">
              <a:xfrm flipV="1">
                <a:off x="3075" y="3621"/>
                <a:ext cx="0" cy="568"/>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39" name="Line 29"/>
              <p:cNvSpPr>
                <a:spLocks noChangeShapeType="1"/>
              </p:cNvSpPr>
              <p:nvPr/>
            </p:nvSpPr>
            <p:spPr bwMode="auto">
              <a:xfrm flipV="1">
                <a:off x="1875" y="1088"/>
                <a:ext cx="0" cy="568"/>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40" name="Line 30"/>
              <p:cNvSpPr>
                <a:spLocks noChangeShapeType="1"/>
              </p:cNvSpPr>
              <p:nvPr/>
            </p:nvSpPr>
            <p:spPr bwMode="auto">
              <a:xfrm flipV="1">
                <a:off x="2591" y="1072"/>
                <a:ext cx="0" cy="568"/>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sp>
            <p:nvSpPr>
              <p:cNvPr id="41" name="Line 31"/>
              <p:cNvSpPr>
                <a:spLocks noChangeShapeType="1"/>
              </p:cNvSpPr>
              <p:nvPr/>
            </p:nvSpPr>
            <p:spPr bwMode="auto">
              <a:xfrm flipV="1">
                <a:off x="3235" y="1072"/>
                <a:ext cx="0" cy="568"/>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sz="1400" b="1">
                  <a:latin typeface="Corbel" charset="0"/>
                  <a:ea typeface="Corbel" charset="0"/>
                  <a:cs typeface="Corbel" charset="0"/>
                </a:endParaRPr>
              </a:p>
            </p:txBody>
          </p:sp>
        </p:grpSp>
        <p:sp>
          <p:nvSpPr>
            <p:cNvPr id="7" name="Rectangle 32"/>
            <p:cNvSpPr>
              <a:spLocks noChangeArrowheads="1"/>
            </p:cNvSpPr>
            <p:nvPr/>
          </p:nvSpPr>
          <p:spPr bwMode="auto">
            <a:xfrm>
              <a:off x="1986458" y="2514600"/>
              <a:ext cx="1962745" cy="44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600" b="1">
                  <a:latin typeface="Corbel" charset="0"/>
                  <a:ea typeface="Corbel" charset="0"/>
                  <a:cs typeface="Corbel" charset="0"/>
                </a:rPr>
                <a:t>Output layer</a:t>
              </a:r>
            </a:p>
          </p:txBody>
        </p:sp>
        <p:sp>
          <p:nvSpPr>
            <p:cNvPr id="8" name="Rectangle 33"/>
            <p:cNvSpPr>
              <a:spLocks noChangeArrowheads="1"/>
            </p:cNvSpPr>
            <p:nvPr/>
          </p:nvSpPr>
          <p:spPr bwMode="auto">
            <a:xfrm>
              <a:off x="1990846" y="5191124"/>
              <a:ext cx="1706319" cy="44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600" b="1">
                  <a:latin typeface="Corbel" charset="0"/>
                  <a:ea typeface="Corbel" charset="0"/>
                  <a:cs typeface="Corbel" charset="0"/>
                </a:rPr>
                <a:t>Input layer</a:t>
              </a:r>
            </a:p>
          </p:txBody>
        </p:sp>
        <p:sp>
          <p:nvSpPr>
            <p:cNvPr id="9" name="Rectangle 34"/>
            <p:cNvSpPr>
              <a:spLocks noChangeArrowheads="1"/>
            </p:cNvSpPr>
            <p:nvPr/>
          </p:nvSpPr>
          <p:spPr bwMode="auto">
            <a:xfrm>
              <a:off x="1856298" y="3946525"/>
              <a:ext cx="1957952" cy="44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600" b="1">
                  <a:latin typeface="Corbel" charset="0"/>
                  <a:ea typeface="Corbel" charset="0"/>
                  <a:cs typeface="Corbel" charset="0"/>
                </a:rPr>
                <a:t>Hidden layer</a:t>
              </a:r>
            </a:p>
          </p:txBody>
        </p:sp>
        <p:sp>
          <p:nvSpPr>
            <p:cNvPr id="10" name="Rectangle 35"/>
            <p:cNvSpPr>
              <a:spLocks noChangeArrowheads="1"/>
            </p:cNvSpPr>
            <p:nvPr/>
          </p:nvSpPr>
          <p:spPr bwMode="auto">
            <a:xfrm>
              <a:off x="1866428" y="1600200"/>
              <a:ext cx="2142483" cy="44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600" b="1">
                  <a:latin typeface="Corbel" charset="0"/>
                  <a:ea typeface="Corbel" charset="0"/>
                  <a:cs typeface="Corbel" charset="0"/>
                </a:rPr>
                <a:t>Output vector</a:t>
              </a:r>
            </a:p>
          </p:txBody>
        </p:sp>
        <p:sp>
          <p:nvSpPr>
            <p:cNvPr id="11" name="Rectangle 36"/>
            <p:cNvSpPr>
              <a:spLocks noChangeArrowheads="1"/>
            </p:cNvSpPr>
            <p:nvPr/>
          </p:nvSpPr>
          <p:spPr bwMode="auto">
            <a:xfrm>
              <a:off x="1919724" y="6076950"/>
              <a:ext cx="2231154" cy="44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1600" b="1">
                  <a:latin typeface="Corbel" charset="0"/>
                  <a:ea typeface="Corbel" charset="0"/>
                  <a:cs typeface="Corbel" charset="0"/>
                </a:rPr>
                <a:t>Input vector: </a:t>
              </a:r>
              <a:r>
                <a:rPr lang="en-US" altLang="en-US" sz="1600" b="1" i="1">
                  <a:latin typeface="Corbel" charset="0"/>
                  <a:ea typeface="Corbel" charset="0"/>
                  <a:cs typeface="Corbel" charset="0"/>
                </a:rPr>
                <a:t>X</a:t>
              </a:r>
              <a:endParaRPr lang="en-US" altLang="en-US" sz="1600" b="1" i="1" baseline="-25000">
                <a:latin typeface="Corbel" charset="0"/>
                <a:ea typeface="Corbel" charset="0"/>
                <a:cs typeface="Corbel" charset="0"/>
              </a:endParaRPr>
            </a:p>
          </p:txBody>
        </p:sp>
        <p:sp>
          <p:nvSpPr>
            <p:cNvPr id="12" name="Rectangle 37"/>
            <p:cNvSpPr>
              <a:spLocks noChangeArrowheads="1"/>
            </p:cNvSpPr>
            <p:nvPr/>
          </p:nvSpPr>
          <p:spPr bwMode="auto">
            <a:xfrm>
              <a:off x="7434583" y="4521201"/>
              <a:ext cx="647060" cy="48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800" b="1" i="1">
                  <a:latin typeface="Corbel" charset="0"/>
                  <a:ea typeface="Corbel" charset="0"/>
                  <a:cs typeface="Corbel" charset="0"/>
                </a:rPr>
                <a:t>w</a:t>
              </a:r>
              <a:r>
                <a:rPr lang="en-US" altLang="en-US" sz="1800" b="1" i="1" baseline="-25000">
                  <a:latin typeface="Corbel" charset="0"/>
                  <a:ea typeface="Corbel" charset="0"/>
                  <a:cs typeface="Corbel" charset="0"/>
                </a:rPr>
                <a:t>ij</a:t>
              </a:r>
            </a:p>
          </p:txBody>
        </p:sp>
        <p:sp>
          <p:nvSpPr>
            <p:cNvPr id="13" name="Freeform 38"/>
            <p:cNvSpPr>
              <a:spLocks/>
            </p:cNvSpPr>
            <p:nvPr/>
          </p:nvSpPr>
          <p:spPr bwMode="auto">
            <a:xfrm>
              <a:off x="6773864" y="4808539"/>
              <a:ext cx="611187" cy="160337"/>
            </a:xfrm>
            <a:custGeom>
              <a:avLst/>
              <a:gdLst>
                <a:gd name="T0" fmla="*/ 2147483647 w 385"/>
                <a:gd name="T1" fmla="*/ 0 h 101"/>
                <a:gd name="T2" fmla="*/ 2147483647 w 385"/>
                <a:gd name="T3" fmla="*/ 2147483647 h 101"/>
                <a:gd name="T4" fmla="*/ 2147483647 w 385"/>
                <a:gd name="T5" fmla="*/ 2147483647 h 101"/>
                <a:gd name="T6" fmla="*/ 2147483647 w 385"/>
                <a:gd name="T7" fmla="*/ 2147483647 h 101"/>
                <a:gd name="T8" fmla="*/ 2147483647 w 385"/>
                <a:gd name="T9" fmla="*/ 2147483647 h 101"/>
                <a:gd name="T10" fmla="*/ 2147483647 w 385"/>
                <a:gd name="T11" fmla="*/ 2147483647 h 101"/>
                <a:gd name="T12" fmla="*/ 2147483647 w 385"/>
                <a:gd name="T13" fmla="*/ 2147483647 h 101"/>
                <a:gd name="T14" fmla="*/ 2147483647 w 385"/>
                <a:gd name="T15" fmla="*/ 2147483647 h 101"/>
                <a:gd name="T16" fmla="*/ 2147483647 w 385"/>
                <a:gd name="T17" fmla="*/ 2147483647 h 101"/>
                <a:gd name="T18" fmla="*/ 2147483647 w 385"/>
                <a:gd name="T19" fmla="*/ 2147483647 h 101"/>
                <a:gd name="T20" fmla="*/ 2147483647 w 385"/>
                <a:gd name="T21" fmla="*/ 2147483647 h 101"/>
                <a:gd name="T22" fmla="*/ 2147483647 w 385"/>
                <a:gd name="T23" fmla="*/ 2147483647 h 101"/>
                <a:gd name="T24" fmla="*/ 0 w 385"/>
                <a:gd name="T25" fmla="*/ 2147483647 h 10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5"/>
                <a:gd name="T40" fmla="*/ 0 h 101"/>
                <a:gd name="T41" fmla="*/ 385 w 385"/>
                <a:gd name="T42" fmla="*/ 101 h 10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5" h="101">
                  <a:moveTo>
                    <a:pt x="384" y="0"/>
                  </a:moveTo>
                  <a:lnTo>
                    <a:pt x="313" y="5"/>
                  </a:lnTo>
                  <a:lnTo>
                    <a:pt x="254" y="15"/>
                  </a:lnTo>
                  <a:lnTo>
                    <a:pt x="230" y="25"/>
                  </a:lnTo>
                  <a:lnTo>
                    <a:pt x="213" y="30"/>
                  </a:lnTo>
                  <a:lnTo>
                    <a:pt x="201" y="40"/>
                  </a:lnTo>
                  <a:lnTo>
                    <a:pt x="195" y="50"/>
                  </a:lnTo>
                  <a:lnTo>
                    <a:pt x="189" y="60"/>
                  </a:lnTo>
                  <a:lnTo>
                    <a:pt x="177" y="70"/>
                  </a:lnTo>
                  <a:lnTo>
                    <a:pt x="160" y="75"/>
                  </a:lnTo>
                  <a:lnTo>
                    <a:pt x="136" y="85"/>
                  </a:lnTo>
                  <a:lnTo>
                    <a:pt x="71" y="95"/>
                  </a:lnTo>
                  <a:lnTo>
                    <a:pt x="0" y="100"/>
                  </a:lnTo>
                </a:path>
              </a:pathLst>
            </a:custGeom>
            <a:noFill/>
            <a:ln w="12700" cap="rnd">
              <a:solidFill>
                <a:srgbClr val="00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en-US" sz="1400" b="1">
                <a:latin typeface="Corbel" charset="0"/>
                <a:ea typeface="Corbel" charset="0"/>
                <a:cs typeface="Corbel" charset="0"/>
              </a:endParaRPr>
            </a:p>
          </p:txBody>
        </p:sp>
      </p:grpSp>
      <p:graphicFrame>
        <p:nvGraphicFramePr>
          <p:cNvPr id="42" name="Object 42"/>
          <p:cNvGraphicFramePr>
            <a:graphicFrameLocks noChangeAspect="1"/>
          </p:cNvGraphicFramePr>
          <p:nvPr>
            <p:extLst/>
          </p:nvPr>
        </p:nvGraphicFramePr>
        <p:xfrm>
          <a:off x="489908" y="1845927"/>
          <a:ext cx="3705225" cy="544513"/>
        </p:xfrm>
        <a:graphic>
          <a:graphicData uri="http://schemas.openxmlformats.org/presentationml/2006/ole">
            <mc:AlternateContent xmlns:mc="http://schemas.openxmlformats.org/markup-compatibility/2006">
              <mc:Choice xmlns:v="urn:schemas-microsoft-com:vml" Requires="v">
                <p:oleObj spid="_x0000_s3090" name="Equation" r:id="rId3" imgW="1726451" imgH="253890" progId="Equation.3">
                  <p:embed/>
                </p:oleObj>
              </mc:Choice>
              <mc:Fallback>
                <p:oleObj name="Equation" r:id="rId3" imgW="1726451"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08" y="1845927"/>
                        <a:ext cx="3705225" cy="544513"/>
                      </a:xfrm>
                      <a:prstGeom prst="rect">
                        <a:avLst/>
                      </a:prstGeom>
                      <a:solidFill>
                        <a:srgbClr val="FFFF00"/>
                      </a:solidFill>
                      <a:ln w="9525">
                        <a:solidFill>
                          <a:schemeClr val="tx1"/>
                        </a:solidFill>
                        <a:miter lim="800000"/>
                        <a:headEnd/>
                        <a:tailEnd/>
                      </a:ln>
                      <a:effectLst/>
                      <a:extLst/>
                    </p:spPr>
                  </p:pic>
                </p:oleObj>
              </mc:Fallback>
            </mc:AlternateContent>
          </a:graphicData>
        </a:graphic>
      </p:graphicFrame>
      <p:pic>
        <p:nvPicPr>
          <p:cNvPr id="43" name="Picture 27" descr="https://upload.wikimedia.org/wikipedia/commons/thumb/4/46/Colored_neural_network.svg/296px-Colored_neural_network.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1449" y="2089054"/>
            <a:ext cx="3275351" cy="3833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73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How a Multi-Layer Neural Network Works</a:t>
            </a:r>
            <a:endParaRPr lang="en-US" dirty="0"/>
          </a:p>
        </p:txBody>
      </p:sp>
      <p:sp>
        <p:nvSpPr>
          <p:cNvPr id="3" name="Content Placeholder 2"/>
          <p:cNvSpPr>
            <a:spLocks noGrp="1"/>
          </p:cNvSpPr>
          <p:nvPr>
            <p:ph idx="1"/>
          </p:nvPr>
        </p:nvSpPr>
        <p:spPr>
          <a:xfrm>
            <a:off x="457200" y="1600200"/>
            <a:ext cx="8686800" cy="5121275"/>
          </a:xfrm>
        </p:spPr>
        <p:txBody>
          <a:bodyPr>
            <a:normAutofit fontScale="92500"/>
          </a:bodyPr>
          <a:lstStyle/>
          <a:p>
            <a:r>
              <a:rPr lang="en-US" altLang="en-US" sz="2400" dirty="0"/>
              <a:t>The </a:t>
            </a:r>
            <a:r>
              <a:rPr lang="en-US" altLang="en-US" sz="2400" b="1" dirty="0"/>
              <a:t>inputs</a:t>
            </a:r>
            <a:r>
              <a:rPr lang="en-US" altLang="en-US" sz="2400" dirty="0"/>
              <a:t> to the network correspond to the attributes measured for each training tuple </a:t>
            </a:r>
          </a:p>
          <a:p>
            <a:r>
              <a:rPr lang="en-US" altLang="en-US" sz="2400" dirty="0"/>
              <a:t>Inputs are fed simultaneously into the units making up the </a:t>
            </a:r>
            <a:r>
              <a:rPr lang="en-US" altLang="en-US" sz="2400" b="1" dirty="0"/>
              <a:t>input layer</a:t>
            </a:r>
          </a:p>
          <a:p>
            <a:r>
              <a:rPr lang="en-US" altLang="en-US" sz="2400" dirty="0"/>
              <a:t>They are then weighted and fed simultaneously to a </a:t>
            </a:r>
            <a:r>
              <a:rPr lang="en-US" altLang="en-US" sz="2400" b="1" dirty="0"/>
              <a:t>hidden layer</a:t>
            </a:r>
          </a:p>
          <a:p>
            <a:r>
              <a:rPr lang="en-US" altLang="en-US" sz="2400" dirty="0"/>
              <a:t>The number of hidden layers is arbitrary, although usually only one </a:t>
            </a:r>
          </a:p>
          <a:p>
            <a:r>
              <a:rPr lang="en-US" altLang="en-US" sz="2400" dirty="0"/>
              <a:t>The weighted outputs of the last hidden layer are input to units making up the </a:t>
            </a:r>
            <a:r>
              <a:rPr lang="en-US" altLang="en-US" sz="2400" b="1" dirty="0"/>
              <a:t>output layer</a:t>
            </a:r>
            <a:r>
              <a:rPr lang="en-US" altLang="en-US" sz="2400" dirty="0"/>
              <a:t>, which emits the network's prediction</a:t>
            </a:r>
          </a:p>
          <a:p>
            <a:r>
              <a:rPr lang="en-US" altLang="en-US" sz="2400" dirty="0"/>
              <a:t>The network is </a:t>
            </a:r>
            <a:r>
              <a:rPr lang="en-US" altLang="en-US" sz="2400" b="1" dirty="0"/>
              <a:t>feed-forward</a:t>
            </a:r>
            <a:r>
              <a:rPr lang="en-US" altLang="en-US" sz="2400" dirty="0"/>
              <a:t>: None of the weights cycles back to an input unit or to an output unit of a previous layer</a:t>
            </a:r>
          </a:p>
          <a:p>
            <a:r>
              <a:rPr lang="en-US" altLang="en-US" sz="2400" dirty="0"/>
              <a:t>From a statistical point of view, networks perform </a:t>
            </a:r>
            <a:r>
              <a:rPr lang="en-US" altLang="en-US" sz="2400" b="1" dirty="0"/>
              <a:t>nonlinear regression</a:t>
            </a:r>
            <a:endParaRPr lang="en-US" altLang="en-US" sz="2400" dirty="0"/>
          </a:p>
          <a:p>
            <a:pPr lvl="1"/>
            <a:r>
              <a:rPr lang="en-US" altLang="en-US" sz="2400" dirty="0"/>
              <a:t>Given enough hidden units and enough training </a:t>
            </a:r>
            <a:r>
              <a:rPr lang="en-US" altLang="en-US" sz="2400" dirty="0" smtClean="0"/>
              <a:t>samples</a:t>
            </a:r>
            <a:r>
              <a:rPr lang="zh-CN" altLang="en-US" sz="2400" dirty="0" smtClean="0"/>
              <a:t> </a:t>
            </a:r>
            <a:r>
              <a:rPr lang="en-US" altLang="zh-CN" sz="2400" dirty="0" smtClean="0"/>
              <a:t>(</a:t>
            </a:r>
            <a:r>
              <a:rPr lang="en-US" altLang="zh-CN" sz="2400" dirty="0" smtClean="0">
                <a:solidFill>
                  <a:srgbClr val="FF0000"/>
                </a:solidFill>
              </a:rPr>
              <a:t>and</a:t>
            </a:r>
            <a:r>
              <a:rPr lang="zh-CN" altLang="en-US" sz="2400" dirty="0" smtClean="0">
                <a:solidFill>
                  <a:srgbClr val="FF0000"/>
                </a:solidFill>
              </a:rPr>
              <a:t> </a:t>
            </a:r>
            <a:r>
              <a:rPr lang="en-US" altLang="zh-CN" sz="2400" dirty="0" smtClean="0">
                <a:solidFill>
                  <a:srgbClr val="FF0000"/>
                </a:solidFill>
              </a:rPr>
              <a:t>what?</a:t>
            </a:r>
            <a:r>
              <a:rPr lang="en-US" altLang="zh-CN" sz="2400" dirty="0" smtClean="0"/>
              <a:t>)</a:t>
            </a:r>
            <a:r>
              <a:rPr lang="en-US" altLang="en-US" sz="2400" dirty="0" smtClean="0"/>
              <a:t>, </a:t>
            </a:r>
            <a:r>
              <a:rPr lang="en-US" altLang="en-US" sz="2400" dirty="0"/>
              <a:t>they can closely approximate any </a:t>
            </a:r>
            <a:r>
              <a:rPr lang="en-US" altLang="en-US" sz="2400" dirty="0" smtClean="0"/>
              <a:t>function</a:t>
            </a:r>
            <a:endParaRPr lang="en-US" alt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5</a:t>
            </a:fld>
            <a:endParaRPr lang="en-US"/>
          </a:p>
        </p:txBody>
      </p:sp>
    </p:spTree>
    <p:extLst>
      <p:ext uri="{BB962C8B-B14F-4D97-AF65-F5344CB8AC3E}">
        <p14:creationId xmlns:p14="http://schemas.microsoft.com/office/powerpoint/2010/main" val="2139767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Defining a Network Topology</a:t>
            </a:r>
            <a:endParaRPr lang="en-US" dirty="0"/>
          </a:p>
        </p:txBody>
      </p:sp>
      <p:sp>
        <p:nvSpPr>
          <p:cNvPr id="3" name="Content Placeholder 2"/>
          <p:cNvSpPr>
            <a:spLocks noGrp="1"/>
          </p:cNvSpPr>
          <p:nvPr>
            <p:ph idx="1"/>
          </p:nvPr>
        </p:nvSpPr>
        <p:spPr/>
        <p:txBody>
          <a:bodyPr>
            <a:normAutofit/>
          </a:bodyPr>
          <a:lstStyle/>
          <a:p>
            <a:pPr>
              <a:lnSpc>
                <a:spcPct val="110000"/>
              </a:lnSpc>
            </a:pPr>
            <a:r>
              <a:rPr lang="en-US" altLang="en-US" sz="2400" dirty="0"/>
              <a:t>Decide the </a:t>
            </a:r>
            <a:r>
              <a:rPr lang="en-US" altLang="en-US" sz="2400" b="1" dirty="0"/>
              <a:t>network topology</a:t>
            </a:r>
          </a:p>
          <a:p>
            <a:pPr lvl="1">
              <a:lnSpc>
                <a:spcPct val="110000"/>
              </a:lnSpc>
            </a:pPr>
            <a:r>
              <a:rPr lang="en-US" altLang="en-US" sz="2400" dirty="0"/>
              <a:t>Specify # of units in the </a:t>
            </a:r>
            <a:r>
              <a:rPr lang="en-US" altLang="en-US" sz="2400" i="1" dirty="0"/>
              <a:t>input layer</a:t>
            </a:r>
            <a:r>
              <a:rPr lang="en-US" altLang="en-US" sz="2400" dirty="0"/>
              <a:t>, # of </a:t>
            </a:r>
            <a:r>
              <a:rPr lang="en-US" altLang="en-US" sz="2400" i="1" dirty="0"/>
              <a:t>hidden layers</a:t>
            </a:r>
            <a:r>
              <a:rPr lang="en-US" altLang="en-US" sz="2400" dirty="0"/>
              <a:t> (if &gt; 1), # of units in </a:t>
            </a:r>
            <a:r>
              <a:rPr lang="en-US" altLang="en-US" sz="2400" i="1" dirty="0"/>
              <a:t>each hidden layer</a:t>
            </a:r>
            <a:r>
              <a:rPr lang="en-US" altLang="en-US" sz="2400" dirty="0"/>
              <a:t>, and # of units in the </a:t>
            </a:r>
            <a:r>
              <a:rPr lang="en-US" altLang="en-US" sz="2400" i="1" dirty="0"/>
              <a:t>output layer</a:t>
            </a:r>
          </a:p>
          <a:p>
            <a:pPr>
              <a:lnSpc>
                <a:spcPct val="110000"/>
              </a:lnSpc>
            </a:pPr>
            <a:r>
              <a:rPr lang="en-US" altLang="en-US" sz="2400" dirty="0"/>
              <a:t>Normalize the input values for each attribute measured in the training tuples to [0.0—1.0]</a:t>
            </a:r>
          </a:p>
          <a:p>
            <a:pPr>
              <a:lnSpc>
                <a:spcPct val="110000"/>
              </a:lnSpc>
            </a:pPr>
            <a:r>
              <a:rPr lang="en-US" altLang="en-US" sz="2400" dirty="0" smtClean="0"/>
              <a:t>Once </a:t>
            </a:r>
            <a:r>
              <a:rPr lang="en-US" altLang="en-US" sz="2400" dirty="0"/>
              <a:t>a network has been trained and its accuracy is </a:t>
            </a:r>
            <a:r>
              <a:rPr lang="en-US" altLang="en-US" sz="2400" b="1" dirty="0"/>
              <a:t>unacceptable</a:t>
            </a:r>
            <a:r>
              <a:rPr lang="en-US" altLang="en-US" sz="2400" dirty="0"/>
              <a:t>, repeat the training process with a </a:t>
            </a:r>
            <a:r>
              <a:rPr lang="en-US" altLang="en-US" sz="2400" i="1" dirty="0"/>
              <a:t>different network topology</a:t>
            </a:r>
            <a:r>
              <a:rPr lang="en-US" altLang="en-US" sz="2400" dirty="0"/>
              <a:t> or a </a:t>
            </a:r>
            <a:r>
              <a:rPr lang="en-US" altLang="en-US" sz="2400" i="1" dirty="0"/>
              <a:t>different set of initial </a:t>
            </a:r>
            <a:r>
              <a:rPr lang="en-US" altLang="en-US" sz="2400" i="1" dirty="0" smtClean="0"/>
              <a:t>weights</a:t>
            </a:r>
            <a:endParaRPr lang="en-US" altLang="en-US" sz="2400" i="1" dirty="0"/>
          </a:p>
        </p:txBody>
      </p:sp>
      <p:sp>
        <p:nvSpPr>
          <p:cNvPr id="4" name="Slide Number Placeholder 3"/>
          <p:cNvSpPr>
            <a:spLocks noGrp="1"/>
          </p:cNvSpPr>
          <p:nvPr>
            <p:ph type="sldNum" sz="quarter" idx="12"/>
          </p:nvPr>
        </p:nvSpPr>
        <p:spPr/>
        <p:txBody>
          <a:bodyPr/>
          <a:lstStyle/>
          <a:p>
            <a:fld id="{18A68613-FF0B-4246-B613-8295211CFAFA}" type="slidenum">
              <a:rPr lang="en-US" smtClean="0"/>
              <a:t>6</a:t>
            </a:fld>
            <a:endParaRPr lang="en-US"/>
          </a:p>
        </p:txBody>
      </p:sp>
    </p:spTree>
    <p:extLst>
      <p:ext uri="{BB962C8B-B14F-4D97-AF65-F5344CB8AC3E}">
        <p14:creationId xmlns:p14="http://schemas.microsoft.com/office/powerpoint/2010/main" val="130676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Neural Networks to Deep Learning</a:t>
            </a:r>
          </a:p>
        </p:txBody>
      </p:sp>
      <p:sp>
        <p:nvSpPr>
          <p:cNvPr id="3" name="Content Placeholder 2"/>
          <p:cNvSpPr>
            <a:spLocks noGrp="1"/>
          </p:cNvSpPr>
          <p:nvPr>
            <p:ph idx="1"/>
          </p:nvPr>
        </p:nvSpPr>
        <p:spPr>
          <a:xfrm>
            <a:off x="457200" y="1600200"/>
            <a:ext cx="8229600" cy="5121275"/>
          </a:xfrm>
        </p:spPr>
        <p:txBody>
          <a:bodyPr>
            <a:normAutofit fontScale="92500" lnSpcReduction="10000"/>
          </a:bodyPr>
          <a:lstStyle/>
          <a:p>
            <a:r>
              <a:rPr lang="en-US" sz="2400" dirty="0"/>
              <a:t>Train networks with many layers (vs. shallow nets with just a couple of layers)</a:t>
            </a:r>
          </a:p>
          <a:p>
            <a:r>
              <a:rPr lang="en-US" sz="2400" dirty="0"/>
              <a:t>Multiple layers work to build an improved feature space</a:t>
            </a:r>
          </a:p>
          <a:p>
            <a:pPr lvl="1"/>
            <a:r>
              <a:rPr lang="en-US" sz="2400" dirty="0"/>
              <a:t>First layer learns 1</a:t>
            </a:r>
            <a:r>
              <a:rPr lang="en-US" sz="2400" baseline="30000" dirty="0"/>
              <a:t>st</a:t>
            </a:r>
            <a:r>
              <a:rPr lang="en-US" sz="2400" dirty="0"/>
              <a:t> order features (e.g., edges, …)</a:t>
            </a:r>
          </a:p>
          <a:p>
            <a:pPr lvl="1"/>
            <a:r>
              <a:rPr lang="en-US" sz="2400" dirty="0"/>
              <a:t>2</a:t>
            </a:r>
            <a:r>
              <a:rPr lang="en-US" sz="2400" baseline="30000" dirty="0"/>
              <a:t>nd</a:t>
            </a:r>
            <a:r>
              <a:rPr lang="en-US" sz="2400" dirty="0"/>
              <a:t> layer learns higher order features (combinations of first layer features, combinations of edges, etc.)</a:t>
            </a:r>
          </a:p>
          <a:p>
            <a:pPr lvl="1"/>
            <a:r>
              <a:rPr lang="en-US" sz="2400" dirty="0"/>
              <a:t>In current models, layers often learn in an unsupervised mode and discover general features of the input space—serving multiple tasks related to the unsupervised instances (image recognition, etc.)</a:t>
            </a:r>
          </a:p>
          <a:p>
            <a:pPr lvl="1"/>
            <a:r>
              <a:rPr lang="en-US" sz="2400" dirty="0"/>
              <a:t>Then final layer features are fed into supervised layer(s)</a:t>
            </a:r>
          </a:p>
          <a:p>
            <a:pPr lvl="2"/>
            <a:r>
              <a:rPr lang="en-US" dirty="0"/>
              <a:t>And entire network is often subsequently tuned using supervised training of the entire net, using the initial weightings learned in the unsupervised </a:t>
            </a:r>
            <a:r>
              <a:rPr lang="en-US" dirty="0" smtClean="0"/>
              <a:t>phase</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7</a:t>
            </a:fld>
            <a:endParaRPr lang="en-US"/>
          </a:p>
        </p:txBody>
      </p:sp>
    </p:spTree>
    <p:extLst>
      <p:ext uri="{BB962C8B-B14F-4D97-AF65-F5344CB8AC3E}">
        <p14:creationId xmlns:p14="http://schemas.microsoft.com/office/powerpoint/2010/main" val="527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 46"/>
          <p:cNvGrpSpPr/>
          <p:nvPr/>
        </p:nvGrpSpPr>
        <p:grpSpPr>
          <a:xfrm>
            <a:off x="716041" y="2757004"/>
            <a:ext cx="7711918" cy="3599346"/>
            <a:chOff x="716041" y="2630715"/>
            <a:chExt cx="7711918" cy="3599346"/>
          </a:xfrm>
        </p:grpSpPr>
        <p:grpSp>
          <p:nvGrpSpPr>
            <p:cNvPr id="6" name="组 39"/>
            <p:cNvGrpSpPr/>
            <p:nvPr/>
          </p:nvGrpSpPr>
          <p:grpSpPr>
            <a:xfrm>
              <a:off x="716041" y="2630715"/>
              <a:ext cx="7711918" cy="1110746"/>
              <a:chOff x="799259" y="2675756"/>
              <a:chExt cx="7711918" cy="1110746"/>
            </a:xfrm>
          </p:grpSpPr>
          <p:pic>
            <p:nvPicPr>
              <p:cNvPr id="13"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259" y="2675756"/>
                <a:ext cx="1667787" cy="1110746"/>
              </a:xfrm>
              <a:prstGeom prst="rect">
                <a:avLst/>
              </a:prstGeom>
            </p:spPr>
          </p:pic>
          <p:sp>
            <p:nvSpPr>
              <p:cNvPr id="14" name="圆角矩形 5"/>
              <p:cNvSpPr/>
              <p:nvPr/>
            </p:nvSpPr>
            <p:spPr>
              <a:xfrm>
                <a:off x="2658502" y="2881631"/>
                <a:ext cx="1045397" cy="722710"/>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Low-level features</a:t>
                </a:r>
                <a:endParaRPr lang="en-US" altLang="zh-CN" sz="1400" dirty="0"/>
              </a:p>
            </p:txBody>
          </p:sp>
          <p:sp>
            <p:nvSpPr>
              <p:cNvPr id="15" name="圆角矩形 9"/>
              <p:cNvSpPr/>
              <p:nvPr/>
            </p:nvSpPr>
            <p:spPr>
              <a:xfrm>
                <a:off x="7708858" y="3112727"/>
                <a:ext cx="802319" cy="260517"/>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smtClean="0"/>
                  <a:t>output</a:t>
                </a:r>
                <a:endParaRPr lang="en-US" altLang="zh-CN" dirty="0"/>
              </a:p>
            </p:txBody>
          </p:sp>
          <p:sp>
            <p:nvSpPr>
              <p:cNvPr id="16" name="圆角矩形 21"/>
              <p:cNvSpPr/>
              <p:nvPr/>
            </p:nvSpPr>
            <p:spPr>
              <a:xfrm>
                <a:off x="3876256" y="2870239"/>
                <a:ext cx="1045397" cy="722710"/>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Mid-level features</a:t>
                </a:r>
                <a:endParaRPr lang="en-US" altLang="zh-CN" sz="1400" dirty="0"/>
              </a:p>
            </p:txBody>
          </p:sp>
          <p:sp>
            <p:nvSpPr>
              <p:cNvPr id="17" name="圆角矩形 22"/>
              <p:cNvSpPr/>
              <p:nvPr/>
            </p:nvSpPr>
            <p:spPr>
              <a:xfrm>
                <a:off x="5087952" y="2869774"/>
                <a:ext cx="1176888" cy="722710"/>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High-level features</a:t>
                </a:r>
                <a:endParaRPr lang="en-US" altLang="zh-CN" sz="1400" dirty="0"/>
              </a:p>
            </p:txBody>
          </p:sp>
          <p:sp>
            <p:nvSpPr>
              <p:cNvPr id="18" name="圆角矩形 23"/>
              <p:cNvSpPr/>
              <p:nvPr/>
            </p:nvSpPr>
            <p:spPr>
              <a:xfrm>
                <a:off x="6444604" y="2870239"/>
                <a:ext cx="1045397" cy="722710"/>
              </a:xfrm>
              <a:prstGeom prst="roundRect">
                <a:avLst/>
              </a:prstGeom>
              <a:ln w="254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Trainable classifier</a:t>
                </a:r>
                <a:endParaRPr lang="en-US" altLang="zh-CN" sz="1400" dirty="0"/>
              </a:p>
            </p:txBody>
          </p:sp>
          <p:cxnSp>
            <p:nvCxnSpPr>
              <p:cNvPr id="19" name="直线箭头连接符 25"/>
              <p:cNvCxnSpPr>
                <a:stCxn id="8" idx="3"/>
                <a:endCxn id="9" idx="1"/>
              </p:cNvCxnSpPr>
              <p:nvPr/>
            </p:nvCxnSpPr>
            <p:spPr>
              <a:xfrm>
                <a:off x="2467046" y="3231129"/>
                <a:ext cx="191456" cy="11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线箭头连接符 27"/>
              <p:cNvCxnSpPr>
                <a:stCxn id="9" idx="3"/>
              </p:cNvCxnSpPr>
              <p:nvPr/>
            </p:nvCxnSpPr>
            <p:spPr>
              <a:xfrm flipV="1">
                <a:off x="3703899" y="3231594"/>
                <a:ext cx="172357" cy="11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9"/>
              <p:cNvCxnSpPr/>
              <p:nvPr/>
            </p:nvCxnSpPr>
            <p:spPr>
              <a:xfrm flipV="1">
                <a:off x="4921653" y="3231129"/>
                <a:ext cx="166299" cy="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31"/>
              <p:cNvCxnSpPr/>
              <p:nvPr/>
            </p:nvCxnSpPr>
            <p:spPr>
              <a:xfrm>
                <a:off x="6264840" y="3231129"/>
                <a:ext cx="179764" cy="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35"/>
              <p:cNvCxnSpPr>
                <a:endCxn id="13" idx="1"/>
              </p:cNvCxnSpPr>
              <p:nvPr/>
            </p:nvCxnSpPr>
            <p:spPr>
              <a:xfrm>
                <a:off x="7490001" y="3231594"/>
                <a:ext cx="218857" cy="11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7"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3615" y="4267989"/>
              <a:ext cx="1623168" cy="1962072"/>
            </a:xfrm>
            <a:prstGeom prst="rect">
              <a:avLst/>
            </a:prstGeom>
          </p:spPr>
        </p:pic>
        <p:pic>
          <p:nvPicPr>
            <p:cNvPr id="8" name="图片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2422" y="4267989"/>
              <a:ext cx="1659941" cy="1962072"/>
            </a:xfrm>
            <a:prstGeom prst="rect">
              <a:avLst/>
            </a:prstGeom>
          </p:spPr>
        </p:pic>
        <p:pic>
          <p:nvPicPr>
            <p:cNvPr id="9" name="图片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9241" y="4267989"/>
              <a:ext cx="1650576" cy="1962072"/>
            </a:xfrm>
            <a:prstGeom prst="rect">
              <a:avLst/>
            </a:prstGeom>
          </p:spPr>
        </p:pic>
        <p:sp>
          <p:nvSpPr>
            <p:cNvPr id="10" name="下箭头 43"/>
            <p:cNvSpPr/>
            <p:nvPr/>
          </p:nvSpPr>
          <p:spPr>
            <a:xfrm rot="1992452">
              <a:off x="2710370" y="3600081"/>
              <a:ext cx="227318" cy="684720"/>
            </a:xfrm>
            <a:prstGeom prst="downArrow">
              <a:avLst>
                <a:gd name="adj1" fmla="val 50000"/>
                <a:gd name="adj2" fmla="val 624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a:p>
          </p:txBody>
        </p:sp>
        <p:sp>
          <p:nvSpPr>
            <p:cNvPr id="11" name="下箭头 44"/>
            <p:cNvSpPr/>
            <p:nvPr/>
          </p:nvSpPr>
          <p:spPr>
            <a:xfrm>
              <a:off x="4192464" y="3616564"/>
              <a:ext cx="229065" cy="640033"/>
            </a:xfrm>
            <a:prstGeom prst="downArrow">
              <a:avLst>
                <a:gd name="adj1" fmla="val 50000"/>
                <a:gd name="adj2" fmla="val 624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a:p>
          </p:txBody>
        </p:sp>
        <p:sp>
          <p:nvSpPr>
            <p:cNvPr id="12" name="下箭头 45"/>
            <p:cNvSpPr/>
            <p:nvPr/>
          </p:nvSpPr>
          <p:spPr>
            <a:xfrm rot="19521514">
              <a:off x="5933863" y="3567135"/>
              <a:ext cx="240484" cy="733080"/>
            </a:xfrm>
            <a:prstGeom prst="downArrow">
              <a:avLst>
                <a:gd name="adj1" fmla="val 50000"/>
                <a:gd name="adj2" fmla="val 624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zh-CN" altLang="en-US"/>
            </a:p>
          </p:txBody>
        </p:sp>
      </p:grpSp>
      <p:sp>
        <p:nvSpPr>
          <p:cNvPr id="2" name="Title 1"/>
          <p:cNvSpPr>
            <a:spLocks noGrp="1"/>
          </p:cNvSpPr>
          <p:nvPr>
            <p:ph type="title"/>
          </p:nvPr>
        </p:nvSpPr>
        <p:spPr/>
        <p:txBody>
          <a:bodyPr>
            <a:normAutofit fontScale="90000"/>
          </a:bodyPr>
          <a:lstStyle/>
          <a:p>
            <a:r>
              <a:rPr lang="en-US" altLang="zh-CN" dirty="0" smtClean="0"/>
              <a:t>Deep</a:t>
            </a:r>
            <a:r>
              <a:rPr lang="zh-CN" altLang="en-US" dirty="0" smtClean="0"/>
              <a:t> </a:t>
            </a:r>
            <a:r>
              <a:rPr lang="en-US" altLang="zh-CN" dirty="0" smtClean="0"/>
              <a:t>Learning:</a:t>
            </a:r>
            <a:r>
              <a:rPr lang="zh-CN" altLang="en-US" dirty="0" smtClean="0"/>
              <a:t> </a:t>
            </a:r>
            <a:r>
              <a:rPr lang="en-US" altLang="zh-CN" dirty="0" smtClean="0"/>
              <a:t>Feature</a:t>
            </a:r>
            <a:r>
              <a:rPr lang="zh-CN" altLang="en-US" dirty="0" smtClean="0"/>
              <a:t> </a:t>
            </a:r>
            <a:r>
              <a:rPr lang="en-US" altLang="zh-CN" dirty="0" smtClean="0"/>
              <a:t>Visualization</a:t>
            </a:r>
            <a:endParaRPr lang="en-US" dirty="0"/>
          </a:p>
        </p:txBody>
      </p:sp>
      <p:sp>
        <p:nvSpPr>
          <p:cNvPr id="3" name="Content Placeholder 2"/>
          <p:cNvSpPr>
            <a:spLocks noGrp="1"/>
          </p:cNvSpPr>
          <p:nvPr>
            <p:ph idx="1"/>
          </p:nvPr>
        </p:nvSpPr>
        <p:spPr/>
        <p:txBody>
          <a:bodyPr>
            <a:normAutofit/>
          </a:bodyPr>
          <a:lstStyle/>
          <a:p>
            <a:r>
              <a:rPr lang="en-US" altLang="zh-CN" sz="2400" dirty="0"/>
              <a:t>Deep learning (a.k.a. representation learning) seeks to learn rich hierarchical representations (i.e. features) automatically through multiple stage of feature learning process. </a:t>
            </a:r>
          </a:p>
          <a:p>
            <a:endParaRPr 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8</a:t>
            </a:fld>
            <a:endParaRPr lang="en-US"/>
          </a:p>
        </p:txBody>
      </p:sp>
      <p:sp>
        <p:nvSpPr>
          <p:cNvPr id="24" name="Rectangle 23"/>
          <p:cNvSpPr/>
          <p:nvPr/>
        </p:nvSpPr>
        <p:spPr>
          <a:xfrm>
            <a:off x="0" y="6431077"/>
            <a:ext cx="8726214" cy="369332"/>
          </a:xfrm>
          <a:prstGeom prst="rect">
            <a:avLst/>
          </a:prstGeom>
        </p:spPr>
        <p:txBody>
          <a:bodyPr wrap="square">
            <a:spAutoFit/>
          </a:bodyPr>
          <a:lstStyle/>
          <a:p>
            <a:r>
              <a:rPr lang="en-US" altLang="zh-CN" dirty="0"/>
              <a:t>Feature visualization of convolutional net trained on </a:t>
            </a:r>
            <a:r>
              <a:rPr lang="en-US" altLang="zh-CN" dirty="0" err="1"/>
              <a:t>ImageNet</a:t>
            </a:r>
            <a:r>
              <a:rPr lang="en-US" altLang="zh-CN" dirty="0"/>
              <a:t> </a:t>
            </a:r>
            <a:r>
              <a:rPr lang="zh-CN" altLang="en-US" dirty="0" smtClean="0"/>
              <a:t> </a:t>
            </a:r>
            <a:r>
              <a:rPr lang="en-US" altLang="zh-CN" dirty="0" smtClean="0"/>
              <a:t>(</a:t>
            </a:r>
            <a:r>
              <a:rPr lang="en-US" altLang="zh-CN" dirty="0" err="1"/>
              <a:t>Zeiler</a:t>
            </a:r>
            <a:r>
              <a:rPr lang="en-US" altLang="zh-CN" dirty="0"/>
              <a:t> and Fergus, 2013)</a:t>
            </a:r>
            <a:endParaRPr lang="en-US" altLang="zh-CN" dirty="0"/>
          </a:p>
        </p:txBody>
      </p:sp>
    </p:spTree>
    <p:extLst>
      <p:ext uri="{BB962C8B-B14F-4D97-AF65-F5344CB8AC3E}">
        <p14:creationId xmlns:p14="http://schemas.microsoft.com/office/powerpoint/2010/main" val="74332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Deep</a:t>
            </a:r>
            <a:r>
              <a:rPr lang="zh-CN" altLang="en-US" dirty="0" smtClean="0"/>
              <a:t> </a:t>
            </a:r>
            <a:r>
              <a:rPr lang="en-US" altLang="zh-CN" dirty="0" smtClean="0"/>
              <a:t>Learning</a:t>
            </a:r>
            <a:r>
              <a:rPr lang="zh-CN" altLang="en-US" dirty="0" smtClean="0"/>
              <a:t> </a:t>
            </a:r>
            <a:r>
              <a:rPr lang="en-US" altLang="zh-CN" dirty="0" smtClean="0"/>
              <a:t>on</a:t>
            </a:r>
            <a:r>
              <a:rPr lang="zh-CN" altLang="en-US" dirty="0" smtClean="0"/>
              <a:t> </a:t>
            </a:r>
            <a:r>
              <a:rPr lang="en-US" altLang="zh-CN" dirty="0" err="1" smtClean="0"/>
              <a:t>ImageNet</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9</a:t>
            </a:fld>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629" y="1417638"/>
            <a:ext cx="8180337" cy="4938712"/>
          </a:xfrm>
          <a:prstGeom prst="rect">
            <a:avLst/>
          </a:prstGeom>
        </p:spPr>
      </p:pic>
    </p:spTree>
    <p:extLst>
      <p:ext uri="{BB962C8B-B14F-4D97-AF65-F5344CB8AC3E}">
        <p14:creationId xmlns:p14="http://schemas.microsoft.com/office/powerpoint/2010/main" val="1417662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50413</TotalTime>
  <Words>2057</Words>
  <Application>Microsoft Macintosh PowerPoint</Application>
  <PresentationFormat>On-screen Show (4:3)</PresentationFormat>
  <Paragraphs>220</Paragraphs>
  <Slides>27</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Calibri</vt:lpstr>
      <vt:lpstr>Cambria Math</vt:lpstr>
      <vt:lpstr>Corbel</vt:lpstr>
      <vt:lpstr>华文楷体</vt:lpstr>
      <vt:lpstr>Arial</vt:lpstr>
      <vt:lpstr>Office Theme</vt:lpstr>
      <vt:lpstr>Equation</vt:lpstr>
      <vt:lpstr>Chapter 9. Advanced Classification: Neural Networks</vt:lpstr>
      <vt:lpstr>Neural Network for Classification</vt:lpstr>
      <vt:lpstr>Neuron: A Hidden/Output Layer Unit</vt:lpstr>
      <vt:lpstr>A Multi-Layer Feed-Forward Neural Network</vt:lpstr>
      <vt:lpstr>How a Multi-Layer Neural Network Works</vt:lpstr>
      <vt:lpstr>Defining a Network Topology</vt:lpstr>
      <vt:lpstr>From Neural Networks to Deep Learning</vt:lpstr>
      <vt:lpstr>Deep Learning: Feature Visualization</vt:lpstr>
      <vt:lpstr>Deep Learning on ImageNet</vt:lpstr>
      <vt:lpstr>Limitations of Neural Networks</vt:lpstr>
      <vt:lpstr>References</vt:lpstr>
      <vt:lpstr>References (cont.)</vt:lpstr>
      <vt:lpstr>Deep Learning Short Tutorial: CNNs</vt:lpstr>
      <vt:lpstr>PowerPoint Presentation</vt:lpstr>
      <vt:lpstr>Deep Learning Today</vt:lpstr>
      <vt:lpstr>Motivations for Deep Architectures</vt:lpstr>
      <vt:lpstr>Convolutional Neural Networks</vt:lpstr>
      <vt:lpstr>Convolution Operation in CNNs</vt:lpstr>
      <vt:lpstr>Multiple Convolutions</vt:lpstr>
      <vt:lpstr>Pooling Layer</vt:lpstr>
      <vt:lpstr>Pooling</vt:lpstr>
      <vt:lpstr>Deep CNN: Layers, Stages</vt:lpstr>
      <vt:lpstr>Deep CNN: Winner of ImageNet 2012</vt:lpstr>
      <vt:lpstr>Deep CNN for Image Classification</vt:lpstr>
      <vt:lpstr>Deep CNN in AlphaGO</vt:lpstr>
      <vt:lpstr>Other Deep Learning Models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Manasi Vartak</dc:creator>
  <cp:lastModifiedBy>MengJiang</cp:lastModifiedBy>
  <cp:revision>2170</cp:revision>
  <cp:lastPrinted>2017-01-15T22:23:57Z</cp:lastPrinted>
  <dcterms:created xsi:type="dcterms:W3CDTF">2015-05-16T14:51:23Z</dcterms:created>
  <dcterms:modified xsi:type="dcterms:W3CDTF">2017-07-29T04:15:18Z</dcterms:modified>
</cp:coreProperties>
</file>