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1" r:id="rId2"/>
    <p:sldId id="28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7" r:id="rId11"/>
    <p:sldId id="298" r:id="rId12"/>
    <p:sldId id="299" r:id="rId13"/>
    <p:sldId id="300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4" autoAdjust="0"/>
    <p:restoredTop sz="80414"/>
  </p:normalViewPr>
  <p:slideViewPr>
    <p:cSldViewPr snapToGrid="0" snapToObjects="1">
      <p:cViewPr>
        <p:scale>
          <a:sx n="85" d="100"/>
          <a:sy n="85" d="100"/>
        </p:scale>
        <p:origin x="5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85800" y="4577933"/>
            <a:ext cx="7456311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Meng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rgbClr val="0070C0"/>
                </a:solidFill>
              </a:rPr>
              <a:t>CSE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40647/60647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Data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Science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Fall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2017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070C0"/>
                </a:solidFill>
              </a:rPr>
              <a:t>Introduction to Data Mining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5800" y="2743136"/>
            <a:ext cx="7772400" cy="2268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Chapter 10.</a:t>
            </a:r>
            <a:b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Cluster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Analysis: Concepts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prstClr val="black"/>
                </a:solidFill>
              </a:rPr>
              <a:t>Clustering Different Types of Data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400" b="1" dirty="0"/>
              <a:t>Numerical data</a:t>
            </a:r>
          </a:p>
          <a:p>
            <a:pPr lvl="1"/>
            <a:r>
              <a:rPr lang="en-US" altLang="en-US" sz="2400" dirty="0"/>
              <a:t>Most earliest clustering algorithms were designed for numerical data</a:t>
            </a:r>
          </a:p>
          <a:p>
            <a:r>
              <a:rPr lang="en-US" altLang="en-US" sz="2400" b="1" dirty="0"/>
              <a:t>Categorical data </a:t>
            </a:r>
            <a:r>
              <a:rPr lang="en-US" altLang="en-US" sz="2400" dirty="0"/>
              <a:t>(including binary data)</a:t>
            </a:r>
          </a:p>
          <a:p>
            <a:pPr lvl="1"/>
            <a:r>
              <a:rPr lang="en-US" altLang="en-US" sz="2400" dirty="0"/>
              <a:t>Discrete data, no natural order (e.g., sex, race, zip-code, and market-basket) </a:t>
            </a:r>
          </a:p>
          <a:p>
            <a:r>
              <a:rPr lang="en-US" altLang="en-US" sz="2400" b="1" dirty="0"/>
              <a:t>Text data</a:t>
            </a:r>
            <a:r>
              <a:rPr lang="en-US" altLang="en-US" sz="2400" dirty="0"/>
              <a:t>:  Popular in social media, Web, and social networks</a:t>
            </a:r>
          </a:p>
          <a:p>
            <a:pPr lvl="1"/>
            <a:r>
              <a:rPr lang="en-US" altLang="en-US" sz="2400" dirty="0"/>
              <a:t>Features:  High-dimensional, sparse, value corresponding to word frequencies</a:t>
            </a:r>
          </a:p>
          <a:p>
            <a:pPr lvl="1"/>
            <a:r>
              <a:rPr lang="en-US" altLang="en-US" sz="2400" dirty="0"/>
              <a:t>Methods: Combination of k-means and agglomerative; topic modeling; co-clustering</a:t>
            </a:r>
          </a:p>
          <a:p>
            <a:r>
              <a:rPr lang="en-US" altLang="zh-CN" sz="2400" b="1" dirty="0">
                <a:ea typeface="SimSun" panose="02010600030101010101" pitchFamily="2" charset="-122"/>
              </a:rPr>
              <a:t>Multimedia data</a:t>
            </a:r>
            <a:r>
              <a:rPr lang="en-US" altLang="zh-CN" sz="2400" dirty="0">
                <a:ea typeface="SimSun" panose="02010600030101010101" pitchFamily="2" charset="-122"/>
              </a:rPr>
              <a:t>: Image, audio, video (e.g., on Flickr, YouTube)</a:t>
            </a:r>
          </a:p>
          <a:p>
            <a:pPr lvl="1"/>
            <a:r>
              <a:rPr lang="en-US" altLang="zh-CN" sz="2400" dirty="0">
                <a:ea typeface="SimSun" panose="02010600030101010101" pitchFamily="2" charset="-122"/>
              </a:rPr>
              <a:t>Multi-modal (often combined with text data)</a:t>
            </a:r>
          </a:p>
          <a:p>
            <a:pPr lvl="1"/>
            <a:r>
              <a:rPr lang="en-US" altLang="zh-CN" sz="2400" dirty="0">
                <a:ea typeface="SimSun" panose="02010600030101010101" pitchFamily="2" charset="-122"/>
              </a:rPr>
              <a:t>Contextual: Containing both behavioral and contextual attributes</a:t>
            </a:r>
          </a:p>
          <a:p>
            <a:pPr lvl="2"/>
            <a:r>
              <a:rPr lang="en-US" altLang="zh-CN" dirty="0">
                <a:ea typeface="SimSun" panose="02010600030101010101" pitchFamily="2" charset="-122"/>
              </a:rPr>
              <a:t>Images:  Position of a pixel represents its context, value represents its behavior</a:t>
            </a:r>
          </a:p>
          <a:p>
            <a:pPr lvl="2"/>
            <a:r>
              <a:rPr lang="en-US" altLang="zh-CN" dirty="0">
                <a:ea typeface="SimSun" panose="02010600030101010101" pitchFamily="2" charset="-122"/>
              </a:rPr>
              <a:t>Video and music data:  Temporal ordering of records represents its </a:t>
            </a:r>
            <a:r>
              <a:rPr lang="en-US" altLang="zh-CN" dirty="0" smtClean="0">
                <a:ea typeface="SimSun" panose="02010600030101010101" pitchFamily="2" charset="-122"/>
              </a:rPr>
              <a:t>meaning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0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prstClr val="black"/>
                </a:solidFill>
              </a:rPr>
              <a:t>Clustering Different Types of Data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zh-CN" sz="1800" b="1" dirty="0">
                <a:ea typeface="SimSun" panose="02010600030101010101" pitchFamily="2" charset="-122"/>
              </a:rPr>
              <a:t>Time-series data</a:t>
            </a:r>
            <a:r>
              <a:rPr lang="en-US" altLang="zh-CN" sz="1800" dirty="0">
                <a:ea typeface="SimSun" panose="02010600030101010101" pitchFamily="2" charset="-122"/>
              </a:rPr>
              <a:t>: Sensor data, stock markets, temporal tracking, forecasting, etc.</a:t>
            </a:r>
          </a:p>
          <a:p>
            <a:pPr lvl="1"/>
            <a:r>
              <a:rPr lang="en-US" altLang="zh-CN" sz="1800" dirty="0">
                <a:ea typeface="SimSun" panose="02010600030101010101" pitchFamily="2" charset="-122"/>
              </a:rPr>
              <a:t>Data are temporally dependent</a:t>
            </a:r>
          </a:p>
          <a:p>
            <a:pPr lvl="1"/>
            <a:r>
              <a:rPr lang="en-US" altLang="zh-CN" sz="1800" dirty="0">
                <a:ea typeface="SimSun" panose="02010600030101010101" pitchFamily="2" charset="-122"/>
              </a:rPr>
              <a:t>Time: contextual attribute; data value: behavioral attribute</a:t>
            </a:r>
          </a:p>
          <a:p>
            <a:pPr lvl="1"/>
            <a:r>
              <a:rPr lang="en-US" altLang="zh-CN" sz="1800" dirty="0">
                <a:ea typeface="SimSun" panose="02010600030101010101" pitchFamily="2" charset="-122"/>
              </a:rPr>
              <a:t>Correlation-based online analysis (e.g., online clustering of stock to find stock tickers)</a:t>
            </a:r>
          </a:p>
          <a:p>
            <a:pPr lvl="1"/>
            <a:r>
              <a:rPr lang="en-US" altLang="zh-CN" sz="1800" dirty="0">
                <a:ea typeface="SimSun" panose="02010600030101010101" pitchFamily="2" charset="-122"/>
              </a:rPr>
              <a:t>Shape-based offline analysis (e.g., cluster ECG based on overall shapes)</a:t>
            </a:r>
          </a:p>
          <a:p>
            <a:r>
              <a:rPr lang="en-US" altLang="zh-CN" sz="1800" b="1" dirty="0">
                <a:ea typeface="SimSun" panose="02010600030101010101" pitchFamily="2" charset="-122"/>
              </a:rPr>
              <a:t>Sequence data</a:t>
            </a:r>
            <a:r>
              <a:rPr lang="en-US" altLang="zh-CN" sz="1800" dirty="0">
                <a:ea typeface="SimSun" panose="02010600030101010101" pitchFamily="2" charset="-122"/>
              </a:rPr>
              <a:t>:  Weblogs, biological sequences, system command sequences</a:t>
            </a:r>
          </a:p>
          <a:p>
            <a:pPr lvl="1"/>
            <a:r>
              <a:rPr lang="en-US" altLang="zh-CN" sz="1800" dirty="0">
                <a:ea typeface="SimSun" panose="02010600030101010101" pitchFamily="2" charset="-122"/>
              </a:rPr>
              <a:t>Contextual attribute: Placement (rather than time)</a:t>
            </a:r>
          </a:p>
          <a:p>
            <a:pPr lvl="1"/>
            <a:r>
              <a:rPr lang="en-US" altLang="zh-CN" sz="1800" dirty="0">
                <a:ea typeface="SimSun" panose="02010600030101010101" pitchFamily="2" charset="-122"/>
              </a:rPr>
              <a:t>Similarity functions: Hamming distance, edit distance, longest common subsequence</a:t>
            </a:r>
          </a:p>
          <a:p>
            <a:pPr lvl="1"/>
            <a:r>
              <a:rPr lang="en-US" altLang="zh-CN" sz="1800" dirty="0">
                <a:ea typeface="SimSun" panose="02010600030101010101" pitchFamily="2" charset="-122"/>
              </a:rPr>
              <a:t>Sequence clustering: Suffix tree; generative model (e.g., Hidden Markov Model)</a:t>
            </a:r>
          </a:p>
          <a:p>
            <a:r>
              <a:rPr lang="en-US" altLang="zh-CN" sz="1800" b="1" dirty="0">
                <a:ea typeface="SimSun" panose="02010600030101010101" pitchFamily="2" charset="-122"/>
              </a:rPr>
              <a:t>Stream data</a:t>
            </a:r>
            <a:r>
              <a:rPr lang="en-US" altLang="zh-CN" sz="1800" dirty="0">
                <a:ea typeface="SimSun" panose="02010600030101010101" pitchFamily="2" charset="-122"/>
              </a:rPr>
              <a:t>: </a:t>
            </a:r>
          </a:p>
          <a:p>
            <a:pPr lvl="1"/>
            <a:r>
              <a:rPr lang="en-US" altLang="zh-CN" sz="1800" dirty="0">
                <a:ea typeface="SimSun" panose="02010600030101010101" pitchFamily="2" charset="-122"/>
              </a:rPr>
              <a:t>Real-time, evolution and concept drift, single pass algorithm</a:t>
            </a:r>
          </a:p>
          <a:p>
            <a:pPr lvl="1"/>
            <a:r>
              <a:rPr lang="en-US" altLang="zh-CN" sz="1800" dirty="0">
                <a:ea typeface="SimSun" panose="02010600030101010101" pitchFamily="2" charset="-122"/>
              </a:rPr>
              <a:t>Create efficient intermediate representation, e.g., </a:t>
            </a:r>
            <a:r>
              <a:rPr lang="en-US" altLang="zh-CN" sz="1800" dirty="0" smtClean="0">
                <a:ea typeface="SimSun" panose="02010600030101010101" pitchFamily="2" charset="-122"/>
              </a:rPr>
              <a:t>micro-clustering</a:t>
            </a:r>
            <a:endParaRPr lang="en-US" altLang="zh-CN" sz="1800" dirty="0"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0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prstClr val="black"/>
                </a:solidFill>
              </a:rPr>
              <a:t>Clustering Different Types of Data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400"/>
              </a:spcBef>
            </a:pPr>
            <a:r>
              <a:rPr lang="en-US" altLang="zh-CN" sz="2400" b="1" dirty="0">
                <a:ea typeface="SimSun" panose="02010600030101010101" pitchFamily="2" charset="-122"/>
              </a:rPr>
              <a:t>Graphs and homogeneous networks </a:t>
            </a:r>
          </a:p>
          <a:p>
            <a:pPr lvl="1">
              <a:spcBef>
                <a:spcPts val="4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Every kind of data can be represented as a graph with similarity values as edges</a:t>
            </a:r>
          </a:p>
          <a:p>
            <a:pPr lvl="1">
              <a:spcBef>
                <a:spcPts val="4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Methods: Generative models; combinatorial algorithms (graph cuts); spectral methods; non-negative matrix factorization methods</a:t>
            </a:r>
          </a:p>
          <a:p>
            <a:pPr>
              <a:spcBef>
                <a:spcPts val="400"/>
              </a:spcBef>
            </a:pPr>
            <a:r>
              <a:rPr lang="en-US" altLang="zh-CN" sz="2400" b="1" dirty="0">
                <a:ea typeface="SimSun" panose="02010600030101010101" pitchFamily="2" charset="-122"/>
              </a:rPr>
              <a:t>Heterogeneous networks</a:t>
            </a:r>
          </a:p>
          <a:p>
            <a:pPr lvl="1">
              <a:spcBef>
                <a:spcPts val="4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A network consists of multiple typed nodes and edges (e.g., bibliographical data)</a:t>
            </a:r>
          </a:p>
          <a:p>
            <a:pPr lvl="1">
              <a:spcBef>
                <a:spcPts val="4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Clustering different typed nodes/links together (e.g., </a:t>
            </a:r>
            <a:r>
              <a:rPr lang="en-US" altLang="zh-CN" sz="2400" dirty="0" err="1">
                <a:ea typeface="SimSun" panose="02010600030101010101" pitchFamily="2" charset="-122"/>
              </a:rPr>
              <a:t>NetClus</a:t>
            </a:r>
            <a:r>
              <a:rPr lang="en-US" altLang="zh-CN" sz="2400" dirty="0">
                <a:ea typeface="SimSun" panose="02010600030101010101" pitchFamily="2" charset="-122"/>
              </a:rPr>
              <a:t>)</a:t>
            </a:r>
          </a:p>
          <a:p>
            <a:pPr>
              <a:spcBef>
                <a:spcPts val="400"/>
              </a:spcBef>
            </a:pPr>
            <a:r>
              <a:rPr lang="en-US" altLang="zh-CN" sz="2400" b="1" dirty="0">
                <a:ea typeface="SimSun" panose="02010600030101010101" pitchFamily="2" charset="-122"/>
              </a:rPr>
              <a:t>Uncertain data</a:t>
            </a:r>
            <a:r>
              <a:rPr lang="en-US" altLang="zh-CN" sz="2400" dirty="0">
                <a:ea typeface="SimSun" panose="02010600030101010101" pitchFamily="2" charset="-122"/>
              </a:rPr>
              <a:t>:  Noise, approximate values, multiple possible values</a:t>
            </a:r>
          </a:p>
          <a:p>
            <a:pPr lvl="1">
              <a:spcBef>
                <a:spcPts val="4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Incorporation of probabilistic information will improve the quality of clustering</a:t>
            </a:r>
          </a:p>
          <a:p>
            <a:pPr>
              <a:spcBef>
                <a:spcPts val="400"/>
              </a:spcBef>
            </a:pPr>
            <a:r>
              <a:rPr lang="en-US" altLang="en-US" sz="2400" b="1" dirty="0">
                <a:ea typeface="SimSun" panose="02010600030101010101" pitchFamily="2" charset="-122"/>
              </a:rPr>
              <a:t>Big data</a:t>
            </a:r>
            <a:r>
              <a:rPr lang="en-US" altLang="en-US" sz="2400" dirty="0">
                <a:ea typeface="SimSun" panose="02010600030101010101" pitchFamily="2" charset="-122"/>
              </a:rPr>
              <a:t>:  Model systems may store and process very big data (e.g., weblogs)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ea typeface="SimSun" panose="02010600030101010101" pitchFamily="2" charset="-122"/>
              </a:rPr>
              <a:t>Ex.  Google’s </a:t>
            </a:r>
            <a:r>
              <a:rPr lang="en-US" altLang="en-US" sz="2400" dirty="0" err="1">
                <a:ea typeface="SimSun" panose="02010600030101010101" pitchFamily="2" charset="-122"/>
              </a:rPr>
              <a:t>MapReduce</a:t>
            </a:r>
            <a:r>
              <a:rPr lang="en-US" altLang="en-US" sz="2400" dirty="0">
                <a:ea typeface="SimSun" panose="02010600030101010101" pitchFamily="2" charset="-122"/>
              </a:rPr>
              <a:t> framework</a:t>
            </a:r>
          </a:p>
          <a:p>
            <a:pPr lvl="2">
              <a:spcBef>
                <a:spcPts val="400"/>
              </a:spcBef>
            </a:pPr>
            <a:r>
              <a:rPr lang="en-US" altLang="en-US" dirty="0">
                <a:ea typeface="SimSun" panose="02010600030101010101" pitchFamily="2" charset="-122"/>
              </a:rPr>
              <a:t>Use </a:t>
            </a:r>
            <a:r>
              <a:rPr lang="en-US" altLang="en-US" i="1" dirty="0">
                <a:ea typeface="SimSun" panose="02010600030101010101" pitchFamily="2" charset="-122"/>
              </a:rPr>
              <a:t>Map</a:t>
            </a:r>
            <a:r>
              <a:rPr lang="en-US" altLang="en-US" dirty="0">
                <a:ea typeface="SimSun" panose="02010600030101010101" pitchFamily="2" charset="-122"/>
              </a:rPr>
              <a:t> function to distribute the computation across different machines</a:t>
            </a:r>
          </a:p>
          <a:p>
            <a:pPr lvl="2">
              <a:spcBef>
                <a:spcPts val="400"/>
              </a:spcBef>
            </a:pPr>
            <a:r>
              <a:rPr lang="en-US" altLang="en-US" dirty="0">
                <a:ea typeface="SimSun" panose="02010600030101010101" pitchFamily="2" charset="-122"/>
              </a:rPr>
              <a:t>Use R</a:t>
            </a:r>
            <a:r>
              <a:rPr lang="en-US" altLang="en-US" i="1" dirty="0">
                <a:ea typeface="SimSun" panose="02010600030101010101" pitchFamily="2" charset="-122"/>
              </a:rPr>
              <a:t>educe</a:t>
            </a:r>
            <a:r>
              <a:rPr lang="en-US" altLang="en-US" dirty="0">
                <a:ea typeface="SimSun" panose="02010600030101010101" pitchFamily="2" charset="-122"/>
              </a:rPr>
              <a:t> function to aggregate results obtained from the Map </a:t>
            </a:r>
            <a:r>
              <a:rPr lang="en-US" altLang="en-US" dirty="0" smtClean="0">
                <a:ea typeface="SimSun" panose="02010600030101010101" pitchFamily="2" charset="-122"/>
              </a:rPr>
              <a:t>step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52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prstClr val="black"/>
                </a:solidFill>
              </a:rPr>
              <a:t>User Insights and Interactions in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ea typeface="SimSun" panose="02010600030101010101" pitchFamily="2" charset="-122"/>
              </a:rPr>
              <a:t>Visual insights</a:t>
            </a:r>
            <a:r>
              <a:rPr lang="en-US" altLang="zh-CN" sz="2400" dirty="0">
                <a:ea typeface="SimSun" panose="02010600030101010101" pitchFamily="2" charset="-122"/>
              </a:rPr>
              <a:t>: </a:t>
            </a:r>
            <a:r>
              <a:rPr lang="en-US" sz="2400" dirty="0"/>
              <a:t>One picture is worth a thousand words</a:t>
            </a:r>
            <a:endParaRPr lang="en-US" altLang="zh-CN" sz="2400" dirty="0">
              <a:ea typeface="SimSun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Human eyes: High-speed processor linking with a rich knowledge-base 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A human can provide intuitive insights; HD-eye: visualizing HD clusters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ea typeface="SimSun" panose="02010600030101010101" pitchFamily="2" charset="-122"/>
              </a:rPr>
              <a:t>Semi-supervised insights</a:t>
            </a:r>
            <a:r>
              <a:rPr lang="en-US" altLang="zh-CN" sz="2400" dirty="0">
                <a:ea typeface="SimSun" panose="02010600030101010101" pitchFamily="2" charset="-122"/>
              </a:rPr>
              <a:t>: Passing user’s insights or intention to system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User-seeding: A user provides a number of labeled examples, approximately representing categories of interest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ea typeface="SimSun" panose="02010600030101010101" pitchFamily="2" charset="-122"/>
              </a:rPr>
              <a:t>Multi-view and ensemble-based insights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Multi-view clustering: Multiple </a:t>
            </a:r>
            <a:r>
              <a:rPr lang="en-US" altLang="zh-CN" sz="2400" dirty="0" err="1">
                <a:ea typeface="SimSun" panose="02010600030101010101" pitchFamily="2" charset="-122"/>
              </a:rPr>
              <a:t>clusterings</a:t>
            </a:r>
            <a:r>
              <a:rPr lang="en-US" altLang="zh-CN" sz="2400" dirty="0">
                <a:ea typeface="SimSun" panose="02010600030101010101" pitchFamily="2" charset="-122"/>
              </a:rPr>
              <a:t> represent different perspectives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Multiple clustering results can be </a:t>
            </a:r>
            <a:r>
              <a:rPr lang="en-US" altLang="zh-CN" sz="2400" dirty="0" err="1">
                <a:ea typeface="SimSun" panose="02010600030101010101" pitchFamily="2" charset="-122"/>
              </a:rPr>
              <a:t>ensembled</a:t>
            </a:r>
            <a:r>
              <a:rPr lang="en-US" altLang="zh-CN" sz="2400" dirty="0">
                <a:ea typeface="SimSun" panose="02010600030101010101" pitchFamily="2" charset="-122"/>
              </a:rPr>
              <a:t> to provide a more robust solution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ea typeface="SimSun" panose="02010600030101010101" pitchFamily="2" charset="-122"/>
              </a:rPr>
              <a:t>Validation-based insights</a:t>
            </a:r>
            <a:r>
              <a:rPr lang="en-US" altLang="zh-CN" sz="2400" dirty="0">
                <a:ea typeface="SimSun" panose="02010600030101010101" pitchFamily="2" charset="-122"/>
              </a:rPr>
              <a:t>: Evaluation of the quality of clusters generated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May use case studies, specific measures, or pre-existing labels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63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References: (I) </a:t>
            </a:r>
            <a:r>
              <a:rPr lang="en-US" altLang="en-US" kern="0" dirty="0"/>
              <a:t>Cluster Analysis: </a:t>
            </a:r>
            <a:r>
              <a:rPr lang="en-US" altLang="en-US" dirty="0"/>
              <a:t>An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 err="1" smtClean="0"/>
              <a:t>Jiawei</a:t>
            </a:r>
            <a:r>
              <a:rPr lang="en-US" altLang="en-US" dirty="0" smtClean="0"/>
              <a:t> Han, </a:t>
            </a:r>
            <a:r>
              <a:rPr lang="en-US" altLang="en-US" dirty="0" err="1" smtClean="0"/>
              <a:t>Micheline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Kamber</a:t>
            </a:r>
            <a:r>
              <a:rPr lang="en-US" altLang="en-US" dirty="0" smtClean="0"/>
              <a:t>, and Jian Pei. Data Mining: Concepts and Techniques. Morgan Kaufmann, 3rd ed. , 2011 (Chapters 10 &amp; 11)</a:t>
            </a:r>
          </a:p>
          <a:p>
            <a:r>
              <a:rPr lang="en-US" altLang="en-US" dirty="0" err="1" smtClean="0"/>
              <a:t>Charu</a:t>
            </a:r>
            <a:r>
              <a:rPr lang="en-US" altLang="en-US" dirty="0" smtClean="0"/>
              <a:t> Aggarwal and </a:t>
            </a:r>
            <a:r>
              <a:rPr lang="en-US" altLang="en-US" dirty="0" err="1" smtClean="0"/>
              <a:t>Chandran</a:t>
            </a:r>
            <a:r>
              <a:rPr lang="en-US" altLang="en-US" dirty="0" smtClean="0"/>
              <a:t> K. Reddy (eds.). Data Clustering: Algorithms and Applications. CRC Press, 2014</a:t>
            </a:r>
          </a:p>
          <a:p>
            <a:r>
              <a:rPr lang="en-US" altLang="en-US" dirty="0" smtClean="0"/>
              <a:t>Mohammed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 and Wagner </a:t>
            </a:r>
            <a:r>
              <a:rPr lang="en-US" altLang="en-US" dirty="0" err="1" smtClean="0"/>
              <a:t>Meira</a:t>
            </a:r>
            <a:r>
              <a:rPr lang="en-US" altLang="en-US" dirty="0" smtClean="0"/>
              <a:t>, Jr..  Data Mining and Analysis: Fundamental Concepts and Algorithms.  Cambridge University Press, 2014</a:t>
            </a:r>
          </a:p>
          <a:p>
            <a:pPr lvl="0"/>
            <a:r>
              <a:rPr lang="en-US" altLang="en-US" dirty="0" smtClean="0"/>
              <a:t>L. Kaufman and P. J. </a:t>
            </a:r>
            <a:r>
              <a:rPr lang="en-US" altLang="en-US" dirty="0" err="1" smtClean="0"/>
              <a:t>Rousseeuw</a:t>
            </a:r>
            <a:r>
              <a:rPr lang="en-US" altLang="en-US" dirty="0" smtClean="0"/>
              <a:t>, Finding Groups in Data: An Introduction to Cluster Analysis, John Wiley &amp; Sons, 1990</a:t>
            </a:r>
          </a:p>
          <a:p>
            <a:pPr lvl="0"/>
            <a:r>
              <a:rPr lang="en-US" altLang="en-US" dirty="0" err="1" smtClean="0"/>
              <a:t>Charu</a:t>
            </a:r>
            <a:r>
              <a:rPr lang="en-US" altLang="en-US" dirty="0" smtClean="0"/>
              <a:t> Aggarwal. An Introduction to Clustering Analysis. in Aggarwal and Reddy (eds.). Data Clustering: Algorithms and Applications (Chapter 1). CRC Press, 2014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Cluster Analysis: An Introduction</a:t>
            </a:r>
          </a:p>
          <a:p>
            <a:r>
              <a:rPr lang="en-US" altLang="zh-CN" dirty="0" smtClean="0"/>
              <a:t>Partitioning Methods</a:t>
            </a:r>
          </a:p>
          <a:p>
            <a:r>
              <a:rPr lang="en-US" altLang="zh-CN" dirty="0" smtClean="0"/>
              <a:t>Density-based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</a:p>
          <a:p>
            <a:r>
              <a:rPr lang="en-US" altLang="zh-CN" dirty="0" smtClean="0"/>
              <a:t>Evaluation of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</a:t>
            </a:r>
            <a:r>
              <a:rPr lang="en-US" altLang="zh-CN" dirty="0">
                <a:ea typeface="SimSun" panose="02010600030101010101" pitchFamily="2" charset="-122"/>
              </a:rPr>
              <a:t>Cluster Analysis</a:t>
            </a:r>
            <a:r>
              <a:rPr lang="en-US" altLang="en-US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b="1" dirty="0">
                <a:ea typeface="SimSun" panose="02010600030101010101" pitchFamily="2" charset="-122"/>
              </a:rPr>
              <a:t>What is a cluster?  </a:t>
            </a:r>
          </a:p>
          <a:p>
            <a:pPr lvl="1"/>
            <a:r>
              <a:rPr lang="en-US" altLang="zh-CN" sz="2400" dirty="0">
                <a:ea typeface="SimSun" panose="02010600030101010101" pitchFamily="2" charset="-122"/>
              </a:rPr>
              <a:t>A cluster is a collection of data objects which are</a:t>
            </a:r>
          </a:p>
          <a:p>
            <a:pPr lvl="2"/>
            <a:r>
              <a:rPr lang="en-US" altLang="zh-CN" dirty="0">
                <a:ea typeface="SimSun" panose="02010600030101010101" pitchFamily="2" charset="-122"/>
              </a:rPr>
              <a:t>Similar (or related) to one another within the same group (i.e., cluster)</a:t>
            </a:r>
          </a:p>
          <a:p>
            <a:pPr lvl="2"/>
            <a:r>
              <a:rPr lang="en-US" altLang="zh-CN" dirty="0">
                <a:ea typeface="SimSun" panose="02010600030101010101" pitchFamily="2" charset="-122"/>
              </a:rPr>
              <a:t>Dissimilar (or unrelated) to the objects in other groups (i.e., clusters)</a:t>
            </a:r>
          </a:p>
          <a:p>
            <a:r>
              <a:rPr lang="en-US" altLang="zh-CN" sz="2400" b="1" dirty="0">
                <a:ea typeface="SimSun" panose="02010600030101010101" pitchFamily="2" charset="-122"/>
              </a:rPr>
              <a:t>Cluster analysis </a:t>
            </a:r>
            <a:r>
              <a:rPr lang="en-US" altLang="zh-CN" sz="2400" dirty="0">
                <a:ea typeface="SimSun" panose="02010600030101010101" pitchFamily="2" charset="-122"/>
              </a:rPr>
              <a:t>(or </a:t>
            </a:r>
            <a:r>
              <a:rPr lang="en-US" altLang="zh-CN" sz="2400" b="1" i="1" dirty="0">
                <a:ea typeface="SimSun" panose="02010600030101010101" pitchFamily="2" charset="-122"/>
              </a:rPr>
              <a:t>clustering</a:t>
            </a:r>
            <a:r>
              <a:rPr lang="en-US" altLang="zh-CN" sz="2400" b="1" dirty="0">
                <a:ea typeface="SimSun" panose="02010600030101010101" pitchFamily="2" charset="-122"/>
              </a:rPr>
              <a:t>, </a:t>
            </a:r>
            <a:r>
              <a:rPr lang="en-US" altLang="zh-CN" sz="2400" b="1" i="1" dirty="0">
                <a:ea typeface="SimSun" panose="02010600030101010101" pitchFamily="2" charset="-122"/>
              </a:rPr>
              <a:t>data segmentation</a:t>
            </a:r>
            <a:r>
              <a:rPr lang="en-US" altLang="zh-CN" sz="2400" i="1" dirty="0">
                <a:ea typeface="SimSun" panose="02010600030101010101" pitchFamily="2" charset="-122"/>
              </a:rPr>
              <a:t>, …</a:t>
            </a:r>
            <a:r>
              <a:rPr lang="en-US" altLang="zh-CN" sz="2400" dirty="0">
                <a:ea typeface="SimSun" panose="02010600030101010101" pitchFamily="2" charset="-122"/>
              </a:rPr>
              <a:t>)</a:t>
            </a:r>
          </a:p>
          <a:p>
            <a:pPr lvl="1"/>
            <a:r>
              <a:rPr lang="en-US" altLang="zh-CN" sz="2400" dirty="0">
                <a:ea typeface="SimSun" panose="02010600030101010101" pitchFamily="2" charset="-122"/>
              </a:rPr>
              <a:t>Given a set of data points, partition them into a set of groups (i.e., clusters) which are as similar as possible</a:t>
            </a:r>
          </a:p>
          <a:p>
            <a:r>
              <a:rPr lang="en-US" altLang="zh-CN" sz="2400" dirty="0">
                <a:ea typeface="SimSun" panose="02010600030101010101" pitchFamily="2" charset="-122"/>
              </a:rPr>
              <a:t>Cluster analysis is </a:t>
            </a:r>
            <a:r>
              <a:rPr lang="en-US" altLang="zh-CN" sz="2400" b="1" dirty="0">
                <a:solidFill>
                  <a:srgbClr val="FF0000"/>
                </a:solidFill>
                <a:ea typeface="SimSun" panose="02010600030101010101" pitchFamily="2" charset="-122"/>
              </a:rPr>
              <a:t>unsupervised learning </a:t>
            </a:r>
            <a:r>
              <a:rPr lang="en-US" altLang="zh-CN" sz="2400" dirty="0">
                <a:ea typeface="SimSun" panose="02010600030101010101" pitchFamily="2" charset="-122"/>
              </a:rPr>
              <a:t>(i.e., no predefined classes)</a:t>
            </a:r>
          </a:p>
          <a:p>
            <a:pPr lvl="1"/>
            <a:r>
              <a:rPr lang="en-US" altLang="zh-CN" sz="2400" dirty="0">
                <a:ea typeface="SimSun" panose="02010600030101010101" pitchFamily="2" charset="-122"/>
              </a:rPr>
              <a:t>This contrasts with </a:t>
            </a:r>
            <a:r>
              <a:rPr lang="en-US" altLang="zh-CN" sz="2400" i="1" dirty="0">
                <a:ea typeface="SimSun" panose="02010600030101010101" pitchFamily="2" charset="-122"/>
              </a:rPr>
              <a:t>classification</a:t>
            </a:r>
            <a:r>
              <a:rPr lang="en-US" altLang="zh-CN" sz="2400" dirty="0">
                <a:ea typeface="SimSun" panose="02010600030101010101" pitchFamily="2" charset="-122"/>
              </a:rPr>
              <a:t> (i.e., </a:t>
            </a:r>
            <a:r>
              <a:rPr lang="en-US" altLang="zh-CN" sz="2400" i="1" dirty="0">
                <a:ea typeface="SimSun" panose="02010600030101010101" pitchFamily="2" charset="-122"/>
              </a:rPr>
              <a:t>supervised learning</a:t>
            </a:r>
            <a:r>
              <a:rPr lang="en-US" altLang="zh-CN" sz="2400" dirty="0">
                <a:ea typeface="SimSun" panose="02010600030101010101" pitchFamily="2" charset="-122"/>
              </a:rPr>
              <a:t>) </a:t>
            </a:r>
          </a:p>
          <a:p>
            <a:r>
              <a:rPr lang="en-US" altLang="zh-CN" sz="2400" dirty="0">
                <a:ea typeface="SimSun" panose="02010600030101010101" pitchFamily="2" charset="-122"/>
              </a:rPr>
              <a:t>Typical ways to use/apply cluster analysis</a:t>
            </a:r>
          </a:p>
          <a:p>
            <a:pPr lvl="1"/>
            <a:r>
              <a:rPr lang="en-US" altLang="zh-CN" sz="2400" dirty="0">
                <a:ea typeface="SimSun" panose="02010600030101010101" pitchFamily="2" charset="-122"/>
              </a:rPr>
              <a:t>As a stand-alone tool to get insight into data distribution, or </a:t>
            </a:r>
          </a:p>
          <a:p>
            <a:pPr lvl="1"/>
            <a:r>
              <a:rPr lang="en-US" altLang="zh-CN" sz="2400" dirty="0">
                <a:ea typeface="SimSun" panose="02010600030101010101" pitchFamily="2" charset="-122"/>
              </a:rPr>
              <a:t>As a preprocessing (or intermediate) step for other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7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What Is Good Clustering?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A good clustering method will produce high quality clusters which should have</a:t>
            </a:r>
          </a:p>
          <a:p>
            <a:pPr lvl="1">
              <a:spcAft>
                <a:spcPts val="600"/>
              </a:spcAft>
            </a:pPr>
            <a:r>
              <a:rPr lang="en-US" altLang="zh-CN" sz="2400" b="1" dirty="0">
                <a:ea typeface="SimSun" panose="02010600030101010101" pitchFamily="2" charset="-122"/>
              </a:rPr>
              <a:t>High intra-class similarity: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Cohesive</a:t>
            </a:r>
            <a:r>
              <a:rPr lang="en-US" altLang="zh-CN" sz="2400" dirty="0">
                <a:ea typeface="SimSun" panose="02010600030101010101" pitchFamily="2" charset="-122"/>
              </a:rPr>
              <a:t> within clusters</a:t>
            </a:r>
          </a:p>
          <a:p>
            <a:pPr lvl="1">
              <a:spcAft>
                <a:spcPts val="600"/>
              </a:spcAft>
            </a:pPr>
            <a:r>
              <a:rPr lang="en-US" altLang="zh-CN" sz="2400" b="1" dirty="0">
                <a:ea typeface="SimSun" panose="02010600030101010101" pitchFamily="2" charset="-122"/>
              </a:rPr>
              <a:t>Low inter-class similarity: 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Distinctive</a:t>
            </a:r>
            <a:r>
              <a:rPr lang="en-US" altLang="zh-CN" sz="2400" dirty="0">
                <a:ea typeface="SimSun" panose="02010600030101010101" pitchFamily="2" charset="-122"/>
              </a:rPr>
              <a:t> between clusters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zh-CN" sz="2400" b="1" dirty="0">
                <a:ea typeface="SimSun" panose="02010600030101010101" pitchFamily="2" charset="-122"/>
              </a:rPr>
              <a:t>Quality function</a:t>
            </a:r>
          </a:p>
          <a:p>
            <a:pPr marL="688968" lvl="1" indent="-457200">
              <a:spcAft>
                <a:spcPts val="6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There is usually a separate “quality” function that measures the “goodness” of a cluster</a:t>
            </a:r>
          </a:p>
          <a:p>
            <a:pPr marL="688968" lvl="1" indent="-457200">
              <a:spcAft>
                <a:spcPts val="600"/>
              </a:spcAft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It is hard to define “similar enough” or “good enough”</a:t>
            </a:r>
          </a:p>
          <a:p>
            <a:pPr marL="855652" lvl="2" indent="-457200">
              <a:spcAft>
                <a:spcPts val="600"/>
              </a:spcAft>
            </a:pP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The answer is typically highly subjective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There exist many similarity measures and/or functions for different applications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Similarity measure is critical for cluster 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analysis</a:t>
            </a:r>
            <a:endParaRPr lang="en-US" altLang="zh-CN" sz="2400" dirty="0"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Cluster Analysis</a:t>
            </a:r>
            <a:r>
              <a:rPr lang="en-US" altLang="en-US" dirty="0"/>
              <a:t>: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/>
              <a:t>A key intermediate step for other data mining tasks</a:t>
            </a:r>
          </a:p>
          <a:p>
            <a:pPr lvl="1"/>
            <a:r>
              <a:rPr lang="en-US" altLang="en-US" sz="2400" dirty="0"/>
              <a:t>Generating a compact summary of data for classification, pattern discovery, hypothesis generation and testing, etc.</a:t>
            </a:r>
          </a:p>
          <a:p>
            <a:pPr lvl="1"/>
            <a:r>
              <a:rPr lang="en-US" altLang="en-US" sz="2400" dirty="0"/>
              <a:t>Outlier detection: </a:t>
            </a:r>
            <a:r>
              <a:rPr lang="en-US" altLang="zh-CN" sz="2400" dirty="0">
                <a:ea typeface="SimSun" panose="02010600030101010101" pitchFamily="2" charset="-122"/>
              </a:rPr>
              <a:t>Outliers—those “far away” from any cluster</a:t>
            </a:r>
            <a:endParaRPr lang="en-US" altLang="en-US" sz="2400" dirty="0"/>
          </a:p>
          <a:p>
            <a:r>
              <a:rPr lang="en-US" altLang="en-US" sz="2400" dirty="0"/>
              <a:t>Data summarization, compression, and reduction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Ex. Image processing: Vector quantization</a:t>
            </a:r>
            <a:endParaRPr lang="en-US" altLang="en-US" sz="2400" dirty="0"/>
          </a:p>
          <a:p>
            <a:r>
              <a:rPr lang="en-US" altLang="en-US" sz="2400" dirty="0"/>
              <a:t>Collaborative filtering, recommendation systems, or customer segmentation</a:t>
            </a:r>
          </a:p>
          <a:p>
            <a:pPr lvl="1"/>
            <a:r>
              <a:rPr lang="en-US" altLang="en-US" sz="2400" dirty="0"/>
              <a:t>Find like-minded users or similar products</a:t>
            </a:r>
          </a:p>
          <a:p>
            <a:r>
              <a:rPr lang="en-US" altLang="en-US" sz="2400" dirty="0"/>
              <a:t>Dynamic trend detection</a:t>
            </a:r>
          </a:p>
          <a:p>
            <a:pPr lvl="1"/>
            <a:r>
              <a:rPr lang="en-US" altLang="en-US" sz="2400" dirty="0"/>
              <a:t>Clustering stream data and detecting trends and patterns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Multimedia data analysis, biological data analysis and social network analysis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Ex. Clustering images or video/audio clips, gene/protein sequences,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5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Considerations for Cluster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ea typeface="SimSun" panose="02010600030101010101" pitchFamily="2" charset="-122"/>
              </a:rPr>
              <a:t>Partitioning criteria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Single level vs. hierarchical partitioning (often, multi-level hierarchical partitioning is desirable, e.g., grouping topical terms)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ea typeface="SimSun" panose="02010600030101010101" pitchFamily="2" charset="-122"/>
              </a:rPr>
              <a:t>Separation of clusters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Exclusive (e.g., one customer belongs to only one region) vs. non-exclusive (e.g., one document may belong to more than one class)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ea typeface="SimSun" panose="02010600030101010101" pitchFamily="2" charset="-122"/>
              </a:rPr>
              <a:t>Similarity measure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Distance-based (e.g., Euclidean, road network, vector)  vs. connectivity-based (e.g., density or contiguity)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>
                <a:ea typeface="SimSun" panose="02010600030101010101" pitchFamily="2" charset="-122"/>
              </a:rPr>
              <a:t>Clustering space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Full space (often when low dimensional) vs. subspaces (often in high-dimensional clustering)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3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Requirements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b="1" dirty="0">
                <a:ea typeface="SimSun" panose="02010600030101010101" pitchFamily="2" charset="-122"/>
              </a:rPr>
              <a:t>Quality</a:t>
            </a:r>
          </a:p>
          <a:p>
            <a:pPr lvl="1"/>
            <a:r>
              <a:rPr lang="en-US" altLang="zh-CN" sz="2400" dirty="0">
                <a:ea typeface="SimSun" panose="02010600030101010101" pitchFamily="2" charset="-122"/>
              </a:rPr>
              <a:t>Ability to deal with different types of attributes: Numerical, categorical, text, multimedia, networks, and mixture of multiple types</a:t>
            </a:r>
          </a:p>
          <a:p>
            <a:pPr lvl="1"/>
            <a:r>
              <a:rPr lang="en-US" altLang="zh-CN" sz="2400" dirty="0">
                <a:ea typeface="SimSun" panose="02010600030101010101" pitchFamily="2" charset="-122"/>
              </a:rPr>
              <a:t>Discovery of clusters with arbitrary shape</a:t>
            </a:r>
          </a:p>
          <a:p>
            <a:pPr lvl="1"/>
            <a:r>
              <a:rPr lang="en-US" altLang="zh-CN" sz="2400" dirty="0">
                <a:ea typeface="SimSun" panose="02010600030101010101" pitchFamily="2" charset="-122"/>
              </a:rPr>
              <a:t>Ability to deal with noisy data</a:t>
            </a:r>
          </a:p>
          <a:p>
            <a:r>
              <a:rPr lang="en-US" altLang="zh-CN" sz="2400" b="1" dirty="0">
                <a:ea typeface="SimSun" panose="02010600030101010101" pitchFamily="2" charset="-122"/>
              </a:rPr>
              <a:t>Scalability</a:t>
            </a:r>
          </a:p>
          <a:p>
            <a:pPr lvl="1"/>
            <a:r>
              <a:rPr lang="en-US" altLang="zh-CN" sz="2400" dirty="0">
                <a:ea typeface="SimSun" panose="02010600030101010101" pitchFamily="2" charset="-122"/>
              </a:rPr>
              <a:t>Clustering all the data instead of only on samples</a:t>
            </a:r>
          </a:p>
          <a:p>
            <a:pPr lvl="1"/>
            <a:r>
              <a:rPr lang="en-US" altLang="zh-CN" sz="2400" dirty="0">
                <a:ea typeface="SimSun" panose="02010600030101010101" pitchFamily="2" charset="-122"/>
              </a:rPr>
              <a:t>High dimensionality</a:t>
            </a:r>
          </a:p>
          <a:p>
            <a:pPr lvl="1"/>
            <a:r>
              <a:rPr lang="en-US" altLang="zh-CN" sz="2400" dirty="0">
                <a:ea typeface="SimSun" panose="02010600030101010101" pitchFamily="2" charset="-122"/>
              </a:rPr>
              <a:t>Incremental or stream clustering and insensitivity to input order</a:t>
            </a:r>
          </a:p>
          <a:p>
            <a:r>
              <a:rPr lang="en-US" altLang="zh-CN" sz="2400" b="1" dirty="0">
                <a:ea typeface="SimSun" panose="02010600030101010101" pitchFamily="2" charset="-122"/>
              </a:rPr>
              <a:t>Constraint-based clustering</a:t>
            </a:r>
          </a:p>
          <a:p>
            <a:pPr lvl="1"/>
            <a:r>
              <a:rPr lang="en-US" altLang="zh-CN" sz="2400" dirty="0">
                <a:ea typeface="SimSun" panose="02010600030101010101" pitchFamily="2" charset="-122"/>
              </a:rPr>
              <a:t>User-given preferences or constraints; domain knowledge; user queries  </a:t>
            </a:r>
          </a:p>
          <a:p>
            <a:r>
              <a:rPr lang="en-US" altLang="zh-CN" sz="2400" b="1" dirty="0">
                <a:ea typeface="SimSun" panose="02010600030101010101" pitchFamily="2" charset="-122"/>
              </a:rPr>
              <a:t>Interpretability and </a:t>
            </a:r>
            <a:r>
              <a:rPr lang="en-US" altLang="zh-CN" sz="2400" b="1" dirty="0" smtClean="0">
                <a:ea typeface="SimSun" panose="02010600030101010101" pitchFamily="2" charset="-122"/>
              </a:rPr>
              <a:t>usability</a:t>
            </a:r>
            <a:endParaRPr lang="en-US" altLang="zh-CN" sz="2400" b="1" dirty="0"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6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prstClr val="black"/>
                </a:solidFill>
              </a:rPr>
              <a:t>Cluster Analysis: A Multi-Dimensional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b="1" dirty="0"/>
              <a:t>Technique-Centered</a:t>
            </a:r>
          </a:p>
          <a:p>
            <a:pPr lvl="1"/>
            <a:r>
              <a:rPr lang="en-US" altLang="en-US" sz="2400" dirty="0"/>
              <a:t>Distance-based methods</a:t>
            </a:r>
          </a:p>
          <a:p>
            <a:pPr lvl="1"/>
            <a:r>
              <a:rPr lang="en-US" altLang="en-US" sz="2400" dirty="0"/>
              <a:t>Density-based and grid-based methods</a:t>
            </a:r>
          </a:p>
          <a:p>
            <a:pPr lvl="1"/>
            <a:r>
              <a:rPr lang="en-US" altLang="en-US" sz="2400" dirty="0"/>
              <a:t>Probabilistic and generative models</a:t>
            </a:r>
          </a:p>
          <a:p>
            <a:pPr lvl="1"/>
            <a:r>
              <a:rPr lang="en-US" altLang="en-US" sz="2400" dirty="0"/>
              <a:t>Leveraging dimensionality reduction methods</a:t>
            </a:r>
          </a:p>
          <a:p>
            <a:pPr lvl="1"/>
            <a:r>
              <a:rPr lang="en-US" altLang="en-US" sz="2400" dirty="0"/>
              <a:t>High-dimensional clustering</a:t>
            </a:r>
          </a:p>
          <a:p>
            <a:pPr lvl="1"/>
            <a:r>
              <a:rPr lang="en-US" altLang="en-US" sz="2400" dirty="0"/>
              <a:t>Scalable techniques for cluster analysis</a:t>
            </a:r>
          </a:p>
          <a:p>
            <a:r>
              <a:rPr lang="en-US" altLang="en-US" sz="2400" b="1" dirty="0"/>
              <a:t>Data Type-Centered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Clustering numerical data, categorical data, text data, multimedia data, time-series data, sequences, stream data, networked data, uncertain data</a:t>
            </a:r>
            <a:endParaRPr lang="en-US" altLang="en-US" sz="2400" dirty="0"/>
          </a:p>
          <a:p>
            <a:r>
              <a:rPr lang="en-US" altLang="en-US" sz="2400" b="1" dirty="0"/>
              <a:t>Additional Insight-Centered</a:t>
            </a:r>
            <a:endParaRPr lang="en-US" altLang="zh-CN" sz="2400" b="1" dirty="0">
              <a:ea typeface="SimSun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Visual insights, semi-supervised, ensemble-based, </a:t>
            </a:r>
            <a:r>
              <a:rPr lang="en-US" altLang="zh-CN" sz="2400" dirty="0" smtClean="0">
                <a:ea typeface="SimSun" panose="02010600030101010101" pitchFamily="2" charset="-122"/>
              </a:rPr>
              <a:t>validation-based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6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prstClr val="black"/>
                </a:solidFill>
              </a:rPr>
              <a:t>Typical Clustering </a:t>
            </a:r>
            <a:r>
              <a:rPr lang="en-US" altLang="en-US" dirty="0" smtClean="0">
                <a:solidFill>
                  <a:prstClr val="black"/>
                </a:solidFill>
              </a:rPr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000" dirty="0" smtClean="0"/>
              <a:t>Distance-based methods</a:t>
            </a:r>
          </a:p>
          <a:p>
            <a:pPr lvl="1"/>
            <a:r>
              <a:rPr lang="en-US" altLang="en-US" sz="1800" b="1" dirty="0" smtClean="0"/>
              <a:t>Partitioning algorithms: </a:t>
            </a:r>
            <a:r>
              <a:rPr lang="en-US" altLang="en-US" sz="1800" dirty="0" smtClean="0"/>
              <a:t>K-Means, K-Medians, K-</a:t>
            </a:r>
            <a:r>
              <a:rPr lang="en-US" altLang="en-US" sz="1800" dirty="0" err="1" smtClean="0"/>
              <a:t>Medoids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Hierarchical algorithms: Agglomerative vs. divisive methods</a:t>
            </a:r>
          </a:p>
          <a:p>
            <a:r>
              <a:rPr lang="en-US" altLang="en-US" sz="2000" dirty="0" smtClean="0"/>
              <a:t>Density-based and grid-based methods</a:t>
            </a:r>
          </a:p>
          <a:p>
            <a:pPr lvl="1"/>
            <a:r>
              <a:rPr lang="en-US" altLang="en-US" sz="1800" b="1" dirty="0" smtClean="0"/>
              <a:t>Density-based:  </a:t>
            </a:r>
            <a:r>
              <a:rPr lang="en-US" altLang="en-US" sz="1800" dirty="0" smtClean="0"/>
              <a:t>Data space is explored at a high-level of granularity and then post-processing to put together dense regions into an arbitrary shape</a:t>
            </a:r>
          </a:p>
          <a:p>
            <a:pPr lvl="1"/>
            <a:r>
              <a:rPr lang="en-US" altLang="en-US" sz="1800" dirty="0" smtClean="0"/>
              <a:t>Grid-based: Individual regions of the data space are formed into a grid-like structure</a:t>
            </a:r>
          </a:p>
          <a:p>
            <a:r>
              <a:rPr lang="en-US" altLang="en-US" sz="2000" dirty="0" smtClean="0"/>
              <a:t>Probabilistic and generative models:  Modeling data from a generative process</a:t>
            </a:r>
          </a:p>
          <a:p>
            <a:pPr lvl="1"/>
            <a:r>
              <a:rPr lang="en-US" altLang="en-US" sz="1800" dirty="0" smtClean="0"/>
              <a:t>Assume a specific form of the generative model (e.g., mixture of Gaussians)</a:t>
            </a:r>
          </a:p>
          <a:p>
            <a:pPr lvl="1"/>
            <a:r>
              <a:rPr lang="en-US" altLang="en-US" sz="1800" dirty="0" smtClean="0"/>
              <a:t>Model parameters are estimated with the Expectation-Maximization (EM) algorithm (using the available dataset, for a maximum likelihood fit)</a:t>
            </a:r>
          </a:p>
          <a:p>
            <a:pPr lvl="1"/>
            <a:r>
              <a:rPr lang="en-US" altLang="en-US" sz="1800" dirty="0" smtClean="0"/>
              <a:t>Then estimate the generative probability of the underlying data points</a:t>
            </a:r>
            <a:endParaRPr lang="en-US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7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50426</TotalTime>
  <Words>1400</Words>
  <Application>Microsoft Macintosh PowerPoint</Application>
  <PresentationFormat>On-screen Show (4:3)</PresentationFormat>
  <Paragraphs>156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Corbel</vt:lpstr>
      <vt:lpstr>SimSun</vt:lpstr>
      <vt:lpstr>Symbol</vt:lpstr>
      <vt:lpstr>华文楷体</vt:lpstr>
      <vt:lpstr>Arial</vt:lpstr>
      <vt:lpstr>Office Theme</vt:lpstr>
      <vt:lpstr>PowerPoint Presentation</vt:lpstr>
      <vt:lpstr>Cluster Analysis</vt:lpstr>
      <vt:lpstr>What Is Cluster Analysis?</vt:lpstr>
      <vt:lpstr>What Is Good Clustering?</vt:lpstr>
      <vt:lpstr>Cluster Analysis: Applications</vt:lpstr>
      <vt:lpstr>Considerations for Cluster Analysis</vt:lpstr>
      <vt:lpstr>Requirements and Challenges</vt:lpstr>
      <vt:lpstr>Cluster Analysis: A Multi-Dimensional Categorization</vt:lpstr>
      <vt:lpstr>Typical Clustering Methodologies</vt:lpstr>
      <vt:lpstr>Clustering Different Types of Data (I)</vt:lpstr>
      <vt:lpstr>Clustering Different Types of Data (II)</vt:lpstr>
      <vt:lpstr>Clustering Different Types of Data (III)</vt:lpstr>
      <vt:lpstr>User Insights and Interactions in Clustering</vt:lpstr>
      <vt:lpstr>References: (I) Cluster Analysis: An Introduction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2179</cp:revision>
  <cp:lastPrinted>2017-01-15T22:23:57Z</cp:lastPrinted>
  <dcterms:created xsi:type="dcterms:W3CDTF">2015-05-16T14:51:23Z</dcterms:created>
  <dcterms:modified xsi:type="dcterms:W3CDTF">2017-07-29T04:40:20Z</dcterms:modified>
</cp:coreProperties>
</file>