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" ContentType="application/vnd.ms-excel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81" r:id="rId2"/>
    <p:sldId id="287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28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aron Elmore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0012"/>
    <a:srgbClr val="E2AC01"/>
    <a:srgbClr val="FFFC00"/>
    <a:srgbClr val="FFE9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54" autoAdjust="0"/>
    <p:restoredTop sz="80414"/>
  </p:normalViewPr>
  <p:slideViewPr>
    <p:cSldViewPr snapToGrid="0" snapToObjects="1">
      <p:cViewPr>
        <p:scale>
          <a:sx n="85" d="100"/>
          <a:sy n="85" d="100"/>
        </p:scale>
        <p:origin x="57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3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92DA4-7033-254B-9755-02E963D2D60B}" type="datetimeFigureOut">
              <a:rPr lang="en-US" smtClean="0"/>
              <a:t>7/28/17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62766-2C43-EF4D-81BB-E60258EC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97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3186B-3F56-2747-A708-0F062C13EF5A}" type="datetimeFigureOut">
              <a:rPr lang="en-US" smtClean="0"/>
              <a:t>7/28/17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9EB6B-96A1-6146-928C-891905651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32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5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4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3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1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2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1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8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3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1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7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3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1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1.xls"/><Relationship Id="rId4" Type="http://schemas.openxmlformats.org/officeDocument/2006/relationships/image" Target="../media/image8.emf"/><Relationship Id="rId5" Type="http://schemas.openxmlformats.org/officeDocument/2006/relationships/oleObject" Target="../embeddings/Microsoft_Excel_97_-_2004_Worksheet2.xls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9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7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685800" y="4739317"/>
            <a:ext cx="8110368" cy="1220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685800" y="4577933"/>
            <a:ext cx="7456311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 smtClean="0">
                <a:solidFill>
                  <a:schemeClr val="tx1"/>
                </a:solidFill>
              </a:rPr>
              <a:t>Meng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Jiang</a:t>
            </a:r>
          </a:p>
          <a:p>
            <a:pPr algn="l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CSE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40647/60647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Data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Science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Fall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2017</a:t>
            </a:r>
            <a:endParaRPr lang="zh-CN" alt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Introduction to Data Mining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85800" y="2743136"/>
            <a:ext cx="7772400" cy="2268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 smtClean="0">
                <a:solidFill>
                  <a:srgbClr val="C00000"/>
                </a:solidFill>
              </a:rPr>
              <a:t>Chapter 10.</a:t>
            </a:r>
            <a:br>
              <a:rPr lang="en-US" altLang="zh-CN" dirty="0" smtClean="0">
                <a:solidFill>
                  <a:srgbClr val="C00000"/>
                </a:solidFill>
              </a:rPr>
            </a:br>
            <a:r>
              <a:rPr lang="en-US" altLang="zh-CN" dirty="0" smtClean="0">
                <a:solidFill>
                  <a:srgbClr val="C00000"/>
                </a:solidFill>
              </a:rPr>
              <a:t>Cluster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Analysis: </a:t>
            </a:r>
            <a:r>
              <a:rPr lang="en-US" altLang="zh-CN" dirty="0" smtClean="0">
                <a:solidFill>
                  <a:srgbClr val="C00000"/>
                </a:solidFill>
              </a:rPr>
              <a:t>K</a:t>
            </a:r>
            <a:r>
              <a:rPr lang="en-US" altLang="zh-CN" dirty="0" smtClean="0">
                <a:solidFill>
                  <a:srgbClr val="C00000"/>
                </a:solidFill>
              </a:rPr>
              <a:t>-Partitioning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72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a typeface="Gulim" panose="020B0600000101010101" pitchFamily="34" charset="-127"/>
              </a:rPr>
              <a:t>Handling Outliers: From </a:t>
            </a:r>
            <a:r>
              <a:rPr lang="en-US" altLang="ko-KR" i="1" dirty="0">
                <a:ea typeface="Gulim" panose="020B0600000101010101" pitchFamily="34" charset="-127"/>
              </a:rPr>
              <a:t>K-Means</a:t>
            </a:r>
            <a:r>
              <a:rPr lang="en-US" altLang="ko-KR" dirty="0">
                <a:ea typeface="Gulim" panose="020B0600000101010101" pitchFamily="34" charset="-127"/>
              </a:rPr>
              <a:t> to </a:t>
            </a:r>
            <a:r>
              <a:rPr lang="en-US" altLang="ko-KR" i="1" dirty="0">
                <a:ea typeface="Gulim" panose="020B0600000101010101" pitchFamily="34" charset="-127"/>
              </a:rPr>
              <a:t>K-</a:t>
            </a:r>
            <a:r>
              <a:rPr lang="en-US" altLang="ko-KR" i="1" dirty="0" err="1">
                <a:ea typeface="Gulim" panose="020B0600000101010101" pitchFamily="34" charset="-127"/>
              </a:rPr>
              <a:t>Medoids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sz="2400" dirty="0">
                <a:ea typeface="Gulim" panose="020B0600000101010101" pitchFamily="34" charset="-127"/>
              </a:rPr>
              <a:t>The </a:t>
            </a:r>
            <a:r>
              <a:rPr lang="en-US" altLang="ko-KR" sz="2400" i="1" dirty="0">
                <a:ea typeface="Gulim" panose="020B0600000101010101" pitchFamily="34" charset="-127"/>
              </a:rPr>
              <a:t>K-Means</a:t>
            </a:r>
            <a:r>
              <a:rPr lang="en-US" altLang="ko-KR" sz="2400" dirty="0">
                <a:ea typeface="Gulim" panose="020B0600000101010101" pitchFamily="34" charset="-127"/>
              </a:rPr>
              <a:t> algorithm is sensitive to outliers!—since an object with an extremely large value may substantially distort the distribution of the data</a:t>
            </a:r>
          </a:p>
          <a:p>
            <a:r>
              <a:rPr lang="en-US" altLang="ko-KR" sz="2400" i="1" dirty="0">
                <a:ea typeface="Gulim" panose="020B0600000101010101" pitchFamily="34" charset="-127"/>
              </a:rPr>
              <a:t>K-</a:t>
            </a:r>
            <a:r>
              <a:rPr lang="en-US" altLang="ko-KR" sz="2400" i="1" dirty="0" err="1">
                <a:ea typeface="Gulim" panose="020B0600000101010101" pitchFamily="34" charset="-127"/>
              </a:rPr>
              <a:t>Medoids</a:t>
            </a:r>
            <a:r>
              <a:rPr lang="en-US" altLang="ko-KR" sz="2400" dirty="0">
                <a:ea typeface="Gulim" panose="020B0600000101010101" pitchFamily="34" charset="-127"/>
              </a:rPr>
              <a:t>: Instead of taking the </a:t>
            </a:r>
            <a:r>
              <a:rPr lang="en-US" altLang="ko-KR" sz="2400" b="1" dirty="0">
                <a:ea typeface="Gulim" panose="020B0600000101010101" pitchFamily="34" charset="-127"/>
              </a:rPr>
              <a:t>mean</a:t>
            </a:r>
            <a:r>
              <a:rPr lang="en-US" altLang="ko-KR" sz="2400" dirty="0">
                <a:ea typeface="Gulim" panose="020B0600000101010101" pitchFamily="34" charset="-127"/>
              </a:rPr>
              <a:t> value of the object in a cluster as a reference point, </a:t>
            </a:r>
            <a:r>
              <a:rPr lang="en-US" altLang="ko-KR" sz="2400" b="1" dirty="0" err="1">
                <a:ea typeface="Gulim" panose="020B0600000101010101" pitchFamily="34" charset="-127"/>
              </a:rPr>
              <a:t>medoids</a:t>
            </a:r>
            <a:r>
              <a:rPr lang="en-US" altLang="ko-KR" sz="2400" dirty="0">
                <a:ea typeface="Gulim" panose="020B0600000101010101" pitchFamily="34" charset="-127"/>
              </a:rPr>
              <a:t> can be used, which is the </a:t>
            </a:r>
            <a:r>
              <a:rPr lang="en-US" altLang="ko-KR" sz="2400" b="1" dirty="0">
                <a:ea typeface="Gulim" panose="020B0600000101010101" pitchFamily="34" charset="-127"/>
              </a:rPr>
              <a:t>most centrally located</a:t>
            </a:r>
            <a:r>
              <a:rPr lang="en-US" altLang="ko-KR" sz="2400" dirty="0">
                <a:ea typeface="Gulim" panose="020B0600000101010101" pitchFamily="34" charset="-127"/>
              </a:rPr>
              <a:t> object in a cluster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ea typeface="SimSun" panose="02010600030101010101" pitchFamily="2" charset="-122"/>
              </a:rPr>
              <a:t>The </a:t>
            </a:r>
            <a:r>
              <a:rPr lang="en-US" altLang="ko-KR" sz="2400" i="1" dirty="0">
                <a:ea typeface="Gulim" panose="020B0600000101010101" pitchFamily="34" charset="-127"/>
              </a:rPr>
              <a:t>K-</a:t>
            </a:r>
            <a:r>
              <a:rPr lang="en-US" altLang="ko-KR" sz="2400" i="1" dirty="0" err="1">
                <a:ea typeface="Gulim" panose="020B0600000101010101" pitchFamily="34" charset="-127"/>
              </a:rPr>
              <a:t>Medoids</a:t>
            </a:r>
            <a:r>
              <a:rPr lang="en-US" altLang="zh-CN" sz="2400" dirty="0">
                <a:ea typeface="SimSun" panose="02010600030101010101" pitchFamily="2" charset="-122"/>
              </a:rPr>
              <a:t> clustering algorithm:</a:t>
            </a: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lang="en-US" altLang="zh-CN" dirty="0">
                <a:solidFill>
                  <a:srgbClr val="000000"/>
                </a:solidFill>
                <a:ea typeface="SimSun" panose="02010600030101010101" pitchFamily="2" charset="-122"/>
              </a:rPr>
              <a:t>Select </a:t>
            </a:r>
            <a:r>
              <a:rPr lang="en-US" altLang="zh-CN" i="1" dirty="0">
                <a:solidFill>
                  <a:srgbClr val="000000"/>
                </a:solidFill>
                <a:ea typeface="SimSun" panose="02010600030101010101" pitchFamily="2" charset="-122"/>
              </a:rPr>
              <a:t>K</a:t>
            </a:r>
            <a:r>
              <a:rPr lang="en-US" altLang="zh-CN" dirty="0">
                <a:solidFill>
                  <a:srgbClr val="000000"/>
                </a:solidFill>
                <a:ea typeface="SimSun" panose="02010600030101010101" pitchFamily="2" charset="-122"/>
              </a:rPr>
              <a:t> points as the initial representative objects (i.e., as initial </a:t>
            </a:r>
            <a:r>
              <a:rPr lang="en-US" altLang="zh-CN" i="1" dirty="0">
                <a:solidFill>
                  <a:srgbClr val="000000"/>
                </a:solidFill>
                <a:ea typeface="SimSun" panose="02010600030101010101" pitchFamily="2" charset="-122"/>
              </a:rPr>
              <a:t>K </a:t>
            </a:r>
            <a:r>
              <a:rPr lang="en-US" altLang="zh-CN" i="1" dirty="0" err="1">
                <a:solidFill>
                  <a:srgbClr val="000000"/>
                </a:solidFill>
                <a:ea typeface="SimSun" panose="02010600030101010101" pitchFamily="2" charset="-122"/>
              </a:rPr>
              <a:t>medoids</a:t>
            </a:r>
            <a:r>
              <a:rPr lang="en-US" altLang="zh-CN" dirty="0">
                <a:solidFill>
                  <a:srgbClr val="000000"/>
                </a:solidFill>
                <a:ea typeface="SimSun" panose="02010600030101010101" pitchFamily="2" charset="-122"/>
              </a:rPr>
              <a:t>)</a:t>
            </a: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lang="en-US" altLang="zh-CN" b="1" dirty="0">
                <a:solidFill>
                  <a:srgbClr val="000000"/>
                </a:solidFill>
                <a:ea typeface="SimSun" panose="02010600030101010101" pitchFamily="2" charset="-122"/>
              </a:rPr>
              <a:t>Repeat</a:t>
            </a:r>
          </a:p>
          <a:p>
            <a:pPr lvl="3">
              <a:lnSpc>
                <a:spcPct val="120000"/>
              </a:lnSpc>
              <a:spcBef>
                <a:spcPts val="300"/>
              </a:spcBef>
            </a:pPr>
            <a:r>
              <a:rPr lang="en-US" altLang="zh-CN" sz="2400" dirty="0">
                <a:solidFill>
                  <a:srgbClr val="000000"/>
                </a:solidFill>
                <a:ea typeface="SimSun" panose="02010600030101010101" pitchFamily="2" charset="-122"/>
              </a:rPr>
              <a:t>Assigning each point to the cluster with the closest </a:t>
            </a:r>
            <a:r>
              <a:rPr lang="en-US" altLang="zh-CN" sz="2400" dirty="0" err="1">
                <a:solidFill>
                  <a:srgbClr val="000000"/>
                </a:solidFill>
                <a:ea typeface="SimSun" panose="02010600030101010101" pitchFamily="2" charset="-122"/>
              </a:rPr>
              <a:t>medoid</a:t>
            </a:r>
            <a:r>
              <a:rPr lang="en-US" altLang="zh-CN" sz="2400" dirty="0">
                <a:solidFill>
                  <a:srgbClr val="000000"/>
                </a:solidFill>
                <a:ea typeface="SimSun" panose="02010600030101010101" pitchFamily="2" charset="-122"/>
              </a:rPr>
              <a:t> </a:t>
            </a:r>
          </a:p>
          <a:p>
            <a:pPr lvl="3">
              <a:lnSpc>
                <a:spcPct val="120000"/>
              </a:lnSpc>
              <a:spcBef>
                <a:spcPts val="300"/>
              </a:spcBef>
            </a:pPr>
            <a:r>
              <a:rPr lang="en-US" altLang="zh-CN" sz="2400" dirty="0">
                <a:solidFill>
                  <a:srgbClr val="000000"/>
                </a:solidFill>
                <a:ea typeface="SimSun" panose="02010600030101010101" pitchFamily="2" charset="-122"/>
              </a:rPr>
              <a:t>Randomly select a non-representative object </a:t>
            </a:r>
            <a:r>
              <a:rPr lang="en-US" altLang="zh-CN" sz="2400" i="1" dirty="0" err="1">
                <a:solidFill>
                  <a:srgbClr val="000000"/>
                </a:solidFill>
                <a:ea typeface="SimSun" panose="02010600030101010101" pitchFamily="2" charset="-122"/>
              </a:rPr>
              <a:t>o</a:t>
            </a:r>
            <a:r>
              <a:rPr lang="en-US" altLang="zh-CN" sz="2400" i="1" baseline="-25000" dirty="0" err="1">
                <a:solidFill>
                  <a:srgbClr val="000000"/>
                </a:solidFill>
                <a:ea typeface="SimSun" panose="02010600030101010101" pitchFamily="2" charset="-122"/>
              </a:rPr>
              <a:t>i</a:t>
            </a:r>
            <a:endParaRPr lang="en-US" altLang="zh-CN" sz="2400" i="1" baseline="-25000" dirty="0">
              <a:solidFill>
                <a:srgbClr val="000000"/>
              </a:solidFill>
              <a:ea typeface="SimSun" panose="02010600030101010101" pitchFamily="2" charset="-122"/>
            </a:endParaRPr>
          </a:p>
          <a:p>
            <a:pPr lvl="3">
              <a:lnSpc>
                <a:spcPct val="120000"/>
              </a:lnSpc>
              <a:spcBef>
                <a:spcPts val="300"/>
              </a:spcBef>
            </a:pPr>
            <a:r>
              <a:rPr lang="en-US" altLang="zh-CN" sz="2400" dirty="0">
                <a:solidFill>
                  <a:srgbClr val="000000"/>
                </a:solidFill>
                <a:ea typeface="SimSun" panose="02010600030101010101" pitchFamily="2" charset="-122"/>
              </a:rPr>
              <a:t>Compute the total </a:t>
            </a:r>
            <a:r>
              <a:rPr lang="en-US" altLang="zh-CN" sz="2400" b="1" dirty="0">
                <a:ea typeface="SimSun" panose="02010600030101010101" pitchFamily="2" charset="-122"/>
              </a:rPr>
              <a:t>cost</a:t>
            </a:r>
            <a:r>
              <a:rPr lang="en-US" altLang="zh-CN" sz="2400" dirty="0">
                <a:solidFill>
                  <a:srgbClr val="000000"/>
                </a:solidFill>
                <a:ea typeface="SimSun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SimSun" panose="02010600030101010101" pitchFamily="2" charset="-122"/>
              </a:rPr>
              <a:t>S</a:t>
            </a:r>
            <a:r>
              <a:rPr lang="en-US" altLang="zh-CN" sz="2400" dirty="0">
                <a:solidFill>
                  <a:srgbClr val="000000"/>
                </a:solidFill>
                <a:ea typeface="SimSun" panose="02010600030101010101" pitchFamily="2" charset="-122"/>
              </a:rPr>
              <a:t> of </a:t>
            </a:r>
            <a:r>
              <a:rPr lang="en-US" altLang="zh-CN" sz="2400" b="1" dirty="0">
                <a:solidFill>
                  <a:srgbClr val="000000"/>
                </a:solidFill>
                <a:ea typeface="SimSun" panose="02010600030101010101" pitchFamily="2" charset="-122"/>
              </a:rPr>
              <a:t>swapping the </a:t>
            </a:r>
            <a:r>
              <a:rPr lang="en-US" altLang="zh-CN" sz="2400" b="1" dirty="0" err="1">
                <a:solidFill>
                  <a:srgbClr val="000000"/>
                </a:solidFill>
                <a:ea typeface="SimSun" panose="02010600030101010101" pitchFamily="2" charset="-122"/>
              </a:rPr>
              <a:t>medoid</a:t>
            </a:r>
            <a:r>
              <a:rPr lang="en-US" altLang="zh-CN" sz="2400" b="1" dirty="0">
                <a:solidFill>
                  <a:srgbClr val="000000"/>
                </a:solidFill>
                <a:ea typeface="SimSun" panose="02010600030101010101" pitchFamily="2" charset="-122"/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  <a:ea typeface="SimSun" panose="02010600030101010101" pitchFamily="2" charset="-122"/>
              </a:rPr>
              <a:t>m</a:t>
            </a:r>
            <a:r>
              <a:rPr lang="en-US" altLang="zh-CN" sz="2400" dirty="0">
                <a:solidFill>
                  <a:srgbClr val="000000"/>
                </a:solidFill>
                <a:ea typeface="SimSun" panose="02010600030101010101" pitchFamily="2" charset="-122"/>
              </a:rPr>
              <a:t> with </a:t>
            </a:r>
            <a:r>
              <a:rPr lang="en-US" altLang="zh-CN" sz="2400" i="1" dirty="0" err="1">
                <a:solidFill>
                  <a:srgbClr val="000000"/>
                </a:solidFill>
                <a:ea typeface="SimSun" panose="02010600030101010101" pitchFamily="2" charset="-122"/>
              </a:rPr>
              <a:t>o</a:t>
            </a:r>
            <a:r>
              <a:rPr lang="en-US" altLang="zh-CN" sz="2400" i="1" baseline="-25000" dirty="0" err="1">
                <a:solidFill>
                  <a:srgbClr val="000000"/>
                </a:solidFill>
                <a:ea typeface="SimSun" panose="02010600030101010101" pitchFamily="2" charset="-122"/>
              </a:rPr>
              <a:t>i</a:t>
            </a:r>
            <a:endParaRPr lang="en-US" altLang="zh-CN" sz="2400" i="1" baseline="-25000" dirty="0">
              <a:solidFill>
                <a:srgbClr val="000000"/>
              </a:solidFill>
              <a:ea typeface="SimSun" panose="02010600030101010101" pitchFamily="2" charset="-122"/>
            </a:endParaRPr>
          </a:p>
          <a:p>
            <a:pPr lvl="3">
              <a:lnSpc>
                <a:spcPct val="120000"/>
              </a:lnSpc>
              <a:spcBef>
                <a:spcPts val="300"/>
              </a:spcBef>
            </a:pPr>
            <a:r>
              <a:rPr lang="en-US" altLang="zh-CN" sz="2400" dirty="0">
                <a:solidFill>
                  <a:srgbClr val="000000"/>
                </a:solidFill>
                <a:ea typeface="SimSun" panose="02010600030101010101" pitchFamily="2" charset="-122"/>
              </a:rPr>
              <a:t>If </a:t>
            </a:r>
            <a:r>
              <a:rPr lang="en-US" altLang="zh-CN" sz="2400" i="1" dirty="0">
                <a:solidFill>
                  <a:srgbClr val="000000"/>
                </a:solidFill>
                <a:ea typeface="SimSun" panose="02010600030101010101" pitchFamily="2" charset="-122"/>
              </a:rPr>
              <a:t>S</a:t>
            </a:r>
            <a:r>
              <a:rPr lang="en-US" altLang="zh-CN" sz="2400" dirty="0">
                <a:solidFill>
                  <a:srgbClr val="000000"/>
                </a:solidFill>
                <a:ea typeface="SimSun" panose="02010600030101010101" pitchFamily="2" charset="-122"/>
              </a:rPr>
              <a:t> &lt; 0, then swap </a:t>
            </a:r>
            <a:r>
              <a:rPr lang="en-US" altLang="zh-CN" sz="2400" i="1" dirty="0">
                <a:solidFill>
                  <a:srgbClr val="000000"/>
                </a:solidFill>
                <a:ea typeface="SimSun" panose="02010600030101010101" pitchFamily="2" charset="-122"/>
              </a:rPr>
              <a:t>m</a:t>
            </a:r>
            <a:r>
              <a:rPr lang="en-US" altLang="zh-CN" sz="2400" dirty="0">
                <a:solidFill>
                  <a:srgbClr val="000000"/>
                </a:solidFill>
                <a:ea typeface="SimSun" panose="02010600030101010101" pitchFamily="2" charset="-122"/>
              </a:rPr>
              <a:t> with </a:t>
            </a:r>
            <a:r>
              <a:rPr lang="en-US" altLang="zh-CN" sz="2400" i="1" dirty="0" err="1">
                <a:solidFill>
                  <a:srgbClr val="000000"/>
                </a:solidFill>
                <a:ea typeface="SimSun" panose="02010600030101010101" pitchFamily="2" charset="-122"/>
              </a:rPr>
              <a:t>o</a:t>
            </a:r>
            <a:r>
              <a:rPr lang="en-US" altLang="zh-CN" sz="2400" i="1" baseline="-25000" dirty="0" err="1">
                <a:solidFill>
                  <a:srgbClr val="000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ea typeface="SimSun" panose="02010600030101010101" pitchFamily="2" charset="-122"/>
              </a:rPr>
              <a:t> to form the new set of </a:t>
            </a:r>
            <a:r>
              <a:rPr lang="en-US" altLang="zh-CN" sz="2400" dirty="0" err="1">
                <a:solidFill>
                  <a:srgbClr val="000000"/>
                </a:solidFill>
                <a:ea typeface="SimSun" panose="02010600030101010101" pitchFamily="2" charset="-122"/>
              </a:rPr>
              <a:t>medoids</a:t>
            </a:r>
            <a:endParaRPr lang="en-US" altLang="zh-CN" sz="2400" dirty="0">
              <a:solidFill>
                <a:srgbClr val="000000"/>
              </a:solidFill>
              <a:ea typeface="SimSun" panose="02010600030101010101" pitchFamily="2" charset="-122"/>
            </a:endParaRP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lang="en-US" altLang="zh-CN" b="1" dirty="0">
                <a:solidFill>
                  <a:srgbClr val="000000"/>
                </a:solidFill>
                <a:ea typeface="SimSun" panose="02010600030101010101" pitchFamily="2" charset="-122"/>
              </a:rPr>
              <a:t>Until </a:t>
            </a:r>
            <a:r>
              <a:rPr lang="en-US" altLang="zh-CN" dirty="0">
                <a:solidFill>
                  <a:srgbClr val="000000"/>
                </a:solidFill>
                <a:ea typeface="SimSun" panose="02010600030101010101" pitchFamily="2" charset="-122"/>
              </a:rPr>
              <a:t>convergence criterion is satisfied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61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 Box 2233"/>
          <p:cNvSpPr txBox="1">
            <a:spLocks noChangeArrowheads="1"/>
          </p:cNvSpPr>
          <p:nvPr/>
        </p:nvSpPr>
        <p:spPr bwMode="auto">
          <a:xfrm>
            <a:off x="11437" y="4530780"/>
            <a:ext cx="3414386" cy="2019014"/>
          </a:xfrm>
          <a:prstGeom prst="rect">
            <a:avLst/>
          </a:prstGeom>
          <a:solidFill>
            <a:srgbClr val="F0CDBC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2" indent="0" defTabSz="457189">
              <a:lnSpc>
                <a:spcPct val="120000"/>
              </a:lnSpc>
              <a:spcBef>
                <a:spcPts val="300"/>
              </a:spcBef>
              <a:buClr>
                <a:srgbClr val="8C8C8C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Select initial </a:t>
            </a:r>
            <a:r>
              <a:rPr lang="en-US" altLang="zh-CN" sz="1600" i="1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K </a:t>
            </a:r>
            <a:r>
              <a:rPr lang="en-US" altLang="zh-CN" sz="1600" i="1" dirty="0" err="1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medoids</a:t>
            </a:r>
            <a:r>
              <a:rPr lang="en-US" altLang="zh-CN" sz="1600" i="1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randomly</a:t>
            </a:r>
          </a:p>
          <a:p>
            <a:pPr defTabSz="457189">
              <a:lnSpc>
                <a:spcPct val="120000"/>
              </a:lnSpc>
              <a:spcBef>
                <a:spcPts val="300"/>
              </a:spcBef>
              <a:buClr>
                <a:srgbClr val="8C8C8C"/>
              </a:buClr>
              <a:buFont typeface="Wingdings" panose="05000000000000000000" pitchFamily="2" charset="2"/>
              <a:buNone/>
            </a:pPr>
            <a:r>
              <a:rPr lang="en-US" altLang="zh-CN" sz="1600" b="1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Repeat</a:t>
            </a:r>
          </a:p>
          <a:p>
            <a:pPr marL="457200" lvl="1" indent="0" defTabSz="457189">
              <a:lnSpc>
                <a:spcPct val="120000"/>
              </a:lnSpc>
              <a:spcBef>
                <a:spcPts val="300"/>
              </a:spcBef>
              <a:buClr>
                <a:srgbClr val="2998E3"/>
              </a:buClr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Object re-assignment</a:t>
            </a:r>
          </a:p>
          <a:p>
            <a:pPr marL="457200" lvl="1" indent="0" defTabSz="457189">
              <a:lnSpc>
                <a:spcPct val="120000"/>
              </a:lnSpc>
              <a:spcBef>
                <a:spcPts val="300"/>
              </a:spcBef>
              <a:buClr>
                <a:srgbClr val="2998E3"/>
              </a:buClr>
              <a:buFont typeface="Wingdings" panose="05000000000000000000" pitchFamily="2" charset="2"/>
              <a:buNone/>
            </a:pPr>
            <a:r>
              <a:rPr lang="en-US" altLang="zh-CN" sz="1600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Swap </a:t>
            </a:r>
            <a:r>
              <a:rPr lang="en-US" altLang="zh-CN" sz="1600" dirty="0" err="1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medoid</a:t>
            </a:r>
            <a:r>
              <a:rPr lang="en-US" altLang="zh-CN" sz="1600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1600" i="1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m</a:t>
            </a:r>
            <a:r>
              <a:rPr lang="en-US" altLang="zh-CN" sz="1600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 with </a:t>
            </a:r>
            <a:r>
              <a:rPr lang="en-US" altLang="zh-CN" sz="1600" i="1" dirty="0" err="1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o</a:t>
            </a:r>
            <a:r>
              <a:rPr lang="en-US" altLang="zh-CN" sz="1600" i="1" baseline="-25000" dirty="0" err="1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i</a:t>
            </a:r>
            <a:r>
              <a:rPr lang="en-US" altLang="zh-CN" sz="1600" i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if it improves the clustering</a:t>
            </a:r>
            <a:r>
              <a:rPr lang="en-US" altLang="zh-CN" sz="16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quality </a:t>
            </a:r>
          </a:p>
          <a:p>
            <a:pPr indent="-285750" defTabSz="457189">
              <a:lnSpc>
                <a:spcPct val="120000"/>
              </a:lnSpc>
              <a:spcBef>
                <a:spcPts val="300"/>
              </a:spcBef>
              <a:buClr>
                <a:srgbClr val="8C8C8C"/>
              </a:buClr>
              <a:buFont typeface="Wingdings" panose="05000000000000000000" pitchFamily="2" charset="2"/>
              <a:buNone/>
            </a:pPr>
            <a:r>
              <a:rPr lang="en-US" altLang="zh-CN" sz="1600" b="1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Until </a:t>
            </a:r>
            <a:r>
              <a:rPr lang="en-US" altLang="zh-CN" sz="16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convergence criterion is satisfied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a typeface="Gulim" panose="020B0600000101010101" pitchFamily="34" charset="-127"/>
              </a:rPr>
              <a:t>PAM: A Typical </a:t>
            </a:r>
            <a:r>
              <a:rPr lang="en-US" altLang="ko-KR" i="1" dirty="0">
                <a:ea typeface="Gulim" panose="020B0600000101010101" pitchFamily="34" charset="-127"/>
              </a:rPr>
              <a:t>K-</a:t>
            </a:r>
            <a:r>
              <a:rPr lang="en-US" altLang="ko-KR" i="1" dirty="0" err="1">
                <a:ea typeface="Gulim" panose="020B0600000101010101" pitchFamily="34" charset="-127"/>
              </a:rPr>
              <a:t>Medoids</a:t>
            </a:r>
            <a:r>
              <a:rPr lang="en-US" altLang="ko-KR" dirty="0">
                <a:ea typeface="Gulim" panose="020B0600000101010101" pitchFamily="34" charset="-127"/>
              </a:rPr>
              <a:t>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5726" y="1344179"/>
            <a:ext cx="2395537" cy="2596982"/>
            <a:chOff x="1643064" y="1719263"/>
            <a:chExt cx="2395537" cy="2596982"/>
          </a:xfrm>
        </p:grpSpPr>
        <p:sp>
          <p:nvSpPr>
            <p:cNvPr id="6" name="Rectangle 2057"/>
            <p:cNvSpPr>
              <a:spLocks noChangeArrowheads="1"/>
            </p:cNvSpPr>
            <p:nvPr/>
          </p:nvSpPr>
          <p:spPr bwMode="auto">
            <a:xfrm>
              <a:off x="1643064" y="1719263"/>
              <a:ext cx="2395537" cy="225425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" name="Rectangle 2058"/>
            <p:cNvSpPr>
              <a:spLocks noChangeArrowheads="1"/>
            </p:cNvSpPr>
            <p:nvPr/>
          </p:nvSpPr>
          <p:spPr bwMode="auto">
            <a:xfrm>
              <a:off x="1893889" y="1903413"/>
              <a:ext cx="2014537" cy="17891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" name="Line 2059"/>
            <p:cNvSpPr>
              <a:spLocks noChangeShapeType="1"/>
            </p:cNvSpPr>
            <p:nvPr/>
          </p:nvSpPr>
          <p:spPr bwMode="auto">
            <a:xfrm>
              <a:off x="1893889" y="3517900"/>
              <a:ext cx="2014537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9" name="Line 2060"/>
            <p:cNvSpPr>
              <a:spLocks noChangeShapeType="1"/>
            </p:cNvSpPr>
            <p:nvPr/>
          </p:nvSpPr>
          <p:spPr bwMode="auto">
            <a:xfrm>
              <a:off x="1893889" y="3333750"/>
              <a:ext cx="2014537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0" name="Line 2061"/>
            <p:cNvSpPr>
              <a:spLocks noChangeShapeType="1"/>
            </p:cNvSpPr>
            <p:nvPr/>
          </p:nvSpPr>
          <p:spPr bwMode="auto">
            <a:xfrm>
              <a:off x="1893889" y="3160714"/>
              <a:ext cx="2014537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1" name="Line 2062"/>
            <p:cNvSpPr>
              <a:spLocks noChangeShapeType="1"/>
            </p:cNvSpPr>
            <p:nvPr/>
          </p:nvSpPr>
          <p:spPr bwMode="auto">
            <a:xfrm>
              <a:off x="1893889" y="2976564"/>
              <a:ext cx="2014537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2" name="Line 2063"/>
            <p:cNvSpPr>
              <a:spLocks noChangeShapeType="1"/>
            </p:cNvSpPr>
            <p:nvPr/>
          </p:nvSpPr>
          <p:spPr bwMode="auto">
            <a:xfrm>
              <a:off x="1893889" y="2803525"/>
              <a:ext cx="2014537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3" name="Line 2064"/>
            <p:cNvSpPr>
              <a:spLocks noChangeShapeType="1"/>
            </p:cNvSpPr>
            <p:nvPr/>
          </p:nvSpPr>
          <p:spPr bwMode="auto">
            <a:xfrm>
              <a:off x="1893889" y="2619375"/>
              <a:ext cx="2014537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4" name="Line 2065"/>
            <p:cNvSpPr>
              <a:spLocks noChangeShapeType="1"/>
            </p:cNvSpPr>
            <p:nvPr/>
          </p:nvSpPr>
          <p:spPr bwMode="auto">
            <a:xfrm>
              <a:off x="1893889" y="2446339"/>
              <a:ext cx="2014537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5" name="Line 2066"/>
            <p:cNvSpPr>
              <a:spLocks noChangeShapeType="1"/>
            </p:cNvSpPr>
            <p:nvPr/>
          </p:nvSpPr>
          <p:spPr bwMode="auto">
            <a:xfrm>
              <a:off x="1893889" y="2262189"/>
              <a:ext cx="2014537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6" name="Line 2067"/>
            <p:cNvSpPr>
              <a:spLocks noChangeShapeType="1"/>
            </p:cNvSpPr>
            <p:nvPr/>
          </p:nvSpPr>
          <p:spPr bwMode="auto">
            <a:xfrm>
              <a:off x="1893889" y="2087564"/>
              <a:ext cx="2014537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7" name="Line 2068"/>
            <p:cNvSpPr>
              <a:spLocks noChangeShapeType="1"/>
            </p:cNvSpPr>
            <p:nvPr/>
          </p:nvSpPr>
          <p:spPr bwMode="auto">
            <a:xfrm>
              <a:off x="1893889" y="1903414"/>
              <a:ext cx="2014537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8" name="Line 2069"/>
            <p:cNvSpPr>
              <a:spLocks noChangeShapeType="1"/>
            </p:cNvSpPr>
            <p:nvPr/>
          </p:nvSpPr>
          <p:spPr bwMode="auto">
            <a:xfrm>
              <a:off x="2100264" y="1903413"/>
              <a:ext cx="1587" cy="17891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9" name="Line 2070"/>
            <p:cNvSpPr>
              <a:spLocks noChangeShapeType="1"/>
            </p:cNvSpPr>
            <p:nvPr/>
          </p:nvSpPr>
          <p:spPr bwMode="auto">
            <a:xfrm>
              <a:off x="2297114" y="1903413"/>
              <a:ext cx="1587" cy="17891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0" name="Line 2071"/>
            <p:cNvSpPr>
              <a:spLocks noChangeShapeType="1"/>
            </p:cNvSpPr>
            <p:nvPr/>
          </p:nvSpPr>
          <p:spPr bwMode="auto">
            <a:xfrm>
              <a:off x="2503489" y="1903413"/>
              <a:ext cx="1587" cy="17891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1" name="Line 2072"/>
            <p:cNvSpPr>
              <a:spLocks noChangeShapeType="1"/>
            </p:cNvSpPr>
            <p:nvPr/>
          </p:nvSpPr>
          <p:spPr bwMode="auto">
            <a:xfrm>
              <a:off x="2700339" y="1903413"/>
              <a:ext cx="1587" cy="17891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2" name="Line 2073"/>
            <p:cNvSpPr>
              <a:spLocks noChangeShapeType="1"/>
            </p:cNvSpPr>
            <p:nvPr/>
          </p:nvSpPr>
          <p:spPr bwMode="auto">
            <a:xfrm>
              <a:off x="2906714" y="1903413"/>
              <a:ext cx="1587" cy="17891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3" name="Line 2074"/>
            <p:cNvSpPr>
              <a:spLocks noChangeShapeType="1"/>
            </p:cNvSpPr>
            <p:nvPr/>
          </p:nvSpPr>
          <p:spPr bwMode="auto">
            <a:xfrm>
              <a:off x="3101975" y="1903413"/>
              <a:ext cx="1588" cy="17891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4" name="Line 2075"/>
            <p:cNvSpPr>
              <a:spLocks noChangeShapeType="1"/>
            </p:cNvSpPr>
            <p:nvPr/>
          </p:nvSpPr>
          <p:spPr bwMode="auto">
            <a:xfrm>
              <a:off x="3309939" y="1903413"/>
              <a:ext cx="1587" cy="17891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5" name="Line 2076"/>
            <p:cNvSpPr>
              <a:spLocks noChangeShapeType="1"/>
            </p:cNvSpPr>
            <p:nvPr/>
          </p:nvSpPr>
          <p:spPr bwMode="auto">
            <a:xfrm>
              <a:off x="3505200" y="1903413"/>
              <a:ext cx="1588" cy="17891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6" name="Line 2077"/>
            <p:cNvSpPr>
              <a:spLocks noChangeShapeType="1"/>
            </p:cNvSpPr>
            <p:nvPr/>
          </p:nvSpPr>
          <p:spPr bwMode="auto">
            <a:xfrm>
              <a:off x="3711575" y="1903413"/>
              <a:ext cx="1588" cy="17891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7" name="Line 2078"/>
            <p:cNvSpPr>
              <a:spLocks noChangeShapeType="1"/>
            </p:cNvSpPr>
            <p:nvPr/>
          </p:nvSpPr>
          <p:spPr bwMode="auto">
            <a:xfrm>
              <a:off x="3908425" y="1903413"/>
              <a:ext cx="1588" cy="17891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8" name="Rectangle 2079"/>
            <p:cNvSpPr>
              <a:spLocks noChangeArrowheads="1"/>
            </p:cNvSpPr>
            <p:nvPr/>
          </p:nvSpPr>
          <p:spPr bwMode="auto">
            <a:xfrm>
              <a:off x="1893889" y="1903413"/>
              <a:ext cx="2014537" cy="1789112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9" name="Line 2080"/>
            <p:cNvSpPr>
              <a:spLocks noChangeShapeType="1"/>
            </p:cNvSpPr>
            <p:nvPr/>
          </p:nvSpPr>
          <p:spPr bwMode="auto">
            <a:xfrm>
              <a:off x="1893889" y="1903413"/>
              <a:ext cx="1587" cy="17891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0" name="Line 2081"/>
            <p:cNvSpPr>
              <a:spLocks noChangeShapeType="1"/>
            </p:cNvSpPr>
            <p:nvPr/>
          </p:nvSpPr>
          <p:spPr bwMode="auto">
            <a:xfrm>
              <a:off x="1871664" y="3692525"/>
              <a:ext cx="222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1" name="Line 2082"/>
            <p:cNvSpPr>
              <a:spLocks noChangeShapeType="1"/>
            </p:cNvSpPr>
            <p:nvPr/>
          </p:nvSpPr>
          <p:spPr bwMode="auto">
            <a:xfrm>
              <a:off x="1871664" y="3517900"/>
              <a:ext cx="222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2" name="Line 2083"/>
            <p:cNvSpPr>
              <a:spLocks noChangeShapeType="1"/>
            </p:cNvSpPr>
            <p:nvPr/>
          </p:nvSpPr>
          <p:spPr bwMode="auto">
            <a:xfrm>
              <a:off x="1871664" y="3333750"/>
              <a:ext cx="222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3" name="Line 2084"/>
            <p:cNvSpPr>
              <a:spLocks noChangeShapeType="1"/>
            </p:cNvSpPr>
            <p:nvPr/>
          </p:nvSpPr>
          <p:spPr bwMode="auto">
            <a:xfrm>
              <a:off x="1871664" y="3160714"/>
              <a:ext cx="22225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4" name="Line 2085"/>
            <p:cNvSpPr>
              <a:spLocks noChangeShapeType="1"/>
            </p:cNvSpPr>
            <p:nvPr/>
          </p:nvSpPr>
          <p:spPr bwMode="auto">
            <a:xfrm>
              <a:off x="1871664" y="2976564"/>
              <a:ext cx="22225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5" name="Line 2086"/>
            <p:cNvSpPr>
              <a:spLocks noChangeShapeType="1"/>
            </p:cNvSpPr>
            <p:nvPr/>
          </p:nvSpPr>
          <p:spPr bwMode="auto">
            <a:xfrm>
              <a:off x="1871664" y="2803525"/>
              <a:ext cx="222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6" name="Line 2087"/>
            <p:cNvSpPr>
              <a:spLocks noChangeShapeType="1"/>
            </p:cNvSpPr>
            <p:nvPr/>
          </p:nvSpPr>
          <p:spPr bwMode="auto">
            <a:xfrm>
              <a:off x="1871664" y="2619375"/>
              <a:ext cx="22225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7" name="Line 2088"/>
            <p:cNvSpPr>
              <a:spLocks noChangeShapeType="1"/>
            </p:cNvSpPr>
            <p:nvPr/>
          </p:nvSpPr>
          <p:spPr bwMode="auto">
            <a:xfrm>
              <a:off x="1871664" y="2446339"/>
              <a:ext cx="22225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8" name="Line 2089"/>
            <p:cNvSpPr>
              <a:spLocks noChangeShapeType="1"/>
            </p:cNvSpPr>
            <p:nvPr/>
          </p:nvSpPr>
          <p:spPr bwMode="auto">
            <a:xfrm>
              <a:off x="1871664" y="2262189"/>
              <a:ext cx="22225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9" name="Line 2090"/>
            <p:cNvSpPr>
              <a:spLocks noChangeShapeType="1"/>
            </p:cNvSpPr>
            <p:nvPr/>
          </p:nvSpPr>
          <p:spPr bwMode="auto">
            <a:xfrm>
              <a:off x="1871664" y="2087564"/>
              <a:ext cx="22225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0" name="Line 2091"/>
            <p:cNvSpPr>
              <a:spLocks noChangeShapeType="1"/>
            </p:cNvSpPr>
            <p:nvPr/>
          </p:nvSpPr>
          <p:spPr bwMode="auto">
            <a:xfrm>
              <a:off x="1871664" y="1903414"/>
              <a:ext cx="22225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1" name="Line 2092"/>
            <p:cNvSpPr>
              <a:spLocks noChangeShapeType="1"/>
            </p:cNvSpPr>
            <p:nvPr/>
          </p:nvSpPr>
          <p:spPr bwMode="auto">
            <a:xfrm>
              <a:off x="1893889" y="3692525"/>
              <a:ext cx="2014537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2" name="Line 2093"/>
            <p:cNvSpPr>
              <a:spLocks noChangeShapeType="1"/>
            </p:cNvSpPr>
            <p:nvPr/>
          </p:nvSpPr>
          <p:spPr bwMode="auto">
            <a:xfrm flipV="1">
              <a:off x="1893889" y="3692525"/>
              <a:ext cx="1587" cy="206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3" name="Line 2094"/>
            <p:cNvSpPr>
              <a:spLocks noChangeShapeType="1"/>
            </p:cNvSpPr>
            <p:nvPr/>
          </p:nvSpPr>
          <p:spPr bwMode="auto">
            <a:xfrm flipV="1">
              <a:off x="2100264" y="3692525"/>
              <a:ext cx="1587" cy="206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4" name="Line 2095"/>
            <p:cNvSpPr>
              <a:spLocks noChangeShapeType="1"/>
            </p:cNvSpPr>
            <p:nvPr/>
          </p:nvSpPr>
          <p:spPr bwMode="auto">
            <a:xfrm flipV="1">
              <a:off x="2297114" y="3692525"/>
              <a:ext cx="1587" cy="206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5" name="Line 2096"/>
            <p:cNvSpPr>
              <a:spLocks noChangeShapeType="1"/>
            </p:cNvSpPr>
            <p:nvPr/>
          </p:nvSpPr>
          <p:spPr bwMode="auto">
            <a:xfrm flipV="1">
              <a:off x="2503489" y="3692525"/>
              <a:ext cx="1587" cy="206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6" name="Line 2097"/>
            <p:cNvSpPr>
              <a:spLocks noChangeShapeType="1"/>
            </p:cNvSpPr>
            <p:nvPr/>
          </p:nvSpPr>
          <p:spPr bwMode="auto">
            <a:xfrm flipV="1">
              <a:off x="2700339" y="3692525"/>
              <a:ext cx="1587" cy="206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7" name="Line 2098"/>
            <p:cNvSpPr>
              <a:spLocks noChangeShapeType="1"/>
            </p:cNvSpPr>
            <p:nvPr/>
          </p:nvSpPr>
          <p:spPr bwMode="auto">
            <a:xfrm flipV="1">
              <a:off x="2906714" y="3692525"/>
              <a:ext cx="1587" cy="206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8" name="Line 2099"/>
            <p:cNvSpPr>
              <a:spLocks noChangeShapeType="1"/>
            </p:cNvSpPr>
            <p:nvPr/>
          </p:nvSpPr>
          <p:spPr bwMode="auto">
            <a:xfrm flipV="1">
              <a:off x="3101975" y="3692525"/>
              <a:ext cx="1588" cy="206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9" name="Line 2100"/>
            <p:cNvSpPr>
              <a:spLocks noChangeShapeType="1"/>
            </p:cNvSpPr>
            <p:nvPr/>
          </p:nvSpPr>
          <p:spPr bwMode="auto">
            <a:xfrm flipV="1">
              <a:off x="3309939" y="3692525"/>
              <a:ext cx="1587" cy="206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0" name="Line 2101"/>
            <p:cNvSpPr>
              <a:spLocks noChangeShapeType="1"/>
            </p:cNvSpPr>
            <p:nvPr/>
          </p:nvSpPr>
          <p:spPr bwMode="auto">
            <a:xfrm flipV="1">
              <a:off x="3505200" y="3692525"/>
              <a:ext cx="1588" cy="206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1" name="Line 2102"/>
            <p:cNvSpPr>
              <a:spLocks noChangeShapeType="1"/>
            </p:cNvSpPr>
            <p:nvPr/>
          </p:nvSpPr>
          <p:spPr bwMode="auto">
            <a:xfrm flipV="1">
              <a:off x="3711575" y="3692525"/>
              <a:ext cx="1588" cy="206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2" name="Line 2103"/>
            <p:cNvSpPr>
              <a:spLocks noChangeShapeType="1"/>
            </p:cNvSpPr>
            <p:nvPr/>
          </p:nvSpPr>
          <p:spPr bwMode="auto">
            <a:xfrm flipV="1">
              <a:off x="3908425" y="3692525"/>
              <a:ext cx="1588" cy="206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3" name="Freeform 2104"/>
            <p:cNvSpPr>
              <a:spLocks/>
            </p:cNvSpPr>
            <p:nvPr/>
          </p:nvSpPr>
          <p:spPr bwMode="auto">
            <a:xfrm>
              <a:off x="2427288" y="2900363"/>
              <a:ext cx="152400" cy="152400"/>
            </a:xfrm>
            <a:custGeom>
              <a:avLst/>
              <a:gdLst>
                <a:gd name="T0" fmla="*/ 2147483647 w 96"/>
                <a:gd name="T1" fmla="*/ 0 h 96"/>
                <a:gd name="T2" fmla="*/ 2147483647 w 96"/>
                <a:gd name="T3" fmla="*/ 2147483647 h 96"/>
                <a:gd name="T4" fmla="*/ 2147483647 w 96"/>
                <a:gd name="T5" fmla="*/ 2147483647 h 96"/>
                <a:gd name="T6" fmla="*/ 0 w 96"/>
                <a:gd name="T7" fmla="*/ 2147483647 h 96"/>
                <a:gd name="T8" fmla="*/ 2147483647 w 96"/>
                <a:gd name="T9" fmla="*/ 0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96"/>
                <a:gd name="T17" fmla="*/ 96 w 96"/>
                <a:gd name="T18" fmla="*/ 96 h 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96">
                  <a:moveTo>
                    <a:pt x="48" y="0"/>
                  </a:moveTo>
                  <a:lnTo>
                    <a:pt x="96" y="48"/>
                  </a:lnTo>
                  <a:lnTo>
                    <a:pt x="48" y="96"/>
                  </a:lnTo>
                  <a:lnTo>
                    <a:pt x="0" y="4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FFFF"/>
            </a:solidFill>
            <a:ln w="11113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4" name="Freeform 2105"/>
            <p:cNvSpPr>
              <a:spLocks/>
            </p:cNvSpPr>
            <p:nvPr/>
          </p:nvSpPr>
          <p:spPr bwMode="auto">
            <a:xfrm>
              <a:off x="2220913" y="2543175"/>
              <a:ext cx="152400" cy="152400"/>
            </a:xfrm>
            <a:custGeom>
              <a:avLst/>
              <a:gdLst>
                <a:gd name="T0" fmla="*/ 2147483647 w 96"/>
                <a:gd name="T1" fmla="*/ 0 h 96"/>
                <a:gd name="T2" fmla="*/ 2147483647 w 96"/>
                <a:gd name="T3" fmla="*/ 2147483647 h 96"/>
                <a:gd name="T4" fmla="*/ 2147483647 w 96"/>
                <a:gd name="T5" fmla="*/ 2147483647 h 96"/>
                <a:gd name="T6" fmla="*/ 0 w 96"/>
                <a:gd name="T7" fmla="*/ 2147483647 h 96"/>
                <a:gd name="T8" fmla="*/ 2147483647 w 96"/>
                <a:gd name="T9" fmla="*/ 0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96"/>
                <a:gd name="T17" fmla="*/ 96 w 96"/>
                <a:gd name="T18" fmla="*/ 96 h 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96">
                  <a:moveTo>
                    <a:pt x="48" y="0"/>
                  </a:moveTo>
                  <a:lnTo>
                    <a:pt x="96" y="48"/>
                  </a:lnTo>
                  <a:lnTo>
                    <a:pt x="48" y="96"/>
                  </a:lnTo>
                  <a:lnTo>
                    <a:pt x="0" y="4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FFFF"/>
            </a:solidFill>
            <a:ln w="11113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5" name="Freeform 2106"/>
            <p:cNvSpPr>
              <a:spLocks/>
            </p:cNvSpPr>
            <p:nvPr/>
          </p:nvSpPr>
          <p:spPr bwMode="auto">
            <a:xfrm>
              <a:off x="3233738" y="3084513"/>
              <a:ext cx="152400" cy="152400"/>
            </a:xfrm>
            <a:custGeom>
              <a:avLst/>
              <a:gdLst>
                <a:gd name="T0" fmla="*/ 2147483647 w 96"/>
                <a:gd name="T1" fmla="*/ 0 h 96"/>
                <a:gd name="T2" fmla="*/ 2147483647 w 96"/>
                <a:gd name="T3" fmla="*/ 2147483647 h 96"/>
                <a:gd name="T4" fmla="*/ 2147483647 w 96"/>
                <a:gd name="T5" fmla="*/ 2147483647 h 96"/>
                <a:gd name="T6" fmla="*/ 0 w 96"/>
                <a:gd name="T7" fmla="*/ 2147483647 h 96"/>
                <a:gd name="T8" fmla="*/ 2147483647 w 96"/>
                <a:gd name="T9" fmla="*/ 0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96"/>
                <a:gd name="T17" fmla="*/ 96 w 96"/>
                <a:gd name="T18" fmla="*/ 96 h 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96">
                  <a:moveTo>
                    <a:pt x="48" y="0"/>
                  </a:moveTo>
                  <a:lnTo>
                    <a:pt x="96" y="48"/>
                  </a:lnTo>
                  <a:lnTo>
                    <a:pt x="48" y="96"/>
                  </a:lnTo>
                  <a:lnTo>
                    <a:pt x="0" y="4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FFFF"/>
            </a:solidFill>
            <a:ln w="11113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6" name="Freeform 2107"/>
            <p:cNvSpPr>
              <a:spLocks/>
            </p:cNvSpPr>
            <p:nvPr/>
          </p:nvSpPr>
          <p:spPr bwMode="auto">
            <a:xfrm>
              <a:off x="2624138" y="2370138"/>
              <a:ext cx="152400" cy="150812"/>
            </a:xfrm>
            <a:custGeom>
              <a:avLst/>
              <a:gdLst>
                <a:gd name="T0" fmla="*/ 2147483647 w 96"/>
                <a:gd name="T1" fmla="*/ 0 h 95"/>
                <a:gd name="T2" fmla="*/ 2147483647 w 96"/>
                <a:gd name="T3" fmla="*/ 2147483647 h 95"/>
                <a:gd name="T4" fmla="*/ 2147483647 w 96"/>
                <a:gd name="T5" fmla="*/ 2147483647 h 95"/>
                <a:gd name="T6" fmla="*/ 0 w 96"/>
                <a:gd name="T7" fmla="*/ 2147483647 h 95"/>
                <a:gd name="T8" fmla="*/ 2147483647 w 96"/>
                <a:gd name="T9" fmla="*/ 0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95"/>
                <a:gd name="T17" fmla="*/ 96 w 96"/>
                <a:gd name="T18" fmla="*/ 95 h 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95">
                  <a:moveTo>
                    <a:pt x="48" y="0"/>
                  </a:moveTo>
                  <a:lnTo>
                    <a:pt x="96" y="48"/>
                  </a:lnTo>
                  <a:lnTo>
                    <a:pt x="48" y="95"/>
                  </a:lnTo>
                  <a:lnTo>
                    <a:pt x="0" y="4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FFFF"/>
            </a:solidFill>
            <a:ln w="11113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7" name="Freeform 2108"/>
            <p:cNvSpPr>
              <a:spLocks/>
            </p:cNvSpPr>
            <p:nvPr/>
          </p:nvSpPr>
          <p:spPr bwMode="auto">
            <a:xfrm>
              <a:off x="3429000" y="2727325"/>
              <a:ext cx="152400" cy="152400"/>
            </a:xfrm>
            <a:custGeom>
              <a:avLst/>
              <a:gdLst>
                <a:gd name="T0" fmla="*/ 2147483647 w 96"/>
                <a:gd name="T1" fmla="*/ 0 h 96"/>
                <a:gd name="T2" fmla="*/ 2147483647 w 96"/>
                <a:gd name="T3" fmla="*/ 2147483647 h 96"/>
                <a:gd name="T4" fmla="*/ 2147483647 w 96"/>
                <a:gd name="T5" fmla="*/ 2147483647 h 96"/>
                <a:gd name="T6" fmla="*/ 0 w 96"/>
                <a:gd name="T7" fmla="*/ 2147483647 h 96"/>
                <a:gd name="T8" fmla="*/ 2147483647 w 96"/>
                <a:gd name="T9" fmla="*/ 0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96"/>
                <a:gd name="T17" fmla="*/ 96 w 96"/>
                <a:gd name="T18" fmla="*/ 96 h 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96">
                  <a:moveTo>
                    <a:pt x="48" y="0"/>
                  </a:moveTo>
                  <a:lnTo>
                    <a:pt x="96" y="48"/>
                  </a:lnTo>
                  <a:lnTo>
                    <a:pt x="48" y="96"/>
                  </a:lnTo>
                  <a:lnTo>
                    <a:pt x="0" y="4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FFFF"/>
            </a:solidFill>
            <a:ln w="11113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8" name="Freeform 2109"/>
            <p:cNvSpPr>
              <a:spLocks/>
            </p:cNvSpPr>
            <p:nvPr/>
          </p:nvSpPr>
          <p:spPr bwMode="auto">
            <a:xfrm>
              <a:off x="3025775" y="3259138"/>
              <a:ext cx="152400" cy="150812"/>
            </a:xfrm>
            <a:custGeom>
              <a:avLst/>
              <a:gdLst>
                <a:gd name="T0" fmla="*/ 2147483647 w 96"/>
                <a:gd name="T1" fmla="*/ 0 h 95"/>
                <a:gd name="T2" fmla="*/ 2147483647 w 96"/>
                <a:gd name="T3" fmla="*/ 2147483647 h 95"/>
                <a:gd name="T4" fmla="*/ 2147483647 w 96"/>
                <a:gd name="T5" fmla="*/ 2147483647 h 95"/>
                <a:gd name="T6" fmla="*/ 0 w 96"/>
                <a:gd name="T7" fmla="*/ 2147483647 h 95"/>
                <a:gd name="T8" fmla="*/ 2147483647 w 96"/>
                <a:gd name="T9" fmla="*/ 0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95"/>
                <a:gd name="T17" fmla="*/ 96 w 96"/>
                <a:gd name="T18" fmla="*/ 95 h 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95">
                  <a:moveTo>
                    <a:pt x="48" y="0"/>
                  </a:moveTo>
                  <a:lnTo>
                    <a:pt x="96" y="47"/>
                  </a:lnTo>
                  <a:lnTo>
                    <a:pt x="48" y="95"/>
                  </a:lnTo>
                  <a:lnTo>
                    <a:pt x="0" y="47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FFFF"/>
            </a:solidFill>
            <a:ln w="11113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9" name="Freeform 2110"/>
            <p:cNvSpPr>
              <a:spLocks/>
            </p:cNvSpPr>
            <p:nvPr/>
          </p:nvSpPr>
          <p:spPr bwMode="auto">
            <a:xfrm>
              <a:off x="3233738" y="2900363"/>
              <a:ext cx="152400" cy="152400"/>
            </a:xfrm>
            <a:custGeom>
              <a:avLst/>
              <a:gdLst>
                <a:gd name="T0" fmla="*/ 2147483647 w 96"/>
                <a:gd name="T1" fmla="*/ 0 h 96"/>
                <a:gd name="T2" fmla="*/ 2147483647 w 96"/>
                <a:gd name="T3" fmla="*/ 2147483647 h 96"/>
                <a:gd name="T4" fmla="*/ 2147483647 w 96"/>
                <a:gd name="T5" fmla="*/ 2147483647 h 96"/>
                <a:gd name="T6" fmla="*/ 0 w 96"/>
                <a:gd name="T7" fmla="*/ 2147483647 h 96"/>
                <a:gd name="T8" fmla="*/ 2147483647 w 96"/>
                <a:gd name="T9" fmla="*/ 0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96"/>
                <a:gd name="T17" fmla="*/ 96 w 96"/>
                <a:gd name="T18" fmla="*/ 96 h 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96">
                  <a:moveTo>
                    <a:pt x="48" y="0"/>
                  </a:moveTo>
                  <a:lnTo>
                    <a:pt x="96" y="48"/>
                  </a:lnTo>
                  <a:lnTo>
                    <a:pt x="48" y="96"/>
                  </a:lnTo>
                  <a:lnTo>
                    <a:pt x="0" y="4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FFFF"/>
            </a:solidFill>
            <a:ln w="11113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0" name="Freeform 2111"/>
            <p:cNvSpPr>
              <a:spLocks/>
            </p:cNvSpPr>
            <p:nvPr/>
          </p:nvSpPr>
          <p:spPr bwMode="auto">
            <a:xfrm>
              <a:off x="3233738" y="2543175"/>
              <a:ext cx="152400" cy="152400"/>
            </a:xfrm>
            <a:custGeom>
              <a:avLst/>
              <a:gdLst>
                <a:gd name="T0" fmla="*/ 2147483647 w 96"/>
                <a:gd name="T1" fmla="*/ 0 h 96"/>
                <a:gd name="T2" fmla="*/ 2147483647 w 96"/>
                <a:gd name="T3" fmla="*/ 2147483647 h 96"/>
                <a:gd name="T4" fmla="*/ 2147483647 w 96"/>
                <a:gd name="T5" fmla="*/ 2147483647 h 96"/>
                <a:gd name="T6" fmla="*/ 0 w 96"/>
                <a:gd name="T7" fmla="*/ 2147483647 h 96"/>
                <a:gd name="T8" fmla="*/ 2147483647 w 96"/>
                <a:gd name="T9" fmla="*/ 0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96"/>
                <a:gd name="T17" fmla="*/ 96 w 96"/>
                <a:gd name="T18" fmla="*/ 96 h 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96">
                  <a:moveTo>
                    <a:pt x="48" y="0"/>
                  </a:moveTo>
                  <a:lnTo>
                    <a:pt x="96" y="48"/>
                  </a:lnTo>
                  <a:lnTo>
                    <a:pt x="48" y="96"/>
                  </a:lnTo>
                  <a:lnTo>
                    <a:pt x="0" y="4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FFFF"/>
            </a:solidFill>
            <a:ln w="11113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1" name="Rectangle 2112"/>
            <p:cNvSpPr>
              <a:spLocks noChangeArrowheads="1"/>
            </p:cNvSpPr>
            <p:nvPr/>
          </p:nvSpPr>
          <p:spPr bwMode="auto">
            <a:xfrm>
              <a:off x="1806575" y="3659188"/>
              <a:ext cx="33664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5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0</a:t>
              </a:r>
              <a:endParaRPr lang="ko-KR" altLang="en-US" sz="18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2" name="Rectangle 2113"/>
            <p:cNvSpPr>
              <a:spLocks noChangeArrowheads="1"/>
            </p:cNvSpPr>
            <p:nvPr/>
          </p:nvSpPr>
          <p:spPr bwMode="auto">
            <a:xfrm>
              <a:off x="1806575" y="3486150"/>
              <a:ext cx="28854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5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1</a:t>
              </a:r>
              <a:endParaRPr lang="ko-KR" altLang="en-US" sz="18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3" name="Rectangle 2114"/>
            <p:cNvSpPr>
              <a:spLocks noChangeArrowheads="1"/>
            </p:cNvSpPr>
            <p:nvPr/>
          </p:nvSpPr>
          <p:spPr bwMode="auto">
            <a:xfrm>
              <a:off x="1806575" y="3302000"/>
              <a:ext cx="32060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5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2</a:t>
              </a:r>
              <a:endParaRPr lang="ko-KR" altLang="en-US" sz="18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4" name="Rectangle 2115"/>
            <p:cNvSpPr>
              <a:spLocks noChangeArrowheads="1"/>
            </p:cNvSpPr>
            <p:nvPr/>
          </p:nvSpPr>
          <p:spPr bwMode="auto">
            <a:xfrm>
              <a:off x="1806575" y="3128963"/>
              <a:ext cx="28854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5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3</a:t>
              </a:r>
              <a:endParaRPr lang="ko-KR" altLang="en-US" sz="18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5" name="Rectangle 2116"/>
            <p:cNvSpPr>
              <a:spLocks noChangeArrowheads="1"/>
            </p:cNvSpPr>
            <p:nvPr/>
          </p:nvSpPr>
          <p:spPr bwMode="auto">
            <a:xfrm>
              <a:off x="1806575" y="2944813"/>
              <a:ext cx="33664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5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4</a:t>
              </a:r>
              <a:endParaRPr lang="ko-KR" altLang="en-US" sz="18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6" name="Rectangle 2117"/>
            <p:cNvSpPr>
              <a:spLocks noChangeArrowheads="1"/>
            </p:cNvSpPr>
            <p:nvPr/>
          </p:nvSpPr>
          <p:spPr bwMode="auto">
            <a:xfrm>
              <a:off x="1806575" y="2770188"/>
              <a:ext cx="30458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5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5</a:t>
              </a:r>
              <a:endParaRPr lang="ko-KR" altLang="en-US" sz="18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7" name="Rectangle 2118"/>
            <p:cNvSpPr>
              <a:spLocks noChangeArrowheads="1"/>
            </p:cNvSpPr>
            <p:nvPr/>
          </p:nvSpPr>
          <p:spPr bwMode="auto">
            <a:xfrm>
              <a:off x="1806575" y="2586038"/>
              <a:ext cx="33664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5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6</a:t>
              </a:r>
              <a:endParaRPr lang="ko-KR" altLang="en-US" sz="18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8" name="Rectangle 2119"/>
            <p:cNvSpPr>
              <a:spLocks noChangeArrowheads="1"/>
            </p:cNvSpPr>
            <p:nvPr/>
          </p:nvSpPr>
          <p:spPr bwMode="auto">
            <a:xfrm>
              <a:off x="1806575" y="2413000"/>
              <a:ext cx="27252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5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7</a:t>
              </a:r>
              <a:endParaRPr lang="ko-KR" altLang="en-US" sz="18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9" name="Rectangle 2120"/>
            <p:cNvSpPr>
              <a:spLocks noChangeArrowheads="1"/>
            </p:cNvSpPr>
            <p:nvPr/>
          </p:nvSpPr>
          <p:spPr bwMode="auto">
            <a:xfrm>
              <a:off x="1806575" y="2228850"/>
              <a:ext cx="33664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5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8</a:t>
              </a:r>
              <a:endParaRPr lang="ko-KR" altLang="en-US" sz="18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0" name="Rectangle 2121"/>
            <p:cNvSpPr>
              <a:spLocks noChangeArrowheads="1"/>
            </p:cNvSpPr>
            <p:nvPr/>
          </p:nvSpPr>
          <p:spPr bwMode="auto">
            <a:xfrm>
              <a:off x="1806575" y="2055813"/>
              <a:ext cx="33664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5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9</a:t>
              </a:r>
              <a:endParaRPr lang="ko-KR" altLang="en-US" sz="18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1" name="Rectangle 2122"/>
            <p:cNvSpPr>
              <a:spLocks noChangeArrowheads="1"/>
            </p:cNvSpPr>
            <p:nvPr/>
          </p:nvSpPr>
          <p:spPr bwMode="auto">
            <a:xfrm>
              <a:off x="1774825" y="1871663"/>
              <a:ext cx="62518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5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10</a:t>
              </a:r>
              <a:endParaRPr lang="ko-KR" altLang="en-US" sz="18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2" name="Rectangle 2123"/>
            <p:cNvSpPr>
              <a:spLocks noChangeArrowheads="1"/>
            </p:cNvSpPr>
            <p:nvPr/>
          </p:nvSpPr>
          <p:spPr bwMode="auto">
            <a:xfrm>
              <a:off x="1882775" y="3767138"/>
              <a:ext cx="33664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5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0</a:t>
              </a:r>
              <a:endParaRPr lang="ko-KR" altLang="en-US" sz="18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3" name="Rectangle 2124"/>
            <p:cNvSpPr>
              <a:spLocks noChangeArrowheads="1"/>
            </p:cNvSpPr>
            <p:nvPr/>
          </p:nvSpPr>
          <p:spPr bwMode="auto">
            <a:xfrm>
              <a:off x="2090738" y="3767138"/>
              <a:ext cx="28854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5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1</a:t>
              </a:r>
              <a:endParaRPr lang="ko-KR" altLang="en-US" sz="18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4" name="Rectangle 2125"/>
            <p:cNvSpPr>
              <a:spLocks noChangeArrowheads="1"/>
            </p:cNvSpPr>
            <p:nvPr/>
          </p:nvSpPr>
          <p:spPr bwMode="auto">
            <a:xfrm>
              <a:off x="2286000" y="3767138"/>
              <a:ext cx="32060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5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2</a:t>
              </a:r>
              <a:endParaRPr lang="ko-KR" altLang="en-US" sz="18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5" name="Rectangle 2126"/>
            <p:cNvSpPr>
              <a:spLocks noChangeArrowheads="1"/>
            </p:cNvSpPr>
            <p:nvPr/>
          </p:nvSpPr>
          <p:spPr bwMode="auto">
            <a:xfrm>
              <a:off x="2492375" y="3767138"/>
              <a:ext cx="28854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5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3</a:t>
              </a:r>
              <a:endParaRPr lang="ko-KR" altLang="en-US" sz="18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6" name="Rectangle 2127"/>
            <p:cNvSpPr>
              <a:spLocks noChangeArrowheads="1"/>
            </p:cNvSpPr>
            <p:nvPr/>
          </p:nvSpPr>
          <p:spPr bwMode="auto">
            <a:xfrm>
              <a:off x="2689225" y="3767138"/>
              <a:ext cx="33664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5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4</a:t>
              </a:r>
              <a:endParaRPr lang="ko-KR" altLang="en-US" sz="18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7" name="Rectangle 2128"/>
            <p:cNvSpPr>
              <a:spLocks noChangeArrowheads="1"/>
            </p:cNvSpPr>
            <p:nvPr/>
          </p:nvSpPr>
          <p:spPr bwMode="auto">
            <a:xfrm>
              <a:off x="2895600" y="3767138"/>
              <a:ext cx="30458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5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5</a:t>
              </a:r>
              <a:endParaRPr lang="ko-KR" altLang="en-US" sz="18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8" name="Rectangle 2129"/>
            <p:cNvSpPr>
              <a:spLocks noChangeArrowheads="1"/>
            </p:cNvSpPr>
            <p:nvPr/>
          </p:nvSpPr>
          <p:spPr bwMode="auto">
            <a:xfrm>
              <a:off x="3090863" y="3767138"/>
              <a:ext cx="33664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5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6</a:t>
              </a:r>
              <a:endParaRPr lang="ko-KR" altLang="en-US" sz="18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9" name="Rectangle 2130"/>
            <p:cNvSpPr>
              <a:spLocks noChangeArrowheads="1"/>
            </p:cNvSpPr>
            <p:nvPr/>
          </p:nvSpPr>
          <p:spPr bwMode="auto">
            <a:xfrm>
              <a:off x="3298825" y="3767138"/>
              <a:ext cx="27252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5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7</a:t>
              </a:r>
              <a:endParaRPr lang="ko-KR" altLang="en-US" sz="18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0" name="Rectangle 2131"/>
            <p:cNvSpPr>
              <a:spLocks noChangeArrowheads="1"/>
            </p:cNvSpPr>
            <p:nvPr/>
          </p:nvSpPr>
          <p:spPr bwMode="auto">
            <a:xfrm>
              <a:off x="3494088" y="3767138"/>
              <a:ext cx="33664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5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8</a:t>
              </a:r>
              <a:endParaRPr lang="ko-KR" altLang="en-US" sz="18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1" name="Rectangle 2132"/>
            <p:cNvSpPr>
              <a:spLocks noChangeArrowheads="1"/>
            </p:cNvSpPr>
            <p:nvPr/>
          </p:nvSpPr>
          <p:spPr bwMode="auto">
            <a:xfrm>
              <a:off x="3700463" y="3767138"/>
              <a:ext cx="33664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5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9</a:t>
              </a:r>
              <a:endParaRPr lang="ko-KR" altLang="en-US" sz="18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2" name="Rectangle 2133"/>
            <p:cNvSpPr>
              <a:spLocks noChangeArrowheads="1"/>
            </p:cNvSpPr>
            <p:nvPr/>
          </p:nvSpPr>
          <p:spPr bwMode="auto">
            <a:xfrm>
              <a:off x="3875088" y="3767138"/>
              <a:ext cx="62518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5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10</a:t>
              </a:r>
              <a:endParaRPr lang="ko-KR" altLang="en-US" sz="18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3" name="Rectangle 2134"/>
            <p:cNvSpPr>
              <a:spLocks noChangeArrowheads="1"/>
            </p:cNvSpPr>
            <p:nvPr/>
          </p:nvSpPr>
          <p:spPr bwMode="auto">
            <a:xfrm>
              <a:off x="1643064" y="1719263"/>
              <a:ext cx="2395537" cy="225425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4" name="Freeform 2135"/>
            <p:cNvSpPr>
              <a:spLocks/>
            </p:cNvSpPr>
            <p:nvPr/>
          </p:nvSpPr>
          <p:spPr bwMode="auto">
            <a:xfrm>
              <a:off x="2438400" y="2211388"/>
              <a:ext cx="152400" cy="150812"/>
            </a:xfrm>
            <a:custGeom>
              <a:avLst/>
              <a:gdLst>
                <a:gd name="T0" fmla="*/ 2147483647 w 96"/>
                <a:gd name="T1" fmla="*/ 0 h 95"/>
                <a:gd name="T2" fmla="*/ 2147483647 w 96"/>
                <a:gd name="T3" fmla="*/ 2147483647 h 95"/>
                <a:gd name="T4" fmla="*/ 2147483647 w 96"/>
                <a:gd name="T5" fmla="*/ 2147483647 h 95"/>
                <a:gd name="T6" fmla="*/ 0 w 96"/>
                <a:gd name="T7" fmla="*/ 2147483647 h 95"/>
                <a:gd name="T8" fmla="*/ 2147483647 w 96"/>
                <a:gd name="T9" fmla="*/ 0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95"/>
                <a:gd name="T17" fmla="*/ 96 w 96"/>
                <a:gd name="T18" fmla="*/ 95 h 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95">
                  <a:moveTo>
                    <a:pt x="48" y="0"/>
                  </a:moveTo>
                  <a:lnTo>
                    <a:pt x="96" y="48"/>
                  </a:lnTo>
                  <a:lnTo>
                    <a:pt x="48" y="95"/>
                  </a:lnTo>
                  <a:lnTo>
                    <a:pt x="0" y="4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FFFF"/>
            </a:solidFill>
            <a:ln w="11113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5" name="Freeform 2136"/>
            <p:cNvSpPr>
              <a:spLocks/>
            </p:cNvSpPr>
            <p:nvPr/>
          </p:nvSpPr>
          <p:spPr bwMode="auto">
            <a:xfrm>
              <a:off x="3032296" y="2907085"/>
              <a:ext cx="152400" cy="152400"/>
            </a:xfrm>
            <a:custGeom>
              <a:avLst/>
              <a:gdLst>
                <a:gd name="T0" fmla="*/ 2147483647 w 96"/>
                <a:gd name="T1" fmla="*/ 0 h 96"/>
                <a:gd name="T2" fmla="*/ 2147483647 w 96"/>
                <a:gd name="T3" fmla="*/ 2147483647 h 96"/>
                <a:gd name="T4" fmla="*/ 2147483647 w 96"/>
                <a:gd name="T5" fmla="*/ 2147483647 h 96"/>
                <a:gd name="T6" fmla="*/ 0 w 96"/>
                <a:gd name="T7" fmla="*/ 2147483647 h 96"/>
                <a:gd name="T8" fmla="*/ 2147483647 w 96"/>
                <a:gd name="T9" fmla="*/ 0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96"/>
                <a:gd name="T17" fmla="*/ 96 w 96"/>
                <a:gd name="T18" fmla="*/ 96 h 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96">
                  <a:moveTo>
                    <a:pt x="48" y="0"/>
                  </a:moveTo>
                  <a:lnTo>
                    <a:pt x="96" y="48"/>
                  </a:lnTo>
                  <a:lnTo>
                    <a:pt x="48" y="96"/>
                  </a:lnTo>
                  <a:lnTo>
                    <a:pt x="0" y="4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FFFF"/>
            </a:solidFill>
            <a:ln w="11113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6" name="Text Box 2137"/>
            <p:cNvSpPr txBox="1">
              <a:spLocks noChangeArrowheads="1"/>
            </p:cNvSpPr>
            <p:nvPr/>
          </p:nvSpPr>
          <p:spPr bwMode="auto">
            <a:xfrm>
              <a:off x="1751306" y="3946913"/>
              <a:ext cx="6463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i="1" dirty="0" smtClean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K </a:t>
              </a:r>
              <a:r>
                <a:rPr lang="en-US" altLang="ko-KR" sz="1800" dirty="0" smtClean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= 2</a:t>
              </a:r>
              <a:endParaRPr lang="en-US" altLang="ko-KR" sz="18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2519423" y="1322335"/>
            <a:ext cx="3390839" cy="2362200"/>
            <a:chOff x="4076761" y="1676400"/>
            <a:chExt cx="3390839" cy="2362200"/>
          </a:xfrm>
        </p:grpSpPr>
        <p:sp>
          <p:nvSpPr>
            <p:cNvPr id="88" name="Line 2138"/>
            <p:cNvSpPr>
              <a:spLocks noChangeShapeType="1"/>
            </p:cNvSpPr>
            <p:nvPr/>
          </p:nvSpPr>
          <p:spPr bwMode="auto">
            <a:xfrm>
              <a:off x="4114800" y="2057400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9" name="Text Box 2139"/>
            <p:cNvSpPr txBox="1">
              <a:spLocks noChangeArrowheads="1"/>
            </p:cNvSpPr>
            <p:nvPr/>
          </p:nvSpPr>
          <p:spPr bwMode="auto">
            <a:xfrm>
              <a:off x="4076761" y="2316599"/>
              <a:ext cx="914400" cy="1169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defTabSz="457189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1400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Arbitrary choose </a:t>
              </a:r>
              <a:r>
                <a:rPr lang="en-US" altLang="ko-KR" sz="1400" i="1" dirty="0" smtClean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K</a:t>
              </a:r>
              <a:r>
                <a:rPr lang="en-US" altLang="ko-KR" sz="1400" dirty="0" smtClean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lang="en-US" altLang="ko-KR" sz="1400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object as initial </a:t>
              </a:r>
              <a:r>
                <a:rPr lang="en-US" altLang="ko-KR" sz="1400" dirty="0" err="1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medoids</a:t>
              </a:r>
              <a:endParaRPr lang="en-US" altLang="ko-KR" sz="14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graphicFrame>
          <p:nvGraphicFramePr>
            <p:cNvPr id="90" name="Object 2140"/>
            <p:cNvGraphicFramePr>
              <a:graphicFrameLocks noChangeAspect="1"/>
            </p:cNvGraphicFramePr>
            <p:nvPr>
              <p:extLst/>
            </p:nvPr>
          </p:nvGraphicFramePr>
          <p:xfrm>
            <a:off x="4953000" y="1676400"/>
            <a:ext cx="2514600" cy="2362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" name="Worksheet" r:id="rId3" imgW="2200656" imgH="2076907" progId="Excel.Sheet.8">
                    <p:embed/>
                  </p:oleObj>
                </mc:Choice>
                <mc:Fallback>
                  <p:oleObj name="Worksheet" r:id="rId3" imgW="2200656" imgH="2076907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3000" y="1676400"/>
                          <a:ext cx="2514600" cy="2362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" name="Line 2141"/>
            <p:cNvSpPr>
              <a:spLocks noChangeShapeType="1"/>
            </p:cNvSpPr>
            <p:nvPr/>
          </p:nvSpPr>
          <p:spPr bwMode="auto">
            <a:xfrm>
              <a:off x="6651625" y="2689226"/>
              <a:ext cx="0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5834062" y="1322336"/>
            <a:ext cx="3352800" cy="2362201"/>
            <a:chOff x="7391400" y="1676400"/>
            <a:chExt cx="3352800" cy="2362201"/>
          </a:xfrm>
        </p:grpSpPr>
        <p:grpSp>
          <p:nvGrpSpPr>
            <p:cNvPr id="93" name="Group 2051"/>
            <p:cNvGrpSpPr>
              <a:grpSpLocks/>
            </p:cNvGrpSpPr>
            <p:nvPr/>
          </p:nvGrpSpPr>
          <p:grpSpPr bwMode="auto">
            <a:xfrm>
              <a:off x="8229600" y="1676400"/>
              <a:ext cx="2514600" cy="2362201"/>
              <a:chOff x="912" y="864"/>
              <a:chExt cx="1584" cy="1488"/>
            </a:xfrm>
          </p:grpSpPr>
          <p:graphicFrame>
            <p:nvGraphicFramePr>
              <p:cNvPr id="96" name="Object 2052"/>
              <p:cNvGraphicFramePr>
                <a:graphicFrameLocks noChangeAspect="1"/>
              </p:cNvGraphicFramePr>
              <p:nvPr/>
            </p:nvGraphicFramePr>
            <p:xfrm>
              <a:off x="912" y="864"/>
              <a:ext cx="1584" cy="14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6" name="Worksheet" r:id="rId5" imgW="2200656" imgH="2076907" progId="Excel.Sheet.8">
                      <p:embed/>
                    </p:oleObj>
                  </mc:Choice>
                  <mc:Fallback>
                    <p:oleObj name="Worksheet" r:id="rId5" imgW="2200656" imgH="2076907" progId="Excel.Sheet.8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12" y="864"/>
                            <a:ext cx="1584" cy="14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7" name="Line 2053"/>
              <p:cNvSpPr>
                <a:spLocks noChangeShapeType="1"/>
              </p:cNvSpPr>
              <p:nvPr/>
            </p:nvSpPr>
            <p:spPr bwMode="auto">
              <a:xfrm>
                <a:off x="1982" y="1502"/>
                <a:ext cx="0" cy="1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98" name="Oval 2054"/>
              <p:cNvSpPr>
                <a:spLocks noChangeArrowheads="1"/>
              </p:cNvSpPr>
              <p:nvPr/>
            </p:nvSpPr>
            <p:spPr bwMode="auto">
              <a:xfrm>
                <a:off x="1245" y="1175"/>
                <a:ext cx="414" cy="3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99" name="Oval 2055"/>
              <p:cNvSpPr>
                <a:spLocks noChangeArrowheads="1"/>
              </p:cNvSpPr>
              <p:nvPr/>
            </p:nvSpPr>
            <p:spPr bwMode="auto">
              <a:xfrm>
                <a:off x="1386" y="1487"/>
                <a:ext cx="831" cy="3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</p:grpSp>
        <p:sp>
          <p:nvSpPr>
            <p:cNvPr id="94" name="Line 2142"/>
            <p:cNvSpPr>
              <a:spLocks noChangeShapeType="1"/>
            </p:cNvSpPr>
            <p:nvPr/>
          </p:nvSpPr>
          <p:spPr bwMode="auto">
            <a:xfrm>
              <a:off x="7467600" y="2133600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95" name="Text Box 2143"/>
            <p:cNvSpPr txBox="1">
              <a:spLocks noChangeArrowheads="1"/>
            </p:cNvSpPr>
            <p:nvPr/>
          </p:nvSpPr>
          <p:spPr bwMode="auto">
            <a:xfrm>
              <a:off x="7391400" y="2310705"/>
              <a:ext cx="990599" cy="1384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defTabSz="457189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1400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Assign each remaining object to nearest </a:t>
              </a:r>
              <a:r>
                <a:rPr lang="en-US" altLang="ko-KR" sz="1400" dirty="0" err="1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medoids</a:t>
              </a:r>
              <a:endParaRPr lang="en-US" altLang="ko-KR" sz="14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3015292" y="3684535"/>
            <a:ext cx="3809370" cy="2744895"/>
            <a:chOff x="4572630" y="3901969"/>
            <a:chExt cx="3809370" cy="2744895"/>
          </a:xfrm>
        </p:grpSpPr>
        <p:sp>
          <p:nvSpPr>
            <p:cNvPr id="101" name="Line 2146"/>
            <p:cNvSpPr>
              <a:spLocks noChangeShapeType="1"/>
            </p:cNvSpPr>
            <p:nvPr/>
          </p:nvSpPr>
          <p:spPr bwMode="auto">
            <a:xfrm flipH="1">
              <a:off x="7391400" y="4712017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02" name="Text Box 2147"/>
            <p:cNvSpPr txBox="1">
              <a:spLocks noChangeArrowheads="1"/>
            </p:cNvSpPr>
            <p:nvPr/>
          </p:nvSpPr>
          <p:spPr bwMode="auto">
            <a:xfrm>
              <a:off x="7239000" y="4876800"/>
              <a:ext cx="1143000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defTabSz="457189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14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Compute total cost of swapping</a:t>
              </a:r>
            </a:p>
          </p:txBody>
        </p:sp>
        <p:grpSp>
          <p:nvGrpSpPr>
            <p:cNvPr id="103" name="Group 2148"/>
            <p:cNvGrpSpPr>
              <a:grpSpLocks/>
            </p:cNvGrpSpPr>
            <p:nvPr/>
          </p:nvGrpSpPr>
          <p:grpSpPr bwMode="auto">
            <a:xfrm>
              <a:off x="5068888" y="4611689"/>
              <a:ext cx="2176462" cy="2035175"/>
              <a:chOff x="2233" y="2905"/>
              <a:chExt cx="1371" cy="1282"/>
            </a:xfrm>
          </p:grpSpPr>
          <p:sp>
            <p:nvSpPr>
              <p:cNvPr id="106" name="Rectangle 2149"/>
              <p:cNvSpPr>
                <a:spLocks noChangeArrowheads="1"/>
              </p:cNvSpPr>
              <p:nvPr/>
            </p:nvSpPr>
            <p:spPr bwMode="auto">
              <a:xfrm>
                <a:off x="2233" y="2905"/>
                <a:ext cx="1371" cy="1282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07" name="Rectangle 2150"/>
              <p:cNvSpPr>
                <a:spLocks noChangeArrowheads="1"/>
              </p:cNvSpPr>
              <p:nvPr/>
            </p:nvSpPr>
            <p:spPr bwMode="auto">
              <a:xfrm>
                <a:off x="2376" y="3009"/>
                <a:ext cx="1154" cy="101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08" name="Line 2151"/>
              <p:cNvSpPr>
                <a:spLocks noChangeShapeType="1"/>
              </p:cNvSpPr>
              <p:nvPr/>
            </p:nvSpPr>
            <p:spPr bwMode="auto">
              <a:xfrm>
                <a:off x="2376" y="3928"/>
                <a:ext cx="115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09" name="Line 2152"/>
              <p:cNvSpPr>
                <a:spLocks noChangeShapeType="1"/>
              </p:cNvSpPr>
              <p:nvPr/>
            </p:nvSpPr>
            <p:spPr bwMode="auto">
              <a:xfrm>
                <a:off x="2376" y="3823"/>
                <a:ext cx="115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10" name="Line 2153"/>
              <p:cNvSpPr>
                <a:spLocks noChangeShapeType="1"/>
              </p:cNvSpPr>
              <p:nvPr/>
            </p:nvSpPr>
            <p:spPr bwMode="auto">
              <a:xfrm>
                <a:off x="2376" y="3725"/>
                <a:ext cx="115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11" name="Line 2154"/>
              <p:cNvSpPr>
                <a:spLocks noChangeShapeType="1"/>
              </p:cNvSpPr>
              <p:nvPr/>
            </p:nvSpPr>
            <p:spPr bwMode="auto">
              <a:xfrm>
                <a:off x="2376" y="3620"/>
                <a:ext cx="115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12" name="Line 2155"/>
              <p:cNvSpPr>
                <a:spLocks noChangeShapeType="1"/>
              </p:cNvSpPr>
              <p:nvPr/>
            </p:nvSpPr>
            <p:spPr bwMode="auto">
              <a:xfrm>
                <a:off x="2376" y="3521"/>
                <a:ext cx="115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13" name="Line 2156"/>
              <p:cNvSpPr>
                <a:spLocks noChangeShapeType="1"/>
              </p:cNvSpPr>
              <p:nvPr/>
            </p:nvSpPr>
            <p:spPr bwMode="auto">
              <a:xfrm>
                <a:off x="2376" y="3416"/>
                <a:ext cx="115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14" name="Line 2157"/>
              <p:cNvSpPr>
                <a:spLocks noChangeShapeType="1"/>
              </p:cNvSpPr>
              <p:nvPr/>
            </p:nvSpPr>
            <p:spPr bwMode="auto">
              <a:xfrm>
                <a:off x="2376" y="3318"/>
                <a:ext cx="115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15" name="Line 2158"/>
              <p:cNvSpPr>
                <a:spLocks noChangeShapeType="1"/>
              </p:cNvSpPr>
              <p:nvPr/>
            </p:nvSpPr>
            <p:spPr bwMode="auto">
              <a:xfrm>
                <a:off x="2376" y="3213"/>
                <a:ext cx="115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16" name="Line 2159"/>
              <p:cNvSpPr>
                <a:spLocks noChangeShapeType="1"/>
              </p:cNvSpPr>
              <p:nvPr/>
            </p:nvSpPr>
            <p:spPr bwMode="auto">
              <a:xfrm>
                <a:off x="2376" y="3114"/>
                <a:ext cx="115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17" name="Line 2160"/>
              <p:cNvSpPr>
                <a:spLocks noChangeShapeType="1"/>
              </p:cNvSpPr>
              <p:nvPr/>
            </p:nvSpPr>
            <p:spPr bwMode="auto">
              <a:xfrm>
                <a:off x="2376" y="3009"/>
                <a:ext cx="115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18" name="Line 2161"/>
              <p:cNvSpPr>
                <a:spLocks noChangeShapeType="1"/>
              </p:cNvSpPr>
              <p:nvPr/>
            </p:nvSpPr>
            <p:spPr bwMode="auto">
              <a:xfrm>
                <a:off x="2495" y="3009"/>
                <a:ext cx="1" cy="10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19" name="Line 2162"/>
              <p:cNvSpPr>
                <a:spLocks noChangeShapeType="1"/>
              </p:cNvSpPr>
              <p:nvPr/>
            </p:nvSpPr>
            <p:spPr bwMode="auto">
              <a:xfrm>
                <a:off x="2607" y="3009"/>
                <a:ext cx="1" cy="10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20" name="Line 2163"/>
              <p:cNvSpPr>
                <a:spLocks noChangeShapeType="1"/>
              </p:cNvSpPr>
              <p:nvPr/>
            </p:nvSpPr>
            <p:spPr bwMode="auto">
              <a:xfrm>
                <a:off x="2725" y="3009"/>
                <a:ext cx="1" cy="10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21" name="Line 2164"/>
              <p:cNvSpPr>
                <a:spLocks noChangeShapeType="1"/>
              </p:cNvSpPr>
              <p:nvPr/>
            </p:nvSpPr>
            <p:spPr bwMode="auto">
              <a:xfrm>
                <a:off x="2838" y="3009"/>
                <a:ext cx="1" cy="10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22" name="Line 2165"/>
              <p:cNvSpPr>
                <a:spLocks noChangeShapeType="1"/>
              </p:cNvSpPr>
              <p:nvPr/>
            </p:nvSpPr>
            <p:spPr bwMode="auto">
              <a:xfrm>
                <a:off x="2956" y="3009"/>
                <a:ext cx="1" cy="10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23" name="Line 2166"/>
              <p:cNvSpPr>
                <a:spLocks noChangeShapeType="1"/>
              </p:cNvSpPr>
              <p:nvPr/>
            </p:nvSpPr>
            <p:spPr bwMode="auto">
              <a:xfrm>
                <a:off x="3068" y="3009"/>
                <a:ext cx="1" cy="10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24" name="Line 2167"/>
              <p:cNvSpPr>
                <a:spLocks noChangeShapeType="1"/>
              </p:cNvSpPr>
              <p:nvPr/>
            </p:nvSpPr>
            <p:spPr bwMode="auto">
              <a:xfrm>
                <a:off x="3187" y="3009"/>
                <a:ext cx="1" cy="10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25" name="Line 2168"/>
              <p:cNvSpPr>
                <a:spLocks noChangeShapeType="1"/>
              </p:cNvSpPr>
              <p:nvPr/>
            </p:nvSpPr>
            <p:spPr bwMode="auto">
              <a:xfrm>
                <a:off x="3299" y="3009"/>
                <a:ext cx="1" cy="10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26" name="Line 2169"/>
              <p:cNvSpPr>
                <a:spLocks noChangeShapeType="1"/>
              </p:cNvSpPr>
              <p:nvPr/>
            </p:nvSpPr>
            <p:spPr bwMode="auto">
              <a:xfrm>
                <a:off x="3417" y="3009"/>
                <a:ext cx="1" cy="10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27" name="Line 2170"/>
              <p:cNvSpPr>
                <a:spLocks noChangeShapeType="1"/>
              </p:cNvSpPr>
              <p:nvPr/>
            </p:nvSpPr>
            <p:spPr bwMode="auto">
              <a:xfrm>
                <a:off x="3530" y="3009"/>
                <a:ext cx="1" cy="10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28" name="Rectangle 2171"/>
              <p:cNvSpPr>
                <a:spLocks noChangeArrowheads="1"/>
              </p:cNvSpPr>
              <p:nvPr/>
            </p:nvSpPr>
            <p:spPr bwMode="auto">
              <a:xfrm>
                <a:off x="2376" y="3009"/>
                <a:ext cx="1154" cy="101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29" name="Line 2172"/>
              <p:cNvSpPr>
                <a:spLocks noChangeShapeType="1"/>
              </p:cNvSpPr>
              <p:nvPr/>
            </p:nvSpPr>
            <p:spPr bwMode="auto">
              <a:xfrm>
                <a:off x="2376" y="3009"/>
                <a:ext cx="1" cy="10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30" name="Line 2173"/>
              <p:cNvSpPr>
                <a:spLocks noChangeShapeType="1"/>
              </p:cNvSpPr>
              <p:nvPr/>
            </p:nvSpPr>
            <p:spPr bwMode="auto">
              <a:xfrm>
                <a:off x="2364" y="402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31" name="Line 2174"/>
              <p:cNvSpPr>
                <a:spLocks noChangeShapeType="1"/>
              </p:cNvSpPr>
              <p:nvPr/>
            </p:nvSpPr>
            <p:spPr bwMode="auto">
              <a:xfrm>
                <a:off x="2364" y="3928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32" name="Line 2175"/>
              <p:cNvSpPr>
                <a:spLocks noChangeShapeType="1"/>
              </p:cNvSpPr>
              <p:nvPr/>
            </p:nvSpPr>
            <p:spPr bwMode="auto">
              <a:xfrm>
                <a:off x="2364" y="382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33" name="Line 2176"/>
              <p:cNvSpPr>
                <a:spLocks noChangeShapeType="1"/>
              </p:cNvSpPr>
              <p:nvPr/>
            </p:nvSpPr>
            <p:spPr bwMode="auto">
              <a:xfrm>
                <a:off x="2364" y="37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34" name="Line 2177"/>
              <p:cNvSpPr>
                <a:spLocks noChangeShapeType="1"/>
              </p:cNvSpPr>
              <p:nvPr/>
            </p:nvSpPr>
            <p:spPr bwMode="auto">
              <a:xfrm>
                <a:off x="2364" y="362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35" name="Line 2178"/>
              <p:cNvSpPr>
                <a:spLocks noChangeShapeType="1"/>
              </p:cNvSpPr>
              <p:nvPr/>
            </p:nvSpPr>
            <p:spPr bwMode="auto">
              <a:xfrm>
                <a:off x="2364" y="3521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36" name="Line 2179"/>
              <p:cNvSpPr>
                <a:spLocks noChangeShapeType="1"/>
              </p:cNvSpPr>
              <p:nvPr/>
            </p:nvSpPr>
            <p:spPr bwMode="auto">
              <a:xfrm>
                <a:off x="2364" y="3416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37" name="Line 2180"/>
              <p:cNvSpPr>
                <a:spLocks noChangeShapeType="1"/>
              </p:cNvSpPr>
              <p:nvPr/>
            </p:nvSpPr>
            <p:spPr bwMode="auto">
              <a:xfrm>
                <a:off x="2364" y="3318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38" name="Line 2181"/>
              <p:cNvSpPr>
                <a:spLocks noChangeShapeType="1"/>
              </p:cNvSpPr>
              <p:nvPr/>
            </p:nvSpPr>
            <p:spPr bwMode="auto">
              <a:xfrm>
                <a:off x="2364" y="321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39" name="Line 2182"/>
              <p:cNvSpPr>
                <a:spLocks noChangeShapeType="1"/>
              </p:cNvSpPr>
              <p:nvPr/>
            </p:nvSpPr>
            <p:spPr bwMode="auto">
              <a:xfrm>
                <a:off x="2364" y="3114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40" name="Line 2183"/>
              <p:cNvSpPr>
                <a:spLocks noChangeShapeType="1"/>
              </p:cNvSpPr>
              <p:nvPr/>
            </p:nvSpPr>
            <p:spPr bwMode="auto">
              <a:xfrm>
                <a:off x="2364" y="3009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41" name="Line 2184"/>
              <p:cNvSpPr>
                <a:spLocks noChangeShapeType="1"/>
              </p:cNvSpPr>
              <p:nvPr/>
            </p:nvSpPr>
            <p:spPr bwMode="auto">
              <a:xfrm>
                <a:off x="2376" y="4027"/>
                <a:ext cx="115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42" name="Line 2185"/>
              <p:cNvSpPr>
                <a:spLocks noChangeShapeType="1"/>
              </p:cNvSpPr>
              <p:nvPr/>
            </p:nvSpPr>
            <p:spPr bwMode="auto">
              <a:xfrm flipV="1">
                <a:off x="2376" y="4027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43" name="Line 2186"/>
              <p:cNvSpPr>
                <a:spLocks noChangeShapeType="1"/>
              </p:cNvSpPr>
              <p:nvPr/>
            </p:nvSpPr>
            <p:spPr bwMode="auto">
              <a:xfrm flipV="1">
                <a:off x="2495" y="4027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44" name="Line 2187"/>
              <p:cNvSpPr>
                <a:spLocks noChangeShapeType="1"/>
              </p:cNvSpPr>
              <p:nvPr/>
            </p:nvSpPr>
            <p:spPr bwMode="auto">
              <a:xfrm flipV="1">
                <a:off x="2607" y="4027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45" name="Line 2188"/>
              <p:cNvSpPr>
                <a:spLocks noChangeShapeType="1"/>
              </p:cNvSpPr>
              <p:nvPr/>
            </p:nvSpPr>
            <p:spPr bwMode="auto">
              <a:xfrm flipV="1">
                <a:off x="2725" y="4027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46" name="Line 2189"/>
              <p:cNvSpPr>
                <a:spLocks noChangeShapeType="1"/>
              </p:cNvSpPr>
              <p:nvPr/>
            </p:nvSpPr>
            <p:spPr bwMode="auto">
              <a:xfrm flipV="1">
                <a:off x="2838" y="4027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47" name="Line 2190"/>
              <p:cNvSpPr>
                <a:spLocks noChangeShapeType="1"/>
              </p:cNvSpPr>
              <p:nvPr/>
            </p:nvSpPr>
            <p:spPr bwMode="auto">
              <a:xfrm flipV="1">
                <a:off x="2956" y="4027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48" name="Line 2191"/>
              <p:cNvSpPr>
                <a:spLocks noChangeShapeType="1"/>
              </p:cNvSpPr>
              <p:nvPr/>
            </p:nvSpPr>
            <p:spPr bwMode="auto">
              <a:xfrm flipV="1">
                <a:off x="3068" y="4027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49" name="Line 2192"/>
              <p:cNvSpPr>
                <a:spLocks noChangeShapeType="1"/>
              </p:cNvSpPr>
              <p:nvPr/>
            </p:nvSpPr>
            <p:spPr bwMode="auto">
              <a:xfrm flipV="1">
                <a:off x="3187" y="4027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50" name="Line 2193"/>
              <p:cNvSpPr>
                <a:spLocks noChangeShapeType="1"/>
              </p:cNvSpPr>
              <p:nvPr/>
            </p:nvSpPr>
            <p:spPr bwMode="auto">
              <a:xfrm flipV="1">
                <a:off x="3299" y="4027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51" name="Line 2194"/>
              <p:cNvSpPr>
                <a:spLocks noChangeShapeType="1"/>
              </p:cNvSpPr>
              <p:nvPr/>
            </p:nvSpPr>
            <p:spPr bwMode="auto">
              <a:xfrm flipV="1">
                <a:off x="3417" y="4027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52" name="Line 2195"/>
              <p:cNvSpPr>
                <a:spLocks noChangeShapeType="1"/>
              </p:cNvSpPr>
              <p:nvPr/>
            </p:nvSpPr>
            <p:spPr bwMode="auto">
              <a:xfrm flipV="1">
                <a:off x="3530" y="4027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53" name="Freeform 2196"/>
              <p:cNvSpPr>
                <a:spLocks/>
              </p:cNvSpPr>
              <p:nvPr/>
            </p:nvSpPr>
            <p:spPr bwMode="auto">
              <a:xfrm>
                <a:off x="2682" y="3577"/>
                <a:ext cx="87" cy="86"/>
              </a:xfrm>
              <a:custGeom>
                <a:avLst/>
                <a:gdLst>
                  <a:gd name="T0" fmla="*/ 43 w 87"/>
                  <a:gd name="T1" fmla="*/ 0 h 86"/>
                  <a:gd name="T2" fmla="*/ 87 w 87"/>
                  <a:gd name="T3" fmla="*/ 43 h 86"/>
                  <a:gd name="T4" fmla="*/ 43 w 87"/>
                  <a:gd name="T5" fmla="*/ 86 h 86"/>
                  <a:gd name="T6" fmla="*/ 0 w 87"/>
                  <a:gd name="T7" fmla="*/ 43 h 86"/>
                  <a:gd name="T8" fmla="*/ 43 w 87"/>
                  <a:gd name="T9" fmla="*/ 0 h 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7"/>
                  <a:gd name="T16" fmla="*/ 0 h 86"/>
                  <a:gd name="T17" fmla="*/ 87 w 87"/>
                  <a:gd name="T18" fmla="*/ 86 h 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7" h="86">
                    <a:moveTo>
                      <a:pt x="43" y="0"/>
                    </a:moveTo>
                    <a:lnTo>
                      <a:pt x="87" y="43"/>
                    </a:lnTo>
                    <a:lnTo>
                      <a:pt x="43" y="86"/>
                    </a:lnTo>
                    <a:lnTo>
                      <a:pt x="0" y="43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FFFF"/>
              </a:solidFill>
              <a:ln w="9525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54" name="Freeform 2197"/>
              <p:cNvSpPr>
                <a:spLocks/>
              </p:cNvSpPr>
              <p:nvPr/>
            </p:nvSpPr>
            <p:spPr bwMode="auto">
              <a:xfrm>
                <a:off x="2563" y="3373"/>
                <a:ext cx="88" cy="87"/>
              </a:xfrm>
              <a:custGeom>
                <a:avLst/>
                <a:gdLst>
                  <a:gd name="T0" fmla="*/ 44 w 88"/>
                  <a:gd name="T1" fmla="*/ 0 h 87"/>
                  <a:gd name="T2" fmla="*/ 88 w 88"/>
                  <a:gd name="T3" fmla="*/ 43 h 87"/>
                  <a:gd name="T4" fmla="*/ 44 w 88"/>
                  <a:gd name="T5" fmla="*/ 87 h 87"/>
                  <a:gd name="T6" fmla="*/ 0 w 88"/>
                  <a:gd name="T7" fmla="*/ 43 h 87"/>
                  <a:gd name="T8" fmla="*/ 44 w 88"/>
                  <a:gd name="T9" fmla="*/ 0 h 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87"/>
                  <a:gd name="T17" fmla="*/ 88 w 88"/>
                  <a:gd name="T18" fmla="*/ 87 h 8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87">
                    <a:moveTo>
                      <a:pt x="44" y="0"/>
                    </a:moveTo>
                    <a:lnTo>
                      <a:pt x="88" y="43"/>
                    </a:lnTo>
                    <a:lnTo>
                      <a:pt x="44" y="87"/>
                    </a:lnTo>
                    <a:lnTo>
                      <a:pt x="0" y="43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FFFF"/>
              </a:solidFill>
              <a:ln w="9525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55" name="Freeform 2198"/>
              <p:cNvSpPr>
                <a:spLocks/>
              </p:cNvSpPr>
              <p:nvPr/>
            </p:nvSpPr>
            <p:spPr bwMode="auto">
              <a:xfrm>
                <a:off x="3143" y="3681"/>
                <a:ext cx="87" cy="87"/>
              </a:xfrm>
              <a:custGeom>
                <a:avLst/>
                <a:gdLst>
                  <a:gd name="T0" fmla="*/ 44 w 87"/>
                  <a:gd name="T1" fmla="*/ 0 h 87"/>
                  <a:gd name="T2" fmla="*/ 87 w 87"/>
                  <a:gd name="T3" fmla="*/ 44 h 87"/>
                  <a:gd name="T4" fmla="*/ 44 w 87"/>
                  <a:gd name="T5" fmla="*/ 87 h 87"/>
                  <a:gd name="T6" fmla="*/ 0 w 87"/>
                  <a:gd name="T7" fmla="*/ 44 h 87"/>
                  <a:gd name="T8" fmla="*/ 44 w 87"/>
                  <a:gd name="T9" fmla="*/ 0 h 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7"/>
                  <a:gd name="T16" fmla="*/ 0 h 87"/>
                  <a:gd name="T17" fmla="*/ 87 w 87"/>
                  <a:gd name="T18" fmla="*/ 87 h 8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7" h="87">
                    <a:moveTo>
                      <a:pt x="44" y="0"/>
                    </a:moveTo>
                    <a:lnTo>
                      <a:pt x="87" y="44"/>
                    </a:lnTo>
                    <a:lnTo>
                      <a:pt x="44" y="87"/>
                    </a:lnTo>
                    <a:lnTo>
                      <a:pt x="0" y="44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FFFF"/>
              </a:solidFill>
              <a:ln w="9525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56" name="Freeform 2199"/>
              <p:cNvSpPr>
                <a:spLocks/>
              </p:cNvSpPr>
              <p:nvPr/>
            </p:nvSpPr>
            <p:spPr bwMode="auto">
              <a:xfrm>
                <a:off x="2794" y="3275"/>
                <a:ext cx="87" cy="86"/>
              </a:xfrm>
              <a:custGeom>
                <a:avLst/>
                <a:gdLst>
                  <a:gd name="T0" fmla="*/ 44 w 87"/>
                  <a:gd name="T1" fmla="*/ 0 h 86"/>
                  <a:gd name="T2" fmla="*/ 87 w 87"/>
                  <a:gd name="T3" fmla="*/ 43 h 86"/>
                  <a:gd name="T4" fmla="*/ 44 w 87"/>
                  <a:gd name="T5" fmla="*/ 86 h 86"/>
                  <a:gd name="T6" fmla="*/ 0 w 87"/>
                  <a:gd name="T7" fmla="*/ 43 h 86"/>
                  <a:gd name="T8" fmla="*/ 44 w 87"/>
                  <a:gd name="T9" fmla="*/ 0 h 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7"/>
                  <a:gd name="T16" fmla="*/ 0 h 86"/>
                  <a:gd name="T17" fmla="*/ 87 w 87"/>
                  <a:gd name="T18" fmla="*/ 86 h 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7" h="86">
                    <a:moveTo>
                      <a:pt x="44" y="0"/>
                    </a:moveTo>
                    <a:lnTo>
                      <a:pt x="87" y="43"/>
                    </a:lnTo>
                    <a:lnTo>
                      <a:pt x="44" y="86"/>
                    </a:lnTo>
                    <a:lnTo>
                      <a:pt x="0" y="43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FFFF"/>
              </a:solidFill>
              <a:ln w="9525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57" name="Freeform 2200"/>
              <p:cNvSpPr>
                <a:spLocks/>
              </p:cNvSpPr>
              <p:nvPr/>
            </p:nvSpPr>
            <p:spPr bwMode="auto">
              <a:xfrm>
                <a:off x="2682" y="3170"/>
                <a:ext cx="87" cy="86"/>
              </a:xfrm>
              <a:custGeom>
                <a:avLst/>
                <a:gdLst>
                  <a:gd name="T0" fmla="*/ 43 w 87"/>
                  <a:gd name="T1" fmla="*/ 0 h 86"/>
                  <a:gd name="T2" fmla="*/ 87 w 87"/>
                  <a:gd name="T3" fmla="*/ 43 h 86"/>
                  <a:gd name="T4" fmla="*/ 43 w 87"/>
                  <a:gd name="T5" fmla="*/ 86 h 86"/>
                  <a:gd name="T6" fmla="*/ 0 w 87"/>
                  <a:gd name="T7" fmla="*/ 43 h 86"/>
                  <a:gd name="T8" fmla="*/ 43 w 87"/>
                  <a:gd name="T9" fmla="*/ 0 h 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7"/>
                  <a:gd name="T16" fmla="*/ 0 h 86"/>
                  <a:gd name="T17" fmla="*/ 87 w 87"/>
                  <a:gd name="T18" fmla="*/ 86 h 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7" h="86">
                    <a:moveTo>
                      <a:pt x="43" y="0"/>
                    </a:moveTo>
                    <a:lnTo>
                      <a:pt x="87" y="43"/>
                    </a:lnTo>
                    <a:lnTo>
                      <a:pt x="43" y="86"/>
                    </a:lnTo>
                    <a:lnTo>
                      <a:pt x="0" y="43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58" name="Freeform 2201"/>
              <p:cNvSpPr>
                <a:spLocks/>
              </p:cNvSpPr>
              <p:nvPr/>
            </p:nvSpPr>
            <p:spPr bwMode="auto">
              <a:xfrm>
                <a:off x="3255" y="3478"/>
                <a:ext cx="88" cy="86"/>
              </a:xfrm>
              <a:custGeom>
                <a:avLst/>
                <a:gdLst>
                  <a:gd name="T0" fmla="*/ 44 w 88"/>
                  <a:gd name="T1" fmla="*/ 0 h 86"/>
                  <a:gd name="T2" fmla="*/ 88 w 88"/>
                  <a:gd name="T3" fmla="*/ 43 h 86"/>
                  <a:gd name="T4" fmla="*/ 44 w 88"/>
                  <a:gd name="T5" fmla="*/ 86 h 86"/>
                  <a:gd name="T6" fmla="*/ 0 w 88"/>
                  <a:gd name="T7" fmla="*/ 43 h 86"/>
                  <a:gd name="T8" fmla="*/ 44 w 88"/>
                  <a:gd name="T9" fmla="*/ 0 h 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86"/>
                  <a:gd name="T17" fmla="*/ 88 w 88"/>
                  <a:gd name="T18" fmla="*/ 86 h 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86">
                    <a:moveTo>
                      <a:pt x="44" y="0"/>
                    </a:moveTo>
                    <a:lnTo>
                      <a:pt x="88" y="43"/>
                    </a:lnTo>
                    <a:lnTo>
                      <a:pt x="44" y="86"/>
                    </a:lnTo>
                    <a:lnTo>
                      <a:pt x="0" y="43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FFFF"/>
              </a:solidFill>
              <a:ln w="9525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59" name="Freeform 2202"/>
              <p:cNvSpPr>
                <a:spLocks/>
              </p:cNvSpPr>
              <p:nvPr/>
            </p:nvSpPr>
            <p:spPr bwMode="auto">
              <a:xfrm>
                <a:off x="3143" y="3577"/>
                <a:ext cx="87" cy="86"/>
              </a:xfrm>
              <a:custGeom>
                <a:avLst/>
                <a:gdLst>
                  <a:gd name="T0" fmla="*/ 44 w 87"/>
                  <a:gd name="T1" fmla="*/ 0 h 86"/>
                  <a:gd name="T2" fmla="*/ 87 w 87"/>
                  <a:gd name="T3" fmla="*/ 43 h 86"/>
                  <a:gd name="T4" fmla="*/ 44 w 87"/>
                  <a:gd name="T5" fmla="*/ 86 h 86"/>
                  <a:gd name="T6" fmla="*/ 0 w 87"/>
                  <a:gd name="T7" fmla="*/ 43 h 86"/>
                  <a:gd name="T8" fmla="*/ 44 w 87"/>
                  <a:gd name="T9" fmla="*/ 0 h 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7"/>
                  <a:gd name="T16" fmla="*/ 0 h 86"/>
                  <a:gd name="T17" fmla="*/ 87 w 87"/>
                  <a:gd name="T18" fmla="*/ 86 h 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7" h="86">
                    <a:moveTo>
                      <a:pt x="44" y="0"/>
                    </a:moveTo>
                    <a:lnTo>
                      <a:pt x="87" y="43"/>
                    </a:lnTo>
                    <a:lnTo>
                      <a:pt x="44" y="86"/>
                    </a:lnTo>
                    <a:lnTo>
                      <a:pt x="0" y="43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60" name="Freeform 2203"/>
              <p:cNvSpPr>
                <a:spLocks/>
              </p:cNvSpPr>
              <p:nvPr/>
            </p:nvSpPr>
            <p:spPr bwMode="auto">
              <a:xfrm>
                <a:off x="3143" y="3373"/>
                <a:ext cx="87" cy="87"/>
              </a:xfrm>
              <a:custGeom>
                <a:avLst/>
                <a:gdLst>
                  <a:gd name="T0" fmla="*/ 44 w 87"/>
                  <a:gd name="T1" fmla="*/ 0 h 87"/>
                  <a:gd name="T2" fmla="*/ 87 w 87"/>
                  <a:gd name="T3" fmla="*/ 43 h 87"/>
                  <a:gd name="T4" fmla="*/ 44 w 87"/>
                  <a:gd name="T5" fmla="*/ 87 h 87"/>
                  <a:gd name="T6" fmla="*/ 0 w 87"/>
                  <a:gd name="T7" fmla="*/ 43 h 87"/>
                  <a:gd name="T8" fmla="*/ 44 w 87"/>
                  <a:gd name="T9" fmla="*/ 0 h 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7"/>
                  <a:gd name="T16" fmla="*/ 0 h 87"/>
                  <a:gd name="T17" fmla="*/ 87 w 87"/>
                  <a:gd name="T18" fmla="*/ 87 h 8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7" h="87">
                    <a:moveTo>
                      <a:pt x="44" y="0"/>
                    </a:moveTo>
                    <a:lnTo>
                      <a:pt x="87" y="43"/>
                    </a:lnTo>
                    <a:lnTo>
                      <a:pt x="44" y="87"/>
                    </a:lnTo>
                    <a:lnTo>
                      <a:pt x="0" y="43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FFFF"/>
              </a:solidFill>
              <a:ln w="9525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61" name="Rectangle 2204"/>
              <p:cNvSpPr>
                <a:spLocks noChangeArrowheads="1"/>
              </p:cNvSpPr>
              <p:nvPr/>
            </p:nvSpPr>
            <p:spPr bwMode="auto">
              <a:xfrm>
                <a:off x="2326" y="4008"/>
                <a:ext cx="22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5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0</a:t>
                </a:r>
                <a:endParaRPr lang="ko-KR" altLang="en-US" sz="18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62" name="Rectangle 2205"/>
              <p:cNvSpPr>
                <a:spLocks noChangeArrowheads="1"/>
              </p:cNvSpPr>
              <p:nvPr/>
            </p:nvSpPr>
            <p:spPr bwMode="auto">
              <a:xfrm>
                <a:off x="2326" y="3910"/>
                <a:ext cx="18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5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1</a:t>
                </a:r>
                <a:endParaRPr lang="ko-KR" altLang="en-US" sz="18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63" name="Rectangle 2206"/>
              <p:cNvSpPr>
                <a:spLocks noChangeArrowheads="1"/>
              </p:cNvSpPr>
              <p:nvPr/>
            </p:nvSpPr>
            <p:spPr bwMode="auto">
              <a:xfrm>
                <a:off x="2326" y="3805"/>
                <a:ext cx="20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5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2</a:t>
                </a:r>
                <a:endParaRPr lang="ko-KR" altLang="en-US" sz="18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64" name="Rectangle 2207"/>
              <p:cNvSpPr>
                <a:spLocks noChangeArrowheads="1"/>
              </p:cNvSpPr>
              <p:nvPr/>
            </p:nvSpPr>
            <p:spPr bwMode="auto">
              <a:xfrm>
                <a:off x="2326" y="3706"/>
                <a:ext cx="18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5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3</a:t>
                </a:r>
                <a:endParaRPr lang="ko-KR" altLang="en-US" sz="18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65" name="Rectangle 2208"/>
              <p:cNvSpPr>
                <a:spLocks noChangeArrowheads="1"/>
              </p:cNvSpPr>
              <p:nvPr/>
            </p:nvSpPr>
            <p:spPr bwMode="auto">
              <a:xfrm>
                <a:off x="2326" y="3601"/>
                <a:ext cx="22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5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4</a:t>
                </a:r>
                <a:endParaRPr lang="ko-KR" altLang="en-US" sz="18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66" name="Rectangle 2209"/>
              <p:cNvSpPr>
                <a:spLocks noChangeArrowheads="1"/>
              </p:cNvSpPr>
              <p:nvPr/>
            </p:nvSpPr>
            <p:spPr bwMode="auto">
              <a:xfrm>
                <a:off x="2326" y="3503"/>
                <a:ext cx="19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5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5</a:t>
                </a:r>
                <a:endParaRPr lang="ko-KR" altLang="en-US" sz="18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67" name="Rectangle 2210"/>
              <p:cNvSpPr>
                <a:spLocks noChangeArrowheads="1"/>
              </p:cNvSpPr>
              <p:nvPr/>
            </p:nvSpPr>
            <p:spPr bwMode="auto">
              <a:xfrm>
                <a:off x="2326" y="3398"/>
                <a:ext cx="22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5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6</a:t>
                </a:r>
                <a:endParaRPr lang="ko-KR" altLang="en-US" sz="18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68" name="Rectangle 2211"/>
              <p:cNvSpPr>
                <a:spLocks noChangeArrowheads="1"/>
              </p:cNvSpPr>
              <p:nvPr/>
            </p:nvSpPr>
            <p:spPr bwMode="auto">
              <a:xfrm>
                <a:off x="2326" y="3299"/>
                <a:ext cx="17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5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7</a:t>
                </a:r>
                <a:endParaRPr lang="ko-KR" altLang="en-US" sz="18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69" name="Rectangle 2212"/>
              <p:cNvSpPr>
                <a:spLocks noChangeArrowheads="1"/>
              </p:cNvSpPr>
              <p:nvPr/>
            </p:nvSpPr>
            <p:spPr bwMode="auto">
              <a:xfrm>
                <a:off x="2326" y="3194"/>
                <a:ext cx="22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5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8</a:t>
                </a:r>
                <a:endParaRPr lang="ko-KR" altLang="en-US" sz="18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70" name="Rectangle 2213"/>
              <p:cNvSpPr>
                <a:spLocks noChangeArrowheads="1"/>
              </p:cNvSpPr>
              <p:nvPr/>
            </p:nvSpPr>
            <p:spPr bwMode="auto">
              <a:xfrm>
                <a:off x="2326" y="3096"/>
                <a:ext cx="22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5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9</a:t>
                </a:r>
                <a:endParaRPr lang="ko-KR" altLang="en-US" sz="18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71" name="Rectangle 2214"/>
              <p:cNvSpPr>
                <a:spLocks noChangeArrowheads="1"/>
              </p:cNvSpPr>
              <p:nvPr/>
            </p:nvSpPr>
            <p:spPr bwMode="auto">
              <a:xfrm>
                <a:off x="2308" y="2991"/>
                <a:ext cx="39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5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10</a:t>
                </a:r>
                <a:endParaRPr lang="ko-KR" altLang="en-US" sz="18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72" name="Rectangle 2215"/>
              <p:cNvSpPr>
                <a:spLocks noChangeArrowheads="1"/>
              </p:cNvSpPr>
              <p:nvPr/>
            </p:nvSpPr>
            <p:spPr bwMode="auto">
              <a:xfrm>
                <a:off x="2370" y="4070"/>
                <a:ext cx="22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5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0</a:t>
                </a:r>
                <a:endParaRPr lang="ko-KR" altLang="en-US" sz="18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73" name="Rectangle 2216"/>
              <p:cNvSpPr>
                <a:spLocks noChangeArrowheads="1"/>
              </p:cNvSpPr>
              <p:nvPr/>
            </p:nvSpPr>
            <p:spPr bwMode="auto">
              <a:xfrm>
                <a:off x="2489" y="4070"/>
                <a:ext cx="18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5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1</a:t>
                </a:r>
                <a:endParaRPr lang="ko-KR" altLang="en-US" sz="18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74" name="Rectangle 2217"/>
              <p:cNvSpPr>
                <a:spLocks noChangeArrowheads="1"/>
              </p:cNvSpPr>
              <p:nvPr/>
            </p:nvSpPr>
            <p:spPr bwMode="auto">
              <a:xfrm>
                <a:off x="2601" y="4070"/>
                <a:ext cx="20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5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2</a:t>
                </a:r>
                <a:endParaRPr lang="ko-KR" altLang="en-US" sz="18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75" name="Rectangle 2218"/>
              <p:cNvSpPr>
                <a:spLocks noChangeArrowheads="1"/>
              </p:cNvSpPr>
              <p:nvPr/>
            </p:nvSpPr>
            <p:spPr bwMode="auto">
              <a:xfrm>
                <a:off x="2719" y="4070"/>
                <a:ext cx="18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5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3</a:t>
                </a:r>
                <a:endParaRPr lang="ko-KR" altLang="en-US" sz="18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76" name="Rectangle 2219"/>
              <p:cNvSpPr>
                <a:spLocks noChangeArrowheads="1"/>
              </p:cNvSpPr>
              <p:nvPr/>
            </p:nvSpPr>
            <p:spPr bwMode="auto">
              <a:xfrm>
                <a:off x="2831" y="4070"/>
                <a:ext cx="22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5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4</a:t>
                </a:r>
                <a:endParaRPr lang="ko-KR" altLang="en-US" sz="18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77" name="Rectangle 2220"/>
              <p:cNvSpPr>
                <a:spLocks noChangeArrowheads="1"/>
              </p:cNvSpPr>
              <p:nvPr/>
            </p:nvSpPr>
            <p:spPr bwMode="auto">
              <a:xfrm>
                <a:off x="2950" y="4070"/>
                <a:ext cx="19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5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5</a:t>
                </a:r>
                <a:endParaRPr lang="ko-KR" altLang="en-US" sz="18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78" name="Rectangle 2221"/>
              <p:cNvSpPr>
                <a:spLocks noChangeArrowheads="1"/>
              </p:cNvSpPr>
              <p:nvPr/>
            </p:nvSpPr>
            <p:spPr bwMode="auto">
              <a:xfrm>
                <a:off x="3062" y="4070"/>
                <a:ext cx="22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5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6</a:t>
                </a:r>
                <a:endParaRPr lang="ko-KR" altLang="en-US" sz="18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79" name="Rectangle 2222"/>
              <p:cNvSpPr>
                <a:spLocks noChangeArrowheads="1"/>
              </p:cNvSpPr>
              <p:nvPr/>
            </p:nvSpPr>
            <p:spPr bwMode="auto">
              <a:xfrm>
                <a:off x="3180" y="4070"/>
                <a:ext cx="17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5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7</a:t>
                </a:r>
                <a:endParaRPr lang="ko-KR" altLang="en-US" sz="18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80" name="Rectangle 2223"/>
              <p:cNvSpPr>
                <a:spLocks noChangeArrowheads="1"/>
              </p:cNvSpPr>
              <p:nvPr/>
            </p:nvSpPr>
            <p:spPr bwMode="auto">
              <a:xfrm>
                <a:off x="3293" y="4070"/>
                <a:ext cx="22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5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8</a:t>
                </a:r>
                <a:endParaRPr lang="ko-KR" altLang="en-US" sz="18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81" name="Rectangle 2224"/>
              <p:cNvSpPr>
                <a:spLocks noChangeArrowheads="1"/>
              </p:cNvSpPr>
              <p:nvPr/>
            </p:nvSpPr>
            <p:spPr bwMode="auto">
              <a:xfrm>
                <a:off x="3411" y="4070"/>
                <a:ext cx="22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5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9</a:t>
                </a:r>
                <a:endParaRPr lang="ko-KR" altLang="en-US" sz="18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82" name="Rectangle 2225"/>
              <p:cNvSpPr>
                <a:spLocks noChangeArrowheads="1"/>
              </p:cNvSpPr>
              <p:nvPr/>
            </p:nvSpPr>
            <p:spPr bwMode="auto">
              <a:xfrm>
                <a:off x="3511" y="4070"/>
                <a:ext cx="39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5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10</a:t>
                </a:r>
                <a:endParaRPr lang="ko-KR" altLang="en-US" sz="18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83" name="Rectangle 2226"/>
              <p:cNvSpPr>
                <a:spLocks noChangeArrowheads="1"/>
              </p:cNvSpPr>
              <p:nvPr/>
            </p:nvSpPr>
            <p:spPr bwMode="auto">
              <a:xfrm>
                <a:off x="2233" y="2905"/>
                <a:ext cx="1371" cy="128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84" name="Line 2227"/>
              <p:cNvSpPr>
                <a:spLocks noChangeShapeType="1"/>
              </p:cNvSpPr>
              <p:nvPr/>
            </p:nvSpPr>
            <p:spPr bwMode="auto">
              <a:xfrm>
                <a:off x="3181" y="3456"/>
                <a:ext cx="0" cy="1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85" name="Freeform 2228"/>
              <p:cNvSpPr>
                <a:spLocks/>
              </p:cNvSpPr>
              <p:nvPr/>
            </p:nvSpPr>
            <p:spPr bwMode="auto">
              <a:xfrm>
                <a:off x="3021" y="3576"/>
                <a:ext cx="87" cy="86"/>
              </a:xfrm>
              <a:custGeom>
                <a:avLst/>
                <a:gdLst>
                  <a:gd name="T0" fmla="*/ 44 w 87"/>
                  <a:gd name="T1" fmla="*/ 0 h 86"/>
                  <a:gd name="T2" fmla="*/ 87 w 87"/>
                  <a:gd name="T3" fmla="*/ 43 h 86"/>
                  <a:gd name="T4" fmla="*/ 44 w 87"/>
                  <a:gd name="T5" fmla="*/ 86 h 86"/>
                  <a:gd name="T6" fmla="*/ 0 w 87"/>
                  <a:gd name="T7" fmla="*/ 43 h 86"/>
                  <a:gd name="T8" fmla="*/ 44 w 87"/>
                  <a:gd name="T9" fmla="*/ 0 h 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7"/>
                  <a:gd name="T16" fmla="*/ 0 h 86"/>
                  <a:gd name="T17" fmla="*/ 87 w 87"/>
                  <a:gd name="T18" fmla="*/ 86 h 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7" h="86">
                    <a:moveTo>
                      <a:pt x="44" y="0"/>
                    </a:moveTo>
                    <a:lnTo>
                      <a:pt x="87" y="43"/>
                    </a:lnTo>
                    <a:lnTo>
                      <a:pt x="44" y="86"/>
                    </a:lnTo>
                    <a:lnTo>
                      <a:pt x="0" y="43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FFFF"/>
              </a:solidFill>
              <a:ln w="9525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</p:grpSp>
        <p:sp>
          <p:nvSpPr>
            <p:cNvPr id="104" name="Line 2231"/>
            <p:cNvSpPr>
              <a:spLocks noChangeShapeType="1"/>
            </p:cNvSpPr>
            <p:nvPr/>
          </p:nvSpPr>
          <p:spPr bwMode="auto">
            <a:xfrm flipH="1" flipV="1">
              <a:off x="6646369" y="3901969"/>
              <a:ext cx="5255" cy="579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05" name="Text Box 2232"/>
            <p:cNvSpPr txBox="1">
              <a:spLocks noChangeArrowheads="1"/>
            </p:cNvSpPr>
            <p:nvPr/>
          </p:nvSpPr>
          <p:spPr bwMode="auto">
            <a:xfrm>
              <a:off x="4572630" y="4004502"/>
              <a:ext cx="1996445" cy="6309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defTabSz="457189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1400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Swapping O and </a:t>
              </a:r>
              <a:r>
                <a:rPr lang="en-US" altLang="ko-KR" sz="1400" dirty="0" err="1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O</a:t>
              </a:r>
              <a:r>
                <a:rPr lang="en-US" altLang="ko-KR" sz="1400" baseline="-25000" dirty="0" err="1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ramdom</a:t>
              </a:r>
              <a:r>
                <a:rPr lang="en-US" altLang="ko-KR" sz="1400" baseline="-25000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 </a:t>
              </a:r>
            </a:p>
            <a:p>
              <a:pPr defTabSz="457189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1400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If quality is </a:t>
              </a:r>
              <a:r>
                <a:rPr lang="en-US" altLang="ko-KR" sz="1400" dirty="0" smtClean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improved</a:t>
              </a:r>
              <a:endParaRPr lang="en-US" altLang="ko-KR" sz="14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6788150" y="3684535"/>
            <a:ext cx="2364552" cy="2744895"/>
            <a:chOff x="8345488" y="3901969"/>
            <a:chExt cx="2364552" cy="2744895"/>
          </a:xfrm>
        </p:grpSpPr>
        <p:sp>
          <p:nvSpPr>
            <p:cNvPr id="188" name="Line 2144"/>
            <p:cNvSpPr>
              <a:spLocks noChangeShapeType="1"/>
            </p:cNvSpPr>
            <p:nvPr/>
          </p:nvSpPr>
          <p:spPr bwMode="auto">
            <a:xfrm>
              <a:off x="8464550" y="3901969"/>
              <a:ext cx="0" cy="600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89" name="Text Box 2145"/>
            <p:cNvSpPr txBox="1">
              <a:spLocks noChangeArrowheads="1"/>
            </p:cNvSpPr>
            <p:nvPr/>
          </p:nvSpPr>
          <p:spPr bwMode="auto">
            <a:xfrm>
              <a:off x="8500240" y="4038600"/>
              <a:ext cx="22098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defTabSz="457189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1400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Randomly select a </a:t>
              </a:r>
              <a:r>
                <a:rPr lang="en-US" altLang="ko-KR" sz="1400" dirty="0" smtClean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non-</a:t>
              </a:r>
              <a:r>
                <a:rPr lang="en-US" altLang="ko-KR" sz="1400" dirty="0" err="1" smtClean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medoid</a:t>
              </a:r>
              <a:r>
                <a:rPr lang="en-US" altLang="ko-KR" sz="1400" dirty="0" smtClean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 </a:t>
              </a:r>
              <a:r>
                <a:rPr lang="en-US" altLang="ko-KR" sz="1400" dirty="0" err="1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object,O</a:t>
              </a:r>
              <a:r>
                <a:rPr lang="en-US" altLang="ko-KR" sz="1400" baseline="-25000" dirty="0" err="1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ramdom</a:t>
              </a:r>
              <a:endParaRPr lang="en-US" altLang="ko-KR" sz="1400" baseline="-250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grpSp>
          <p:nvGrpSpPr>
            <p:cNvPr id="190" name="Group 2234"/>
            <p:cNvGrpSpPr>
              <a:grpSpLocks/>
            </p:cNvGrpSpPr>
            <p:nvPr/>
          </p:nvGrpSpPr>
          <p:grpSpPr bwMode="auto">
            <a:xfrm>
              <a:off x="8345488" y="4611689"/>
              <a:ext cx="2176462" cy="2035175"/>
              <a:chOff x="4297" y="2905"/>
              <a:chExt cx="1371" cy="1282"/>
            </a:xfrm>
          </p:grpSpPr>
          <p:sp>
            <p:nvSpPr>
              <p:cNvPr id="191" name="Rectangle 2235"/>
              <p:cNvSpPr>
                <a:spLocks noChangeArrowheads="1"/>
              </p:cNvSpPr>
              <p:nvPr/>
            </p:nvSpPr>
            <p:spPr bwMode="auto">
              <a:xfrm>
                <a:off x="4297" y="2905"/>
                <a:ext cx="1371" cy="1282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92" name="Rectangle 2236"/>
              <p:cNvSpPr>
                <a:spLocks noChangeArrowheads="1"/>
              </p:cNvSpPr>
              <p:nvPr/>
            </p:nvSpPr>
            <p:spPr bwMode="auto">
              <a:xfrm>
                <a:off x="4440" y="3009"/>
                <a:ext cx="1154" cy="101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93" name="Line 2237"/>
              <p:cNvSpPr>
                <a:spLocks noChangeShapeType="1"/>
              </p:cNvSpPr>
              <p:nvPr/>
            </p:nvSpPr>
            <p:spPr bwMode="auto">
              <a:xfrm>
                <a:off x="4440" y="3928"/>
                <a:ext cx="115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94" name="Line 2238"/>
              <p:cNvSpPr>
                <a:spLocks noChangeShapeType="1"/>
              </p:cNvSpPr>
              <p:nvPr/>
            </p:nvSpPr>
            <p:spPr bwMode="auto">
              <a:xfrm>
                <a:off x="4440" y="3823"/>
                <a:ext cx="115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95" name="Line 2239"/>
              <p:cNvSpPr>
                <a:spLocks noChangeShapeType="1"/>
              </p:cNvSpPr>
              <p:nvPr/>
            </p:nvSpPr>
            <p:spPr bwMode="auto">
              <a:xfrm>
                <a:off x="4440" y="3725"/>
                <a:ext cx="115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96" name="Line 2240"/>
              <p:cNvSpPr>
                <a:spLocks noChangeShapeType="1"/>
              </p:cNvSpPr>
              <p:nvPr/>
            </p:nvSpPr>
            <p:spPr bwMode="auto">
              <a:xfrm>
                <a:off x="4440" y="3620"/>
                <a:ext cx="115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97" name="Line 2241"/>
              <p:cNvSpPr>
                <a:spLocks noChangeShapeType="1"/>
              </p:cNvSpPr>
              <p:nvPr/>
            </p:nvSpPr>
            <p:spPr bwMode="auto">
              <a:xfrm>
                <a:off x="4440" y="3521"/>
                <a:ext cx="115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98" name="Line 2242"/>
              <p:cNvSpPr>
                <a:spLocks noChangeShapeType="1"/>
              </p:cNvSpPr>
              <p:nvPr/>
            </p:nvSpPr>
            <p:spPr bwMode="auto">
              <a:xfrm>
                <a:off x="4440" y="3416"/>
                <a:ext cx="115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99" name="Line 2243"/>
              <p:cNvSpPr>
                <a:spLocks noChangeShapeType="1"/>
              </p:cNvSpPr>
              <p:nvPr/>
            </p:nvSpPr>
            <p:spPr bwMode="auto">
              <a:xfrm>
                <a:off x="4440" y="3318"/>
                <a:ext cx="115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00" name="Line 2244"/>
              <p:cNvSpPr>
                <a:spLocks noChangeShapeType="1"/>
              </p:cNvSpPr>
              <p:nvPr/>
            </p:nvSpPr>
            <p:spPr bwMode="auto">
              <a:xfrm>
                <a:off x="4440" y="3213"/>
                <a:ext cx="115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01" name="Line 2245"/>
              <p:cNvSpPr>
                <a:spLocks noChangeShapeType="1"/>
              </p:cNvSpPr>
              <p:nvPr/>
            </p:nvSpPr>
            <p:spPr bwMode="auto">
              <a:xfrm>
                <a:off x="4440" y="3114"/>
                <a:ext cx="115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02" name="Line 2246"/>
              <p:cNvSpPr>
                <a:spLocks noChangeShapeType="1"/>
              </p:cNvSpPr>
              <p:nvPr/>
            </p:nvSpPr>
            <p:spPr bwMode="auto">
              <a:xfrm>
                <a:off x="4440" y="3009"/>
                <a:ext cx="115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03" name="Line 2247"/>
              <p:cNvSpPr>
                <a:spLocks noChangeShapeType="1"/>
              </p:cNvSpPr>
              <p:nvPr/>
            </p:nvSpPr>
            <p:spPr bwMode="auto">
              <a:xfrm>
                <a:off x="4559" y="3009"/>
                <a:ext cx="1" cy="10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04" name="Line 2248"/>
              <p:cNvSpPr>
                <a:spLocks noChangeShapeType="1"/>
              </p:cNvSpPr>
              <p:nvPr/>
            </p:nvSpPr>
            <p:spPr bwMode="auto">
              <a:xfrm>
                <a:off x="4671" y="3009"/>
                <a:ext cx="1" cy="10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05" name="Line 2249"/>
              <p:cNvSpPr>
                <a:spLocks noChangeShapeType="1"/>
              </p:cNvSpPr>
              <p:nvPr/>
            </p:nvSpPr>
            <p:spPr bwMode="auto">
              <a:xfrm>
                <a:off x="4789" y="3009"/>
                <a:ext cx="1" cy="10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06" name="Line 2250"/>
              <p:cNvSpPr>
                <a:spLocks noChangeShapeType="1"/>
              </p:cNvSpPr>
              <p:nvPr/>
            </p:nvSpPr>
            <p:spPr bwMode="auto">
              <a:xfrm>
                <a:off x="4902" y="3009"/>
                <a:ext cx="1" cy="10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07" name="Line 2251"/>
              <p:cNvSpPr>
                <a:spLocks noChangeShapeType="1"/>
              </p:cNvSpPr>
              <p:nvPr/>
            </p:nvSpPr>
            <p:spPr bwMode="auto">
              <a:xfrm>
                <a:off x="5020" y="3009"/>
                <a:ext cx="1" cy="10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08" name="Line 2252"/>
              <p:cNvSpPr>
                <a:spLocks noChangeShapeType="1"/>
              </p:cNvSpPr>
              <p:nvPr/>
            </p:nvSpPr>
            <p:spPr bwMode="auto">
              <a:xfrm>
                <a:off x="5132" y="3009"/>
                <a:ext cx="1" cy="10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09" name="Line 2253"/>
              <p:cNvSpPr>
                <a:spLocks noChangeShapeType="1"/>
              </p:cNvSpPr>
              <p:nvPr/>
            </p:nvSpPr>
            <p:spPr bwMode="auto">
              <a:xfrm>
                <a:off x="5251" y="3009"/>
                <a:ext cx="1" cy="10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10" name="Line 2254"/>
              <p:cNvSpPr>
                <a:spLocks noChangeShapeType="1"/>
              </p:cNvSpPr>
              <p:nvPr/>
            </p:nvSpPr>
            <p:spPr bwMode="auto">
              <a:xfrm>
                <a:off x="5363" y="3009"/>
                <a:ext cx="1" cy="10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11" name="Line 2255"/>
              <p:cNvSpPr>
                <a:spLocks noChangeShapeType="1"/>
              </p:cNvSpPr>
              <p:nvPr/>
            </p:nvSpPr>
            <p:spPr bwMode="auto">
              <a:xfrm>
                <a:off x="5481" y="3009"/>
                <a:ext cx="1" cy="10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12" name="Line 2256"/>
              <p:cNvSpPr>
                <a:spLocks noChangeShapeType="1"/>
              </p:cNvSpPr>
              <p:nvPr/>
            </p:nvSpPr>
            <p:spPr bwMode="auto">
              <a:xfrm>
                <a:off x="5594" y="3009"/>
                <a:ext cx="1" cy="10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13" name="Rectangle 2257"/>
              <p:cNvSpPr>
                <a:spLocks noChangeArrowheads="1"/>
              </p:cNvSpPr>
              <p:nvPr/>
            </p:nvSpPr>
            <p:spPr bwMode="auto">
              <a:xfrm>
                <a:off x="4440" y="3009"/>
                <a:ext cx="1154" cy="101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14" name="Line 2258"/>
              <p:cNvSpPr>
                <a:spLocks noChangeShapeType="1"/>
              </p:cNvSpPr>
              <p:nvPr/>
            </p:nvSpPr>
            <p:spPr bwMode="auto">
              <a:xfrm>
                <a:off x="4440" y="3009"/>
                <a:ext cx="1" cy="101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15" name="Line 2259"/>
              <p:cNvSpPr>
                <a:spLocks noChangeShapeType="1"/>
              </p:cNvSpPr>
              <p:nvPr/>
            </p:nvSpPr>
            <p:spPr bwMode="auto">
              <a:xfrm>
                <a:off x="4428" y="402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16" name="Line 2260"/>
              <p:cNvSpPr>
                <a:spLocks noChangeShapeType="1"/>
              </p:cNvSpPr>
              <p:nvPr/>
            </p:nvSpPr>
            <p:spPr bwMode="auto">
              <a:xfrm>
                <a:off x="4428" y="3928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17" name="Line 2261"/>
              <p:cNvSpPr>
                <a:spLocks noChangeShapeType="1"/>
              </p:cNvSpPr>
              <p:nvPr/>
            </p:nvSpPr>
            <p:spPr bwMode="auto">
              <a:xfrm>
                <a:off x="4428" y="382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18" name="Line 2262"/>
              <p:cNvSpPr>
                <a:spLocks noChangeShapeType="1"/>
              </p:cNvSpPr>
              <p:nvPr/>
            </p:nvSpPr>
            <p:spPr bwMode="auto">
              <a:xfrm>
                <a:off x="4428" y="37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19" name="Line 2263"/>
              <p:cNvSpPr>
                <a:spLocks noChangeShapeType="1"/>
              </p:cNvSpPr>
              <p:nvPr/>
            </p:nvSpPr>
            <p:spPr bwMode="auto">
              <a:xfrm>
                <a:off x="4428" y="362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20" name="Line 2264"/>
              <p:cNvSpPr>
                <a:spLocks noChangeShapeType="1"/>
              </p:cNvSpPr>
              <p:nvPr/>
            </p:nvSpPr>
            <p:spPr bwMode="auto">
              <a:xfrm>
                <a:off x="4428" y="3521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21" name="Line 2265"/>
              <p:cNvSpPr>
                <a:spLocks noChangeShapeType="1"/>
              </p:cNvSpPr>
              <p:nvPr/>
            </p:nvSpPr>
            <p:spPr bwMode="auto">
              <a:xfrm>
                <a:off x="4428" y="3416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22" name="Line 2266"/>
              <p:cNvSpPr>
                <a:spLocks noChangeShapeType="1"/>
              </p:cNvSpPr>
              <p:nvPr/>
            </p:nvSpPr>
            <p:spPr bwMode="auto">
              <a:xfrm>
                <a:off x="4428" y="3318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23" name="Line 2267"/>
              <p:cNvSpPr>
                <a:spLocks noChangeShapeType="1"/>
              </p:cNvSpPr>
              <p:nvPr/>
            </p:nvSpPr>
            <p:spPr bwMode="auto">
              <a:xfrm>
                <a:off x="4428" y="321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24" name="Line 2268"/>
              <p:cNvSpPr>
                <a:spLocks noChangeShapeType="1"/>
              </p:cNvSpPr>
              <p:nvPr/>
            </p:nvSpPr>
            <p:spPr bwMode="auto">
              <a:xfrm>
                <a:off x="4428" y="3114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25" name="Line 2269"/>
              <p:cNvSpPr>
                <a:spLocks noChangeShapeType="1"/>
              </p:cNvSpPr>
              <p:nvPr/>
            </p:nvSpPr>
            <p:spPr bwMode="auto">
              <a:xfrm>
                <a:off x="4428" y="3009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26" name="Line 2270"/>
              <p:cNvSpPr>
                <a:spLocks noChangeShapeType="1"/>
              </p:cNvSpPr>
              <p:nvPr/>
            </p:nvSpPr>
            <p:spPr bwMode="auto">
              <a:xfrm>
                <a:off x="4440" y="4027"/>
                <a:ext cx="115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27" name="Line 2271"/>
              <p:cNvSpPr>
                <a:spLocks noChangeShapeType="1"/>
              </p:cNvSpPr>
              <p:nvPr/>
            </p:nvSpPr>
            <p:spPr bwMode="auto">
              <a:xfrm flipV="1">
                <a:off x="4440" y="4027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28" name="Line 2272"/>
              <p:cNvSpPr>
                <a:spLocks noChangeShapeType="1"/>
              </p:cNvSpPr>
              <p:nvPr/>
            </p:nvSpPr>
            <p:spPr bwMode="auto">
              <a:xfrm flipV="1">
                <a:off x="4559" y="4027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29" name="Line 2273"/>
              <p:cNvSpPr>
                <a:spLocks noChangeShapeType="1"/>
              </p:cNvSpPr>
              <p:nvPr/>
            </p:nvSpPr>
            <p:spPr bwMode="auto">
              <a:xfrm flipV="1">
                <a:off x="4671" y="4027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30" name="Line 2274"/>
              <p:cNvSpPr>
                <a:spLocks noChangeShapeType="1"/>
              </p:cNvSpPr>
              <p:nvPr/>
            </p:nvSpPr>
            <p:spPr bwMode="auto">
              <a:xfrm flipV="1">
                <a:off x="4789" y="4027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31" name="Line 2275"/>
              <p:cNvSpPr>
                <a:spLocks noChangeShapeType="1"/>
              </p:cNvSpPr>
              <p:nvPr/>
            </p:nvSpPr>
            <p:spPr bwMode="auto">
              <a:xfrm flipV="1">
                <a:off x="4902" y="4027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32" name="Line 2276"/>
              <p:cNvSpPr>
                <a:spLocks noChangeShapeType="1"/>
              </p:cNvSpPr>
              <p:nvPr/>
            </p:nvSpPr>
            <p:spPr bwMode="auto">
              <a:xfrm flipV="1">
                <a:off x="5020" y="4027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33" name="Line 2277"/>
              <p:cNvSpPr>
                <a:spLocks noChangeShapeType="1"/>
              </p:cNvSpPr>
              <p:nvPr/>
            </p:nvSpPr>
            <p:spPr bwMode="auto">
              <a:xfrm flipV="1">
                <a:off x="5132" y="4027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34" name="Line 2278"/>
              <p:cNvSpPr>
                <a:spLocks noChangeShapeType="1"/>
              </p:cNvSpPr>
              <p:nvPr/>
            </p:nvSpPr>
            <p:spPr bwMode="auto">
              <a:xfrm flipV="1">
                <a:off x="5251" y="4027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35" name="Line 2279"/>
              <p:cNvSpPr>
                <a:spLocks noChangeShapeType="1"/>
              </p:cNvSpPr>
              <p:nvPr/>
            </p:nvSpPr>
            <p:spPr bwMode="auto">
              <a:xfrm flipV="1">
                <a:off x="5363" y="4027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36" name="Line 2280"/>
              <p:cNvSpPr>
                <a:spLocks noChangeShapeType="1"/>
              </p:cNvSpPr>
              <p:nvPr/>
            </p:nvSpPr>
            <p:spPr bwMode="auto">
              <a:xfrm flipV="1">
                <a:off x="5481" y="4027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37" name="Line 2281"/>
              <p:cNvSpPr>
                <a:spLocks noChangeShapeType="1"/>
              </p:cNvSpPr>
              <p:nvPr/>
            </p:nvSpPr>
            <p:spPr bwMode="auto">
              <a:xfrm flipV="1">
                <a:off x="5594" y="4027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38" name="Freeform 2282"/>
              <p:cNvSpPr>
                <a:spLocks/>
              </p:cNvSpPr>
              <p:nvPr/>
            </p:nvSpPr>
            <p:spPr bwMode="auto">
              <a:xfrm>
                <a:off x="4746" y="3577"/>
                <a:ext cx="87" cy="86"/>
              </a:xfrm>
              <a:custGeom>
                <a:avLst/>
                <a:gdLst>
                  <a:gd name="T0" fmla="*/ 43 w 87"/>
                  <a:gd name="T1" fmla="*/ 0 h 86"/>
                  <a:gd name="T2" fmla="*/ 87 w 87"/>
                  <a:gd name="T3" fmla="*/ 43 h 86"/>
                  <a:gd name="T4" fmla="*/ 43 w 87"/>
                  <a:gd name="T5" fmla="*/ 86 h 86"/>
                  <a:gd name="T6" fmla="*/ 0 w 87"/>
                  <a:gd name="T7" fmla="*/ 43 h 86"/>
                  <a:gd name="T8" fmla="*/ 43 w 87"/>
                  <a:gd name="T9" fmla="*/ 0 h 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7"/>
                  <a:gd name="T16" fmla="*/ 0 h 86"/>
                  <a:gd name="T17" fmla="*/ 87 w 87"/>
                  <a:gd name="T18" fmla="*/ 86 h 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7" h="86">
                    <a:moveTo>
                      <a:pt x="43" y="0"/>
                    </a:moveTo>
                    <a:lnTo>
                      <a:pt x="87" y="43"/>
                    </a:lnTo>
                    <a:lnTo>
                      <a:pt x="43" y="86"/>
                    </a:lnTo>
                    <a:lnTo>
                      <a:pt x="0" y="43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FFFF"/>
              </a:solidFill>
              <a:ln w="9525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39" name="Freeform 2283"/>
              <p:cNvSpPr>
                <a:spLocks/>
              </p:cNvSpPr>
              <p:nvPr/>
            </p:nvSpPr>
            <p:spPr bwMode="auto">
              <a:xfrm>
                <a:off x="4627" y="3373"/>
                <a:ext cx="88" cy="87"/>
              </a:xfrm>
              <a:custGeom>
                <a:avLst/>
                <a:gdLst>
                  <a:gd name="T0" fmla="*/ 44 w 88"/>
                  <a:gd name="T1" fmla="*/ 0 h 87"/>
                  <a:gd name="T2" fmla="*/ 88 w 88"/>
                  <a:gd name="T3" fmla="*/ 43 h 87"/>
                  <a:gd name="T4" fmla="*/ 44 w 88"/>
                  <a:gd name="T5" fmla="*/ 87 h 87"/>
                  <a:gd name="T6" fmla="*/ 0 w 88"/>
                  <a:gd name="T7" fmla="*/ 43 h 87"/>
                  <a:gd name="T8" fmla="*/ 44 w 88"/>
                  <a:gd name="T9" fmla="*/ 0 h 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87"/>
                  <a:gd name="T17" fmla="*/ 88 w 88"/>
                  <a:gd name="T18" fmla="*/ 87 h 8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87">
                    <a:moveTo>
                      <a:pt x="44" y="0"/>
                    </a:moveTo>
                    <a:lnTo>
                      <a:pt x="88" y="43"/>
                    </a:lnTo>
                    <a:lnTo>
                      <a:pt x="44" y="87"/>
                    </a:lnTo>
                    <a:lnTo>
                      <a:pt x="0" y="43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FFFF"/>
              </a:solidFill>
              <a:ln w="9525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40" name="Freeform 2284"/>
              <p:cNvSpPr>
                <a:spLocks/>
              </p:cNvSpPr>
              <p:nvPr/>
            </p:nvSpPr>
            <p:spPr bwMode="auto">
              <a:xfrm>
                <a:off x="5207" y="3681"/>
                <a:ext cx="87" cy="87"/>
              </a:xfrm>
              <a:custGeom>
                <a:avLst/>
                <a:gdLst>
                  <a:gd name="T0" fmla="*/ 44 w 87"/>
                  <a:gd name="T1" fmla="*/ 0 h 87"/>
                  <a:gd name="T2" fmla="*/ 87 w 87"/>
                  <a:gd name="T3" fmla="*/ 44 h 87"/>
                  <a:gd name="T4" fmla="*/ 44 w 87"/>
                  <a:gd name="T5" fmla="*/ 87 h 87"/>
                  <a:gd name="T6" fmla="*/ 0 w 87"/>
                  <a:gd name="T7" fmla="*/ 44 h 87"/>
                  <a:gd name="T8" fmla="*/ 44 w 87"/>
                  <a:gd name="T9" fmla="*/ 0 h 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7"/>
                  <a:gd name="T16" fmla="*/ 0 h 87"/>
                  <a:gd name="T17" fmla="*/ 87 w 87"/>
                  <a:gd name="T18" fmla="*/ 87 h 8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7" h="87">
                    <a:moveTo>
                      <a:pt x="44" y="0"/>
                    </a:moveTo>
                    <a:lnTo>
                      <a:pt x="87" y="44"/>
                    </a:lnTo>
                    <a:lnTo>
                      <a:pt x="44" y="87"/>
                    </a:lnTo>
                    <a:lnTo>
                      <a:pt x="0" y="44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FFFF"/>
              </a:solidFill>
              <a:ln w="9525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41" name="Freeform 2285"/>
              <p:cNvSpPr>
                <a:spLocks/>
              </p:cNvSpPr>
              <p:nvPr/>
            </p:nvSpPr>
            <p:spPr bwMode="auto">
              <a:xfrm>
                <a:off x="4858" y="3275"/>
                <a:ext cx="87" cy="86"/>
              </a:xfrm>
              <a:custGeom>
                <a:avLst/>
                <a:gdLst>
                  <a:gd name="T0" fmla="*/ 44 w 87"/>
                  <a:gd name="T1" fmla="*/ 0 h 86"/>
                  <a:gd name="T2" fmla="*/ 87 w 87"/>
                  <a:gd name="T3" fmla="*/ 43 h 86"/>
                  <a:gd name="T4" fmla="*/ 44 w 87"/>
                  <a:gd name="T5" fmla="*/ 86 h 86"/>
                  <a:gd name="T6" fmla="*/ 0 w 87"/>
                  <a:gd name="T7" fmla="*/ 43 h 86"/>
                  <a:gd name="T8" fmla="*/ 44 w 87"/>
                  <a:gd name="T9" fmla="*/ 0 h 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7"/>
                  <a:gd name="T16" fmla="*/ 0 h 86"/>
                  <a:gd name="T17" fmla="*/ 87 w 87"/>
                  <a:gd name="T18" fmla="*/ 86 h 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7" h="86">
                    <a:moveTo>
                      <a:pt x="44" y="0"/>
                    </a:moveTo>
                    <a:lnTo>
                      <a:pt x="87" y="43"/>
                    </a:lnTo>
                    <a:lnTo>
                      <a:pt x="44" y="86"/>
                    </a:lnTo>
                    <a:lnTo>
                      <a:pt x="0" y="43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FFFF"/>
              </a:solidFill>
              <a:ln w="9525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42" name="Freeform 2286"/>
              <p:cNvSpPr>
                <a:spLocks/>
              </p:cNvSpPr>
              <p:nvPr/>
            </p:nvSpPr>
            <p:spPr bwMode="auto">
              <a:xfrm>
                <a:off x="4746" y="3170"/>
                <a:ext cx="87" cy="86"/>
              </a:xfrm>
              <a:custGeom>
                <a:avLst/>
                <a:gdLst>
                  <a:gd name="T0" fmla="*/ 43 w 87"/>
                  <a:gd name="T1" fmla="*/ 0 h 86"/>
                  <a:gd name="T2" fmla="*/ 87 w 87"/>
                  <a:gd name="T3" fmla="*/ 43 h 86"/>
                  <a:gd name="T4" fmla="*/ 43 w 87"/>
                  <a:gd name="T5" fmla="*/ 86 h 86"/>
                  <a:gd name="T6" fmla="*/ 0 w 87"/>
                  <a:gd name="T7" fmla="*/ 43 h 86"/>
                  <a:gd name="T8" fmla="*/ 43 w 87"/>
                  <a:gd name="T9" fmla="*/ 0 h 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7"/>
                  <a:gd name="T16" fmla="*/ 0 h 86"/>
                  <a:gd name="T17" fmla="*/ 87 w 87"/>
                  <a:gd name="T18" fmla="*/ 86 h 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7" h="86">
                    <a:moveTo>
                      <a:pt x="43" y="0"/>
                    </a:moveTo>
                    <a:lnTo>
                      <a:pt x="87" y="43"/>
                    </a:lnTo>
                    <a:lnTo>
                      <a:pt x="43" y="86"/>
                    </a:lnTo>
                    <a:lnTo>
                      <a:pt x="0" y="43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43" name="Freeform 2287"/>
              <p:cNvSpPr>
                <a:spLocks/>
              </p:cNvSpPr>
              <p:nvPr/>
            </p:nvSpPr>
            <p:spPr bwMode="auto">
              <a:xfrm>
                <a:off x="5319" y="3478"/>
                <a:ext cx="88" cy="86"/>
              </a:xfrm>
              <a:custGeom>
                <a:avLst/>
                <a:gdLst>
                  <a:gd name="T0" fmla="*/ 44 w 88"/>
                  <a:gd name="T1" fmla="*/ 0 h 86"/>
                  <a:gd name="T2" fmla="*/ 88 w 88"/>
                  <a:gd name="T3" fmla="*/ 43 h 86"/>
                  <a:gd name="T4" fmla="*/ 44 w 88"/>
                  <a:gd name="T5" fmla="*/ 86 h 86"/>
                  <a:gd name="T6" fmla="*/ 0 w 88"/>
                  <a:gd name="T7" fmla="*/ 43 h 86"/>
                  <a:gd name="T8" fmla="*/ 44 w 88"/>
                  <a:gd name="T9" fmla="*/ 0 h 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86"/>
                  <a:gd name="T17" fmla="*/ 88 w 88"/>
                  <a:gd name="T18" fmla="*/ 86 h 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86">
                    <a:moveTo>
                      <a:pt x="44" y="0"/>
                    </a:moveTo>
                    <a:lnTo>
                      <a:pt x="88" y="43"/>
                    </a:lnTo>
                    <a:lnTo>
                      <a:pt x="44" y="86"/>
                    </a:lnTo>
                    <a:lnTo>
                      <a:pt x="0" y="43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FFFF"/>
              </a:solidFill>
              <a:ln w="9525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44" name="Freeform 2288"/>
              <p:cNvSpPr>
                <a:spLocks/>
              </p:cNvSpPr>
              <p:nvPr/>
            </p:nvSpPr>
            <p:spPr bwMode="auto">
              <a:xfrm>
                <a:off x="5089" y="3780"/>
                <a:ext cx="87" cy="86"/>
              </a:xfrm>
              <a:custGeom>
                <a:avLst/>
                <a:gdLst>
                  <a:gd name="T0" fmla="*/ 43 w 87"/>
                  <a:gd name="T1" fmla="*/ 0 h 86"/>
                  <a:gd name="T2" fmla="*/ 87 w 87"/>
                  <a:gd name="T3" fmla="*/ 43 h 86"/>
                  <a:gd name="T4" fmla="*/ 43 w 87"/>
                  <a:gd name="T5" fmla="*/ 86 h 86"/>
                  <a:gd name="T6" fmla="*/ 0 w 87"/>
                  <a:gd name="T7" fmla="*/ 43 h 86"/>
                  <a:gd name="T8" fmla="*/ 43 w 87"/>
                  <a:gd name="T9" fmla="*/ 0 h 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7"/>
                  <a:gd name="T16" fmla="*/ 0 h 86"/>
                  <a:gd name="T17" fmla="*/ 87 w 87"/>
                  <a:gd name="T18" fmla="*/ 86 h 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7" h="86">
                    <a:moveTo>
                      <a:pt x="43" y="0"/>
                    </a:moveTo>
                    <a:lnTo>
                      <a:pt x="87" y="43"/>
                    </a:lnTo>
                    <a:lnTo>
                      <a:pt x="43" y="86"/>
                    </a:lnTo>
                    <a:lnTo>
                      <a:pt x="0" y="43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45" name="Freeform 2289"/>
              <p:cNvSpPr>
                <a:spLocks/>
              </p:cNvSpPr>
              <p:nvPr/>
            </p:nvSpPr>
            <p:spPr bwMode="auto">
              <a:xfrm>
                <a:off x="5207" y="3577"/>
                <a:ext cx="87" cy="86"/>
              </a:xfrm>
              <a:custGeom>
                <a:avLst/>
                <a:gdLst>
                  <a:gd name="T0" fmla="*/ 44 w 87"/>
                  <a:gd name="T1" fmla="*/ 0 h 86"/>
                  <a:gd name="T2" fmla="*/ 87 w 87"/>
                  <a:gd name="T3" fmla="*/ 43 h 86"/>
                  <a:gd name="T4" fmla="*/ 44 w 87"/>
                  <a:gd name="T5" fmla="*/ 86 h 86"/>
                  <a:gd name="T6" fmla="*/ 0 w 87"/>
                  <a:gd name="T7" fmla="*/ 43 h 86"/>
                  <a:gd name="T8" fmla="*/ 44 w 87"/>
                  <a:gd name="T9" fmla="*/ 0 h 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7"/>
                  <a:gd name="T16" fmla="*/ 0 h 86"/>
                  <a:gd name="T17" fmla="*/ 87 w 87"/>
                  <a:gd name="T18" fmla="*/ 86 h 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7" h="86">
                    <a:moveTo>
                      <a:pt x="44" y="0"/>
                    </a:moveTo>
                    <a:lnTo>
                      <a:pt x="87" y="43"/>
                    </a:lnTo>
                    <a:lnTo>
                      <a:pt x="44" y="86"/>
                    </a:lnTo>
                    <a:lnTo>
                      <a:pt x="0" y="43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FFFF"/>
              </a:solidFill>
              <a:ln w="9525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46" name="Freeform 2290"/>
              <p:cNvSpPr>
                <a:spLocks/>
              </p:cNvSpPr>
              <p:nvPr/>
            </p:nvSpPr>
            <p:spPr bwMode="auto">
              <a:xfrm>
                <a:off x="5207" y="3373"/>
                <a:ext cx="87" cy="87"/>
              </a:xfrm>
              <a:custGeom>
                <a:avLst/>
                <a:gdLst>
                  <a:gd name="T0" fmla="*/ 44 w 87"/>
                  <a:gd name="T1" fmla="*/ 0 h 87"/>
                  <a:gd name="T2" fmla="*/ 87 w 87"/>
                  <a:gd name="T3" fmla="*/ 43 h 87"/>
                  <a:gd name="T4" fmla="*/ 44 w 87"/>
                  <a:gd name="T5" fmla="*/ 87 h 87"/>
                  <a:gd name="T6" fmla="*/ 0 w 87"/>
                  <a:gd name="T7" fmla="*/ 43 h 87"/>
                  <a:gd name="T8" fmla="*/ 44 w 87"/>
                  <a:gd name="T9" fmla="*/ 0 h 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7"/>
                  <a:gd name="T16" fmla="*/ 0 h 87"/>
                  <a:gd name="T17" fmla="*/ 87 w 87"/>
                  <a:gd name="T18" fmla="*/ 87 h 8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7" h="87">
                    <a:moveTo>
                      <a:pt x="44" y="0"/>
                    </a:moveTo>
                    <a:lnTo>
                      <a:pt x="87" y="43"/>
                    </a:lnTo>
                    <a:lnTo>
                      <a:pt x="44" y="87"/>
                    </a:lnTo>
                    <a:lnTo>
                      <a:pt x="0" y="43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FFFF"/>
              </a:solidFill>
              <a:ln w="9525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47" name="Rectangle 2291"/>
              <p:cNvSpPr>
                <a:spLocks noChangeArrowheads="1"/>
              </p:cNvSpPr>
              <p:nvPr/>
            </p:nvSpPr>
            <p:spPr bwMode="auto">
              <a:xfrm>
                <a:off x="4390" y="4008"/>
                <a:ext cx="22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5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0</a:t>
                </a:r>
                <a:endParaRPr lang="ko-KR" altLang="en-US" sz="18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48" name="Rectangle 2292"/>
              <p:cNvSpPr>
                <a:spLocks noChangeArrowheads="1"/>
              </p:cNvSpPr>
              <p:nvPr/>
            </p:nvSpPr>
            <p:spPr bwMode="auto">
              <a:xfrm>
                <a:off x="4390" y="3910"/>
                <a:ext cx="18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5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1</a:t>
                </a:r>
                <a:endParaRPr lang="ko-KR" altLang="en-US" sz="18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49" name="Rectangle 2293"/>
              <p:cNvSpPr>
                <a:spLocks noChangeArrowheads="1"/>
              </p:cNvSpPr>
              <p:nvPr/>
            </p:nvSpPr>
            <p:spPr bwMode="auto">
              <a:xfrm>
                <a:off x="4390" y="3805"/>
                <a:ext cx="20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5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2</a:t>
                </a:r>
                <a:endParaRPr lang="ko-KR" altLang="en-US" sz="18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50" name="Rectangle 2294"/>
              <p:cNvSpPr>
                <a:spLocks noChangeArrowheads="1"/>
              </p:cNvSpPr>
              <p:nvPr/>
            </p:nvSpPr>
            <p:spPr bwMode="auto">
              <a:xfrm>
                <a:off x="4390" y="3706"/>
                <a:ext cx="18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5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3</a:t>
                </a:r>
                <a:endParaRPr lang="ko-KR" altLang="en-US" sz="18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51" name="Rectangle 2295"/>
              <p:cNvSpPr>
                <a:spLocks noChangeArrowheads="1"/>
              </p:cNvSpPr>
              <p:nvPr/>
            </p:nvSpPr>
            <p:spPr bwMode="auto">
              <a:xfrm>
                <a:off x="4390" y="3601"/>
                <a:ext cx="22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5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4</a:t>
                </a:r>
                <a:endParaRPr lang="ko-KR" altLang="en-US" sz="18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52" name="Rectangle 2296"/>
              <p:cNvSpPr>
                <a:spLocks noChangeArrowheads="1"/>
              </p:cNvSpPr>
              <p:nvPr/>
            </p:nvSpPr>
            <p:spPr bwMode="auto">
              <a:xfrm>
                <a:off x="4390" y="3503"/>
                <a:ext cx="19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5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5</a:t>
                </a:r>
                <a:endParaRPr lang="ko-KR" altLang="en-US" sz="18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53" name="Rectangle 2297"/>
              <p:cNvSpPr>
                <a:spLocks noChangeArrowheads="1"/>
              </p:cNvSpPr>
              <p:nvPr/>
            </p:nvSpPr>
            <p:spPr bwMode="auto">
              <a:xfrm>
                <a:off x="4390" y="3398"/>
                <a:ext cx="22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5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6</a:t>
                </a:r>
                <a:endParaRPr lang="ko-KR" altLang="en-US" sz="18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54" name="Rectangle 2298"/>
              <p:cNvSpPr>
                <a:spLocks noChangeArrowheads="1"/>
              </p:cNvSpPr>
              <p:nvPr/>
            </p:nvSpPr>
            <p:spPr bwMode="auto">
              <a:xfrm>
                <a:off x="4390" y="3299"/>
                <a:ext cx="17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5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7</a:t>
                </a:r>
                <a:endParaRPr lang="ko-KR" altLang="en-US" sz="18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55" name="Rectangle 2299"/>
              <p:cNvSpPr>
                <a:spLocks noChangeArrowheads="1"/>
              </p:cNvSpPr>
              <p:nvPr/>
            </p:nvSpPr>
            <p:spPr bwMode="auto">
              <a:xfrm>
                <a:off x="4390" y="3194"/>
                <a:ext cx="22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5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8</a:t>
                </a:r>
                <a:endParaRPr lang="ko-KR" altLang="en-US" sz="18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56" name="Rectangle 2300"/>
              <p:cNvSpPr>
                <a:spLocks noChangeArrowheads="1"/>
              </p:cNvSpPr>
              <p:nvPr/>
            </p:nvSpPr>
            <p:spPr bwMode="auto">
              <a:xfrm>
                <a:off x="4390" y="3096"/>
                <a:ext cx="22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5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9</a:t>
                </a:r>
                <a:endParaRPr lang="ko-KR" altLang="en-US" sz="18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57" name="Rectangle 2301"/>
              <p:cNvSpPr>
                <a:spLocks noChangeArrowheads="1"/>
              </p:cNvSpPr>
              <p:nvPr/>
            </p:nvSpPr>
            <p:spPr bwMode="auto">
              <a:xfrm>
                <a:off x="4372" y="2991"/>
                <a:ext cx="39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5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10</a:t>
                </a:r>
                <a:endParaRPr lang="ko-KR" altLang="en-US" sz="18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58" name="Rectangle 2302"/>
              <p:cNvSpPr>
                <a:spLocks noChangeArrowheads="1"/>
              </p:cNvSpPr>
              <p:nvPr/>
            </p:nvSpPr>
            <p:spPr bwMode="auto">
              <a:xfrm>
                <a:off x="4434" y="4070"/>
                <a:ext cx="22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5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0</a:t>
                </a:r>
                <a:endParaRPr lang="ko-KR" altLang="en-US" sz="18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59" name="Rectangle 2303"/>
              <p:cNvSpPr>
                <a:spLocks noChangeArrowheads="1"/>
              </p:cNvSpPr>
              <p:nvPr/>
            </p:nvSpPr>
            <p:spPr bwMode="auto">
              <a:xfrm>
                <a:off x="4553" y="4070"/>
                <a:ext cx="18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5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1</a:t>
                </a:r>
                <a:endParaRPr lang="ko-KR" altLang="en-US" sz="18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60" name="Rectangle 2304"/>
              <p:cNvSpPr>
                <a:spLocks noChangeArrowheads="1"/>
              </p:cNvSpPr>
              <p:nvPr/>
            </p:nvSpPr>
            <p:spPr bwMode="auto">
              <a:xfrm>
                <a:off x="4665" y="4070"/>
                <a:ext cx="20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5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2</a:t>
                </a:r>
                <a:endParaRPr lang="ko-KR" altLang="en-US" sz="18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61" name="Rectangle 2305"/>
              <p:cNvSpPr>
                <a:spLocks noChangeArrowheads="1"/>
              </p:cNvSpPr>
              <p:nvPr/>
            </p:nvSpPr>
            <p:spPr bwMode="auto">
              <a:xfrm>
                <a:off x="4783" y="4070"/>
                <a:ext cx="18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5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3</a:t>
                </a:r>
                <a:endParaRPr lang="ko-KR" altLang="en-US" sz="18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62" name="Rectangle 2306"/>
              <p:cNvSpPr>
                <a:spLocks noChangeArrowheads="1"/>
              </p:cNvSpPr>
              <p:nvPr/>
            </p:nvSpPr>
            <p:spPr bwMode="auto">
              <a:xfrm>
                <a:off x="4895" y="4070"/>
                <a:ext cx="22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5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4</a:t>
                </a:r>
                <a:endParaRPr lang="ko-KR" altLang="en-US" sz="18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63" name="Rectangle 2307"/>
              <p:cNvSpPr>
                <a:spLocks noChangeArrowheads="1"/>
              </p:cNvSpPr>
              <p:nvPr/>
            </p:nvSpPr>
            <p:spPr bwMode="auto">
              <a:xfrm>
                <a:off x="5014" y="4070"/>
                <a:ext cx="19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5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5</a:t>
                </a:r>
                <a:endParaRPr lang="ko-KR" altLang="en-US" sz="18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64" name="Rectangle 2308"/>
              <p:cNvSpPr>
                <a:spLocks noChangeArrowheads="1"/>
              </p:cNvSpPr>
              <p:nvPr/>
            </p:nvSpPr>
            <p:spPr bwMode="auto">
              <a:xfrm>
                <a:off x="5126" y="4070"/>
                <a:ext cx="22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5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6</a:t>
                </a:r>
                <a:endParaRPr lang="ko-KR" altLang="en-US" sz="18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65" name="Rectangle 2309"/>
              <p:cNvSpPr>
                <a:spLocks noChangeArrowheads="1"/>
              </p:cNvSpPr>
              <p:nvPr/>
            </p:nvSpPr>
            <p:spPr bwMode="auto">
              <a:xfrm>
                <a:off x="5244" y="4070"/>
                <a:ext cx="17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5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7</a:t>
                </a:r>
                <a:endParaRPr lang="ko-KR" altLang="en-US" sz="18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66" name="Rectangle 2310"/>
              <p:cNvSpPr>
                <a:spLocks noChangeArrowheads="1"/>
              </p:cNvSpPr>
              <p:nvPr/>
            </p:nvSpPr>
            <p:spPr bwMode="auto">
              <a:xfrm>
                <a:off x="5357" y="4070"/>
                <a:ext cx="22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5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8</a:t>
                </a:r>
                <a:endParaRPr lang="ko-KR" altLang="en-US" sz="18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67" name="Rectangle 2311"/>
              <p:cNvSpPr>
                <a:spLocks noChangeArrowheads="1"/>
              </p:cNvSpPr>
              <p:nvPr/>
            </p:nvSpPr>
            <p:spPr bwMode="auto">
              <a:xfrm>
                <a:off x="5475" y="4070"/>
                <a:ext cx="22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5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9</a:t>
                </a:r>
                <a:endParaRPr lang="ko-KR" altLang="en-US" sz="18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68" name="Rectangle 2312"/>
              <p:cNvSpPr>
                <a:spLocks noChangeArrowheads="1"/>
              </p:cNvSpPr>
              <p:nvPr/>
            </p:nvSpPr>
            <p:spPr bwMode="auto">
              <a:xfrm>
                <a:off x="5575" y="4070"/>
                <a:ext cx="39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ko-KR" altLang="en-US" sz="5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10</a:t>
                </a:r>
                <a:endParaRPr lang="ko-KR" altLang="en-US" sz="18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69" name="Rectangle 2313"/>
              <p:cNvSpPr>
                <a:spLocks noChangeArrowheads="1"/>
              </p:cNvSpPr>
              <p:nvPr/>
            </p:nvSpPr>
            <p:spPr bwMode="auto">
              <a:xfrm>
                <a:off x="4297" y="2905"/>
                <a:ext cx="1371" cy="128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70" name="Line 2314"/>
              <p:cNvSpPr>
                <a:spLocks noChangeShapeType="1"/>
              </p:cNvSpPr>
              <p:nvPr/>
            </p:nvSpPr>
            <p:spPr bwMode="auto">
              <a:xfrm>
                <a:off x="5245" y="3456"/>
                <a:ext cx="0" cy="1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71" name="Freeform 2315"/>
              <p:cNvSpPr>
                <a:spLocks/>
              </p:cNvSpPr>
              <p:nvPr/>
            </p:nvSpPr>
            <p:spPr bwMode="auto">
              <a:xfrm>
                <a:off x="5088" y="3582"/>
                <a:ext cx="87" cy="86"/>
              </a:xfrm>
              <a:custGeom>
                <a:avLst/>
                <a:gdLst>
                  <a:gd name="T0" fmla="*/ 43 w 87"/>
                  <a:gd name="T1" fmla="*/ 0 h 86"/>
                  <a:gd name="T2" fmla="*/ 87 w 87"/>
                  <a:gd name="T3" fmla="*/ 43 h 86"/>
                  <a:gd name="T4" fmla="*/ 43 w 87"/>
                  <a:gd name="T5" fmla="*/ 86 h 86"/>
                  <a:gd name="T6" fmla="*/ 0 w 87"/>
                  <a:gd name="T7" fmla="*/ 43 h 86"/>
                  <a:gd name="T8" fmla="*/ 43 w 87"/>
                  <a:gd name="T9" fmla="*/ 0 h 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7"/>
                  <a:gd name="T16" fmla="*/ 0 h 86"/>
                  <a:gd name="T17" fmla="*/ 87 w 87"/>
                  <a:gd name="T18" fmla="*/ 86 h 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7" h="86">
                    <a:moveTo>
                      <a:pt x="43" y="0"/>
                    </a:moveTo>
                    <a:lnTo>
                      <a:pt x="87" y="43"/>
                    </a:lnTo>
                    <a:lnTo>
                      <a:pt x="43" y="86"/>
                    </a:lnTo>
                    <a:lnTo>
                      <a:pt x="0" y="43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</p:grpSp>
      </p:grpSp>
      <p:grpSp>
        <p:nvGrpSpPr>
          <p:cNvPr id="272" name="Group 271"/>
          <p:cNvGrpSpPr/>
          <p:nvPr/>
        </p:nvGrpSpPr>
        <p:grpSpPr>
          <a:xfrm>
            <a:off x="4022081" y="4936117"/>
            <a:ext cx="1257870" cy="973025"/>
            <a:chOff x="5579419" y="5153551"/>
            <a:chExt cx="1257870" cy="973025"/>
          </a:xfrm>
        </p:grpSpPr>
        <p:sp>
          <p:nvSpPr>
            <p:cNvPr id="273" name="Oval 2055"/>
            <p:cNvSpPr>
              <a:spLocks noChangeArrowheads="1"/>
            </p:cNvSpPr>
            <p:nvPr/>
          </p:nvSpPr>
          <p:spPr bwMode="auto">
            <a:xfrm>
              <a:off x="6235528" y="5494035"/>
              <a:ext cx="601761" cy="51935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74" name="Oval 2055"/>
            <p:cNvSpPr>
              <a:spLocks noChangeArrowheads="1"/>
            </p:cNvSpPr>
            <p:nvPr/>
          </p:nvSpPr>
          <p:spPr bwMode="auto">
            <a:xfrm>
              <a:off x="5579419" y="5153551"/>
              <a:ext cx="535533" cy="51935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75" name="Freeform 2228"/>
            <p:cNvSpPr>
              <a:spLocks/>
            </p:cNvSpPr>
            <p:nvPr/>
          </p:nvSpPr>
          <p:spPr bwMode="auto">
            <a:xfrm>
              <a:off x="6327775" y="5990051"/>
              <a:ext cx="138112" cy="136525"/>
            </a:xfrm>
            <a:custGeom>
              <a:avLst/>
              <a:gdLst>
                <a:gd name="T0" fmla="*/ 44 w 87"/>
                <a:gd name="T1" fmla="*/ 0 h 86"/>
                <a:gd name="T2" fmla="*/ 87 w 87"/>
                <a:gd name="T3" fmla="*/ 43 h 86"/>
                <a:gd name="T4" fmla="*/ 44 w 87"/>
                <a:gd name="T5" fmla="*/ 86 h 86"/>
                <a:gd name="T6" fmla="*/ 0 w 87"/>
                <a:gd name="T7" fmla="*/ 43 h 86"/>
                <a:gd name="T8" fmla="*/ 44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4" y="0"/>
                  </a:moveTo>
                  <a:lnTo>
                    <a:pt x="87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2800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anose="02010600030101010101" pitchFamily="2" charset="-122"/>
              </a:rPr>
              <a:t>Discussion on </a:t>
            </a:r>
            <a:r>
              <a:rPr lang="en-US" altLang="zh-CN" i="1" dirty="0">
                <a:ea typeface="SimSun" panose="02010600030101010101" pitchFamily="2" charset="-122"/>
              </a:rPr>
              <a:t>K-</a:t>
            </a:r>
            <a:r>
              <a:rPr lang="en-US" altLang="zh-CN" i="1" dirty="0" err="1">
                <a:ea typeface="SimSun" panose="02010600030101010101" pitchFamily="2" charset="-122"/>
              </a:rPr>
              <a:t>Medoids</a:t>
            </a:r>
            <a:r>
              <a:rPr lang="en-US" altLang="zh-CN" dirty="0">
                <a:ea typeface="SimSun" panose="02010600030101010101" pitchFamily="2" charset="-122"/>
              </a:rPr>
              <a:t>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85000" lnSpcReduction="10000"/>
          </a:bodyPr>
          <a:lstStyle/>
          <a:p>
            <a:pPr>
              <a:spcAft>
                <a:spcPts val="300"/>
              </a:spcAft>
            </a:pPr>
            <a:r>
              <a:rPr lang="en-US" altLang="zh-CN" sz="2400" i="1" dirty="0">
                <a:ea typeface="SimSun" panose="02010600030101010101" pitchFamily="2" charset="-122"/>
              </a:rPr>
              <a:t>K</a:t>
            </a:r>
            <a:r>
              <a:rPr lang="en-US" altLang="zh-CN" sz="2400" dirty="0">
                <a:ea typeface="SimSun" panose="02010600030101010101" pitchFamily="2" charset="-122"/>
              </a:rPr>
              <a:t>-</a:t>
            </a:r>
            <a:r>
              <a:rPr lang="en-US" altLang="zh-CN" sz="2400" i="1" dirty="0" err="1">
                <a:ea typeface="SimSun" panose="02010600030101010101" pitchFamily="2" charset="-122"/>
              </a:rPr>
              <a:t>Medoids</a:t>
            </a:r>
            <a:r>
              <a:rPr lang="en-US" altLang="zh-CN" sz="2400" dirty="0">
                <a:ea typeface="SimSun" panose="02010600030101010101" pitchFamily="2" charset="-122"/>
              </a:rPr>
              <a:t> Clustering: Find </a:t>
            </a:r>
            <a:r>
              <a:rPr lang="en-US" altLang="zh-CN" sz="2400" i="1" dirty="0">
                <a:ea typeface="SimSun" panose="02010600030101010101" pitchFamily="2" charset="-122"/>
              </a:rPr>
              <a:t>representative</a:t>
            </a:r>
            <a:r>
              <a:rPr lang="en-US" altLang="zh-CN" sz="2400" dirty="0">
                <a:ea typeface="SimSun" panose="02010600030101010101" pitchFamily="2" charset="-122"/>
              </a:rPr>
              <a:t> objects (</a:t>
            </a:r>
            <a:r>
              <a:rPr lang="en-US" altLang="zh-CN" sz="2400" u="sng" dirty="0" err="1">
                <a:ea typeface="SimSun" panose="02010600030101010101" pitchFamily="2" charset="-122"/>
              </a:rPr>
              <a:t>medoids</a:t>
            </a:r>
            <a:r>
              <a:rPr lang="en-US" altLang="zh-CN" sz="2400" dirty="0">
                <a:ea typeface="SimSun" panose="02010600030101010101" pitchFamily="2" charset="-122"/>
              </a:rPr>
              <a:t>) in clusters</a:t>
            </a:r>
          </a:p>
          <a:p>
            <a:pPr>
              <a:spcAft>
                <a:spcPts val="300"/>
              </a:spcAft>
            </a:pPr>
            <a:r>
              <a:rPr lang="en-US" altLang="zh-CN" sz="2400" i="1" dirty="0">
                <a:ea typeface="SimSun" panose="02010600030101010101" pitchFamily="2" charset="-122"/>
              </a:rPr>
              <a:t>PAM</a:t>
            </a:r>
            <a:r>
              <a:rPr lang="en-US" altLang="zh-CN" sz="2400" dirty="0">
                <a:ea typeface="SimSun" panose="02010600030101010101" pitchFamily="2" charset="-122"/>
              </a:rPr>
              <a:t> (Partitioning Around </a:t>
            </a:r>
            <a:r>
              <a:rPr lang="en-US" altLang="zh-CN" sz="2400" dirty="0" err="1">
                <a:ea typeface="SimSun" panose="02010600030101010101" pitchFamily="2" charset="-122"/>
              </a:rPr>
              <a:t>Medoids</a:t>
            </a:r>
            <a:r>
              <a:rPr lang="en-US" altLang="zh-CN" sz="2400" dirty="0">
                <a:ea typeface="SimSun" panose="02010600030101010101" pitchFamily="2" charset="-122"/>
              </a:rPr>
              <a:t>: Kaufmann &amp; </a:t>
            </a:r>
            <a:r>
              <a:rPr lang="en-US" altLang="zh-CN" sz="2400" dirty="0" err="1">
                <a:ea typeface="SimSun" panose="02010600030101010101" pitchFamily="2" charset="-122"/>
              </a:rPr>
              <a:t>Rousseeuw</a:t>
            </a:r>
            <a:r>
              <a:rPr lang="en-US" altLang="zh-CN" sz="2400" dirty="0">
                <a:ea typeface="SimSun" panose="02010600030101010101" pitchFamily="2" charset="-122"/>
              </a:rPr>
              <a:t> 1987)</a:t>
            </a:r>
          </a:p>
          <a:p>
            <a:pPr lvl="1">
              <a:spcAft>
                <a:spcPts val="300"/>
              </a:spcAft>
            </a:pPr>
            <a:r>
              <a:rPr lang="en-US" altLang="zh-CN" sz="2400" dirty="0">
                <a:ea typeface="SimSun" panose="02010600030101010101" pitchFamily="2" charset="-122"/>
              </a:rPr>
              <a:t>Starts from an initial set of </a:t>
            </a:r>
            <a:r>
              <a:rPr lang="en-US" altLang="zh-CN" sz="2400" dirty="0" err="1">
                <a:ea typeface="SimSun" panose="02010600030101010101" pitchFamily="2" charset="-122"/>
              </a:rPr>
              <a:t>medoids</a:t>
            </a:r>
            <a:r>
              <a:rPr lang="en-US" altLang="zh-CN" sz="2400" dirty="0">
                <a:ea typeface="SimSun" panose="02010600030101010101" pitchFamily="2" charset="-122"/>
              </a:rPr>
              <a:t>, and </a:t>
            </a:r>
          </a:p>
          <a:p>
            <a:pPr lvl="1">
              <a:spcAft>
                <a:spcPts val="300"/>
              </a:spcAft>
            </a:pPr>
            <a:r>
              <a:rPr lang="en-US" altLang="zh-CN" sz="2400" dirty="0">
                <a:ea typeface="SimSun" panose="02010600030101010101" pitchFamily="2" charset="-122"/>
              </a:rPr>
              <a:t>Iteratively replaces one of the </a:t>
            </a:r>
            <a:r>
              <a:rPr lang="en-US" altLang="zh-CN" sz="2400" dirty="0" err="1">
                <a:ea typeface="SimSun" panose="02010600030101010101" pitchFamily="2" charset="-122"/>
              </a:rPr>
              <a:t>medoids</a:t>
            </a:r>
            <a:r>
              <a:rPr lang="en-US" altLang="zh-CN" sz="2400" dirty="0">
                <a:ea typeface="SimSun" panose="02010600030101010101" pitchFamily="2" charset="-122"/>
              </a:rPr>
              <a:t> by one of the non-</a:t>
            </a:r>
            <a:r>
              <a:rPr lang="en-US" altLang="zh-CN" sz="2400" dirty="0" err="1">
                <a:ea typeface="SimSun" panose="02010600030101010101" pitchFamily="2" charset="-122"/>
              </a:rPr>
              <a:t>medoids</a:t>
            </a:r>
            <a:r>
              <a:rPr lang="en-US" altLang="zh-CN" sz="2400" dirty="0">
                <a:ea typeface="SimSun" panose="02010600030101010101" pitchFamily="2" charset="-122"/>
              </a:rPr>
              <a:t> if it improves the total sum of the squared errors (SSE) of the resulting clustering</a:t>
            </a:r>
          </a:p>
          <a:p>
            <a:pPr lvl="1">
              <a:spcAft>
                <a:spcPts val="300"/>
              </a:spcAft>
            </a:pPr>
            <a:r>
              <a:rPr lang="en-US" altLang="zh-CN" sz="2400" i="1" dirty="0">
                <a:ea typeface="SimSun" panose="02010600030101010101" pitchFamily="2" charset="-122"/>
              </a:rPr>
              <a:t>PAM</a:t>
            </a:r>
            <a:r>
              <a:rPr lang="en-US" altLang="zh-CN" sz="2400" dirty="0">
                <a:ea typeface="SimSun" panose="02010600030101010101" pitchFamily="2" charset="-122"/>
              </a:rPr>
              <a:t> works effectively for small data sets but </a:t>
            </a:r>
            <a:r>
              <a:rPr lang="en-US" altLang="zh-CN" sz="2400" b="1" dirty="0">
                <a:solidFill>
                  <a:srgbClr val="FF0000"/>
                </a:solidFill>
                <a:ea typeface="SimSun" panose="02010600030101010101" pitchFamily="2" charset="-122"/>
              </a:rPr>
              <a:t>does not scale well</a:t>
            </a:r>
            <a:r>
              <a:rPr lang="en-US" altLang="zh-CN" sz="2400" dirty="0">
                <a:ea typeface="SimSun" panose="02010600030101010101" pitchFamily="2" charset="-122"/>
              </a:rPr>
              <a:t> for large data sets (due to the computational complexity)</a:t>
            </a:r>
          </a:p>
          <a:p>
            <a:pPr lvl="1">
              <a:spcAft>
                <a:spcPts val="300"/>
              </a:spcAft>
            </a:pPr>
            <a:r>
              <a:rPr lang="en-US" altLang="ko-KR" sz="2400" dirty="0">
                <a:ea typeface="Gulim" panose="020B0600000101010101" pitchFamily="34" charset="-127"/>
              </a:rPr>
              <a:t>Computational complexity: PAM: O(</a:t>
            </a:r>
            <a:r>
              <a:rPr lang="en-US" altLang="ko-KR" sz="2400" b="1" dirty="0">
                <a:solidFill>
                  <a:srgbClr val="FF0000"/>
                </a:solidFill>
                <a:ea typeface="Gulim" panose="020B0600000101010101" pitchFamily="34" charset="-127"/>
              </a:rPr>
              <a:t>K(n − K)</a:t>
            </a:r>
            <a:r>
              <a:rPr lang="en-US" altLang="ko-KR" sz="2400" b="1" baseline="30000" dirty="0">
                <a:solidFill>
                  <a:srgbClr val="FF0000"/>
                </a:solidFill>
                <a:ea typeface="Gulim" panose="020B0600000101010101" pitchFamily="34" charset="-127"/>
              </a:rPr>
              <a:t>2</a:t>
            </a:r>
            <a:r>
              <a:rPr lang="en-US" altLang="ko-KR" sz="2400" dirty="0">
                <a:ea typeface="Gulim" panose="020B0600000101010101" pitchFamily="34" charset="-127"/>
              </a:rPr>
              <a:t>)  (quite expensive!)</a:t>
            </a:r>
          </a:p>
          <a:p>
            <a:pPr>
              <a:spcAft>
                <a:spcPts val="300"/>
              </a:spcAft>
            </a:pPr>
            <a:r>
              <a:rPr lang="en-US" altLang="zh-CN" sz="2400" dirty="0">
                <a:ea typeface="SimSun" panose="02010600030101010101" pitchFamily="2" charset="-122"/>
              </a:rPr>
              <a:t>Efficiency improvements on PAM</a:t>
            </a:r>
          </a:p>
          <a:p>
            <a:pPr lvl="1">
              <a:spcAft>
                <a:spcPts val="300"/>
              </a:spcAft>
            </a:pPr>
            <a:r>
              <a:rPr lang="en-US" altLang="zh-CN" sz="2400" i="1" dirty="0">
                <a:ea typeface="SimSun" panose="02010600030101010101" pitchFamily="2" charset="-122"/>
              </a:rPr>
              <a:t>CLARA</a:t>
            </a:r>
            <a:r>
              <a:rPr lang="en-US" altLang="zh-CN" sz="2400" dirty="0">
                <a:ea typeface="SimSun" panose="02010600030101010101" pitchFamily="2" charset="-122"/>
              </a:rPr>
              <a:t> (Kaufmann &amp; </a:t>
            </a:r>
            <a:r>
              <a:rPr lang="en-US" altLang="zh-CN" sz="2400" dirty="0" err="1">
                <a:ea typeface="SimSun" panose="02010600030101010101" pitchFamily="2" charset="-122"/>
              </a:rPr>
              <a:t>Rousseeuw</a:t>
            </a:r>
            <a:r>
              <a:rPr lang="en-US" altLang="zh-CN" sz="2400" dirty="0">
                <a:ea typeface="SimSun" panose="02010600030101010101" pitchFamily="2" charset="-122"/>
              </a:rPr>
              <a:t>, 1990):</a:t>
            </a:r>
          </a:p>
          <a:p>
            <a:pPr lvl="2">
              <a:spcAft>
                <a:spcPts val="300"/>
              </a:spcAft>
            </a:pPr>
            <a:r>
              <a:rPr lang="en-US" altLang="zh-CN" dirty="0">
                <a:ea typeface="SimSun" panose="02010600030101010101" pitchFamily="2" charset="-122"/>
              </a:rPr>
              <a:t>PAM on samples; </a:t>
            </a:r>
            <a:r>
              <a:rPr lang="en-US" altLang="ko-KR" dirty="0">
                <a:ea typeface="Gulim" panose="020B0600000101010101" pitchFamily="34" charset="-127"/>
              </a:rPr>
              <a:t>O(Ks</a:t>
            </a:r>
            <a:r>
              <a:rPr lang="en-US" altLang="ko-KR" baseline="30000" dirty="0">
                <a:ea typeface="Gulim" panose="020B0600000101010101" pitchFamily="34" charset="-127"/>
              </a:rPr>
              <a:t>2</a:t>
            </a:r>
            <a:r>
              <a:rPr lang="en-US" altLang="ko-KR" dirty="0">
                <a:ea typeface="Gulim" panose="020B0600000101010101" pitchFamily="34" charset="-127"/>
              </a:rPr>
              <a:t> + K(n − K)), s is the sample size</a:t>
            </a:r>
            <a:endParaRPr lang="en-US" altLang="zh-CN" dirty="0">
              <a:ea typeface="SimSun" panose="02010600030101010101" pitchFamily="2" charset="-122"/>
            </a:endParaRPr>
          </a:p>
          <a:p>
            <a:pPr lvl="1">
              <a:spcAft>
                <a:spcPts val="300"/>
              </a:spcAft>
            </a:pPr>
            <a:r>
              <a:rPr lang="en-US" altLang="zh-CN" sz="2400" i="1" dirty="0">
                <a:ea typeface="SimSun" panose="02010600030101010101" pitchFamily="2" charset="-122"/>
              </a:rPr>
              <a:t>CLARANS</a:t>
            </a:r>
            <a:r>
              <a:rPr lang="en-US" altLang="zh-CN" sz="2400" dirty="0">
                <a:ea typeface="SimSun" panose="02010600030101010101" pitchFamily="2" charset="-122"/>
              </a:rPr>
              <a:t> (Ng &amp; Han, 1994): Randomized re-sampling, ensuring efficiency + quality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1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i="1" dirty="0">
                <a:ea typeface="Gulim" panose="020B0600000101010101" pitchFamily="34" charset="-127"/>
              </a:rPr>
              <a:t>K-Medians</a:t>
            </a:r>
            <a:r>
              <a:rPr lang="en-US" altLang="ko-KR" dirty="0">
                <a:ea typeface="Gulim" panose="020B0600000101010101" pitchFamily="34" charset="-127"/>
              </a:rPr>
              <a:t>: Handling Outliers by Computing </a:t>
            </a:r>
            <a:r>
              <a:rPr lang="en-US" altLang="ko-KR" dirty="0" smtClean="0">
                <a:ea typeface="Gulim" panose="020B0600000101010101" pitchFamily="34" charset="-127"/>
              </a:rPr>
              <a:t>Medians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400" dirty="0">
                <a:ea typeface="Gulim" panose="020B0600000101010101" pitchFamily="34" charset="-127"/>
              </a:rPr>
              <a:t> Medians are less sensitive to outliers than means</a:t>
            </a:r>
          </a:p>
          <a:p>
            <a:pPr lvl="1"/>
            <a:r>
              <a:rPr lang="en-US" altLang="ko-KR" sz="2400" dirty="0">
                <a:ea typeface="Gulim" panose="020B0600000101010101" pitchFamily="34" charset="-127"/>
              </a:rPr>
              <a:t>Think of the median salary vs. mean salary of a large firm when adding a few top executives!</a:t>
            </a:r>
          </a:p>
          <a:p>
            <a:r>
              <a:rPr lang="en-US" altLang="ko-KR" sz="2400" b="1" i="1" dirty="0">
                <a:ea typeface="Gulim" panose="020B0600000101010101" pitchFamily="34" charset="-127"/>
              </a:rPr>
              <a:t>K-Medians</a:t>
            </a:r>
            <a:r>
              <a:rPr lang="en-US" altLang="ko-KR" sz="2400" dirty="0">
                <a:ea typeface="Gulim" panose="020B0600000101010101" pitchFamily="34" charset="-127"/>
              </a:rPr>
              <a:t>:  Instead of taking the </a:t>
            </a:r>
            <a:r>
              <a:rPr lang="en-US" altLang="ko-KR" sz="2400" b="1" dirty="0">
                <a:ea typeface="Gulim" panose="020B0600000101010101" pitchFamily="34" charset="-127"/>
              </a:rPr>
              <a:t>mean</a:t>
            </a:r>
            <a:r>
              <a:rPr lang="en-US" altLang="ko-KR" sz="2400" dirty="0">
                <a:ea typeface="Gulim" panose="020B0600000101010101" pitchFamily="34" charset="-127"/>
              </a:rPr>
              <a:t> value of the object in a cluster as a reference point, </a:t>
            </a:r>
            <a:r>
              <a:rPr lang="en-US" altLang="ko-KR" sz="2400" b="1" dirty="0">
                <a:ea typeface="Gulim" panose="020B0600000101010101" pitchFamily="34" charset="-127"/>
              </a:rPr>
              <a:t>medians</a:t>
            </a:r>
            <a:r>
              <a:rPr lang="en-US" altLang="ko-KR" sz="2400" dirty="0">
                <a:ea typeface="Gulim" panose="020B0600000101010101" pitchFamily="34" charset="-127"/>
              </a:rPr>
              <a:t> are used (L</a:t>
            </a:r>
            <a:r>
              <a:rPr lang="en-US" altLang="ko-KR" sz="2400" baseline="-25000" dirty="0">
                <a:ea typeface="Gulim" panose="020B0600000101010101" pitchFamily="34" charset="-127"/>
              </a:rPr>
              <a:t>1</a:t>
            </a:r>
            <a:r>
              <a:rPr lang="en-US" altLang="ko-KR" sz="2400" dirty="0">
                <a:ea typeface="Gulim" panose="020B0600000101010101" pitchFamily="34" charset="-127"/>
              </a:rPr>
              <a:t>-norm as the distance measure)</a:t>
            </a:r>
          </a:p>
          <a:p>
            <a:r>
              <a:rPr lang="en-US" altLang="ko-KR" sz="2400" dirty="0">
                <a:ea typeface="Gulim" panose="020B0600000101010101" pitchFamily="34" charset="-127"/>
              </a:rPr>
              <a:t>The criterion function for the </a:t>
            </a:r>
            <a:r>
              <a:rPr lang="en-US" altLang="ko-KR" sz="2400" i="1" dirty="0">
                <a:ea typeface="Gulim" panose="020B0600000101010101" pitchFamily="34" charset="-127"/>
              </a:rPr>
              <a:t>K-Medians</a:t>
            </a:r>
            <a:r>
              <a:rPr lang="en-US" altLang="ko-KR" sz="2400" dirty="0">
                <a:ea typeface="Gulim" panose="020B0600000101010101" pitchFamily="34" charset="-127"/>
              </a:rPr>
              <a:t> algorithm:  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ea typeface="SimSun" panose="02010600030101010101" pitchFamily="2" charset="-122"/>
              </a:rPr>
              <a:t>The </a:t>
            </a:r>
            <a:r>
              <a:rPr lang="en-US" altLang="ko-KR" sz="2400" i="1" dirty="0">
                <a:ea typeface="Gulim" panose="020B0600000101010101" pitchFamily="34" charset="-127"/>
              </a:rPr>
              <a:t>K-Medians</a:t>
            </a:r>
            <a:r>
              <a:rPr lang="en-US" altLang="zh-CN" sz="2400" dirty="0">
                <a:ea typeface="SimSun" panose="02010600030101010101" pitchFamily="2" charset="-122"/>
              </a:rPr>
              <a:t> clustering algorithm:</a:t>
            </a: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lang="en-US" altLang="zh-CN" dirty="0">
                <a:solidFill>
                  <a:srgbClr val="000000"/>
                </a:solidFill>
                <a:ea typeface="SimSun" panose="02010600030101010101" pitchFamily="2" charset="-122"/>
              </a:rPr>
              <a:t>Select </a:t>
            </a:r>
            <a:r>
              <a:rPr lang="en-US" altLang="zh-CN" i="1" dirty="0">
                <a:solidFill>
                  <a:srgbClr val="000000"/>
                </a:solidFill>
                <a:ea typeface="SimSun" panose="02010600030101010101" pitchFamily="2" charset="-122"/>
              </a:rPr>
              <a:t>K</a:t>
            </a:r>
            <a:r>
              <a:rPr lang="en-US" altLang="zh-CN" dirty="0">
                <a:solidFill>
                  <a:srgbClr val="000000"/>
                </a:solidFill>
                <a:ea typeface="SimSun" panose="02010600030101010101" pitchFamily="2" charset="-122"/>
              </a:rPr>
              <a:t> points as the initial representative objects (i.e., as initial </a:t>
            </a:r>
            <a:r>
              <a:rPr lang="en-US" altLang="zh-CN" i="1" dirty="0">
                <a:solidFill>
                  <a:srgbClr val="000000"/>
                </a:solidFill>
                <a:ea typeface="SimSun" panose="02010600030101010101" pitchFamily="2" charset="-122"/>
              </a:rPr>
              <a:t>K medians</a:t>
            </a:r>
            <a:r>
              <a:rPr lang="en-US" altLang="zh-CN" dirty="0">
                <a:solidFill>
                  <a:srgbClr val="000000"/>
                </a:solidFill>
                <a:ea typeface="SimSun" panose="02010600030101010101" pitchFamily="2" charset="-122"/>
              </a:rPr>
              <a:t>)</a:t>
            </a: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lang="en-US" altLang="zh-CN" b="1" dirty="0">
                <a:solidFill>
                  <a:srgbClr val="000000"/>
                </a:solidFill>
                <a:ea typeface="SimSun" panose="02010600030101010101" pitchFamily="2" charset="-122"/>
              </a:rPr>
              <a:t>Repeat</a:t>
            </a:r>
          </a:p>
          <a:p>
            <a:pPr lvl="3">
              <a:lnSpc>
                <a:spcPct val="120000"/>
              </a:lnSpc>
              <a:spcBef>
                <a:spcPts val="300"/>
              </a:spcBef>
            </a:pPr>
            <a:r>
              <a:rPr lang="en-US" altLang="zh-CN" sz="2400" dirty="0">
                <a:solidFill>
                  <a:srgbClr val="000000"/>
                </a:solidFill>
                <a:ea typeface="SimSun" panose="02010600030101010101" pitchFamily="2" charset="-122"/>
              </a:rPr>
              <a:t>Assign every point to its nearest median</a:t>
            </a:r>
            <a:endParaRPr lang="en-US" altLang="zh-CN" sz="2400" baseline="-25000" dirty="0">
              <a:solidFill>
                <a:srgbClr val="000000"/>
              </a:solidFill>
              <a:ea typeface="SimSun" panose="02010600030101010101" pitchFamily="2" charset="-122"/>
            </a:endParaRPr>
          </a:p>
          <a:p>
            <a:pPr lvl="3">
              <a:lnSpc>
                <a:spcPct val="120000"/>
              </a:lnSpc>
              <a:spcBef>
                <a:spcPts val="300"/>
              </a:spcBef>
            </a:pPr>
            <a:r>
              <a:rPr lang="en-US" altLang="zh-CN" sz="2400" dirty="0">
                <a:solidFill>
                  <a:srgbClr val="000000"/>
                </a:solidFill>
                <a:ea typeface="SimSun" panose="02010600030101010101" pitchFamily="2" charset="-122"/>
              </a:rPr>
              <a:t>Re-compute the median using the median of each individual feature</a:t>
            </a: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lang="en-US" altLang="zh-CN" b="1" dirty="0">
                <a:solidFill>
                  <a:srgbClr val="000000"/>
                </a:solidFill>
                <a:ea typeface="SimSun" panose="02010600030101010101" pitchFamily="2" charset="-122"/>
              </a:rPr>
              <a:t>Until </a:t>
            </a:r>
            <a:r>
              <a:rPr lang="en-US" altLang="zh-CN" dirty="0">
                <a:solidFill>
                  <a:srgbClr val="000000"/>
                </a:solidFill>
                <a:ea typeface="SimSun" panose="02010600030101010101" pitchFamily="2" charset="-122"/>
              </a:rPr>
              <a:t>convergence criterion is satisfied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6847791" y="3257550"/>
          <a:ext cx="2296209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1396800" imgH="469800" progId="Equation.DSMT4">
                  <p:embed/>
                </p:oleObj>
              </mc:Choice>
              <mc:Fallback>
                <p:oleObj name="Equation" r:id="rId3" imgW="139680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47791" y="3257550"/>
                        <a:ext cx="2296209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1060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a typeface="Gulim" panose="020B0600000101010101" pitchFamily="34" charset="-127"/>
              </a:rPr>
              <a:t>K-Modes: Clustering Categorical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121275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i="1" dirty="0">
                <a:ea typeface="SimSun" panose="02010600030101010101" pitchFamily="2" charset="-122"/>
              </a:rPr>
              <a:t>K-Means</a:t>
            </a:r>
            <a:r>
              <a:rPr lang="en-US" altLang="zh-CN" dirty="0">
                <a:ea typeface="SimSun" panose="02010600030101010101" pitchFamily="2" charset="-122"/>
              </a:rPr>
              <a:t> cannot handle non-numerical (categorical) data</a:t>
            </a:r>
          </a:p>
          <a:p>
            <a:pPr lvl="1"/>
            <a:r>
              <a:rPr lang="en-US" altLang="zh-CN" dirty="0">
                <a:ea typeface="SimSun" panose="02010600030101010101" pitchFamily="2" charset="-122"/>
              </a:rPr>
              <a:t>Mapping categorical value to 1/0 cannot generate quality clusters for high-dimensional data</a:t>
            </a:r>
          </a:p>
          <a:p>
            <a:r>
              <a:rPr lang="en-US" altLang="zh-CN" b="1" i="1" dirty="0">
                <a:ea typeface="SimSun" panose="02010600030101010101" pitchFamily="2" charset="-122"/>
              </a:rPr>
              <a:t>K-Modes</a:t>
            </a:r>
            <a:r>
              <a:rPr lang="en-US" altLang="zh-CN" b="1" dirty="0">
                <a:ea typeface="SimSun" panose="02010600030101010101" pitchFamily="2" charset="-122"/>
              </a:rPr>
              <a:t>:</a:t>
            </a:r>
            <a:r>
              <a:rPr lang="en-US" altLang="zh-CN" dirty="0">
                <a:ea typeface="SimSun" panose="02010600030101010101" pitchFamily="2" charset="-122"/>
              </a:rPr>
              <a:t> An extension to </a:t>
            </a:r>
            <a:r>
              <a:rPr lang="en-US" altLang="zh-CN" i="1" dirty="0">
                <a:ea typeface="SimSun" panose="02010600030101010101" pitchFamily="2" charset="-122"/>
              </a:rPr>
              <a:t>K-Means</a:t>
            </a:r>
            <a:r>
              <a:rPr lang="en-US" altLang="zh-CN" dirty="0">
                <a:ea typeface="SimSun" panose="02010600030101010101" pitchFamily="2" charset="-122"/>
              </a:rPr>
              <a:t> by replacing means of clusters with </a:t>
            </a:r>
            <a:r>
              <a:rPr lang="en-US" altLang="zh-CN" b="1" i="1" dirty="0">
                <a:ea typeface="SimSun" panose="02010600030101010101" pitchFamily="2" charset="-122"/>
              </a:rPr>
              <a:t>modes</a:t>
            </a:r>
          </a:p>
          <a:p>
            <a:r>
              <a:rPr lang="en-US" altLang="zh-CN" dirty="0">
                <a:ea typeface="SimSun" panose="02010600030101010101" pitchFamily="2" charset="-122"/>
              </a:rPr>
              <a:t>Dissimilarity measure between object X and the center of a cluster Z</a:t>
            </a:r>
          </a:p>
          <a:p>
            <a:pPr lvl="1"/>
            <a:r>
              <a:rPr lang="el-GR" altLang="zh-CN" dirty="0">
                <a:ea typeface="SimSun" panose="02010600030101010101" pitchFamily="2" charset="-122"/>
              </a:rPr>
              <a:t>Φ</a:t>
            </a:r>
            <a:r>
              <a:rPr lang="en-US" altLang="zh-CN" dirty="0">
                <a:ea typeface="SimSun" panose="02010600030101010101" pitchFamily="2" charset="-122"/>
              </a:rPr>
              <a:t>(</a:t>
            </a:r>
            <a:r>
              <a:rPr lang="en-US" altLang="zh-CN" dirty="0" err="1">
                <a:ea typeface="SimSun" panose="02010600030101010101" pitchFamily="2" charset="-122"/>
              </a:rPr>
              <a:t>x</a:t>
            </a:r>
            <a:r>
              <a:rPr lang="en-US" altLang="zh-CN" baseline="-25000" dirty="0" err="1">
                <a:ea typeface="SimSun" panose="02010600030101010101" pitchFamily="2" charset="-122"/>
              </a:rPr>
              <a:t>j</a:t>
            </a:r>
            <a:r>
              <a:rPr lang="en-US" altLang="zh-CN" dirty="0">
                <a:ea typeface="SimSun" panose="02010600030101010101" pitchFamily="2" charset="-122"/>
              </a:rPr>
              <a:t>, </a:t>
            </a:r>
            <a:r>
              <a:rPr lang="en-US" altLang="zh-CN" dirty="0" err="1">
                <a:ea typeface="SimSun" panose="02010600030101010101" pitchFamily="2" charset="-122"/>
              </a:rPr>
              <a:t>z</a:t>
            </a:r>
            <a:r>
              <a:rPr lang="en-US" altLang="zh-CN" baseline="-25000" dirty="0" err="1">
                <a:ea typeface="SimSun" panose="02010600030101010101" pitchFamily="2" charset="-122"/>
              </a:rPr>
              <a:t>j</a:t>
            </a:r>
            <a:r>
              <a:rPr lang="en-US" altLang="zh-CN" dirty="0">
                <a:ea typeface="SimSun" panose="02010600030101010101" pitchFamily="2" charset="-122"/>
              </a:rPr>
              <a:t>) = 1 – </a:t>
            </a:r>
            <a:r>
              <a:rPr lang="en-US" altLang="zh-CN" dirty="0" err="1">
                <a:ea typeface="SimSun" panose="02010600030101010101" pitchFamily="2" charset="-122"/>
              </a:rPr>
              <a:t>n</a:t>
            </a:r>
            <a:r>
              <a:rPr lang="en-US" altLang="zh-CN" baseline="-25000" dirty="0" err="1">
                <a:ea typeface="SimSun" panose="02010600030101010101" pitchFamily="2" charset="-122"/>
              </a:rPr>
              <a:t>j</a:t>
            </a:r>
            <a:r>
              <a:rPr lang="en-US" altLang="zh-CN" baseline="30000" dirty="0" err="1">
                <a:ea typeface="SimSun" panose="02010600030101010101" pitchFamily="2" charset="-122"/>
              </a:rPr>
              <a:t>r</a:t>
            </a:r>
            <a:r>
              <a:rPr lang="en-US" altLang="zh-CN" dirty="0">
                <a:ea typeface="SimSun" panose="02010600030101010101" pitchFamily="2" charset="-122"/>
              </a:rPr>
              <a:t>/</a:t>
            </a:r>
            <a:r>
              <a:rPr lang="en-US" altLang="zh-CN" dirty="0" err="1">
                <a:ea typeface="SimSun" panose="02010600030101010101" pitchFamily="2" charset="-122"/>
              </a:rPr>
              <a:t>n</a:t>
            </a:r>
            <a:r>
              <a:rPr lang="en-US" altLang="zh-CN" i="1" baseline="-25000" dirty="0" err="1">
                <a:ea typeface="SimSun" panose="02010600030101010101" pitchFamily="2" charset="-122"/>
              </a:rPr>
              <a:t>l</a:t>
            </a:r>
            <a:r>
              <a:rPr lang="en-US" altLang="zh-CN" dirty="0">
                <a:ea typeface="SimSun" panose="02010600030101010101" pitchFamily="2" charset="-122"/>
              </a:rPr>
              <a:t> when </a:t>
            </a:r>
            <a:r>
              <a:rPr lang="en-US" altLang="zh-CN" dirty="0" err="1">
                <a:ea typeface="SimSun" panose="02010600030101010101" pitchFamily="2" charset="-122"/>
              </a:rPr>
              <a:t>x</a:t>
            </a:r>
            <a:r>
              <a:rPr lang="en-US" altLang="zh-CN" baseline="-25000" dirty="0" err="1">
                <a:ea typeface="SimSun" panose="02010600030101010101" pitchFamily="2" charset="-122"/>
              </a:rPr>
              <a:t>j</a:t>
            </a:r>
            <a:r>
              <a:rPr lang="en-US" altLang="zh-CN" dirty="0">
                <a:ea typeface="SimSun" panose="02010600030101010101" pitchFamily="2" charset="-122"/>
              </a:rPr>
              <a:t> = </a:t>
            </a:r>
            <a:r>
              <a:rPr lang="en-US" altLang="zh-CN" dirty="0" err="1">
                <a:ea typeface="SimSun" panose="02010600030101010101" pitchFamily="2" charset="-122"/>
              </a:rPr>
              <a:t>z</a:t>
            </a:r>
            <a:r>
              <a:rPr lang="en-US" altLang="zh-CN" baseline="-25000" dirty="0" err="1">
                <a:ea typeface="SimSun" panose="02010600030101010101" pitchFamily="2" charset="-122"/>
              </a:rPr>
              <a:t>j</a:t>
            </a:r>
            <a:r>
              <a:rPr lang="en-US" altLang="zh-CN" baseline="-25000" dirty="0">
                <a:ea typeface="SimSun" panose="02010600030101010101" pitchFamily="2" charset="-122"/>
              </a:rPr>
              <a:t>  </a:t>
            </a:r>
            <a:r>
              <a:rPr lang="en-US" altLang="zh-CN" dirty="0">
                <a:ea typeface="SimSun" panose="02010600030101010101" pitchFamily="2" charset="-122"/>
              </a:rPr>
              <a:t>; 1 when </a:t>
            </a:r>
            <a:r>
              <a:rPr lang="en-US" altLang="zh-CN" dirty="0" err="1">
                <a:ea typeface="SimSun" panose="02010600030101010101" pitchFamily="2" charset="-122"/>
              </a:rPr>
              <a:t>x</a:t>
            </a:r>
            <a:r>
              <a:rPr lang="en-US" altLang="zh-CN" baseline="-25000" dirty="0" err="1">
                <a:ea typeface="SimSun" panose="02010600030101010101" pitchFamily="2" charset="-122"/>
              </a:rPr>
              <a:t>j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ǂ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z</a:t>
            </a:r>
            <a:r>
              <a:rPr lang="en-US" altLang="zh-CN" baseline="-25000" dirty="0" err="1">
                <a:ea typeface="SimSun" panose="02010600030101010101" pitchFamily="2" charset="-122"/>
              </a:rPr>
              <a:t>j</a:t>
            </a:r>
            <a:r>
              <a:rPr lang="en-US" altLang="zh-CN" baseline="-25000" dirty="0">
                <a:ea typeface="SimSun" panose="02010600030101010101" pitchFamily="2" charset="-122"/>
              </a:rPr>
              <a:t> </a:t>
            </a:r>
          </a:p>
          <a:p>
            <a:pPr lvl="2"/>
            <a:r>
              <a:rPr lang="en-US" altLang="zh-CN" sz="2900" dirty="0">
                <a:ea typeface="SimSun" panose="02010600030101010101" pitchFamily="2" charset="-122"/>
              </a:rPr>
              <a:t>where </a:t>
            </a:r>
            <a:r>
              <a:rPr lang="en-US" altLang="zh-CN" sz="2900" dirty="0" err="1">
                <a:ea typeface="SimSun" panose="02010600030101010101" pitchFamily="2" charset="-122"/>
              </a:rPr>
              <a:t>z</a:t>
            </a:r>
            <a:r>
              <a:rPr lang="en-US" altLang="zh-CN" sz="2900" baseline="-25000" dirty="0" err="1">
                <a:ea typeface="SimSun" panose="02010600030101010101" pitchFamily="2" charset="-122"/>
              </a:rPr>
              <a:t>j</a:t>
            </a:r>
            <a:r>
              <a:rPr lang="en-US" altLang="zh-CN" sz="2900" dirty="0">
                <a:ea typeface="SimSun" panose="02010600030101010101" pitchFamily="2" charset="-122"/>
              </a:rPr>
              <a:t> is the categorical value of attribute j in </a:t>
            </a:r>
            <a:r>
              <a:rPr lang="en-US" altLang="zh-CN" sz="2900" dirty="0" err="1">
                <a:ea typeface="SimSun" panose="02010600030101010101" pitchFamily="2" charset="-122"/>
              </a:rPr>
              <a:t>Z</a:t>
            </a:r>
            <a:r>
              <a:rPr lang="en-US" altLang="zh-CN" sz="2900" i="1" baseline="-25000" dirty="0" err="1">
                <a:ea typeface="SimSun" panose="02010600030101010101" pitchFamily="2" charset="-122"/>
              </a:rPr>
              <a:t>l</a:t>
            </a:r>
            <a:r>
              <a:rPr lang="en-US" altLang="zh-CN" sz="2900" dirty="0">
                <a:ea typeface="SimSun" panose="02010600030101010101" pitchFamily="2" charset="-122"/>
              </a:rPr>
              <a:t>, </a:t>
            </a:r>
            <a:r>
              <a:rPr lang="en-US" altLang="zh-CN" sz="2900" dirty="0" err="1">
                <a:ea typeface="SimSun" panose="02010600030101010101" pitchFamily="2" charset="-122"/>
              </a:rPr>
              <a:t>n</a:t>
            </a:r>
            <a:r>
              <a:rPr lang="en-US" altLang="zh-CN" sz="2900" i="1" baseline="-25000" dirty="0" err="1">
                <a:ea typeface="SimSun" panose="02010600030101010101" pitchFamily="2" charset="-122"/>
              </a:rPr>
              <a:t>l</a:t>
            </a:r>
            <a:r>
              <a:rPr lang="en-US" altLang="zh-CN" sz="2900" dirty="0">
                <a:ea typeface="SimSun" panose="02010600030101010101" pitchFamily="2" charset="-122"/>
              </a:rPr>
              <a:t> is the number of objects in cluster </a:t>
            </a:r>
            <a:r>
              <a:rPr lang="en-US" altLang="zh-CN" sz="2900" i="1" dirty="0">
                <a:ea typeface="SimSun" panose="02010600030101010101" pitchFamily="2" charset="-122"/>
              </a:rPr>
              <a:t>l</a:t>
            </a:r>
            <a:r>
              <a:rPr lang="en-US" altLang="zh-CN" sz="2900" dirty="0">
                <a:ea typeface="SimSun" panose="02010600030101010101" pitchFamily="2" charset="-122"/>
              </a:rPr>
              <a:t>, and </a:t>
            </a:r>
            <a:r>
              <a:rPr lang="en-US" altLang="zh-CN" sz="2900" dirty="0" err="1">
                <a:ea typeface="SimSun" panose="02010600030101010101" pitchFamily="2" charset="-122"/>
              </a:rPr>
              <a:t>n</a:t>
            </a:r>
            <a:r>
              <a:rPr lang="en-US" altLang="zh-CN" sz="2900" baseline="-25000" dirty="0" err="1">
                <a:ea typeface="SimSun" panose="02010600030101010101" pitchFamily="2" charset="-122"/>
              </a:rPr>
              <a:t>j</a:t>
            </a:r>
            <a:r>
              <a:rPr lang="en-US" altLang="zh-CN" sz="2900" baseline="30000" dirty="0" err="1">
                <a:ea typeface="SimSun" panose="02010600030101010101" pitchFamily="2" charset="-122"/>
              </a:rPr>
              <a:t>r</a:t>
            </a:r>
            <a:r>
              <a:rPr lang="en-US" altLang="zh-CN" sz="2900" baseline="30000" dirty="0">
                <a:ea typeface="SimSun" panose="02010600030101010101" pitchFamily="2" charset="-122"/>
              </a:rPr>
              <a:t> </a:t>
            </a:r>
            <a:r>
              <a:rPr lang="en-US" altLang="zh-CN" sz="2900" dirty="0">
                <a:ea typeface="SimSun" panose="02010600030101010101" pitchFamily="2" charset="-122"/>
              </a:rPr>
              <a:t>is the number of objects whose attribute value is r</a:t>
            </a:r>
          </a:p>
          <a:p>
            <a:r>
              <a:rPr lang="en-US" altLang="zh-CN" dirty="0">
                <a:ea typeface="SimSun" panose="02010600030101010101" pitchFamily="2" charset="-122"/>
              </a:rPr>
              <a:t>This dissimilarity measure (distance function) is </a:t>
            </a:r>
            <a:r>
              <a:rPr lang="en-US" altLang="zh-CN" b="1" dirty="0">
                <a:ea typeface="SimSun" panose="02010600030101010101" pitchFamily="2" charset="-122"/>
              </a:rPr>
              <a:t>frequency-based</a:t>
            </a:r>
          </a:p>
          <a:p>
            <a:r>
              <a:rPr lang="en-US" altLang="zh-CN" dirty="0">
                <a:ea typeface="SimSun" panose="02010600030101010101" pitchFamily="2" charset="-122"/>
              </a:rPr>
              <a:t>Algorithm is still based on iterative </a:t>
            </a:r>
            <a:r>
              <a:rPr lang="en-US" altLang="zh-CN" i="1" dirty="0">
                <a:ea typeface="SimSun" panose="02010600030101010101" pitchFamily="2" charset="-122"/>
              </a:rPr>
              <a:t>object cluster assignment </a:t>
            </a:r>
            <a:r>
              <a:rPr lang="en-US" altLang="zh-CN" dirty="0">
                <a:ea typeface="SimSun" panose="02010600030101010101" pitchFamily="2" charset="-122"/>
              </a:rPr>
              <a:t>and </a:t>
            </a:r>
            <a:r>
              <a:rPr lang="en-US" altLang="zh-CN" i="1" dirty="0">
                <a:ea typeface="SimSun" panose="02010600030101010101" pitchFamily="2" charset="-122"/>
              </a:rPr>
              <a:t>centroid update </a:t>
            </a:r>
          </a:p>
          <a:p>
            <a:r>
              <a:rPr lang="en-US" altLang="zh-CN" dirty="0">
                <a:ea typeface="SimSun" panose="02010600030101010101" pitchFamily="2" charset="-122"/>
              </a:rPr>
              <a:t>A </a:t>
            </a:r>
            <a:r>
              <a:rPr lang="en-US" altLang="zh-CN" b="1" i="1" dirty="0">
                <a:ea typeface="SimSun" panose="02010600030101010101" pitchFamily="2" charset="-122"/>
              </a:rPr>
              <a:t>fuzzy K-Modes </a:t>
            </a:r>
            <a:r>
              <a:rPr lang="en-US" altLang="zh-CN" dirty="0">
                <a:ea typeface="SimSun" panose="02010600030101010101" pitchFamily="2" charset="-122"/>
              </a:rPr>
              <a:t>method is proposed to </a:t>
            </a:r>
            <a:r>
              <a:rPr lang="en-US" dirty="0"/>
              <a:t>calculate a </a:t>
            </a:r>
            <a:r>
              <a:rPr lang="en-US" b="1" i="1" dirty="0"/>
              <a:t>fuzzy cluster membership value </a:t>
            </a:r>
            <a:r>
              <a:rPr lang="en-US" dirty="0"/>
              <a:t>for each object to each </a:t>
            </a:r>
            <a:r>
              <a:rPr lang="en-US" dirty="0" smtClean="0"/>
              <a:t>cluster</a:t>
            </a:r>
            <a:endParaRPr lang="en-US" altLang="zh-CN" dirty="0"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14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256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References: (II) </a:t>
            </a:r>
            <a:r>
              <a:rPr lang="en-US" altLang="zh-CN" dirty="0">
                <a:ea typeface="SimSun" panose="02010600030101010101" pitchFamily="2" charset="-122"/>
              </a:rPr>
              <a:t>Partitioning </a:t>
            </a:r>
            <a:r>
              <a:rPr lang="en-US" altLang="zh-CN" dirty="0" smtClean="0">
                <a:ea typeface="SimSun" panose="02010600030101010101" pitchFamily="2" charset="-122"/>
              </a:rPr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J. </a:t>
            </a:r>
            <a:r>
              <a:rPr lang="en-US" dirty="0" err="1" smtClean="0"/>
              <a:t>MacQueen</a:t>
            </a:r>
            <a:r>
              <a:rPr lang="en-US" dirty="0" smtClean="0"/>
              <a:t>. Some Methods for Classification and Analysis of Multivariate Observations. In Proc. of the 5th Berkeley </a:t>
            </a:r>
            <a:r>
              <a:rPr lang="en-US" dirty="0" err="1" smtClean="0"/>
              <a:t>Symp</a:t>
            </a:r>
            <a:r>
              <a:rPr lang="en-US" dirty="0" smtClean="0"/>
              <a:t>. on Mathematical Statistics and Probability, 1967</a:t>
            </a:r>
          </a:p>
          <a:p>
            <a:r>
              <a:rPr lang="en-US" dirty="0" smtClean="0"/>
              <a:t>S. Lloyd. Least Squares Quantization in PCM. IEEE Trans. on Information Theory, 28(2), 1982</a:t>
            </a:r>
          </a:p>
          <a:p>
            <a:r>
              <a:rPr lang="en-US" altLang="zh-CN" dirty="0" smtClean="0"/>
              <a:t>A. K. Jain and R. C. </a:t>
            </a:r>
            <a:r>
              <a:rPr lang="en-US" altLang="zh-CN" dirty="0" err="1" smtClean="0"/>
              <a:t>Dubes</a:t>
            </a:r>
            <a:r>
              <a:rPr lang="en-US" altLang="zh-CN" dirty="0" smtClean="0"/>
              <a:t>. Algorithms for Clustering Data. Prentice Hall, 1988</a:t>
            </a:r>
          </a:p>
          <a:p>
            <a:r>
              <a:rPr lang="en-US" altLang="zh-CN" dirty="0" smtClean="0"/>
              <a:t>R. Ng and J. Han. Efficient and Effective Clustering Method for Spatial Data Mining. VLDB'94</a:t>
            </a:r>
          </a:p>
          <a:p>
            <a:r>
              <a:rPr lang="en-US" dirty="0" smtClean="0"/>
              <a:t>B. </a:t>
            </a:r>
            <a:r>
              <a:rPr lang="en-US" dirty="0" err="1" smtClean="0"/>
              <a:t>Schölkopf</a:t>
            </a:r>
            <a:r>
              <a:rPr lang="en-US" dirty="0" smtClean="0"/>
              <a:t>, A. </a:t>
            </a:r>
            <a:r>
              <a:rPr lang="en-US" dirty="0" err="1" smtClean="0"/>
              <a:t>Smola</a:t>
            </a:r>
            <a:r>
              <a:rPr lang="en-US" dirty="0" smtClean="0"/>
              <a:t>, and K. R. Müller. Nonlinear Component Analysis as a Kernel Eigenvalue Problem. Neural computation, 10(5):1299–1319, 1998</a:t>
            </a:r>
            <a:endParaRPr lang="en-US" altLang="zh-CN" dirty="0" smtClean="0"/>
          </a:p>
          <a:p>
            <a:r>
              <a:rPr lang="en-US" dirty="0" smtClean="0"/>
              <a:t>I. S. </a:t>
            </a:r>
            <a:r>
              <a:rPr lang="en-US" dirty="0" err="1" smtClean="0"/>
              <a:t>Dhillon</a:t>
            </a:r>
            <a:r>
              <a:rPr lang="en-US" dirty="0" smtClean="0"/>
              <a:t>, Y. Guan, and B. </a:t>
            </a:r>
            <a:r>
              <a:rPr lang="en-US" dirty="0" err="1" smtClean="0"/>
              <a:t>Kulis</a:t>
            </a:r>
            <a:r>
              <a:rPr lang="en-US" dirty="0" smtClean="0"/>
              <a:t>. Kernel K-Means: Spectral Clustering and Normalized Cuts. KDD’04</a:t>
            </a:r>
          </a:p>
          <a:p>
            <a:r>
              <a:rPr lang="en-US" dirty="0" smtClean="0"/>
              <a:t>D. Arthur and S. </a:t>
            </a:r>
            <a:r>
              <a:rPr lang="en-US" dirty="0" err="1" smtClean="0"/>
              <a:t>Vassilvitskii</a:t>
            </a:r>
            <a:r>
              <a:rPr lang="en-US" dirty="0" smtClean="0"/>
              <a:t>. K-means++: The Advantages of Careful Seeding. SODA’07</a:t>
            </a:r>
          </a:p>
          <a:p>
            <a:r>
              <a:rPr lang="en-US" dirty="0" smtClean="0"/>
              <a:t>C. K. Reddy and B. </a:t>
            </a:r>
            <a:r>
              <a:rPr lang="en-US" dirty="0" err="1" smtClean="0"/>
              <a:t>Vinzamuri</a:t>
            </a:r>
            <a:r>
              <a:rPr lang="en-US" dirty="0" smtClean="0"/>
              <a:t>. A Survey of </a:t>
            </a:r>
            <a:r>
              <a:rPr lang="en-US" dirty="0" err="1" smtClean="0"/>
              <a:t>Partitional</a:t>
            </a:r>
            <a:r>
              <a:rPr lang="en-US" dirty="0" smtClean="0"/>
              <a:t> and Hierarchical Clustering Algorithms</a:t>
            </a:r>
            <a:r>
              <a:rPr lang="en-US" altLang="en-US" dirty="0" smtClean="0"/>
              <a:t>, in (Chap. 4) Aggarwal and Reddy (eds.), Data Clustering: Algorithms and Applications. CRC Press, 2014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53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Cluster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Cluster Analysis: An Introduction</a:t>
            </a:r>
          </a:p>
          <a:p>
            <a:r>
              <a:rPr lang="en-US" altLang="zh-CN" b="1" dirty="0" smtClean="0"/>
              <a:t>Partitioning Methods</a:t>
            </a:r>
          </a:p>
          <a:p>
            <a:r>
              <a:rPr lang="en-US" altLang="zh-CN" dirty="0" smtClean="0"/>
              <a:t>Density-based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Methods</a:t>
            </a:r>
          </a:p>
          <a:p>
            <a:r>
              <a:rPr lang="en-US" altLang="zh-CN" dirty="0" smtClean="0"/>
              <a:t>Evaluation of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3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kern="0" dirty="0"/>
              <a:t>Partitioning-Based Clustering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 </a:t>
            </a:r>
            <a:r>
              <a:rPr lang="en-US" altLang="zh-CN" dirty="0" smtClean="0"/>
              <a:t>Basic Concepts of Partitioning Algorithms</a:t>
            </a:r>
            <a:endParaRPr lang="en-US" dirty="0" smtClean="0"/>
          </a:p>
          <a:p>
            <a:r>
              <a:rPr lang="en-US" altLang="zh-CN" dirty="0" smtClean="0"/>
              <a:t> The K-Means Clustering Method</a:t>
            </a:r>
            <a:endParaRPr lang="en-US" dirty="0" smtClean="0"/>
          </a:p>
          <a:p>
            <a:r>
              <a:rPr lang="en-US" altLang="en-US" dirty="0" smtClean="0"/>
              <a:t> </a:t>
            </a:r>
            <a:r>
              <a:rPr lang="en-US" altLang="zh-CN" dirty="0" smtClean="0"/>
              <a:t>Initialization of K-Means Clustering</a:t>
            </a:r>
            <a:endParaRPr lang="en-US" dirty="0" smtClean="0"/>
          </a:p>
          <a:p>
            <a:r>
              <a:rPr lang="en-US" altLang="en-US" dirty="0" smtClean="0"/>
              <a:t> </a:t>
            </a:r>
            <a:r>
              <a:rPr lang="en-US" altLang="zh-CN" dirty="0" smtClean="0"/>
              <a:t>The K-</a:t>
            </a:r>
            <a:r>
              <a:rPr lang="en-US" altLang="zh-CN" dirty="0" err="1" smtClean="0"/>
              <a:t>Medoids</a:t>
            </a:r>
            <a:r>
              <a:rPr lang="en-US" altLang="zh-CN" dirty="0" smtClean="0"/>
              <a:t> Clustering Method</a:t>
            </a:r>
            <a:endParaRPr lang="en-US" altLang="en-US" dirty="0" smtClean="0"/>
          </a:p>
          <a:p>
            <a:r>
              <a:rPr lang="en-US" altLang="zh-CN" dirty="0" smtClean="0"/>
              <a:t> The K-Medians and K-Modes Clustering Methods</a:t>
            </a:r>
            <a:endParaRPr lang="en-US" altLang="en-US" dirty="0" smtClean="0"/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The Kernel K-Means Clustering Method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02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anose="02010600030101010101" pitchFamily="2" charset="-122"/>
              </a:rPr>
              <a:t>Partitioning Algorithms: Basic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altLang="zh-CN" dirty="0">
                <a:ea typeface="SimSun" panose="02010600030101010101" pitchFamily="2" charset="-122"/>
              </a:rPr>
              <a:t>Partitioning method: Discovering the groupings in the data by optimizing a specific objective function and iteratively improving the quality of partitions</a:t>
            </a:r>
          </a:p>
          <a:p>
            <a:pPr>
              <a:spcAft>
                <a:spcPts val="600"/>
              </a:spcAft>
            </a:pPr>
            <a:r>
              <a:rPr lang="en-US" altLang="zh-CN" i="1" dirty="0">
                <a:ea typeface="SimSun" panose="02010600030101010101" pitchFamily="2" charset="-122"/>
              </a:rPr>
              <a:t>K</a:t>
            </a:r>
            <a:r>
              <a:rPr lang="en-US" altLang="zh-CN" dirty="0">
                <a:ea typeface="SimSun" panose="02010600030101010101" pitchFamily="2" charset="-122"/>
              </a:rPr>
              <a:t>-partitioning method: Partitioning a dataset </a:t>
            </a:r>
            <a:r>
              <a:rPr lang="en-US" altLang="zh-CN" b="1" i="1" dirty="0">
                <a:ea typeface="SimSun" panose="02010600030101010101" pitchFamily="2" charset="-122"/>
              </a:rPr>
              <a:t>D</a:t>
            </a:r>
            <a:r>
              <a:rPr lang="en-US" altLang="zh-CN" dirty="0">
                <a:ea typeface="SimSun" panose="02010600030101010101" pitchFamily="2" charset="-122"/>
              </a:rPr>
              <a:t> of </a:t>
            </a:r>
            <a:r>
              <a:rPr lang="en-US" altLang="zh-CN" b="1" i="1" dirty="0">
                <a:ea typeface="SimSun" panose="02010600030101010101" pitchFamily="2" charset="-122"/>
              </a:rPr>
              <a:t>n</a:t>
            </a:r>
            <a:r>
              <a:rPr lang="en-US" altLang="zh-CN" dirty="0">
                <a:ea typeface="SimSun" panose="02010600030101010101" pitchFamily="2" charset="-122"/>
              </a:rPr>
              <a:t> objects into a set of </a:t>
            </a:r>
            <a:r>
              <a:rPr lang="en-US" altLang="zh-CN" b="1" i="1" dirty="0">
                <a:ea typeface="SimSun" panose="02010600030101010101" pitchFamily="2" charset="-122"/>
              </a:rPr>
              <a:t>K</a:t>
            </a:r>
            <a:r>
              <a:rPr lang="en-US" altLang="zh-CN" dirty="0">
                <a:ea typeface="SimSun" panose="02010600030101010101" pitchFamily="2" charset="-122"/>
              </a:rPr>
              <a:t> clusters so that an objective function is optimized (e.g., the sum of squared distances is minimized, where </a:t>
            </a:r>
            <a:r>
              <a:rPr lang="en-US" altLang="zh-CN" i="1" dirty="0" err="1">
                <a:ea typeface="SimSun" panose="02010600030101010101" pitchFamily="2" charset="-122"/>
              </a:rPr>
              <a:t>c</a:t>
            </a:r>
            <a:r>
              <a:rPr lang="en-US" altLang="zh-CN" i="1" baseline="-25000" dirty="0" err="1">
                <a:ea typeface="SimSun" panose="02010600030101010101" pitchFamily="2" charset="-122"/>
              </a:rPr>
              <a:t>k</a:t>
            </a:r>
            <a:r>
              <a:rPr lang="en-US" altLang="zh-CN" dirty="0">
                <a:ea typeface="SimSun" panose="02010600030101010101" pitchFamily="2" charset="-122"/>
              </a:rPr>
              <a:t> is the centroid or </a:t>
            </a:r>
            <a:r>
              <a:rPr lang="en-US" altLang="zh-CN" dirty="0" err="1">
                <a:ea typeface="SimSun" panose="02010600030101010101" pitchFamily="2" charset="-122"/>
              </a:rPr>
              <a:t>medoid</a:t>
            </a:r>
            <a:r>
              <a:rPr lang="en-US" altLang="zh-CN" dirty="0">
                <a:ea typeface="SimSun" panose="02010600030101010101" pitchFamily="2" charset="-122"/>
              </a:rPr>
              <a:t> of cluster </a:t>
            </a:r>
            <a:r>
              <a:rPr lang="en-US" altLang="zh-CN" i="1" dirty="0" err="1">
                <a:ea typeface="SimSun" panose="02010600030101010101" pitchFamily="2" charset="-122"/>
              </a:rPr>
              <a:t>C</a:t>
            </a:r>
            <a:r>
              <a:rPr lang="en-US" altLang="zh-CN" i="1" baseline="-25000" dirty="0" err="1">
                <a:ea typeface="SimSun" panose="02010600030101010101" pitchFamily="2" charset="-122"/>
              </a:rPr>
              <a:t>k</a:t>
            </a:r>
            <a:r>
              <a:rPr lang="en-US" altLang="zh-CN" dirty="0">
                <a:ea typeface="SimSun" panose="02010600030101010101" pitchFamily="2" charset="-122"/>
              </a:rPr>
              <a:t>)</a:t>
            </a:r>
          </a:p>
          <a:p>
            <a:pPr lvl="1">
              <a:spcAft>
                <a:spcPts val="600"/>
              </a:spcAft>
            </a:pPr>
            <a:r>
              <a:rPr lang="en-US" altLang="zh-CN" dirty="0">
                <a:ea typeface="SimSun" panose="02010600030101010101" pitchFamily="2" charset="-122"/>
              </a:rPr>
              <a:t>A typical objective function: </a:t>
            </a:r>
            <a:r>
              <a:rPr lang="en-US" altLang="zh-CN" b="1" dirty="0">
                <a:ea typeface="SimSun" panose="02010600030101010101" pitchFamily="2" charset="-122"/>
              </a:rPr>
              <a:t>Sum of Squared Errors </a:t>
            </a:r>
            <a:r>
              <a:rPr lang="en-US" altLang="zh-CN" dirty="0">
                <a:ea typeface="SimSun" panose="02010600030101010101" pitchFamily="2" charset="-122"/>
              </a:rPr>
              <a:t>(</a:t>
            </a:r>
            <a:r>
              <a:rPr lang="en-US" altLang="zh-CN" b="1" dirty="0">
                <a:ea typeface="SimSun" panose="02010600030101010101" pitchFamily="2" charset="-122"/>
              </a:rPr>
              <a:t>SSE</a:t>
            </a:r>
            <a:r>
              <a:rPr lang="en-US" altLang="zh-CN" dirty="0">
                <a:ea typeface="SimSun" panose="02010600030101010101" pitchFamily="2" charset="-122"/>
              </a:rPr>
              <a:t>)</a:t>
            </a:r>
          </a:p>
          <a:p>
            <a:pPr lvl="1">
              <a:spcAft>
                <a:spcPts val="600"/>
              </a:spcAft>
            </a:pPr>
            <a:endParaRPr lang="en-US" altLang="zh-CN" dirty="0">
              <a:ea typeface="SimSun" panose="0201060003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en-US" altLang="zh-CN" dirty="0">
                <a:ea typeface="SimSun" panose="02010600030101010101" pitchFamily="2" charset="-122"/>
              </a:rPr>
              <a:t>Problem definition:  Given </a:t>
            </a:r>
            <a:r>
              <a:rPr lang="en-US" altLang="zh-CN" i="1" dirty="0">
                <a:ea typeface="SimSun" panose="02010600030101010101" pitchFamily="2" charset="-122"/>
              </a:rPr>
              <a:t>K</a:t>
            </a:r>
            <a:r>
              <a:rPr lang="en-US" altLang="zh-CN" dirty="0">
                <a:ea typeface="SimSun" panose="02010600030101010101" pitchFamily="2" charset="-122"/>
              </a:rPr>
              <a:t>, find a partition of </a:t>
            </a:r>
            <a:r>
              <a:rPr lang="en-US" altLang="zh-CN" i="1" dirty="0">
                <a:ea typeface="SimSun" panose="02010600030101010101" pitchFamily="2" charset="-122"/>
              </a:rPr>
              <a:t>K clusters </a:t>
            </a:r>
            <a:r>
              <a:rPr lang="en-US" altLang="zh-CN" dirty="0">
                <a:ea typeface="SimSun" panose="02010600030101010101" pitchFamily="2" charset="-122"/>
              </a:rPr>
              <a:t>that optimizes the chosen partitioning criterion</a:t>
            </a:r>
          </a:p>
          <a:p>
            <a:pPr lvl="1">
              <a:spcAft>
                <a:spcPts val="600"/>
              </a:spcAft>
            </a:pPr>
            <a:r>
              <a:rPr lang="en-US" altLang="zh-CN" dirty="0">
                <a:ea typeface="SimSun" panose="02010600030101010101" pitchFamily="2" charset="-122"/>
              </a:rPr>
              <a:t>Global optimal: Needs to exhaustively enumerate all partitions</a:t>
            </a:r>
          </a:p>
          <a:p>
            <a:pPr lvl="1">
              <a:spcAft>
                <a:spcPts val="600"/>
              </a:spcAft>
            </a:pPr>
            <a:r>
              <a:rPr lang="en-US" altLang="zh-CN" dirty="0">
                <a:ea typeface="SimSun" panose="02010600030101010101" pitchFamily="2" charset="-122"/>
              </a:rPr>
              <a:t>Heuristic methods (i.e., greedy algorithms): </a:t>
            </a:r>
            <a:r>
              <a:rPr lang="en-US" altLang="zh-CN" i="1" dirty="0">
                <a:ea typeface="SimSun" panose="02010600030101010101" pitchFamily="2" charset="-122"/>
              </a:rPr>
              <a:t>K-Means</a:t>
            </a:r>
            <a:r>
              <a:rPr lang="en-US" altLang="zh-CN" dirty="0">
                <a:ea typeface="SimSun" panose="02010600030101010101" pitchFamily="2" charset="-122"/>
              </a:rPr>
              <a:t>, </a:t>
            </a:r>
            <a:r>
              <a:rPr lang="en-US" altLang="zh-CN" i="1" dirty="0">
                <a:ea typeface="SimSun" panose="02010600030101010101" pitchFamily="2" charset="-122"/>
              </a:rPr>
              <a:t>K</a:t>
            </a:r>
            <a:r>
              <a:rPr lang="en-US" altLang="zh-CN" dirty="0">
                <a:ea typeface="SimSun" panose="02010600030101010101" pitchFamily="2" charset="-122"/>
              </a:rPr>
              <a:t>-</a:t>
            </a:r>
            <a:r>
              <a:rPr lang="en-US" altLang="zh-CN" i="1" dirty="0">
                <a:ea typeface="SimSun" panose="02010600030101010101" pitchFamily="2" charset="-122"/>
              </a:rPr>
              <a:t>Medians</a:t>
            </a:r>
            <a:r>
              <a:rPr lang="en-US" altLang="zh-CN" dirty="0">
                <a:ea typeface="SimSun" panose="02010600030101010101" pitchFamily="2" charset="-122"/>
              </a:rPr>
              <a:t>, </a:t>
            </a:r>
            <a:r>
              <a:rPr lang="en-US" altLang="zh-CN" i="1" dirty="0">
                <a:ea typeface="SimSun" panose="02010600030101010101" pitchFamily="2" charset="-122"/>
              </a:rPr>
              <a:t>K-</a:t>
            </a:r>
            <a:r>
              <a:rPr lang="en-US" altLang="zh-CN" i="1" dirty="0" err="1">
                <a:ea typeface="SimSun" panose="02010600030101010101" pitchFamily="2" charset="-122"/>
              </a:rPr>
              <a:t>Medoids</a:t>
            </a:r>
            <a:r>
              <a:rPr lang="en-US" altLang="zh-CN" dirty="0">
                <a:ea typeface="SimSun" panose="02010600030101010101" pitchFamily="2" charset="-122"/>
              </a:rPr>
              <a:t>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3186113" y="4300964"/>
          <a:ext cx="2210306" cy="571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1612800" imgH="469800" progId="Equation.DSMT4">
                  <p:embed/>
                </p:oleObj>
              </mc:Choice>
              <mc:Fallback>
                <p:oleObj name="Equation" r:id="rId3" imgW="161280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86113" y="4300964"/>
                        <a:ext cx="2210306" cy="5710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0498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The </a:t>
            </a:r>
            <a:r>
              <a:rPr lang="en-US" altLang="zh-CN" i="1" dirty="0">
                <a:ea typeface="SimSun" panose="02010600030101010101" pitchFamily="2" charset="-122"/>
              </a:rPr>
              <a:t>K-Means</a:t>
            </a:r>
            <a:r>
              <a:rPr lang="en-US" altLang="zh-CN" dirty="0">
                <a:ea typeface="SimSun" panose="02010600030101010101" pitchFamily="2" charset="-122"/>
              </a:rPr>
              <a:t> Clustering </a:t>
            </a:r>
            <a:r>
              <a:rPr lang="en-US" altLang="zh-CN" dirty="0" smtClean="0">
                <a:ea typeface="SimSun" panose="02010600030101010101" pitchFamily="2" charset="-122"/>
              </a:rPr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zh-CN" sz="2400" i="1" u="sng" dirty="0">
                <a:ea typeface="SimSun" panose="02010600030101010101" pitchFamily="2" charset="-122"/>
              </a:rPr>
              <a:t>K-Means</a:t>
            </a:r>
            <a:r>
              <a:rPr lang="en-US" altLang="zh-CN" sz="2400" dirty="0">
                <a:ea typeface="SimSun" panose="02010600030101010101" pitchFamily="2" charset="-122"/>
              </a:rPr>
              <a:t> (MacQueen’67, Lloyd’57/’82)</a:t>
            </a:r>
          </a:p>
          <a:p>
            <a:pPr lvl="1">
              <a:lnSpc>
                <a:spcPct val="110000"/>
              </a:lnSpc>
            </a:pPr>
            <a:r>
              <a:rPr lang="en-US" altLang="zh-CN" sz="2400" dirty="0">
                <a:ea typeface="SimSun" panose="02010600030101010101" pitchFamily="2" charset="-122"/>
              </a:rPr>
              <a:t>Each cluster is represented by the center of the cluster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ea typeface="SimSun" panose="02010600030101010101" pitchFamily="2" charset="-122"/>
              </a:rPr>
              <a:t>Given K, the number of clusters, the </a:t>
            </a:r>
            <a:r>
              <a:rPr lang="en-US" altLang="zh-CN" sz="2400" i="1" dirty="0">
                <a:ea typeface="SimSun" panose="02010600030101010101" pitchFamily="2" charset="-122"/>
              </a:rPr>
              <a:t>K-Means</a:t>
            </a:r>
            <a:r>
              <a:rPr lang="en-US" altLang="zh-CN" sz="2400" dirty="0">
                <a:ea typeface="SimSun" panose="02010600030101010101" pitchFamily="2" charset="-122"/>
              </a:rPr>
              <a:t> clustering algorithm is outlined as follows</a:t>
            </a:r>
          </a:p>
          <a:p>
            <a:pPr lvl="2"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  <a:ea typeface="SimSun" panose="02010600030101010101" pitchFamily="2" charset="-122"/>
              </a:rPr>
              <a:t>Select </a:t>
            </a:r>
            <a:r>
              <a:rPr lang="en-US" altLang="zh-CN" i="1" dirty="0">
                <a:solidFill>
                  <a:srgbClr val="000000"/>
                </a:solidFill>
                <a:ea typeface="SimSun" panose="02010600030101010101" pitchFamily="2" charset="-122"/>
              </a:rPr>
              <a:t>K</a:t>
            </a:r>
            <a:r>
              <a:rPr lang="en-US" altLang="zh-CN" dirty="0">
                <a:solidFill>
                  <a:srgbClr val="000000"/>
                </a:solidFill>
                <a:ea typeface="SimSun" panose="02010600030101010101" pitchFamily="2" charset="-122"/>
              </a:rPr>
              <a:t> points as initial </a:t>
            </a:r>
            <a:r>
              <a:rPr lang="en-US" altLang="zh-CN" b="1" dirty="0">
                <a:solidFill>
                  <a:srgbClr val="FF0000"/>
                </a:solidFill>
                <a:ea typeface="SimSun" panose="02010600030101010101" pitchFamily="2" charset="-122"/>
              </a:rPr>
              <a:t>centroids</a:t>
            </a:r>
          </a:p>
          <a:p>
            <a:pPr lvl="2">
              <a:lnSpc>
                <a:spcPct val="120000"/>
              </a:lnSpc>
            </a:pPr>
            <a:r>
              <a:rPr lang="en-US" altLang="zh-CN" b="1" dirty="0">
                <a:solidFill>
                  <a:srgbClr val="000000"/>
                </a:solidFill>
                <a:ea typeface="SimSun" panose="02010600030101010101" pitchFamily="2" charset="-122"/>
              </a:rPr>
              <a:t>Repeat</a:t>
            </a:r>
          </a:p>
          <a:p>
            <a:pPr lvl="3">
              <a:lnSpc>
                <a:spcPct val="120000"/>
              </a:lnSpc>
            </a:pPr>
            <a:r>
              <a:rPr lang="en-US" altLang="zh-CN" sz="2400" dirty="0">
                <a:solidFill>
                  <a:srgbClr val="000000"/>
                </a:solidFill>
                <a:ea typeface="SimSun" panose="02010600030101010101" pitchFamily="2" charset="-122"/>
              </a:rPr>
              <a:t>Form </a:t>
            </a:r>
            <a:r>
              <a:rPr lang="en-US" altLang="zh-CN" sz="2400" i="1" dirty="0">
                <a:solidFill>
                  <a:srgbClr val="000000"/>
                </a:solidFill>
                <a:ea typeface="SimSun" panose="02010600030101010101" pitchFamily="2" charset="-122"/>
              </a:rPr>
              <a:t>K</a:t>
            </a:r>
            <a:r>
              <a:rPr lang="en-US" altLang="zh-CN" sz="2400" dirty="0">
                <a:solidFill>
                  <a:srgbClr val="000000"/>
                </a:solidFill>
                <a:ea typeface="SimSun" panose="02010600030101010101" pitchFamily="2" charset="-122"/>
              </a:rPr>
              <a:t> clusters by assigning each point to its closest centroid</a:t>
            </a:r>
          </a:p>
          <a:p>
            <a:pPr lvl="3">
              <a:lnSpc>
                <a:spcPct val="120000"/>
              </a:lnSpc>
            </a:pPr>
            <a:r>
              <a:rPr lang="en-US" altLang="zh-CN" sz="2400" dirty="0">
                <a:solidFill>
                  <a:srgbClr val="000000"/>
                </a:solidFill>
                <a:ea typeface="SimSun" panose="02010600030101010101" pitchFamily="2" charset="-122"/>
              </a:rPr>
              <a:t>Re-compute the centroids (i.e., </a:t>
            </a:r>
            <a:r>
              <a:rPr lang="en-US" altLang="zh-CN" sz="2400" i="1" dirty="0">
                <a:solidFill>
                  <a:srgbClr val="FF0000"/>
                </a:solidFill>
                <a:ea typeface="SimSun" panose="02010600030101010101" pitchFamily="2" charset="-122"/>
              </a:rPr>
              <a:t>mean point</a:t>
            </a:r>
            <a:r>
              <a:rPr lang="en-US" altLang="zh-CN" sz="2400" dirty="0">
                <a:ea typeface="SimSun" panose="02010600030101010101" pitchFamily="2" charset="-122"/>
              </a:rPr>
              <a:t>)</a:t>
            </a:r>
            <a:r>
              <a:rPr lang="en-US" altLang="zh-CN" sz="2400" i="1" dirty="0">
                <a:solidFill>
                  <a:srgbClr val="FF0000"/>
                </a:solidFill>
                <a:ea typeface="SimSun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SimSun" panose="02010600030101010101" pitchFamily="2" charset="-122"/>
              </a:rPr>
              <a:t>of each cluster</a:t>
            </a:r>
          </a:p>
          <a:p>
            <a:pPr lvl="2">
              <a:lnSpc>
                <a:spcPct val="120000"/>
              </a:lnSpc>
            </a:pPr>
            <a:r>
              <a:rPr lang="en-US" altLang="zh-CN" b="1" dirty="0">
                <a:solidFill>
                  <a:srgbClr val="000000"/>
                </a:solidFill>
                <a:ea typeface="SimSun" panose="02010600030101010101" pitchFamily="2" charset="-122"/>
              </a:rPr>
              <a:t>Until </a:t>
            </a:r>
            <a:r>
              <a:rPr lang="en-US" altLang="zh-CN" dirty="0">
                <a:solidFill>
                  <a:srgbClr val="000000"/>
                </a:solidFill>
                <a:ea typeface="SimSun" panose="02010600030101010101" pitchFamily="2" charset="-122"/>
              </a:rPr>
              <a:t>convergence criterion is satisfied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0000"/>
                </a:solidFill>
                <a:ea typeface="SimSun" panose="02010600030101010101" pitchFamily="2" charset="-122"/>
              </a:rPr>
              <a:t>Different kinds of measures can be used</a:t>
            </a:r>
          </a:p>
          <a:p>
            <a:pPr lvl="1">
              <a:lnSpc>
                <a:spcPct val="120000"/>
              </a:lnSpc>
            </a:pPr>
            <a:r>
              <a:rPr lang="en-US" altLang="zh-CN" sz="2400" dirty="0">
                <a:solidFill>
                  <a:srgbClr val="000000"/>
                </a:solidFill>
                <a:ea typeface="SimSun" panose="02010600030101010101" pitchFamily="2" charset="-122"/>
              </a:rPr>
              <a:t>Manhattan distance (L</a:t>
            </a:r>
            <a:r>
              <a:rPr lang="en-US" altLang="zh-CN" sz="2400" baseline="-25000" dirty="0">
                <a:solidFill>
                  <a:srgbClr val="000000"/>
                </a:solidFill>
                <a:ea typeface="SimSun" panose="02010600030101010101" pitchFamily="2" charset="-122"/>
              </a:rPr>
              <a:t>1</a:t>
            </a:r>
            <a:r>
              <a:rPr lang="en-US" altLang="zh-CN" sz="2400" dirty="0">
                <a:solidFill>
                  <a:srgbClr val="000000"/>
                </a:solidFill>
                <a:ea typeface="SimSun" panose="02010600030101010101" pitchFamily="2" charset="-122"/>
              </a:rPr>
              <a:t> norm), </a:t>
            </a:r>
            <a:r>
              <a:rPr lang="en-US" altLang="zh-CN" sz="2400" dirty="0">
                <a:solidFill>
                  <a:srgbClr val="FF0000"/>
                </a:solidFill>
                <a:ea typeface="SimSun" panose="02010600030101010101" pitchFamily="2" charset="-122"/>
              </a:rPr>
              <a:t>Euclidean distance (L</a:t>
            </a:r>
            <a:r>
              <a:rPr lang="en-US" altLang="zh-CN" sz="2400" baseline="-25000" dirty="0">
                <a:solidFill>
                  <a:srgbClr val="FF0000"/>
                </a:solidFill>
                <a:ea typeface="SimSun" panose="02010600030101010101" pitchFamily="2" charset="-122"/>
              </a:rPr>
              <a:t>2</a:t>
            </a:r>
            <a:r>
              <a:rPr lang="en-US" altLang="zh-CN" sz="2400" dirty="0">
                <a:solidFill>
                  <a:srgbClr val="FF0000"/>
                </a:solidFill>
                <a:ea typeface="SimSun" panose="02010600030101010101" pitchFamily="2" charset="-122"/>
              </a:rPr>
              <a:t> norm)</a:t>
            </a:r>
            <a:r>
              <a:rPr lang="en-US" altLang="zh-CN" sz="2400" dirty="0">
                <a:ea typeface="SimSun" panose="02010600030101010101" pitchFamily="2" charset="-122"/>
              </a:rPr>
              <a:t>,</a:t>
            </a:r>
            <a:r>
              <a:rPr lang="en-US" altLang="zh-CN" sz="2400" dirty="0">
                <a:solidFill>
                  <a:srgbClr val="FF0000"/>
                </a:solidFill>
                <a:ea typeface="SimSun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ea typeface="SimSun" panose="02010600030101010101" pitchFamily="2" charset="-122"/>
              </a:rPr>
              <a:t>Cosine </a:t>
            </a:r>
            <a:r>
              <a:rPr lang="en-US" altLang="zh-CN" sz="2400" dirty="0" smtClean="0">
                <a:solidFill>
                  <a:srgbClr val="000000"/>
                </a:solidFill>
                <a:ea typeface="SimSun" panose="02010600030101010101" pitchFamily="2" charset="-122"/>
              </a:rPr>
              <a:t>similarity</a:t>
            </a:r>
            <a:endParaRPr lang="en-US" altLang="zh-CN" sz="2400" dirty="0">
              <a:solidFill>
                <a:srgbClr val="000000"/>
              </a:solidFill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94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Example: </a:t>
            </a:r>
            <a:r>
              <a:rPr lang="en-US" altLang="zh-CN" i="1" dirty="0">
                <a:ea typeface="SimSun" panose="02010600030101010101" pitchFamily="2" charset="-122"/>
              </a:rPr>
              <a:t>K-Means</a:t>
            </a:r>
            <a:r>
              <a:rPr lang="en-US" altLang="zh-CN" dirty="0">
                <a:ea typeface="SimSun" panose="02010600030101010101" pitchFamily="2" charset="-122"/>
              </a:rPr>
              <a:t> Clustering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247" y="1467998"/>
            <a:ext cx="2286000" cy="1910836"/>
          </a:xfrm>
          <a:prstGeom prst="rect">
            <a:avLst/>
          </a:prstGeom>
        </p:spPr>
      </p:pic>
      <p:sp>
        <p:nvSpPr>
          <p:cNvPr id="6" name="Text Box 181"/>
          <p:cNvSpPr txBox="1">
            <a:spLocks noChangeArrowheads="1"/>
          </p:cNvSpPr>
          <p:nvPr/>
        </p:nvSpPr>
        <p:spPr bwMode="auto">
          <a:xfrm>
            <a:off x="75185" y="3395765"/>
            <a:ext cx="280264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457189"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The original data points &amp; randomly </a:t>
            </a:r>
            <a:r>
              <a:rPr lang="en-US" altLang="ko-KR" sz="16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select </a:t>
            </a:r>
            <a:r>
              <a:rPr lang="en-US" altLang="ko-KR" sz="1600" i="1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K </a:t>
            </a:r>
            <a:r>
              <a:rPr lang="en-US" altLang="ko-KR" sz="1600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= 2 </a:t>
            </a:r>
            <a:r>
              <a:rPr lang="en-US" altLang="ko-KR" sz="16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centroids </a:t>
            </a:r>
          </a:p>
        </p:txBody>
      </p:sp>
      <p:sp>
        <p:nvSpPr>
          <p:cNvPr id="7" name="Rectangle 6"/>
          <p:cNvSpPr/>
          <p:nvPr/>
        </p:nvSpPr>
        <p:spPr>
          <a:xfrm>
            <a:off x="71900" y="4635078"/>
            <a:ext cx="6531027" cy="1754326"/>
          </a:xfrm>
          <a:prstGeom prst="rect">
            <a:avLst/>
          </a:prstGeom>
          <a:solidFill>
            <a:srgbClr val="F0CDBC"/>
          </a:solidFill>
        </p:spPr>
        <p:txBody>
          <a:bodyPr wrap="square">
            <a:spAutoFit/>
          </a:bodyPr>
          <a:lstStyle/>
          <a:p>
            <a:pPr defTabSz="457189">
              <a:lnSpc>
                <a:spcPct val="120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Select </a:t>
            </a:r>
            <a:r>
              <a:rPr lang="en-US" altLang="zh-CN" sz="1800" i="1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zh-CN" sz="1800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points as initial centroids</a:t>
            </a:r>
          </a:p>
          <a:p>
            <a:pPr defTabSz="457189">
              <a:lnSpc>
                <a:spcPct val="120000"/>
              </a:lnSpc>
            </a:pPr>
            <a:r>
              <a:rPr lang="en-US" altLang="zh-CN" sz="18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Repeat</a:t>
            </a:r>
          </a:p>
          <a:p>
            <a:pPr marL="285750" indent="-285750" defTabSz="457189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Form </a:t>
            </a:r>
            <a:r>
              <a:rPr lang="en-US" altLang="zh-CN" sz="1800" i="1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zh-CN" sz="1800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clusters by assigning each point to </a:t>
            </a:r>
            <a:r>
              <a:rPr lang="en-US" altLang="zh-CN" sz="1800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its </a:t>
            </a:r>
            <a:r>
              <a:rPr lang="en-US" altLang="zh-CN" sz="18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closest centroid</a:t>
            </a:r>
          </a:p>
          <a:p>
            <a:pPr marL="285750" indent="-285750" defTabSz="457189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Re-compute the centroids (i.e., </a:t>
            </a:r>
            <a:r>
              <a:rPr lang="en-US" altLang="zh-CN" sz="1800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mean point</a:t>
            </a:r>
            <a:r>
              <a:rPr lang="en-US" altLang="zh-CN" sz="18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)</a:t>
            </a:r>
            <a:r>
              <a:rPr lang="en-US" altLang="zh-CN" sz="1800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of each cluster</a:t>
            </a:r>
          </a:p>
          <a:p>
            <a:pPr defTabSz="457189">
              <a:lnSpc>
                <a:spcPct val="120000"/>
              </a:lnSpc>
            </a:pPr>
            <a:r>
              <a:rPr lang="en-US" altLang="zh-CN" sz="18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Until </a:t>
            </a:r>
            <a:r>
              <a:rPr lang="en-US" altLang="zh-CN" sz="18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convergence criterion is satisfied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591771" y="2437401"/>
            <a:ext cx="553672" cy="28632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endParaRPr lang="en-US">
              <a:solidFill>
                <a:prstClr val="white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9" name="Text Box 181"/>
          <p:cNvSpPr txBox="1">
            <a:spLocks noChangeArrowheads="1"/>
          </p:cNvSpPr>
          <p:nvPr/>
        </p:nvSpPr>
        <p:spPr bwMode="auto">
          <a:xfrm>
            <a:off x="2399801" y="1602100"/>
            <a:ext cx="9376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457189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Assign points to clusters</a:t>
            </a:r>
            <a:endParaRPr lang="en-US" altLang="ko-KR" sz="1600" dirty="0">
              <a:solidFill>
                <a:srgbClr val="00000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709081" y="1458962"/>
            <a:ext cx="3378436" cy="1828800"/>
            <a:chOff x="6730225" y="1199966"/>
            <a:chExt cx="3378436" cy="182880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35165" y="1199966"/>
              <a:ext cx="2173496" cy="1828800"/>
            </a:xfrm>
            <a:prstGeom prst="rect">
              <a:avLst/>
            </a:prstGeom>
          </p:spPr>
        </p:pic>
        <p:sp>
          <p:nvSpPr>
            <p:cNvPr id="12" name="Right Arrow 11"/>
            <p:cNvSpPr/>
            <p:nvPr/>
          </p:nvSpPr>
          <p:spPr>
            <a:xfrm>
              <a:off x="6922195" y="2164420"/>
              <a:ext cx="492964" cy="286327"/>
            </a:xfrm>
            <a:prstGeom prst="righ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endParaRPr lang="en-US">
                <a:solidFill>
                  <a:prstClr val="white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3" name="Text Box 181"/>
            <p:cNvSpPr txBox="1">
              <a:spLocks noChangeArrowheads="1"/>
            </p:cNvSpPr>
            <p:nvPr/>
          </p:nvSpPr>
          <p:spPr bwMode="auto">
            <a:xfrm>
              <a:off x="6730225" y="1333423"/>
              <a:ext cx="1341943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defTabSz="457189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1600" smtClean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Re</a:t>
              </a:r>
              <a:r>
                <a:rPr lang="en-US" altLang="zh-CN" sz="1600" smtClean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-</a:t>
              </a:r>
              <a:r>
                <a:rPr lang="en-US" altLang="ko-KR" sz="1600" smtClean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compute </a:t>
              </a:r>
              <a:r>
                <a:rPr lang="en-US" altLang="ko-KR" sz="1600" dirty="0" smtClean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cluster centers</a:t>
              </a:r>
              <a:endParaRPr lang="en-US" altLang="ko-KR" sz="16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776424" y="3415857"/>
            <a:ext cx="2311093" cy="3089983"/>
            <a:chOff x="8843816" y="3663743"/>
            <a:chExt cx="2311093" cy="3089983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43816" y="4827883"/>
              <a:ext cx="2286000" cy="1925843"/>
            </a:xfrm>
            <a:prstGeom prst="rect">
              <a:avLst/>
            </a:prstGeom>
          </p:spPr>
        </p:pic>
        <p:sp>
          <p:nvSpPr>
            <p:cNvPr id="16" name="Curved Left Arrow 15"/>
            <p:cNvSpPr/>
            <p:nvPr/>
          </p:nvSpPr>
          <p:spPr>
            <a:xfrm>
              <a:off x="10754192" y="3663743"/>
              <a:ext cx="375624" cy="1113598"/>
            </a:xfrm>
            <a:prstGeom prst="curvedLeftArrow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7" name="Text Box 181"/>
            <p:cNvSpPr txBox="1">
              <a:spLocks noChangeArrowheads="1"/>
            </p:cNvSpPr>
            <p:nvPr/>
          </p:nvSpPr>
          <p:spPr bwMode="auto">
            <a:xfrm>
              <a:off x="9018977" y="3957707"/>
              <a:ext cx="213593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defTabSz="457189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ko-KR" sz="1600" dirty="0" smtClean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Redo point assignment  </a:t>
              </a:r>
              <a:endParaRPr lang="en-US" altLang="ko-KR" sz="16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5185" y="4234968"/>
            <a:ext cx="4996446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defTabSz="457189"/>
            <a:r>
              <a:rPr lang="en-US" altLang="zh-CN" sz="2000" i="1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Execution of the K-Means</a:t>
            </a:r>
            <a:r>
              <a:rPr lang="en-US" altLang="zh-CN" sz="2000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 Clustering Algorithm</a:t>
            </a:r>
            <a:endParaRPr lang="en-US" dirty="0">
              <a:solidFill>
                <a:srgbClr val="00000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18" y="1467998"/>
            <a:ext cx="2286000" cy="192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693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Discussion on the </a:t>
            </a:r>
            <a:r>
              <a:rPr lang="en-US" altLang="zh-CN" i="1" dirty="0">
                <a:ea typeface="SimSun" panose="02010600030101010101" pitchFamily="2" charset="-122"/>
              </a:rPr>
              <a:t>K-Means</a:t>
            </a:r>
            <a:r>
              <a:rPr lang="en-US" altLang="zh-CN" dirty="0">
                <a:ea typeface="SimSun" panose="02010600030101010101" pitchFamily="2" charset="-122"/>
              </a:rPr>
              <a:t>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ts val="500"/>
              </a:spcBef>
            </a:pPr>
            <a:r>
              <a:rPr lang="en-US" altLang="zh-CN" sz="2400" b="1" dirty="0" smtClean="0">
                <a:ea typeface="SimSun" panose="02010600030101010101" pitchFamily="2" charset="-122"/>
              </a:rPr>
              <a:t>Efficiency</a:t>
            </a:r>
            <a:r>
              <a:rPr lang="en-US" altLang="zh-CN" sz="2400" dirty="0">
                <a:ea typeface="SimSun" panose="02010600030101010101" pitchFamily="2" charset="-122"/>
              </a:rPr>
              <a:t>: </a:t>
            </a:r>
            <a:r>
              <a:rPr lang="en-US" altLang="zh-CN" sz="2400" i="1" dirty="0">
                <a:ea typeface="SimSun" panose="02010600030101010101" pitchFamily="2" charset="-122"/>
              </a:rPr>
              <a:t>O</a:t>
            </a:r>
            <a:r>
              <a:rPr lang="en-US" altLang="zh-CN" sz="2400" dirty="0">
                <a:ea typeface="SimSun" panose="02010600030101010101" pitchFamily="2" charset="-122"/>
              </a:rPr>
              <a:t>(</a:t>
            </a:r>
            <a:r>
              <a:rPr lang="en-US" altLang="zh-CN" sz="2400" i="1" dirty="0" err="1">
                <a:ea typeface="SimSun" panose="02010600030101010101" pitchFamily="2" charset="-122"/>
              </a:rPr>
              <a:t>tKn</a:t>
            </a:r>
            <a:r>
              <a:rPr lang="en-US" altLang="zh-CN" sz="2400" dirty="0">
                <a:ea typeface="SimSun" panose="02010600030101010101" pitchFamily="2" charset="-122"/>
              </a:rPr>
              <a:t>) where </a:t>
            </a:r>
            <a:r>
              <a:rPr lang="en-US" altLang="zh-CN" sz="2400" i="1" dirty="0">
                <a:ea typeface="SimSun" panose="02010600030101010101" pitchFamily="2" charset="-122"/>
              </a:rPr>
              <a:t>n</a:t>
            </a:r>
            <a:r>
              <a:rPr lang="en-US" altLang="zh-CN" sz="2400" dirty="0">
                <a:ea typeface="SimSun" panose="02010600030101010101" pitchFamily="2" charset="-122"/>
              </a:rPr>
              <a:t>: # of objects, </a:t>
            </a:r>
            <a:r>
              <a:rPr lang="en-US" altLang="zh-CN" sz="2400" i="1" dirty="0">
                <a:ea typeface="SimSun" panose="02010600030101010101" pitchFamily="2" charset="-122"/>
              </a:rPr>
              <a:t>K</a:t>
            </a:r>
            <a:r>
              <a:rPr lang="en-US" altLang="zh-CN" sz="2400" dirty="0">
                <a:ea typeface="SimSun" panose="02010600030101010101" pitchFamily="2" charset="-122"/>
              </a:rPr>
              <a:t>: # of clusters, and </a:t>
            </a:r>
            <a:r>
              <a:rPr lang="en-US" altLang="zh-CN" sz="2400" i="1" dirty="0">
                <a:ea typeface="SimSun" panose="02010600030101010101" pitchFamily="2" charset="-122"/>
              </a:rPr>
              <a:t>t: </a:t>
            </a:r>
            <a:r>
              <a:rPr lang="en-US" altLang="zh-CN" sz="2400" dirty="0">
                <a:ea typeface="SimSun" panose="02010600030101010101" pitchFamily="2" charset="-122"/>
              </a:rPr>
              <a:t># of iterations</a:t>
            </a:r>
          </a:p>
          <a:p>
            <a:pPr lvl="1">
              <a:spcBef>
                <a:spcPts val="500"/>
              </a:spcBef>
            </a:pPr>
            <a:r>
              <a:rPr lang="en-US" altLang="zh-CN" sz="2400" dirty="0">
                <a:ea typeface="SimSun" panose="02010600030101010101" pitchFamily="2" charset="-122"/>
              </a:rPr>
              <a:t>Normally, </a:t>
            </a:r>
            <a:r>
              <a:rPr lang="en-US" altLang="zh-CN" sz="2400" i="1" dirty="0">
                <a:ea typeface="SimSun" panose="02010600030101010101" pitchFamily="2" charset="-122"/>
              </a:rPr>
              <a:t>K</a:t>
            </a:r>
            <a:r>
              <a:rPr lang="en-US" altLang="zh-CN" sz="2400" dirty="0">
                <a:ea typeface="SimSun" panose="02010600030101010101" pitchFamily="2" charset="-122"/>
              </a:rPr>
              <a:t>, </a:t>
            </a:r>
            <a:r>
              <a:rPr lang="en-US" altLang="zh-CN" sz="2400" i="1" dirty="0">
                <a:ea typeface="SimSun" panose="02010600030101010101" pitchFamily="2" charset="-122"/>
              </a:rPr>
              <a:t>t</a:t>
            </a:r>
            <a:r>
              <a:rPr lang="en-US" altLang="zh-CN" sz="2400" dirty="0">
                <a:ea typeface="SimSun" panose="02010600030101010101" pitchFamily="2" charset="-122"/>
              </a:rPr>
              <a:t> &lt;&lt; </a:t>
            </a:r>
            <a:r>
              <a:rPr lang="en-US" altLang="zh-CN" sz="2400" i="1" dirty="0">
                <a:ea typeface="SimSun" panose="02010600030101010101" pitchFamily="2" charset="-122"/>
              </a:rPr>
              <a:t>n</a:t>
            </a:r>
            <a:r>
              <a:rPr lang="en-US" altLang="zh-CN" sz="2400" dirty="0">
                <a:ea typeface="SimSun" panose="02010600030101010101" pitchFamily="2" charset="-122"/>
              </a:rPr>
              <a:t>; thus, an efficient method</a:t>
            </a:r>
          </a:p>
          <a:p>
            <a:pPr>
              <a:spcBef>
                <a:spcPts val="500"/>
              </a:spcBef>
            </a:pPr>
            <a:r>
              <a:rPr lang="en-US" altLang="zh-CN" sz="2400" dirty="0">
                <a:ea typeface="SimSun" panose="02010600030101010101" pitchFamily="2" charset="-122"/>
              </a:rPr>
              <a:t> K-means clustering often </a:t>
            </a:r>
            <a:r>
              <a:rPr lang="en-US" altLang="zh-CN" sz="2400" b="1" i="1" dirty="0">
                <a:ea typeface="SimSun" panose="02010600030101010101" pitchFamily="2" charset="-122"/>
              </a:rPr>
              <a:t>terminates at </a:t>
            </a:r>
            <a:r>
              <a:rPr lang="en-US" altLang="zh-CN" sz="2400" b="1" dirty="0">
                <a:ea typeface="SimSun" panose="02010600030101010101" pitchFamily="2" charset="-122"/>
              </a:rPr>
              <a:t>a </a:t>
            </a:r>
            <a:r>
              <a:rPr lang="en-US" altLang="zh-CN" sz="2400" b="1" i="1" dirty="0">
                <a:ea typeface="SimSun" panose="02010600030101010101" pitchFamily="2" charset="-122"/>
              </a:rPr>
              <a:t>local optimal</a:t>
            </a:r>
          </a:p>
          <a:p>
            <a:pPr lvl="1">
              <a:spcBef>
                <a:spcPts val="500"/>
              </a:spcBef>
            </a:pPr>
            <a:r>
              <a:rPr lang="en-US" altLang="zh-CN" sz="2400" dirty="0">
                <a:ea typeface="SimSun" panose="02010600030101010101" pitchFamily="2" charset="-122"/>
              </a:rPr>
              <a:t>Initialization can be important to find high-quality clusters</a:t>
            </a:r>
          </a:p>
          <a:p>
            <a:pPr>
              <a:spcBef>
                <a:spcPts val="500"/>
              </a:spcBef>
            </a:pPr>
            <a:r>
              <a:rPr lang="en-US" altLang="zh-CN" sz="2400" dirty="0">
                <a:ea typeface="SimSun" panose="02010600030101010101" pitchFamily="2" charset="-122"/>
              </a:rPr>
              <a:t> </a:t>
            </a:r>
            <a:r>
              <a:rPr lang="en-US" altLang="zh-CN" sz="2400" b="1" dirty="0">
                <a:ea typeface="SimSun" panose="02010600030101010101" pitchFamily="2" charset="-122"/>
              </a:rPr>
              <a:t>Need to specify </a:t>
            </a:r>
            <a:r>
              <a:rPr lang="en-US" altLang="zh-CN" sz="2400" b="1" i="1" dirty="0">
                <a:ea typeface="SimSun" panose="02010600030101010101" pitchFamily="2" charset="-122"/>
              </a:rPr>
              <a:t>K</a:t>
            </a:r>
            <a:r>
              <a:rPr lang="en-US" altLang="zh-CN" sz="2400" i="1" dirty="0">
                <a:ea typeface="SimSun" panose="02010600030101010101" pitchFamily="2" charset="-122"/>
              </a:rPr>
              <a:t>, </a:t>
            </a:r>
            <a:r>
              <a:rPr lang="en-US" altLang="zh-CN" sz="2400" dirty="0">
                <a:ea typeface="SimSun" panose="02010600030101010101" pitchFamily="2" charset="-122"/>
              </a:rPr>
              <a:t>the </a:t>
            </a:r>
            <a:r>
              <a:rPr lang="en-US" altLang="zh-CN" sz="2400" i="1" dirty="0">
                <a:ea typeface="SimSun" panose="02010600030101010101" pitchFamily="2" charset="-122"/>
              </a:rPr>
              <a:t>number</a:t>
            </a:r>
            <a:r>
              <a:rPr lang="en-US" altLang="zh-CN" sz="2400" dirty="0">
                <a:ea typeface="SimSun" panose="02010600030101010101" pitchFamily="2" charset="-122"/>
              </a:rPr>
              <a:t> of clusters, in advance </a:t>
            </a:r>
          </a:p>
          <a:p>
            <a:pPr lvl="1">
              <a:spcBef>
                <a:spcPts val="500"/>
              </a:spcBef>
            </a:pPr>
            <a:r>
              <a:rPr lang="en-US" altLang="zh-CN" sz="2400" dirty="0">
                <a:ea typeface="SimSun" panose="02010600030101010101" pitchFamily="2" charset="-122"/>
              </a:rPr>
              <a:t>There are ways to automatically determine the “</a:t>
            </a:r>
            <a:r>
              <a:rPr lang="en-US" altLang="zh-CN" sz="2400" i="1" dirty="0">
                <a:ea typeface="SimSun" panose="02010600030101010101" pitchFamily="2" charset="-122"/>
              </a:rPr>
              <a:t>best</a:t>
            </a:r>
            <a:r>
              <a:rPr lang="en-US" altLang="zh-CN" sz="2400" dirty="0">
                <a:ea typeface="SimSun" panose="02010600030101010101" pitchFamily="2" charset="-122"/>
              </a:rPr>
              <a:t>” </a:t>
            </a:r>
            <a:r>
              <a:rPr lang="en-US" altLang="zh-CN" sz="2400" i="1" dirty="0">
                <a:ea typeface="SimSun" panose="02010600030101010101" pitchFamily="2" charset="-122"/>
              </a:rPr>
              <a:t>K</a:t>
            </a:r>
          </a:p>
          <a:p>
            <a:pPr lvl="1">
              <a:spcBef>
                <a:spcPts val="500"/>
              </a:spcBef>
            </a:pPr>
            <a:r>
              <a:rPr lang="en-US" altLang="zh-CN" sz="2400" dirty="0">
                <a:ea typeface="SimSun" panose="02010600030101010101" pitchFamily="2" charset="-122"/>
              </a:rPr>
              <a:t>In practice, one often runs a range of values and selected the “</a:t>
            </a:r>
            <a:r>
              <a:rPr lang="en-US" altLang="zh-CN" sz="2400" i="1" dirty="0">
                <a:ea typeface="SimSun" panose="02010600030101010101" pitchFamily="2" charset="-122"/>
              </a:rPr>
              <a:t>best</a:t>
            </a:r>
            <a:r>
              <a:rPr lang="en-US" altLang="zh-CN" sz="2400" dirty="0">
                <a:ea typeface="SimSun" panose="02010600030101010101" pitchFamily="2" charset="-122"/>
              </a:rPr>
              <a:t>” </a:t>
            </a:r>
            <a:r>
              <a:rPr lang="en-US" altLang="zh-CN" sz="2400" i="1" dirty="0">
                <a:ea typeface="SimSun" panose="02010600030101010101" pitchFamily="2" charset="-122"/>
              </a:rPr>
              <a:t>K</a:t>
            </a:r>
            <a:r>
              <a:rPr lang="en-US" altLang="zh-CN" sz="2400" dirty="0">
                <a:ea typeface="SimSun" panose="02010600030101010101" pitchFamily="2" charset="-122"/>
              </a:rPr>
              <a:t> value</a:t>
            </a:r>
          </a:p>
          <a:p>
            <a:pPr>
              <a:spcBef>
                <a:spcPts val="500"/>
              </a:spcBef>
            </a:pPr>
            <a:r>
              <a:rPr lang="en-US" altLang="zh-CN" sz="2400" dirty="0">
                <a:ea typeface="SimSun" panose="02010600030101010101" pitchFamily="2" charset="-122"/>
              </a:rPr>
              <a:t> </a:t>
            </a:r>
            <a:r>
              <a:rPr lang="en-US" altLang="zh-CN" sz="2400" b="1" dirty="0">
                <a:ea typeface="SimSun" panose="02010600030101010101" pitchFamily="2" charset="-122"/>
              </a:rPr>
              <a:t>Sensitive to noisy data and </a:t>
            </a:r>
            <a:r>
              <a:rPr lang="en-US" altLang="zh-CN" sz="2400" b="1" i="1" dirty="0">
                <a:ea typeface="SimSun" panose="02010600030101010101" pitchFamily="2" charset="-122"/>
              </a:rPr>
              <a:t>outliers</a:t>
            </a:r>
          </a:p>
          <a:p>
            <a:pPr lvl="1">
              <a:spcBef>
                <a:spcPts val="500"/>
              </a:spcBef>
            </a:pPr>
            <a:r>
              <a:rPr lang="en-US" altLang="zh-CN" sz="2400" dirty="0">
                <a:ea typeface="SimSun" panose="02010600030101010101" pitchFamily="2" charset="-122"/>
              </a:rPr>
              <a:t>Variations: Using K-medians, K-</a:t>
            </a:r>
            <a:r>
              <a:rPr lang="en-US" altLang="zh-CN" sz="2400" dirty="0" err="1">
                <a:ea typeface="SimSun" panose="02010600030101010101" pitchFamily="2" charset="-122"/>
              </a:rPr>
              <a:t>medoids</a:t>
            </a:r>
            <a:r>
              <a:rPr lang="en-US" altLang="zh-CN" sz="2400" dirty="0">
                <a:ea typeface="SimSun" panose="02010600030101010101" pitchFamily="2" charset="-122"/>
              </a:rPr>
              <a:t>, etc.</a:t>
            </a:r>
          </a:p>
          <a:p>
            <a:pPr>
              <a:spcBef>
                <a:spcPts val="500"/>
              </a:spcBef>
            </a:pPr>
            <a:r>
              <a:rPr lang="en-US" altLang="zh-CN" sz="2400" dirty="0">
                <a:ea typeface="SimSun" panose="02010600030101010101" pitchFamily="2" charset="-122"/>
              </a:rPr>
              <a:t>K-means is applicable only to objects in a continuous n-dimensional space </a:t>
            </a:r>
            <a:endParaRPr lang="en-US" altLang="zh-CN" sz="2400" i="1" dirty="0">
              <a:ea typeface="SimSun" panose="02010600030101010101" pitchFamily="2" charset="-122"/>
            </a:endParaRPr>
          </a:p>
          <a:p>
            <a:pPr lvl="1">
              <a:spcBef>
                <a:spcPts val="500"/>
              </a:spcBef>
            </a:pPr>
            <a:r>
              <a:rPr lang="en-US" altLang="zh-CN" sz="2400" dirty="0">
                <a:ea typeface="SimSun" panose="02010600030101010101" pitchFamily="2" charset="-122"/>
              </a:rPr>
              <a:t>Using the K-modes for </a:t>
            </a:r>
            <a:r>
              <a:rPr lang="en-US" altLang="zh-CN" sz="2400" b="1" i="1" dirty="0">
                <a:ea typeface="SimSun" panose="02010600030101010101" pitchFamily="2" charset="-122"/>
              </a:rPr>
              <a:t>categorical data</a:t>
            </a:r>
          </a:p>
          <a:p>
            <a:pPr>
              <a:spcBef>
                <a:spcPts val="500"/>
              </a:spcBef>
            </a:pPr>
            <a:r>
              <a:rPr lang="en-US" altLang="zh-CN" sz="2400" dirty="0">
                <a:ea typeface="SimSun" panose="02010600030101010101" pitchFamily="2" charset="-122"/>
              </a:rPr>
              <a:t>Not suitable to discover clusters with </a:t>
            </a:r>
            <a:r>
              <a:rPr lang="en-US" altLang="zh-CN" sz="2400" b="1" i="1" dirty="0">
                <a:ea typeface="SimSun" panose="02010600030101010101" pitchFamily="2" charset="-122"/>
              </a:rPr>
              <a:t>non-convex shapes</a:t>
            </a:r>
          </a:p>
          <a:p>
            <a:pPr lvl="1">
              <a:spcBef>
                <a:spcPts val="500"/>
              </a:spcBef>
            </a:pPr>
            <a:r>
              <a:rPr lang="en-US" altLang="zh-CN" sz="2400" dirty="0">
                <a:ea typeface="SimSun" panose="02010600030101010101" pitchFamily="2" charset="-122"/>
              </a:rPr>
              <a:t>Using density-based clustering, kernel </a:t>
            </a:r>
            <a:r>
              <a:rPr lang="en-US" altLang="zh-CN" sz="2400" i="1" dirty="0">
                <a:ea typeface="SimSun" panose="02010600030101010101" pitchFamily="2" charset="-122"/>
              </a:rPr>
              <a:t>K</a:t>
            </a:r>
            <a:r>
              <a:rPr lang="en-US" altLang="zh-CN" sz="2400" dirty="0">
                <a:ea typeface="SimSun" panose="02010600030101010101" pitchFamily="2" charset="-122"/>
              </a:rPr>
              <a:t>-means, etc</a:t>
            </a:r>
            <a:r>
              <a:rPr lang="en-US" altLang="zh-CN" sz="2400" dirty="0" smtClean="0">
                <a:ea typeface="SimSun" panose="02010600030101010101" pitchFamily="2" charset="-122"/>
              </a:rPr>
              <a:t>.</a:t>
            </a:r>
            <a:endParaRPr lang="en-US" altLang="zh-CN" sz="2400" dirty="0"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22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Variations of </a:t>
            </a:r>
            <a:r>
              <a:rPr lang="en-US" altLang="zh-CN" i="1" dirty="0">
                <a:ea typeface="SimSun" panose="02010600030101010101" pitchFamily="2" charset="-122"/>
              </a:rPr>
              <a:t>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dirty="0">
                <a:ea typeface="SimSun" panose="02010600030101010101" pitchFamily="2" charset="-122"/>
              </a:rPr>
              <a:t>There are many variants of the </a:t>
            </a:r>
            <a:r>
              <a:rPr lang="en-US" altLang="zh-CN" i="1" dirty="0">
                <a:ea typeface="SimSun" panose="02010600030101010101" pitchFamily="2" charset="-122"/>
              </a:rPr>
              <a:t>K-Means</a:t>
            </a:r>
            <a:r>
              <a:rPr lang="en-US" altLang="zh-CN" dirty="0">
                <a:ea typeface="SimSun" panose="02010600030101010101" pitchFamily="2" charset="-122"/>
              </a:rPr>
              <a:t> method, varying in different aspects</a:t>
            </a:r>
          </a:p>
          <a:p>
            <a:pPr lvl="1">
              <a:lnSpc>
                <a:spcPct val="150000"/>
              </a:lnSpc>
              <a:spcAft>
                <a:spcPts val="600"/>
              </a:spcAft>
            </a:pPr>
            <a:r>
              <a:rPr lang="en-US" altLang="zh-CN" dirty="0">
                <a:ea typeface="SimSun" panose="02010600030101010101" pitchFamily="2" charset="-122"/>
              </a:rPr>
              <a:t>Choosing better initial centroid estimates</a:t>
            </a:r>
          </a:p>
          <a:p>
            <a:pPr lvl="2">
              <a:lnSpc>
                <a:spcPct val="150000"/>
              </a:lnSpc>
              <a:spcAft>
                <a:spcPts val="600"/>
              </a:spcAft>
            </a:pPr>
            <a:r>
              <a:rPr lang="en-US" altLang="zh-CN" i="1" dirty="0">
                <a:ea typeface="SimSun" panose="02010600030101010101" pitchFamily="2" charset="-122"/>
              </a:rPr>
              <a:t>K-means</a:t>
            </a:r>
            <a:r>
              <a:rPr lang="en-US" altLang="zh-CN" dirty="0">
                <a:ea typeface="SimSun" panose="02010600030101010101" pitchFamily="2" charset="-122"/>
              </a:rPr>
              <a:t>++, </a:t>
            </a:r>
            <a:r>
              <a:rPr lang="en-US" altLang="zh-CN" i="1" dirty="0">
                <a:ea typeface="SimSun" panose="02010600030101010101" pitchFamily="2" charset="-122"/>
              </a:rPr>
              <a:t>Intelligent K-Means</a:t>
            </a:r>
            <a:r>
              <a:rPr lang="en-US" altLang="zh-CN" dirty="0">
                <a:ea typeface="SimSun" panose="02010600030101010101" pitchFamily="2" charset="-122"/>
              </a:rPr>
              <a:t>, </a:t>
            </a:r>
            <a:r>
              <a:rPr lang="en-US" altLang="zh-CN" i="1" dirty="0">
                <a:ea typeface="SimSun" panose="02010600030101010101" pitchFamily="2" charset="-122"/>
              </a:rPr>
              <a:t>Genetic K-Means</a:t>
            </a:r>
          </a:p>
          <a:p>
            <a:pPr lvl="1">
              <a:lnSpc>
                <a:spcPct val="150000"/>
              </a:lnSpc>
              <a:spcAft>
                <a:spcPts val="600"/>
              </a:spcAft>
            </a:pPr>
            <a:r>
              <a:rPr lang="en-US" altLang="zh-CN" dirty="0">
                <a:ea typeface="SimSun" panose="02010600030101010101" pitchFamily="2" charset="-122"/>
              </a:rPr>
              <a:t>Choosing different representative prototypes for the clusters</a:t>
            </a:r>
          </a:p>
          <a:p>
            <a:pPr lvl="2">
              <a:lnSpc>
                <a:spcPct val="150000"/>
              </a:lnSpc>
              <a:spcAft>
                <a:spcPts val="600"/>
              </a:spcAft>
            </a:pPr>
            <a:r>
              <a:rPr lang="en-US" altLang="zh-CN" i="1" dirty="0">
                <a:ea typeface="SimSun" panose="02010600030101010101" pitchFamily="2" charset="-122"/>
              </a:rPr>
              <a:t>K-</a:t>
            </a:r>
            <a:r>
              <a:rPr lang="en-US" altLang="zh-CN" i="1" dirty="0" err="1">
                <a:ea typeface="SimSun" panose="02010600030101010101" pitchFamily="2" charset="-122"/>
              </a:rPr>
              <a:t>Medoids</a:t>
            </a:r>
            <a:r>
              <a:rPr lang="en-US" altLang="zh-CN" dirty="0">
                <a:ea typeface="SimSun" panose="02010600030101010101" pitchFamily="2" charset="-122"/>
              </a:rPr>
              <a:t>, </a:t>
            </a:r>
            <a:r>
              <a:rPr lang="en-US" altLang="zh-CN" i="1" dirty="0">
                <a:ea typeface="SimSun" panose="02010600030101010101" pitchFamily="2" charset="-122"/>
              </a:rPr>
              <a:t>K-Medians</a:t>
            </a:r>
            <a:r>
              <a:rPr lang="en-US" altLang="zh-CN" dirty="0">
                <a:ea typeface="SimSun" panose="02010600030101010101" pitchFamily="2" charset="-122"/>
              </a:rPr>
              <a:t>, </a:t>
            </a:r>
            <a:r>
              <a:rPr lang="en-US" altLang="zh-CN" i="1" dirty="0">
                <a:ea typeface="SimSun" panose="02010600030101010101" pitchFamily="2" charset="-122"/>
              </a:rPr>
              <a:t>K-Modes</a:t>
            </a:r>
          </a:p>
          <a:p>
            <a:pPr lvl="1">
              <a:lnSpc>
                <a:spcPct val="150000"/>
              </a:lnSpc>
              <a:spcAft>
                <a:spcPts val="600"/>
              </a:spcAft>
            </a:pPr>
            <a:r>
              <a:rPr lang="en-US" altLang="zh-CN" dirty="0">
                <a:ea typeface="SimSun" panose="02010600030101010101" pitchFamily="2" charset="-122"/>
              </a:rPr>
              <a:t>Applying feature transformation techniques</a:t>
            </a:r>
          </a:p>
          <a:p>
            <a:pPr lvl="2">
              <a:lnSpc>
                <a:spcPct val="150000"/>
              </a:lnSpc>
              <a:spcAft>
                <a:spcPts val="600"/>
              </a:spcAft>
            </a:pPr>
            <a:r>
              <a:rPr lang="en-US" altLang="zh-CN" i="1" dirty="0">
                <a:ea typeface="SimSun" panose="02010600030101010101" pitchFamily="2" charset="-122"/>
              </a:rPr>
              <a:t>Weighted K-Means</a:t>
            </a:r>
            <a:r>
              <a:rPr lang="en-US" altLang="zh-CN" dirty="0">
                <a:ea typeface="SimSun" panose="02010600030101010101" pitchFamily="2" charset="-122"/>
              </a:rPr>
              <a:t>, </a:t>
            </a:r>
            <a:r>
              <a:rPr lang="en-US" altLang="zh-CN" i="1" dirty="0">
                <a:ea typeface="SimSun" panose="02010600030101010101" pitchFamily="2" charset="-122"/>
              </a:rPr>
              <a:t>Kernel </a:t>
            </a:r>
            <a:r>
              <a:rPr lang="en-US" altLang="zh-CN" i="1" dirty="0" smtClean="0">
                <a:ea typeface="SimSun" panose="02010600030101010101" pitchFamily="2" charset="-122"/>
              </a:rPr>
              <a:t>K-Means</a:t>
            </a:r>
            <a:endParaRPr lang="en-US" altLang="zh-CN" i="1" dirty="0"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44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Initialization of 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6229350" cy="512127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ea typeface="SimSun" panose="02010600030101010101" pitchFamily="2" charset="-122"/>
              </a:rPr>
              <a:t>Different initializations may generate rather different clustering results (some could be far from optimal)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ea typeface="SimSun" panose="02010600030101010101" pitchFamily="2" charset="-122"/>
              </a:rPr>
              <a:t>Original proposal (MacQueen’67): Select </a:t>
            </a:r>
            <a:r>
              <a:rPr lang="en-US" altLang="zh-CN" sz="2400" i="1" dirty="0">
                <a:ea typeface="SimSun" panose="02010600030101010101" pitchFamily="2" charset="-122"/>
              </a:rPr>
              <a:t>K</a:t>
            </a:r>
            <a:r>
              <a:rPr lang="en-US" altLang="zh-CN" sz="2400" dirty="0">
                <a:ea typeface="SimSun" panose="02010600030101010101" pitchFamily="2" charset="-122"/>
              </a:rPr>
              <a:t> seeds randomly</a:t>
            </a:r>
          </a:p>
          <a:p>
            <a:pPr lvl="1">
              <a:lnSpc>
                <a:spcPct val="120000"/>
              </a:lnSpc>
            </a:pPr>
            <a:r>
              <a:rPr lang="en-US" altLang="zh-CN" sz="2400" dirty="0">
                <a:ea typeface="SimSun" panose="02010600030101010101" pitchFamily="2" charset="-122"/>
              </a:rPr>
              <a:t>Need to run the algorithm multiple times using different seeds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0000"/>
                </a:solidFill>
              </a:rPr>
              <a:t>There are many methods proposed for better initialization of </a:t>
            </a:r>
            <a:r>
              <a:rPr lang="en-US" altLang="zh-CN" sz="2400" i="1" dirty="0">
                <a:solidFill>
                  <a:srgbClr val="000000"/>
                </a:solidFill>
              </a:rPr>
              <a:t>k</a:t>
            </a:r>
            <a:r>
              <a:rPr lang="en-US" altLang="zh-CN" sz="2400" dirty="0">
                <a:solidFill>
                  <a:srgbClr val="000000"/>
                </a:solidFill>
              </a:rPr>
              <a:t> seeds</a:t>
            </a:r>
          </a:p>
          <a:p>
            <a:pPr lvl="1">
              <a:lnSpc>
                <a:spcPct val="120000"/>
              </a:lnSpc>
            </a:pPr>
            <a:r>
              <a:rPr lang="en-US" altLang="zh-CN" sz="2400" b="1" i="1" dirty="0">
                <a:solidFill>
                  <a:srgbClr val="000000"/>
                </a:solidFill>
              </a:rPr>
              <a:t>K-Means</a:t>
            </a:r>
            <a:r>
              <a:rPr lang="en-US" altLang="zh-CN" sz="2400" b="1" dirty="0">
                <a:solidFill>
                  <a:srgbClr val="000000"/>
                </a:solidFill>
              </a:rPr>
              <a:t>++ </a:t>
            </a:r>
            <a:r>
              <a:rPr lang="en-US" altLang="zh-CN" sz="2400" dirty="0">
                <a:solidFill>
                  <a:srgbClr val="000000"/>
                </a:solidFill>
              </a:rPr>
              <a:t>(Arthur &amp; Vassilvitskii’07):  </a:t>
            </a:r>
          </a:p>
          <a:p>
            <a:pPr lvl="2"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The first centroid is selected at random</a:t>
            </a:r>
          </a:p>
          <a:p>
            <a:pPr lvl="2"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The next centroid selected is the one that is farthest from the currently selected (selection is based on a weighted probability score)</a:t>
            </a:r>
          </a:p>
          <a:p>
            <a:pPr lvl="2"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The selection continues until </a:t>
            </a:r>
            <a:r>
              <a:rPr lang="en-US" altLang="zh-CN" i="1" dirty="0">
                <a:solidFill>
                  <a:srgbClr val="000000"/>
                </a:solidFill>
              </a:rPr>
              <a:t>K</a:t>
            </a:r>
            <a:r>
              <a:rPr lang="en-US" altLang="zh-CN" dirty="0">
                <a:solidFill>
                  <a:srgbClr val="000000"/>
                </a:solidFill>
              </a:rPr>
              <a:t> centroids are obtained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Grp="1" noChangeAspect="1"/>
          </p:cNvGraphicFramePr>
          <p:nvPr>
            <p:extLst/>
          </p:nvPr>
        </p:nvGraphicFramePr>
        <p:xfrm>
          <a:off x="6276181" y="3292475"/>
          <a:ext cx="2687638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SmartDraw" r:id="rId3" imgW="2688336" imgH="1371600" progId="SmartDraw.2">
                  <p:embed/>
                </p:oleObj>
              </mc:Choice>
              <mc:Fallback>
                <p:oleObj name="SmartDraw" r:id="rId3" imgW="2688336" imgH="1371600" progId="SmartDraw.2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6181" y="3292475"/>
                        <a:ext cx="2687638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1034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50431</TotalTime>
  <Words>1543</Words>
  <Application>Microsoft Macintosh PowerPoint</Application>
  <PresentationFormat>On-screen Show (4:3)</PresentationFormat>
  <Paragraphs>222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Calibri</vt:lpstr>
      <vt:lpstr>Corbel</vt:lpstr>
      <vt:lpstr>Gulim</vt:lpstr>
      <vt:lpstr>SimSun</vt:lpstr>
      <vt:lpstr>Wingdings</vt:lpstr>
      <vt:lpstr>华文楷体</vt:lpstr>
      <vt:lpstr>Arial</vt:lpstr>
      <vt:lpstr>Office Theme</vt:lpstr>
      <vt:lpstr>Equation</vt:lpstr>
      <vt:lpstr>SmartDraw</vt:lpstr>
      <vt:lpstr>Worksheet</vt:lpstr>
      <vt:lpstr>PowerPoint Presentation</vt:lpstr>
      <vt:lpstr>Cluster Analysis</vt:lpstr>
      <vt:lpstr>Partitioning-Based Clustering Methods</vt:lpstr>
      <vt:lpstr>Partitioning Algorithms: Basic Concepts</vt:lpstr>
      <vt:lpstr>The K-Means Clustering Method</vt:lpstr>
      <vt:lpstr>Example: K-Means Clustering</vt:lpstr>
      <vt:lpstr>Discussion on the K-Means Method</vt:lpstr>
      <vt:lpstr>Variations of K-Means</vt:lpstr>
      <vt:lpstr>Initialization of K-Means</vt:lpstr>
      <vt:lpstr>Handling Outliers: From K-Means to K-Medoids</vt:lpstr>
      <vt:lpstr>PAM: A Typical K-Medoids Algorithm</vt:lpstr>
      <vt:lpstr>Discussion on K-Medoids Clustering</vt:lpstr>
      <vt:lpstr>K-Medians: Handling Outliers by Computing Medians</vt:lpstr>
      <vt:lpstr>K-Modes: Clustering Categorical Data</vt:lpstr>
      <vt:lpstr>References: (II) Partitioning Methods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Manasi Vartak</dc:creator>
  <cp:lastModifiedBy>MengJiang</cp:lastModifiedBy>
  <cp:revision>2183</cp:revision>
  <cp:lastPrinted>2017-01-15T22:23:57Z</cp:lastPrinted>
  <dcterms:created xsi:type="dcterms:W3CDTF">2015-05-16T14:51:23Z</dcterms:created>
  <dcterms:modified xsi:type="dcterms:W3CDTF">2017-07-29T04:43:35Z</dcterms:modified>
</cp:coreProperties>
</file>