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28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4" autoAdjust="0"/>
    <p:restoredTop sz="80414"/>
  </p:normalViewPr>
  <p:slideViewPr>
    <p:cSldViewPr snapToGrid="0" snapToObjects="1">
      <p:cViewPr>
        <p:scale>
          <a:sx n="85" d="100"/>
          <a:sy n="85" d="100"/>
        </p:scale>
        <p:origin x="5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11" Type="http://schemas.openxmlformats.org/officeDocument/2006/relationships/hyperlink" Target="http://www.cs.utexas.edu/users/inderjit/public_papers/kdd_spectral_kernelkmeans.pdf" TargetMode="External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6" Type="http://schemas.openxmlformats.org/officeDocument/2006/relationships/image" Target="../media/image18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6.wmf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2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85800" y="4577933"/>
            <a:ext cx="7456311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Meng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Jiang</a:t>
            </a:r>
          </a:p>
          <a:p>
            <a:pPr algn="l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CSE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40647/60647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Science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Fall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2017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Introduction to Data Mining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85800" y="2743136"/>
            <a:ext cx="7772400" cy="2268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Chapter 10.</a:t>
            </a:r>
            <a:br>
              <a:rPr lang="en-US" altLang="zh-CN" dirty="0" smtClean="0">
                <a:solidFill>
                  <a:srgbClr val="C00000"/>
                </a:solidFill>
              </a:rPr>
            </a:br>
            <a:r>
              <a:rPr lang="en-US" altLang="zh-CN" dirty="0" smtClean="0">
                <a:solidFill>
                  <a:srgbClr val="C00000"/>
                </a:solidFill>
              </a:rPr>
              <a:t>Cluster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Analysis: </a:t>
            </a:r>
            <a:r>
              <a:rPr lang="en-US" altLang="zh-CN" dirty="0" smtClean="0">
                <a:solidFill>
                  <a:srgbClr val="C00000"/>
                </a:solidFill>
              </a:rPr>
              <a:t>Kernel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K-Means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References: (II) </a:t>
            </a:r>
            <a:r>
              <a:rPr lang="en-US" altLang="zh-CN" dirty="0">
                <a:ea typeface="SimSun" panose="02010600030101010101" pitchFamily="2" charset="-122"/>
              </a:rPr>
              <a:t>Partitioning </a:t>
            </a:r>
            <a:r>
              <a:rPr lang="en-US" altLang="zh-CN" dirty="0" smtClean="0">
                <a:ea typeface="SimSun" panose="02010600030101010101" pitchFamily="2" charset="-122"/>
              </a:rPr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J. </a:t>
            </a:r>
            <a:r>
              <a:rPr lang="en-US" dirty="0" err="1" smtClean="0"/>
              <a:t>MacQueen</a:t>
            </a:r>
            <a:r>
              <a:rPr lang="en-US" dirty="0" smtClean="0"/>
              <a:t>. Some Methods for Classification and Analysis of Multivariate Observations. In Proc. of the 5th Berkeley </a:t>
            </a:r>
            <a:r>
              <a:rPr lang="en-US" dirty="0" err="1" smtClean="0"/>
              <a:t>Symp</a:t>
            </a:r>
            <a:r>
              <a:rPr lang="en-US" dirty="0" smtClean="0"/>
              <a:t>. on Mathematical Statistics and Probability, 1967</a:t>
            </a:r>
          </a:p>
          <a:p>
            <a:r>
              <a:rPr lang="en-US" dirty="0" smtClean="0"/>
              <a:t>S. Lloyd. Least Squares Quantization in PCM. IEEE Trans. on Information Theory, 28(2), 1982</a:t>
            </a:r>
          </a:p>
          <a:p>
            <a:r>
              <a:rPr lang="en-US" altLang="zh-CN" dirty="0" smtClean="0"/>
              <a:t>A. K. Jain and R. C. </a:t>
            </a:r>
            <a:r>
              <a:rPr lang="en-US" altLang="zh-CN" dirty="0" err="1" smtClean="0"/>
              <a:t>Dubes</a:t>
            </a:r>
            <a:r>
              <a:rPr lang="en-US" altLang="zh-CN" dirty="0" smtClean="0"/>
              <a:t>. Algorithms for Clustering Data. Prentice Hall, 1988</a:t>
            </a:r>
          </a:p>
          <a:p>
            <a:r>
              <a:rPr lang="en-US" altLang="zh-CN" dirty="0" smtClean="0"/>
              <a:t>R. Ng and J. Han. Efficient and Effective Clustering Method for Spatial Data Mining. VLDB'94</a:t>
            </a:r>
          </a:p>
          <a:p>
            <a:r>
              <a:rPr lang="en-US" dirty="0" smtClean="0"/>
              <a:t>B. </a:t>
            </a:r>
            <a:r>
              <a:rPr lang="en-US" dirty="0" err="1" smtClean="0"/>
              <a:t>Schölkopf</a:t>
            </a:r>
            <a:r>
              <a:rPr lang="en-US" dirty="0" smtClean="0"/>
              <a:t>, A. </a:t>
            </a:r>
            <a:r>
              <a:rPr lang="en-US" dirty="0" err="1" smtClean="0"/>
              <a:t>Smola</a:t>
            </a:r>
            <a:r>
              <a:rPr lang="en-US" dirty="0" smtClean="0"/>
              <a:t>, and K. R. Müller. Nonlinear Component Analysis as a Kernel Eigenvalue Problem. Neural computation, 10(5):1299–1319, 1998</a:t>
            </a:r>
            <a:endParaRPr lang="en-US" altLang="zh-CN" dirty="0" smtClean="0"/>
          </a:p>
          <a:p>
            <a:r>
              <a:rPr lang="en-US" dirty="0" smtClean="0"/>
              <a:t>I. S. </a:t>
            </a:r>
            <a:r>
              <a:rPr lang="en-US" dirty="0" err="1" smtClean="0"/>
              <a:t>Dhillon</a:t>
            </a:r>
            <a:r>
              <a:rPr lang="en-US" dirty="0" smtClean="0"/>
              <a:t>, Y. Guan, and B. </a:t>
            </a:r>
            <a:r>
              <a:rPr lang="en-US" dirty="0" err="1" smtClean="0"/>
              <a:t>Kulis</a:t>
            </a:r>
            <a:r>
              <a:rPr lang="en-US" dirty="0" smtClean="0"/>
              <a:t>. Kernel K-Means: Spectral Clustering and Normalized Cuts. KDD’04</a:t>
            </a:r>
          </a:p>
          <a:p>
            <a:r>
              <a:rPr lang="en-US" dirty="0" smtClean="0"/>
              <a:t>D. Arthur and S. </a:t>
            </a:r>
            <a:r>
              <a:rPr lang="en-US" dirty="0" err="1" smtClean="0"/>
              <a:t>Vassilvitskii</a:t>
            </a:r>
            <a:r>
              <a:rPr lang="en-US" dirty="0" smtClean="0"/>
              <a:t>. K-means++: The Advantages of Careful Seeding. SODA’07</a:t>
            </a:r>
          </a:p>
          <a:p>
            <a:r>
              <a:rPr lang="en-US" dirty="0" smtClean="0"/>
              <a:t>C. K. Reddy and B. </a:t>
            </a:r>
            <a:r>
              <a:rPr lang="en-US" dirty="0" err="1" smtClean="0"/>
              <a:t>Vinzamuri</a:t>
            </a:r>
            <a:r>
              <a:rPr lang="en-US" dirty="0" smtClean="0"/>
              <a:t>. A Survey of </a:t>
            </a:r>
            <a:r>
              <a:rPr lang="en-US" dirty="0" err="1" smtClean="0"/>
              <a:t>Partitional</a:t>
            </a:r>
            <a:r>
              <a:rPr lang="en-US" dirty="0" smtClean="0"/>
              <a:t> and Hierarchical Clustering Algorithms</a:t>
            </a:r>
            <a:r>
              <a:rPr lang="en-US" altLang="en-US" dirty="0" smtClean="0"/>
              <a:t>, in (Chap. 4) Aggarwal and Reddy (eds.), Data Clustering: Algorithms and Applications. CRC Press, 2014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5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kern="0" dirty="0"/>
              <a:t>Partitioning-Based Clustering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  <a:r>
              <a:rPr lang="en-US" altLang="zh-CN" dirty="0" smtClean="0"/>
              <a:t>Basic Concepts of Partitioning Algorithms</a:t>
            </a:r>
            <a:endParaRPr lang="en-US" dirty="0" smtClean="0"/>
          </a:p>
          <a:p>
            <a:r>
              <a:rPr lang="en-US" altLang="zh-CN" dirty="0" smtClean="0"/>
              <a:t> The K-Means Clustering Method</a:t>
            </a:r>
            <a:endParaRPr lang="en-US" dirty="0" smtClean="0"/>
          </a:p>
          <a:p>
            <a:r>
              <a:rPr lang="en-US" altLang="en-US" dirty="0" smtClean="0"/>
              <a:t> </a:t>
            </a:r>
            <a:r>
              <a:rPr lang="en-US" altLang="zh-CN" dirty="0" smtClean="0"/>
              <a:t>Initialization of K-Means Clustering</a:t>
            </a:r>
            <a:endParaRPr lang="en-US" dirty="0" smtClean="0"/>
          </a:p>
          <a:p>
            <a:r>
              <a:rPr lang="en-US" altLang="en-US" dirty="0" smtClean="0"/>
              <a:t> </a:t>
            </a:r>
            <a:r>
              <a:rPr lang="en-US" altLang="zh-CN" dirty="0" smtClean="0"/>
              <a:t>The K-</a:t>
            </a:r>
            <a:r>
              <a:rPr lang="en-US" altLang="zh-CN" dirty="0" err="1" smtClean="0"/>
              <a:t>Medoids</a:t>
            </a:r>
            <a:r>
              <a:rPr lang="en-US" altLang="zh-CN" dirty="0" smtClean="0"/>
              <a:t> Clustering Method</a:t>
            </a:r>
            <a:endParaRPr lang="en-US" altLang="en-US" dirty="0" smtClean="0"/>
          </a:p>
          <a:p>
            <a:r>
              <a:rPr lang="en-US" altLang="zh-CN" dirty="0" smtClean="0"/>
              <a:t> The K-Medians and K-Modes Clustering Methods</a:t>
            </a:r>
            <a:endParaRPr lang="en-US" altLang="en-US" dirty="0" smtClean="0"/>
          </a:p>
          <a:p>
            <a:r>
              <a:rPr lang="en-US" b="1" dirty="0" smtClean="0"/>
              <a:t> </a:t>
            </a:r>
            <a:r>
              <a:rPr lang="en-US" altLang="zh-CN" b="1" dirty="0" smtClean="0"/>
              <a:t>The Kernel K-Means Clustering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0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Kernel 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86713" cy="5121275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Kernel K-Means can be used </a:t>
            </a:r>
            <a:r>
              <a:rPr lang="en-US" altLang="ko-KR" dirty="0" smtClean="0"/>
              <a:t>to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ko-KR" dirty="0" smtClean="0"/>
              <a:t>detect </a:t>
            </a:r>
            <a:r>
              <a:rPr lang="en-US" altLang="ko-KR" dirty="0"/>
              <a:t>non-convex clusters</a:t>
            </a:r>
          </a:p>
          <a:p>
            <a:pPr lvl="1"/>
            <a:r>
              <a:rPr lang="en-US" altLang="ko-KR" dirty="0"/>
              <a:t>K-Means can only detect </a:t>
            </a:r>
            <a:r>
              <a:rPr lang="en-US" altLang="ko-KR" dirty="0" smtClean="0"/>
              <a:t>clusters</a:t>
            </a:r>
            <a:endParaRPr lang="zh-CN" altLang="en-US" dirty="0" smtClean="0"/>
          </a:p>
          <a:p>
            <a:pPr marL="457200" lvl="1" indent="0">
              <a:buNone/>
            </a:pPr>
            <a:r>
              <a:rPr lang="zh-CN" altLang="en-US" dirty="0"/>
              <a:t>	</a:t>
            </a:r>
            <a:r>
              <a:rPr lang="en-US" altLang="ko-KR" dirty="0" smtClean="0"/>
              <a:t>that </a:t>
            </a:r>
            <a:r>
              <a:rPr lang="en-US" altLang="ko-KR" dirty="0"/>
              <a:t>are linearly separable</a:t>
            </a:r>
          </a:p>
          <a:p>
            <a:r>
              <a:rPr lang="en-US" altLang="ko-KR" dirty="0"/>
              <a:t>Idea: Project data onto the high-dimensional kernel space, </a:t>
            </a:r>
            <a:r>
              <a:rPr lang="en-US" altLang="ko-KR" dirty="0" smtClean="0"/>
              <a:t>and </a:t>
            </a:r>
            <a:r>
              <a:rPr lang="en-US" altLang="ko-KR" dirty="0"/>
              <a:t>then perform K-Means clustering</a:t>
            </a:r>
          </a:p>
          <a:p>
            <a:pPr lvl="1"/>
            <a:r>
              <a:rPr lang="en-US" altLang="ko-KR" dirty="0"/>
              <a:t>Map data points in the input space onto a high-dimensional feature space using the kernel function</a:t>
            </a:r>
          </a:p>
          <a:p>
            <a:pPr lvl="1"/>
            <a:r>
              <a:rPr lang="en-US" altLang="ko-KR" dirty="0"/>
              <a:t>Perform K-Means on the mapped feature space</a:t>
            </a:r>
          </a:p>
          <a:p>
            <a:r>
              <a:rPr lang="en-US" altLang="ko-KR" dirty="0"/>
              <a:t>Computational complexity is higher than K-Means </a:t>
            </a:r>
          </a:p>
          <a:p>
            <a:pPr lvl="1"/>
            <a:r>
              <a:rPr lang="en-US" dirty="0"/>
              <a:t>Need to compute and store n x n kernel matrix </a:t>
            </a:r>
            <a:r>
              <a:rPr lang="en-US" altLang="ko-KR" dirty="0"/>
              <a:t>generated from the kernel function on the original data</a:t>
            </a:r>
          </a:p>
          <a:p>
            <a:r>
              <a:rPr lang="en-US" altLang="ko-KR" dirty="0"/>
              <a:t>The widely studied spectral clustering can be considered as a variant of Kernel K-Means </a:t>
            </a:r>
            <a:r>
              <a:rPr lang="en-US" altLang="ko-KR" dirty="0" smtClean="0"/>
              <a:t>clustering</a:t>
            </a:r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492" y="1285875"/>
            <a:ext cx="1989333" cy="163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0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>
                <a:ea typeface="Gulim" panose="020B0600000101010101" pitchFamily="34" charset="-127"/>
              </a:rPr>
              <a:t>Kernel Functions and Kernel 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000" dirty="0">
                <a:ea typeface="Gulim" panose="020B0600000101010101" pitchFamily="34" charset="-127"/>
              </a:rPr>
              <a:t> Typical kernel functions:</a:t>
            </a:r>
          </a:p>
          <a:p>
            <a:pPr lvl="1">
              <a:spcAft>
                <a:spcPts val="600"/>
              </a:spcAft>
            </a:pPr>
            <a:r>
              <a:rPr lang="en-US" altLang="ko-KR" sz="2000" dirty="0">
                <a:ea typeface="Gulim" panose="020B0600000101010101" pitchFamily="34" charset="-127"/>
              </a:rPr>
              <a:t>Polynomial kernel of degree h:  </a:t>
            </a:r>
            <a:r>
              <a:rPr lang="en-US" altLang="ko-KR" sz="2000" i="1" dirty="0">
                <a:ea typeface="Gulim" panose="020B0600000101010101" pitchFamily="34" charset="-127"/>
              </a:rPr>
              <a:t>K</a:t>
            </a:r>
            <a:r>
              <a:rPr lang="en-US" altLang="ko-KR" sz="2000" dirty="0">
                <a:ea typeface="Gulim" panose="020B0600000101010101" pitchFamily="34" charset="-127"/>
              </a:rPr>
              <a:t>(</a:t>
            </a:r>
            <a:r>
              <a:rPr lang="en-US" altLang="ko-KR" sz="2000" b="1" i="1" dirty="0">
                <a:ea typeface="Gulim" panose="020B0600000101010101" pitchFamily="34" charset="-127"/>
              </a:rPr>
              <a:t>X</a:t>
            </a:r>
            <a:r>
              <a:rPr lang="en-US" altLang="ko-KR" sz="2000" i="1" baseline="-25000" dirty="0">
                <a:ea typeface="Gulim" panose="020B0600000101010101" pitchFamily="34" charset="-127"/>
              </a:rPr>
              <a:t>i</a:t>
            </a:r>
            <a:r>
              <a:rPr lang="en-US" altLang="ko-KR" sz="2000" dirty="0">
                <a:ea typeface="Gulim" panose="020B0600000101010101" pitchFamily="34" charset="-127"/>
              </a:rPr>
              <a:t>, </a:t>
            </a:r>
            <a:r>
              <a:rPr lang="en-US" altLang="ko-KR" sz="2000" b="1" i="1" dirty="0" err="1">
                <a:ea typeface="Gulim" panose="020B0600000101010101" pitchFamily="34" charset="-127"/>
              </a:rPr>
              <a:t>X</a:t>
            </a:r>
            <a:r>
              <a:rPr lang="en-US" altLang="ko-KR" sz="2000" b="1" i="1" baseline="-25000" dirty="0" err="1">
                <a:ea typeface="Gulim" panose="020B0600000101010101" pitchFamily="34" charset="-127"/>
              </a:rPr>
              <a:t>j</a:t>
            </a:r>
            <a:r>
              <a:rPr lang="en-US" altLang="ko-KR" sz="2000" dirty="0">
                <a:ea typeface="Gulim" panose="020B0600000101010101" pitchFamily="34" charset="-127"/>
              </a:rPr>
              <a:t>) = (</a:t>
            </a:r>
            <a:r>
              <a:rPr lang="en-US" altLang="ko-KR" sz="2000" b="1" i="1" dirty="0" err="1">
                <a:ea typeface="Gulim" panose="020B0600000101010101" pitchFamily="34" charset="-127"/>
              </a:rPr>
              <a:t>X</a:t>
            </a:r>
            <a:r>
              <a:rPr lang="en-US" altLang="ko-KR" sz="2000" b="1" i="1" baseline="-25000" dirty="0" err="1">
                <a:ea typeface="Gulim" panose="020B0600000101010101" pitchFamily="34" charset="-127"/>
              </a:rPr>
              <a:t>i</a:t>
            </a:r>
            <a:r>
              <a:rPr lang="en-US" altLang="ko-KR" sz="2000" dirty="0" err="1">
                <a:ea typeface="Gulim" panose="020B0600000101010101" pitchFamily="34" charset="-127"/>
              </a:rPr>
              <a:t>∙</a:t>
            </a:r>
            <a:r>
              <a:rPr lang="en-US" altLang="ko-KR" sz="2000" b="1" i="1" dirty="0" err="1">
                <a:ea typeface="Gulim" panose="020B0600000101010101" pitchFamily="34" charset="-127"/>
              </a:rPr>
              <a:t>X</a:t>
            </a:r>
            <a:r>
              <a:rPr lang="en-US" altLang="ko-KR" sz="2000" b="1" i="1" baseline="-25000" dirty="0" err="1">
                <a:ea typeface="Gulim" panose="020B0600000101010101" pitchFamily="34" charset="-127"/>
              </a:rPr>
              <a:t>j</a:t>
            </a:r>
            <a:r>
              <a:rPr lang="en-US" altLang="ko-KR" sz="2000" dirty="0">
                <a:ea typeface="Gulim" panose="020B0600000101010101" pitchFamily="34" charset="-127"/>
              </a:rPr>
              <a:t> + </a:t>
            </a:r>
            <a:r>
              <a:rPr lang="en-US" altLang="zh-CN" sz="2000" dirty="0" smtClean="0">
                <a:ea typeface="Gulim" panose="020B0600000101010101" pitchFamily="34" charset="-127"/>
              </a:rPr>
              <a:t>c</a:t>
            </a:r>
            <a:r>
              <a:rPr lang="en-US" altLang="ko-KR" sz="2000" dirty="0" smtClean="0">
                <a:ea typeface="Gulim" panose="020B0600000101010101" pitchFamily="34" charset="-127"/>
              </a:rPr>
              <a:t>)</a:t>
            </a:r>
            <a:r>
              <a:rPr lang="en-US" altLang="ko-KR" sz="2000" baseline="30000" dirty="0" smtClean="0">
                <a:ea typeface="Gulim" panose="020B0600000101010101" pitchFamily="34" charset="-127"/>
              </a:rPr>
              <a:t>h</a:t>
            </a:r>
            <a:endParaRPr lang="en-US" altLang="ko-KR" sz="2000" baseline="30000" dirty="0">
              <a:ea typeface="Gulim" panose="020B0600000101010101" pitchFamily="34" charset="-127"/>
            </a:endParaRPr>
          </a:p>
          <a:p>
            <a:pPr lvl="1">
              <a:spcAft>
                <a:spcPts val="600"/>
              </a:spcAft>
            </a:pPr>
            <a:r>
              <a:rPr lang="en-US" altLang="ko-KR" sz="2000" dirty="0">
                <a:ea typeface="Gulim" panose="020B0600000101010101" pitchFamily="34" charset="-127"/>
              </a:rPr>
              <a:t>Gaussian radial basis function (RBF) kernel: </a:t>
            </a:r>
            <a:r>
              <a:rPr lang="en-US" altLang="ko-KR" sz="2000" i="1" dirty="0">
                <a:ea typeface="Gulim" panose="020B0600000101010101" pitchFamily="34" charset="-127"/>
              </a:rPr>
              <a:t>K</a:t>
            </a:r>
            <a:r>
              <a:rPr lang="en-US" altLang="ko-KR" sz="2000" dirty="0">
                <a:ea typeface="Gulim" panose="020B0600000101010101" pitchFamily="34" charset="-127"/>
              </a:rPr>
              <a:t>(</a:t>
            </a:r>
            <a:r>
              <a:rPr lang="en-US" altLang="ko-KR" sz="2000" b="1" i="1" dirty="0">
                <a:ea typeface="Gulim" panose="020B0600000101010101" pitchFamily="34" charset="-127"/>
              </a:rPr>
              <a:t>X</a:t>
            </a:r>
            <a:r>
              <a:rPr lang="en-US" altLang="ko-KR" sz="2000" i="1" baseline="-25000" dirty="0">
                <a:ea typeface="Gulim" panose="020B0600000101010101" pitchFamily="34" charset="-127"/>
              </a:rPr>
              <a:t>i</a:t>
            </a:r>
            <a:r>
              <a:rPr lang="en-US" altLang="ko-KR" sz="2000" dirty="0">
                <a:ea typeface="Gulim" panose="020B0600000101010101" pitchFamily="34" charset="-127"/>
              </a:rPr>
              <a:t>, </a:t>
            </a:r>
            <a:r>
              <a:rPr lang="en-US" altLang="ko-KR" sz="2000" b="1" i="1" dirty="0" err="1">
                <a:ea typeface="Gulim" panose="020B0600000101010101" pitchFamily="34" charset="-127"/>
              </a:rPr>
              <a:t>X</a:t>
            </a:r>
            <a:r>
              <a:rPr lang="en-US" altLang="ko-KR" sz="2000" b="1" i="1" baseline="-25000" dirty="0" err="1">
                <a:ea typeface="Gulim" panose="020B0600000101010101" pitchFamily="34" charset="-127"/>
              </a:rPr>
              <a:t>j</a:t>
            </a:r>
            <a:r>
              <a:rPr lang="en-US" altLang="ko-KR" sz="2000" dirty="0">
                <a:ea typeface="Gulim" panose="020B0600000101010101" pitchFamily="34" charset="-127"/>
              </a:rPr>
              <a:t>) = </a:t>
            </a:r>
          </a:p>
          <a:p>
            <a:pPr lvl="1">
              <a:spcAft>
                <a:spcPts val="600"/>
              </a:spcAft>
            </a:pPr>
            <a:r>
              <a:rPr lang="en-US" altLang="ko-KR" sz="2000" dirty="0">
                <a:ea typeface="Gulim" panose="020B0600000101010101" pitchFamily="34" charset="-127"/>
              </a:rPr>
              <a:t>Sigmoid kernel: </a:t>
            </a:r>
            <a:r>
              <a:rPr lang="en-US" altLang="ko-KR" sz="2000" i="1" dirty="0">
                <a:ea typeface="Gulim" panose="020B0600000101010101" pitchFamily="34" charset="-127"/>
              </a:rPr>
              <a:t>K</a:t>
            </a:r>
            <a:r>
              <a:rPr lang="en-US" altLang="ko-KR" sz="2000" dirty="0">
                <a:ea typeface="Gulim" panose="020B0600000101010101" pitchFamily="34" charset="-127"/>
              </a:rPr>
              <a:t>(</a:t>
            </a:r>
            <a:r>
              <a:rPr lang="en-US" altLang="ko-KR" sz="2000" b="1" i="1" dirty="0">
                <a:ea typeface="Gulim" panose="020B0600000101010101" pitchFamily="34" charset="-127"/>
              </a:rPr>
              <a:t>X</a:t>
            </a:r>
            <a:r>
              <a:rPr lang="en-US" altLang="ko-KR" sz="2000" i="1" baseline="-25000" dirty="0">
                <a:ea typeface="Gulim" panose="020B0600000101010101" pitchFamily="34" charset="-127"/>
              </a:rPr>
              <a:t>i</a:t>
            </a:r>
            <a:r>
              <a:rPr lang="en-US" altLang="ko-KR" sz="2000" dirty="0">
                <a:ea typeface="Gulim" panose="020B0600000101010101" pitchFamily="34" charset="-127"/>
              </a:rPr>
              <a:t>, </a:t>
            </a:r>
            <a:r>
              <a:rPr lang="en-US" altLang="ko-KR" sz="2000" b="1" i="1" dirty="0" err="1">
                <a:ea typeface="Gulim" panose="020B0600000101010101" pitchFamily="34" charset="-127"/>
              </a:rPr>
              <a:t>X</a:t>
            </a:r>
            <a:r>
              <a:rPr lang="en-US" altLang="ko-KR" sz="2000" b="1" i="1" baseline="-25000" dirty="0" err="1">
                <a:ea typeface="Gulim" panose="020B0600000101010101" pitchFamily="34" charset="-127"/>
              </a:rPr>
              <a:t>j</a:t>
            </a:r>
            <a:r>
              <a:rPr lang="en-US" altLang="ko-KR" sz="2000" dirty="0">
                <a:ea typeface="Gulim" panose="020B0600000101010101" pitchFamily="34" charset="-127"/>
              </a:rPr>
              <a:t>) = </a:t>
            </a:r>
            <a:r>
              <a:rPr lang="en-US" altLang="ko-KR" sz="2000" dirty="0" err="1">
                <a:ea typeface="Gulim" panose="020B0600000101010101" pitchFamily="34" charset="-127"/>
              </a:rPr>
              <a:t>tanh</a:t>
            </a:r>
            <a:r>
              <a:rPr lang="en-US" altLang="ko-KR" sz="2000" dirty="0">
                <a:ea typeface="Gulim" panose="020B0600000101010101" pitchFamily="34" charset="-127"/>
              </a:rPr>
              <a:t>(</a:t>
            </a:r>
            <a:r>
              <a:rPr lang="el-GR" altLang="ko-KR" sz="2000" dirty="0">
                <a:ea typeface="Gulim" panose="020B0600000101010101" pitchFamily="34" charset="-127"/>
              </a:rPr>
              <a:t>κ</a:t>
            </a:r>
            <a:r>
              <a:rPr lang="en-US" altLang="ko-KR" sz="2000" b="1" i="1" dirty="0" err="1">
                <a:ea typeface="Gulim" panose="020B0600000101010101" pitchFamily="34" charset="-127"/>
              </a:rPr>
              <a:t>X</a:t>
            </a:r>
            <a:r>
              <a:rPr lang="en-US" altLang="ko-KR" sz="2000" b="1" i="1" baseline="-25000" dirty="0" err="1">
                <a:ea typeface="Gulim" panose="020B0600000101010101" pitchFamily="34" charset="-127"/>
              </a:rPr>
              <a:t>i</a:t>
            </a:r>
            <a:r>
              <a:rPr lang="en-US" altLang="ko-KR" sz="2000" dirty="0" err="1">
                <a:ea typeface="Gulim" panose="020B0600000101010101" pitchFamily="34" charset="-127"/>
              </a:rPr>
              <a:t>∙</a:t>
            </a:r>
            <a:r>
              <a:rPr lang="en-US" altLang="ko-KR" sz="2000" b="1" i="1" dirty="0" err="1">
                <a:ea typeface="Gulim" panose="020B0600000101010101" pitchFamily="34" charset="-127"/>
              </a:rPr>
              <a:t>X</a:t>
            </a:r>
            <a:r>
              <a:rPr lang="en-US" altLang="ko-KR" sz="2000" b="1" i="1" baseline="-25000" dirty="0" err="1">
                <a:ea typeface="Gulim" panose="020B0600000101010101" pitchFamily="34" charset="-127"/>
              </a:rPr>
              <a:t>j</a:t>
            </a:r>
            <a:r>
              <a:rPr lang="en-US" altLang="ko-KR" sz="2000" dirty="0">
                <a:ea typeface="Gulim" panose="020B0600000101010101" pitchFamily="34" charset="-127"/>
              </a:rPr>
              <a:t> −</a:t>
            </a:r>
            <a:r>
              <a:rPr lang="el-GR" altLang="ko-KR" sz="2000" dirty="0">
                <a:ea typeface="Gulim" panose="020B0600000101010101" pitchFamily="34" charset="-127"/>
              </a:rPr>
              <a:t>δ</a:t>
            </a:r>
            <a:r>
              <a:rPr lang="en-US" altLang="ko-KR" sz="2000" dirty="0">
                <a:ea typeface="Gulim" panose="020B0600000101010101" pitchFamily="34" charset="-127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altLang="ko-KR" sz="2000" dirty="0">
                <a:ea typeface="Gulim" panose="020B0600000101010101" pitchFamily="34" charset="-127"/>
              </a:rPr>
              <a:t>The formula for </a:t>
            </a:r>
            <a:r>
              <a:rPr lang="en-US" altLang="ko-KR" sz="2000" b="1" dirty="0">
                <a:solidFill>
                  <a:srgbClr val="00B050"/>
                </a:solidFill>
                <a:ea typeface="Gulim" panose="020B0600000101010101" pitchFamily="34" charset="-127"/>
              </a:rPr>
              <a:t>kernel matrix</a:t>
            </a:r>
            <a:r>
              <a:rPr lang="en-US" altLang="ko-KR" sz="2000" b="1" dirty="0">
                <a:solidFill>
                  <a:srgbClr val="FF0000"/>
                </a:solidFill>
                <a:ea typeface="Gulim" panose="020B0600000101010101" pitchFamily="34" charset="-127"/>
              </a:rPr>
              <a:t> </a:t>
            </a:r>
            <a:r>
              <a:rPr lang="en-US" altLang="ko-KR" sz="2000" dirty="0">
                <a:ea typeface="Gulim" panose="020B0600000101010101" pitchFamily="34" charset="-127"/>
              </a:rPr>
              <a:t>K for any two points x</a:t>
            </a:r>
            <a:r>
              <a:rPr lang="en-US" altLang="ko-KR" sz="2000" baseline="-25000" dirty="0">
                <a:ea typeface="Gulim" panose="020B0600000101010101" pitchFamily="34" charset="-127"/>
              </a:rPr>
              <a:t>i</a:t>
            </a:r>
            <a:r>
              <a:rPr lang="en-US" altLang="ko-KR" sz="2000" dirty="0">
                <a:ea typeface="Gulim" panose="020B0600000101010101" pitchFamily="34" charset="-127"/>
              </a:rPr>
              <a:t>, </a:t>
            </a:r>
            <a:r>
              <a:rPr lang="en-US" altLang="ko-KR" sz="2000" dirty="0" err="1">
                <a:ea typeface="Gulim" panose="020B0600000101010101" pitchFamily="34" charset="-127"/>
              </a:rPr>
              <a:t>x</a:t>
            </a:r>
            <a:r>
              <a:rPr lang="en-US" altLang="ko-KR" sz="2000" baseline="-25000" dirty="0" err="1">
                <a:ea typeface="Gulim" panose="020B0600000101010101" pitchFamily="34" charset="-127"/>
              </a:rPr>
              <a:t>j</a:t>
            </a:r>
            <a:r>
              <a:rPr lang="en-US" altLang="ko-KR" sz="2000" dirty="0">
                <a:ea typeface="Gulim" panose="020B0600000101010101" pitchFamily="34" charset="-127"/>
              </a:rPr>
              <a:t> </a:t>
            </a:r>
            <a:r>
              <a:rPr lang="az-Cyrl-AZ" altLang="ko-KR" sz="2000" dirty="0">
                <a:ea typeface="Gulim" panose="020B0600000101010101" pitchFamily="34" charset="-127"/>
              </a:rPr>
              <a:t>є </a:t>
            </a:r>
            <a:r>
              <a:rPr lang="en-US" altLang="ko-KR" sz="2000" dirty="0" err="1">
                <a:ea typeface="Gulim" panose="020B0600000101010101" pitchFamily="34" charset="-127"/>
              </a:rPr>
              <a:t>C</a:t>
            </a:r>
            <a:r>
              <a:rPr lang="en-US" altLang="ko-KR" sz="2000" baseline="-25000" dirty="0" err="1">
                <a:ea typeface="Gulim" panose="020B0600000101010101" pitchFamily="34" charset="-127"/>
              </a:rPr>
              <a:t>k</a:t>
            </a:r>
            <a:r>
              <a:rPr lang="en-US" altLang="ko-KR" sz="2000" dirty="0">
                <a:ea typeface="Gulim" panose="020B0600000101010101" pitchFamily="34" charset="-127"/>
              </a:rPr>
              <a:t> is</a:t>
            </a:r>
          </a:p>
          <a:p>
            <a:pPr>
              <a:spcAft>
                <a:spcPts val="600"/>
              </a:spcAft>
            </a:pPr>
            <a:r>
              <a:rPr lang="en-US" altLang="ko-KR" sz="2000" dirty="0">
                <a:ea typeface="Gulim" panose="020B0600000101010101" pitchFamily="34" charset="-127"/>
              </a:rPr>
              <a:t>The SSE criterion of </a:t>
            </a:r>
            <a:r>
              <a:rPr lang="en-US" altLang="ko-KR" sz="2000" i="1" dirty="0">
                <a:ea typeface="Gulim" panose="020B0600000101010101" pitchFamily="34" charset="-127"/>
              </a:rPr>
              <a:t>kernel K-means</a:t>
            </a:r>
            <a:r>
              <a:rPr lang="en-US" altLang="ko-KR" sz="2000" dirty="0">
                <a:ea typeface="Gulim" panose="020B0600000101010101" pitchFamily="34" charset="-127"/>
              </a:rPr>
              <a:t>: </a:t>
            </a:r>
          </a:p>
          <a:p>
            <a:pPr lvl="1">
              <a:spcAft>
                <a:spcPts val="600"/>
              </a:spcAft>
            </a:pPr>
            <a:endParaRPr lang="zh-CN" altLang="en-US" sz="2000" dirty="0" smtClean="0">
              <a:ea typeface="Gulim" panose="020B0600000101010101" pitchFamily="34" charset="-127"/>
            </a:endParaRPr>
          </a:p>
          <a:p>
            <a:pPr lvl="1">
              <a:spcAft>
                <a:spcPts val="600"/>
              </a:spcAft>
            </a:pPr>
            <a:r>
              <a:rPr lang="en-US" altLang="ko-KR" sz="2000" dirty="0" smtClean="0">
                <a:ea typeface="Gulim" panose="020B0600000101010101" pitchFamily="34" charset="-127"/>
              </a:rPr>
              <a:t>The </a:t>
            </a:r>
            <a:r>
              <a:rPr lang="en-US" altLang="ko-KR" sz="2000" dirty="0">
                <a:ea typeface="Gulim" panose="020B0600000101010101" pitchFamily="34" charset="-127"/>
              </a:rPr>
              <a:t>formula for the cluster centroid: </a:t>
            </a:r>
          </a:p>
          <a:p>
            <a:pPr marL="0" indent="0">
              <a:spcAft>
                <a:spcPts val="600"/>
              </a:spcAft>
              <a:buNone/>
            </a:pPr>
            <a:endParaRPr lang="en-US" altLang="ko-KR" sz="2000" dirty="0">
              <a:ea typeface="Gulim" panose="020B0600000101010101" pitchFamily="34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745372" y="3802608"/>
          <a:ext cx="3067968" cy="729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3" imgW="1841400" imgH="469800" progId="Equation.DSMT4">
                  <p:embed/>
                </p:oleObj>
              </mc:Choice>
              <mc:Fallback>
                <p:oleObj name="Equation" r:id="rId3" imgW="18414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45372" y="3802608"/>
                        <a:ext cx="3067968" cy="729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802649" y="4576393"/>
          <a:ext cx="1750551" cy="983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5" imgW="863280" imgH="596880" progId="Equation.DSMT4">
                  <p:embed/>
                </p:oleObj>
              </mc:Choice>
              <mc:Fallback>
                <p:oleObj name="Equation" r:id="rId5" imgW="86328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02649" y="4576393"/>
                        <a:ext cx="1750551" cy="983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7315199" y="3388659"/>
          <a:ext cx="1714501" cy="369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7" imgW="1218960" imgH="253800" progId="Equation.DSMT4">
                  <p:embed/>
                </p:oleObj>
              </mc:Choice>
              <mc:Fallback>
                <p:oleObj name="Equation" r:id="rId7" imgW="1218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15199" y="3388659"/>
                        <a:ext cx="1714501" cy="369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6869661" y="2425427"/>
          <a:ext cx="1453480" cy="43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9" imgW="749160" imgH="228600" progId="Equation.DSMT4">
                  <p:embed/>
                </p:oleObj>
              </mc:Choice>
              <mc:Fallback>
                <p:oleObj name="Equation" r:id="rId9" imgW="74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69661" y="2425427"/>
                        <a:ext cx="1453480" cy="43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5866077" y="826961"/>
            <a:ext cx="3218125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 smtClean="0">
                <a:ea typeface="Gulim" panose="020B0600000101010101" pitchFamily="34" charset="-127"/>
              </a:rPr>
              <a:t>Kernel</a:t>
            </a:r>
            <a:r>
              <a:rPr lang="zh-CN" altLang="en-US" b="1" dirty="0" smtClean="0">
                <a:ea typeface="Gulim" panose="020B0600000101010101" pitchFamily="34" charset="-127"/>
              </a:rPr>
              <a:t> </a:t>
            </a:r>
            <a:r>
              <a:rPr lang="en-US" altLang="zh-CN" b="1" dirty="0" smtClean="0">
                <a:ea typeface="Gulim" panose="020B0600000101010101" pitchFamily="34" charset="-127"/>
              </a:rPr>
              <a:t>matrix:</a:t>
            </a:r>
            <a:endParaRPr lang="zh-CN" altLang="en-US" b="1" dirty="0" smtClean="0">
              <a:ea typeface="Gulim" panose="020B0600000101010101" pitchFamily="34" charset="-127"/>
            </a:endParaRPr>
          </a:p>
          <a:p>
            <a:r>
              <a:rPr lang="zh-CN" altLang="en-US" b="1" dirty="0" smtClean="0">
                <a:ea typeface="Gulim" panose="020B0600000101010101" pitchFamily="34" charset="-127"/>
              </a:rPr>
              <a:t>	</a:t>
            </a:r>
            <a:r>
              <a:rPr lang="en-US" altLang="zh-CN" b="1" dirty="0" smtClean="0">
                <a:ea typeface="Gulim" panose="020B0600000101010101" pitchFamily="34" charset="-127"/>
              </a:rPr>
              <a:t>inner-product</a:t>
            </a:r>
            <a:r>
              <a:rPr lang="en-US" altLang="zh-CN" dirty="0" smtClean="0">
                <a:ea typeface="Gulim" panose="020B0600000101010101" pitchFamily="34" charset="-127"/>
              </a:rPr>
              <a:t>(</a:t>
            </a:r>
            <a:r>
              <a:rPr lang="en-US" altLang="zh-CN" dirty="0" err="1" smtClean="0">
                <a:ea typeface="Gulim" panose="020B0600000101010101" pitchFamily="34" charset="-127"/>
              </a:rPr>
              <a:t>i</a:t>
            </a:r>
            <a:r>
              <a:rPr lang="en-US" altLang="zh-CN" dirty="0" smtClean="0">
                <a:ea typeface="Gulim" panose="020B0600000101010101" pitchFamily="34" charset="-127"/>
              </a:rPr>
              <a:t>,</a:t>
            </a:r>
            <a:r>
              <a:rPr lang="zh-CN" altLang="en-US" dirty="0" smtClean="0">
                <a:ea typeface="Gulim" panose="020B0600000101010101" pitchFamily="34" charset="-127"/>
              </a:rPr>
              <a:t> </a:t>
            </a:r>
            <a:r>
              <a:rPr lang="en-US" altLang="zh-CN" dirty="0" smtClean="0">
                <a:ea typeface="Gulim" panose="020B0600000101010101" pitchFamily="34" charset="-127"/>
              </a:rPr>
              <a:t>j)</a:t>
            </a:r>
            <a:r>
              <a:rPr lang="zh-CN" altLang="en-US" dirty="0" smtClean="0">
                <a:ea typeface="Gulim" panose="020B0600000101010101" pitchFamily="34" charset="-127"/>
              </a:rPr>
              <a:t> </a:t>
            </a:r>
            <a:r>
              <a:rPr lang="en-US" altLang="zh-CN" dirty="0" smtClean="0">
                <a:ea typeface="Gulim" panose="020B0600000101010101" pitchFamily="34" charset="-127"/>
              </a:rPr>
              <a:t>matrix</a:t>
            </a:r>
            <a:r>
              <a:rPr lang="zh-CN" altLang="en-US" dirty="0" smtClean="0">
                <a:ea typeface="Gulim" panose="020B0600000101010101" pitchFamily="34" charset="-127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ea typeface="Gulim" panose="020B0600000101010101" pitchFamily="34" charset="-127"/>
              </a:rPr>
              <a:t>√</a:t>
            </a:r>
          </a:p>
          <a:p>
            <a:r>
              <a:rPr lang="zh-CN" altLang="en-US" dirty="0">
                <a:solidFill>
                  <a:srgbClr val="00B050"/>
                </a:solidFill>
                <a:ea typeface="Gulim" panose="020B0600000101010101" pitchFamily="34" charset="-127"/>
              </a:rPr>
              <a:t>	</a:t>
            </a:r>
            <a:r>
              <a:rPr lang="zh-CN" altLang="en-US" dirty="0" smtClean="0">
                <a:solidFill>
                  <a:srgbClr val="00B050"/>
                </a:solidFill>
                <a:ea typeface="Gulim" panose="020B0600000101010101" pitchFamily="34" charset="-127"/>
              </a:rPr>
              <a:t>	</a:t>
            </a:r>
            <a:r>
              <a:rPr lang="en-US" altLang="zh-CN" dirty="0" smtClean="0">
                <a:solidFill>
                  <a:srgbClr val="00B050"/>
                </a:solidFill>
                <a:ea typeface="Gulim" panose="020B0600000101010101" pitchFamily="34" charset="-127"/>
              </a:rPr>
              <a:t>similarity</a:t>
            </a:r>
            <a:endParaRPr lang="zh-CN" altLang="en-US" dirty="0" smtClean="0">
              <a:solidFill>
                <a:srgbClr val="00B050"/>
              </a:solidFill>
              <a:ea typeface="Gulim" panose="020B0600000101010101" pitchFamily="34" charset="-127"/>
            </a:endParaRPr>
          </a:p>
          <a:p>
            <a:r>
              <a:rPr lang="zh-CN" altLang="en-US" dirty="0" smtClean="0">
                <a:ea typeface="Gulim" panose="020B0600000101010101" pitchFamily="34" charset="-127"/>
              </a:rPr>
              <a:t>	</a:t>
            </a:r>
            <a:r>
              <a:rPr lang="en-US" altLang="zh-CN" dirty="0" smtClean="0">
                <a:ea typeface="Gulim" panose="020B0600000101010101" pitchFamily="34" charset="-127"/>
              </a:rPr>
              <a:t>distance(</a:t>
            </a:r>
            <a:r>
              <a:rPr lang="en-US" altLang="zh-CN" dirty="0" err="1" smtClean="0">
                <a:ea typeface="Gulim" panose="020B0600000101010101" pitchFamily="34" charset="-127"/>
              </a:rPr>
              <a:t>i</a:t>
            </a:r>
            <a:r>
              <a:rPr lang="en-US" altLang="zh-CN" dirty="0" smtClean="0">
                <a:ea typeface="Gulim" panose="020B0600000101010101" pitchFamily="34" charset="-127"/>
              </a:rPr>
              <a:t>,</a:t>
            </a:r>
            <a:r>
              <a:rPr lang="zh-CN" altLang="en-US" dirty="0" smtClean="0">
                <a:ea typeface="Gulim" panose="020B0600000101010101" pitchFamily="34" charset="-127"/>
              </a:rPr>
              <a:t> </a:t>
            </a:r>
            <a:r>
              <a:rPr lang="en-US" altLang="zh-CN" dirty="0" smtClean="0">
                <a:ea typeface="Gulim" panose="020B0600000101010101" pitchFamily="34" charset="-127"/>
              </a:rPr>
              <a:t>j)</a:t>
            </a:r>
            <a:r>
              <a:rPr lang="zh-CN" altLang="en-US" dirty="0" smtClean="0">
                <a:ea typeface="Gulim" panose="020B0600000101010101" pitchFamily="34" charset="-127"/>
              </a:rPr>
              <a:t> </a:t>
            </a:r>
            <a:r>
              <a:rPr lang="en-US" altLang="zh-CN" dirty="0" smtClean="0">
                <a:ea typeface="Gulim" panose="020B0600000101010101" pitchFamily="34" charset="-127"/>
              </a:rPr>
              <a:t>matrix</a:t>
            </a:r>
            <a:r>
              <a:rPr lang="zh-CN" altLang="en-US" dirty="0" smtClean="0">
                <a:ea typeface="Gulim" panose="020B0600000101010101" pitchFamily="34" charset="-127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Gulim" panose="020B0600000101010101" pitchFamily="34" charset="-127"/>
              </a:rPr>
              <a:t>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858408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ea typeface="Gulim" panose="020B0600000101010101" pitchFamily="34" charset="-127"/>
              </a:rPr>
              <a:t>Inderjit</a:t>
            </a:r>
            <a:r>
              <a:rPr lang="zh-CN" altLang="en-US" dirty="0">
                <a:solidFill>
                  <a:srgbClr val="FF0000"/>
                </a:solidFill>
                <a:ea typeface="Gulim" panose="020B0600000101010101" pitchFamily="34" charset="-127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Gulim" panose="020B0600000101010101" pitchFamily="34" charset="-127"/>
              </a:rPr>
              <a:t>S.</a:t>
            </a:r>
            <a:r>
              <a:rPr lang="zh-CN" altLang="en-US" dirty="0">
                <a:solidFill>
                  <a:srgbClr val="FF0000"/>
                </a:solidFill>
                <a:ea typeface="Gulim" panose="020B0600000101010101" pitchFamily="34" charset="-127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ea typeface="Gulim" panose="020B0600000101010101" pitchFamily="34" charset="-127"/>
              </a:rPr>
              <a:t>Dhillon</a:t>
            </a:r>
            <a:r>
              <a:rPr lang="en-US" altLang="zh-CN" dirty="0">
                <a:solidFill>
                  <a:srgbClr val="FF0000"/>
                </a:solidFill>
                <a:ea typeface="Gulim" panose="020B0600000101010101" pitchFamily="34" charset="-127"/>
              </a:rPr>
              <a:t>,</a:t>
            </a:r>
            <a:r>
              <a:rPr lang="zh-CN" altLang="en-US" dirty="0">
                <a:solidFill>
                  <a:srgbClr val="FF0000"/>
                </a:solidFill>
                <a:ea typeface="Gulim" panose="020B0600000101010101" pitchFamily="34" charset="-127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ea typeface="Gulim" panose="020B0600000101010101" pitchFamily="34" charset="-127"/>
              </a:rPr>
              <a:t>Yiqiang</a:t>
            </a:r>
            <a:r>
              <a:rPr lang="zh-CN" altLang="en-US" dirty="0">
                <a:solidFill>
                  <a:srgbClr val="FF0000"/>
                </a:solidFill>
                <a:ea typeface="Gulim" panose="020B0600000101010101" pitchFamily="34" charset="-127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Gulim" panose="020B0600000101010101" pitchFamily="34" charset="-127"/>
              </a:rPr>
              <a:t>Guan,</a:t>
            </a:r>
            <a:r>
              <a:rPr lang="zh-CN" altLang="en-US" dirty="0">
                <a:solidFill>
                  <a:srgbClr val="FF0000"/>
                </a:solidFill>
                <a:ea typeface="Gulim" panose="020B0600000101010101" pitchFamily="34" charset="-127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Gulim" panose="020B0600000101010101" pitchFamily="34" charset="-127"/>
              </a:rPr>
              <a:t>Brian</a:t>
            </a:r>
            <a:r>
              <a:rPr lang="zh-CN" altLang="en-US" dirty="0">
                <a:solidFill>
                  <a:srgbClr val="FF0000"/>
                </a:solidFill>
                <a:ea typeface="Gulim" panose="020B0600000101010101" pitchFamily="34" charset="-127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ea typeface="Gulim" panose="020B0600000101010101" pitchFamily="34" charset="-127"/>
              </a:rPr>
              <a:t>Kulis</a:t>
            </a:r>
            <a:r>
              <a:rPr lang="zh-CN" altLang="en-US" dirty="0">
                <a:solidFill>
                  <a:srgbClr val="FF0000"/>
                </a:solidFill>
                <a:ea typeface="Gulim" panose="020B0600000101010101" pitchFamily="34" charset="-127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Gulim" panose="020B0600000101010101" pitchFamily="34" charset="-127"/>
              </a:rPr>
              <a:t>(Univ.</a:t>
            </a:r>
            <a:r>
              <a:rPr lang="zh-CN" altLang="en-US" dirty="0">
                <a:solidFill>
                  <a:srgbClr val="FF0000"/>
                </a:solidFill>
                <a:ea typeface="Gulim" panose="020B0600000101010101" pitchFamily="34" charset="-127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Gulim" panose="020B0600000101010101" pitchFamily="34" charset="-127"/>
              </a:rPr>
              <a:t>of</a:t>
            </a:r>
            <a:r>
              <a:rPr lang="zh-CN" altLang="en-US" dirty="0">
                <a:solidFill>
                  <a:srgbClr val="FF0000"/>
                </a:solidFill>
                <a:ea typeface="Gulim" panose="020B0600000101010101" pitchFamily="34" charset="-127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Gulim" panose="020B0600000101010101" pitchFamily="34" charset="-127"/>
              </a:rPr>
              <a:t>Texas</a:t>
            </a:r>
            <a:r>
              <a:rPr lang="zh-CN" altLang="en-US" dirty="0">
                <a:solidFill>
                  <a:srgbClr val="FF0000"/>
                </a:solidFill>
                <a:ea typeface="Gulim" panose="020B0600000101010101" pitchFamily="34" charset="-127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Gulim" panose="020B0600000101010101" pitchFamily="34" charset="-127"/>
              </a:rPr>
              <a:t>at</a:t>
            </a:r>
            <a:r>
              <a:rPr lang="zh-CN" altLang="en-US" dirty="0">
                <a:solidFill>
                  <a:srgbClr val="FF0000"/>
                </a:solidFill>
                <a:ea typeface="Gulim" panose="020B0600000101010101" pitchFamily="34" charset="-127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Gulim" panose="020B0600000101010101" pitchFamily="34" charset="-127"/>
              </a:rPr>
              <a:t>Austin).</a:t>
            </a:r>
            <a:r>
              <a:rPr lang="zh-CN" altLang="en-US" dirty="0">
                <a:solidFill>
                  <a:srgbClr val="FF0000"/>
                </a:solidFill>
                <a:ea typeface="Gulim" panose="020B0600000101010101" pitchFamily="34" charset="-127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Gulim" panose="020B0600000101010101" pitchFamily="34" charset="-127"/>
              </a:rPr>
              <a:t>“</a:t>
            </a:r>
            <a:r>
              <a:rPr lang="en-US" altLang="zh-CN" dirty="0">
                <a:solidFill>
                  <a:srgbClr val="FF0000"/>
                </a:solidFill>
                <a:ea typeface="Gulim" panose="020B0600000101010101" pitchFamily="34" charset="-127"/>
                <a:hlinkClick r:id="rId11"/>
              </a:rPr>
              <a:t>Kernel</a:t>
            </a:r>
            <a:r>
              <a:rPr lang="zh-CN" altLang="en-US" dirty="0">
                <a:solidFill>
                  <a:srgbClr val="FF0000"/>
                </a:solidFill>
                <a:ea typeface="Gulim" panose="020B0600000101010101" pitchFamily="34" charset="-127"/>
                <a:hlinkClick r:id="rId11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Gulim" panose="020B0600000101010101" pitchFamily="34" charset="-127"/>
                <a:hlinkClick r:id="rId11"/>
              </a:rPr>
              <a:t>K-means,</a:t>
            </a:r>
            <a:r>
              <a:rPr lang="zh-CN" altLang="en-US" dirty="0">
                <a:solidFill>
                  <a:srgbClr val="FF0000"/>
                </a:solidFill>
                <a:ea typeface="Gulim" panose="020B0600000101010101" pitchFamily="34" charset="-127"/>
                <a:hlinkClick r:id="rId11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Gulim" panose="020B0600000101010101" pitchFamily="34" charset="-127"/>
                <a:hlinkClick r:id="rId11"/>
              </a:rPr>
              <a:t>Spectral</a:t>
            </a:r>
            <a:r>
              <a:rPr lang="zh-CN" altLang="en-US" dirty="0">
                <a:solidFill>
                  <a:srgbClr val="FF0000"/>
                </a:solidFill>
                <a:ea typeface="Gulim" panose="020B0600000101010101" pitchFamily="34" charset="-127"/>
                <a:hlinkClick r:id="rId11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Gulim" panose="020B0600000101010101" pitchFamily="34" charset="-127"/>
                <a:hlinkClick r:id="rId11"/>
              </a:rPr>
              <a:t>Clustering</a:t>
            </a:r>
            <a:r>
              <a:rPr lang="zh-CN" altLang="en-US" dirty="0">
                <a:solidFill>
                  <a:srgbClr val="FF0000"/>
                </a:solidFill>
                <a:ea typeface="Gulim" panose="020B0600000101010101" pitchFamily="34" charset="-127"/>
                <a:hlinkClick r:id="rId11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Gulim" panose="020B0600000101010101" pitchFamily="34" charset="-127"/>
                <a:hlinkClick r:id="rId11"/>
              </a:rPr>
              <a:t>and</a:t>
            </a:r>
            <a:r>
              <a:rPr lang="zh-CN" altLang="en-US" dirty="0">
                <a:solidFill>
                  <a:srgbClr val="FF0000"/>
                </a:solidFill>
                <a:ea typeface="Gulim" panose="020B0600000101010101" pitchFamily="34" charset="-127"/>
                <a:hlinkClick r:id="rId11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Gulim" panose="020B0600000101010101" pitchFamily="34" charset="-127"/>
                <a:hlinkClick r:id="rId11"/>
              </a:rPr>
              <a:t>Normalized</a:t>
            </a:r>
            <a:r>
              <a:rPr lang="zh-CN" altLang="en-US" dirty="0">
                <a:solidFill>
                  <a:srgbClr val="FF0000"/>
                </a:solidFill>
                <a:ea typeface="Gulim" panose="020B0600000101010101" pitchFamily="34" charset="-127"/>
                <a:hlinkClick r:id="rId11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Gulim" panose="020B0600000101010101" pitchFamily="34" charset="-127"/>
                <a:hlinkClick r:id="rId11"/>
              </a:rPr>
              <a:t>Cuts</a:t>
            </a:r>
            <a:r>
              <a:rPr lang="en-US" altLang="zh-CN" dirty="0">
                <a:solidFill>
                  <a:srgbClr val="FF0000"/>
                </a:solidFill>
                <a:ea typeface="Gulim" panose="020B0600000101010101" pitchFamily="34" charset="-127"/>
              </a:rPr>
              <a:t>”,</a:t>
            </a:r>
            <a:r>
              <a:rPr lang="zh-CN" altLang="en-US" dirty="0">
                <a:solidFill>
                  <a:srgbClr val="FF0000"/>
                </a:solidFill>
                <a:ea typeface="Gulim" panose="020B0600000101010101" pitchFamily="34" charset="-127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Gulim" panose="020B0600000101010101" pitchFamily="34" charset="-127"/>
              </a:rPr>
              <a:t>KDD</a:t>
            </a:r>
            <a:r>
              <a:rPr lang="zh-CN" altLang="en-US" dirty="0">
                <a:solidFill>
                  <a:srgbClr val="FF0000"/>
                </a:solidFill>
                <a:ea typeface="Gulim" panose="020B0600000101010101" pitchFamily="34" charset="-127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Gulim" panose="020B0600000101010101" pitchFamily="34" charset="-127"/>
              </a:rPr>
              <a:t>04.</a:t>
            </a:r>
            <a:endParaRPr lang="zh-CN" altLang="en-US" dirty="0">
              <a:solidFill>
                <a:srgbClr val="FF0000"/>
              </a:solidFill>
              <a:ea typeface="Gulim" panose="020B0600000101010101" pitchFamily="34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8913" y="6504739"/>
            <a:ext cx="75942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www.cs.utexas.edu</a:t>
            </a:r>
            <a:r>
              <a:rPr lang="en-US" sz="1600" dirty="0"/>
              <a:t>/users/</a:t>
            </a:r>
            <a:r>
              <a:rPr lang="en-US" sz="1600" dirty="0" err="1"/>
              <a:t>inderjit</a:t>
            </a:r>
            <a:r>
              <a:rPr lang="en-US" sz="1600" dirty="0"/>
              <a:t>/</a:t>
            </a:r>
            <a:r>
              <a:rPr lang="en-US" sz="1600" dirty="0" err="1"/>
              <a:t>public_papers</a:t>
            </a:r>
            <a:r>
              <a:rPr lang="en-US" sz="1600" dirty="0"/>
              <a:t>/</a:t>
            </a:r>
            <a:r>
              <a:rPr lang="en-US" sz="1600" dirty="0" err="1"/>
              <a:t>kdd_spectral_kernelkmeans.pdf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967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Example: Kernel Functions and Kernel K-Means Clustering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342900" lvl="1" indent="-342900">
                  <a:buFont typeface="Arial"/>
                  <a:buChar char="•"/>
                </a:pPr>
                <a:r>
                  <a:rPr lang="en-US" altLang="ko-KR" sz="2000" dirty="0" smtClean="0">
                    <a:ea typeface="Gulim" panose="020B0600000101010101" pitchFamily="34" charset="-127"/>
                  </a:rPr>
                  <a:t>Polynomial kernel</a:t>
                </a:r>
                <a:r>
                  <a:rPr lang="zh-CN" altLang="en-US" sz="2000" dirty="0" smtClean="0">
                    <a:ea typeface="Gulim" panose="020B0600000101010101" pitchFamily="34" charset="-127"/>
                  </a:rPr>
                  <a:t> </a:t>
                </a:r>
                <a:r>
                  <a:rPr lang="en-US" altLang="ko-KR" sz="2000" dirty="0" smtClean="0">
                    <a:ea typeface="Gulim" panose="020B0600000101010101" pitchFamily="34" charset="-127"/>
                  </a:rPr>
                  <a:t>of </a:t>
                </a:r>
                <a:r>
                  <a:rPr lang="en-US" altLang="ko-KR" sz="2000" dirty="0">
                    <a:ea typeface="Gulim" panose="020B0600000101010101" pitchFamily="34" charset="-127"/>
                  </a:rPr>
                  <a:t>degree </a:t>
                </a:r>
                <a:r>
                  <a:rPr lang="en-US" altLang="ko-KR" sz="2000" dirty="0" smtClean="0">
                    <a:ea typeface="Gulim" panose="020B0600000101010101" pitchFamily="34" charset="-127"/>
                  </a:rPr>
                  <a:t>h</a:t>
                </a:r>
                <a:r>
                  <a:rPr lang="en-US" altLang="zh-CN" sz="2000" dirty="0" smtClean="0">
                    <a:ea typeface="Gulim" panose="020B0600000101010101" pitchFamily="34" charset="-127"/>
                  </a:rPr>
                  <a:t>=2</a:t>
                </a:r>
                <a:r>
                  <a:rPr lang="en-US" altLang="ko-KR" sz="2000" dirty="0" smtClean="0">
                    <a:ea typeface="Gulim" panose="020B0600000101010101" pitchFamily="34" charset="-127"/>
                  </a:rPr>
                  <a:t>:  </a:t>
                </a:r>
                <a:r>
                  <a:rPr lang="en-US" altLang="ko-KR" sz="2000" i="1" dirty="0">
                    <a:ea typeface="Gulim" panose="020B0600000101010101" pitchFamily="34" charset="-127"/>
                  </a:rPr>
                  <a:t>K</a:t>
                </a:r>
                <a:r>
                  <a:rPr lang="en-US" altLang="ko-KR" sz="2000" dirty="0">
                    <a:ea typeface="Gulim" panose="020B0600000101010101" pitchFamily="34" charset="-127"/>
                  </a:rPr>
                  <a:t>(</a:t>
                </a:r>
                <a:r>
                  <a:rPr lang="en-US" altLang="ko-KR" sz="2000" b="1" i="1" dirty="0">
                    <a:ea typeface="Gulim" panose="020B0600000101010101" pitchFamily="34" charset="-127"/>
                  </a:rPr>
                  <a:t>X</a:t>
                </a:r>
                <a:r>
                  <a:rPr lang="en-US" altLang="ko-KR" sz="2000" i="1" baseline="-25000" dirty="0">
                    <a:ea typeface="Gulim" panose="020B0600000101010101" pitchFamily="34" charset="-127"/>
                  </a:rPr>
                  <a:t>i</a:t>
                </a:r>
                <a:r>
                  <a:rPr lang="en-US" altLang="ko-KR" sz="2000" dirty="0">
                    <a:ea typeface="Gulim" panose="020B0600000101010101" pitchFamily="34" charset="-127"/>
                  </a:rPr>
                  <a:t>, </a:t>
                </a:r>
                <a:r>
                  <a:rPr lang="en-US" altLang="ko-KR" sz="2000" b="1" i="1" dirty="0" err="1">
                    <a:ea typeface="Gulim" panose="020B0600000101010101" pitchFamily="34" charset="-127"/>
                  </a:rPr>
                  <a:t>X</a:t>
                </a:r>
                <a:r>
                  <a:rPr lang="en-US" altLang="ko-KR" sz="2000" b="1" i="1" baseline="-25000" dirty="0" err="1">
                    <a:ea typeface="Gulim" panose="020B0600000101010101" pitchFamily="34" charset="-127"/>
                  </a:rPr>
                  <a:t>j</a:t>
                </a:r>
                <a:r>
                  <a:rPr lang="en-US" altLang="ko-KR" sz="2000" dirty="0">
                    <a:ea typeface="Gulim" panose="020B0600000101010101" pitchFamily="34" charset="-127"/>
                  </a:rPr>
                  <a:t>) = </a:t>
                </a:r>
                <a:r>
                  <a:rPr lang="en-US" altLang="ko-KR" sz="2000" b="1" i="1" dirty="0" err="1" smtClean="0">
                    <a:ea typeface="Gulim" panose="020B0600000101010101" pitchFamily="34" charset="-127"/>
                  </a:rPr>
                  <a:t>X</a:t>
                </a:r>
                <a:r>
                  <a:rPr lang="en-US" altLang="ko-KR" sz="2000" b="1" i="1" baseline="-25000" dirty="0" err="1" smtClean="0">
                    <a:ea typeface="Gulim" panose="020B0600000101010101" pitchFamily="34" charset="-127"/>
                  </a:rPr>
                  <a:t>i</a:t>
                </a:r>
                <a:r>
                  <a:rPr lang="en-US" altLang="ko-KR" sz="2000" dirty="0" err="1">
                    <a:ea typeface="Gulim" panose="020B0600000101010101" pitchFamily="34" charset="-127"/>
                  </a:rPr>
                  <a:t>∙</a:t>
                </a:r>
                <a:r>
                  <a:rPr lang="en-US" altLang="ko-KR" sz="2000" b="1" i="1" dirty="0" err="1">
                    <a:ea typeface="Gulim" panose="020B0600000101010101" pitchFamily="34" charset="-127"/>
                  </a:rPr>
                  <a:t>X</a:t>
                </a:r>
                <a:r>
                  <a:rPr lang="en-US" altLang="ko-KR" sz="2000" b="1" i="1" baseline="-25000" dirty="0" err="1">
                    <a:ea typeface="Gulim" panose="020B0600000101010101" pitchFamily="34" charset="-127"/>
                  </a:rPr>
                  <a:t>j</a:t>
                </a:r>
                <a:r>
                  <a:rPr lang="en-US" altLang="ko-KR" sz="2000" dirty="0">
                    <a:ea typeface="Gulim" panose="020B0600000101010101" pitchFamily="34" charset="-127"/>
                  </a:rPr>
                  <a:t> </a:t>
                </a:r>
                <a:r>
                  <a:rPr lang="en-US" altLang="zh-CN" sz="2000" baseline="30000" dirty="0" smtClean="0">
                    <a:ea typeface="Gulim" panose="020B0600000101010101" pitchFamily="34" charset="-127"/>
                  </a:rPr>
                  <a:t>2</a:t>
                </a:r>
                <a:r>
                  <a:rPr lang="zh-CN" altLang="en-US" sz="2000" dirty="0" smtClean="0">
                    <a:ea typeface="Gulim" panose="020B0600000101010101" pitchFamily="34" charset="-127"/>
                  </a:rPr>
                  <a:t> </a:t>
                </a:r>
                <a:r>
                  <a:rPr lang="zh-CN" altLang="en-US" sz="2000" dirty="0" smtClean="0">
                    <a:ea typeface="Gulim" panose="020B0600000101010101" pitchFamily="34" charset="-127"/>
                    <a:sym typeface="Wingdings"/>
                  </a:rPr>
                  <a:t></a:t>
                </a:r>
                <a:r>
                  <a:rPr lang="zh-CN" altLang="en-US" sz="2000" dirty="0" smtClean="0">
                    <a:ea typeface="Gulim" panose="020B0600000101010101" pitchFamily="34" charset="-127"/>
                  </a:rPr>
                  <a:t> </a:t>
                </a:r>
                <a:r>
                  <a:rPr lang="en-US" altLang="zh-CN" sz="2000" dirty="0" err="1" smtClean="0">
                    <a:ea typeface="Gulim" panose="020B0600000101010101" pitchFamily="34" charset="-127"/>
                  </a:rPr>
                  <a:t>φ</a:t>
                </a:r>
                <a:r>
                  <a:rPr lang="en-US" altLang="zh-CN" sz="2000" dirty="0" smtClean="0">
                    <a:ea typeface="Gulim" panose="020B0600000101010101" pitchFamily="34" charset="-127"/>
                  </a:rPr>
                  <a:t>(x,</a:t>
                </a:r>
                <a:r>
                  <a:rPr lang="zh-CN" altLang="en-US" sz="2000" dirty="0" smtClean="0">
                    <a:ea typeface="Gulim" panose="020B0600000101010101" pitchFamily="34" charset="-127"/>
                  </a:rPr>
                  <a:t> </a:t>
                </a:r>
                <a:r>
                  <a:rPr lang="en-US" altLang="zh-CN" sz="2000" dirty="0" smtClean="0">
                    <a:ea typeface="Gulim" panose="020B0600000101010101" pitchFamily="34" charset="-127"/>
                  </a:rPr>
                  <a:t>y)</a:t>
                </a:r>
                <a:r>
                  <a:rPr lang="zh-CN" altLang="en-US" sz="2000" dirty="0" smtClean="0">
                    <a:ea typeface="Gulim" panose="020B0600000101010101" pitchFamily="34" charset="-127"/>
                  </a:rPr>
                  <a:t> </a:t>
                </a:r>
                <a:r>
                  <a:rPr lang="en-US" altLang="zh-CN" sz="2000" dirty="0" smtClean="0">
                    <a:ea typeface="Gulim" panose="020B0600000101010101" pitchFamily="34" charset="-127"/>
                  </a:rPr>
                  <a:t>=</a:t>
                </a:r>
                <a:r>
                  <a:rPr lang="zh-CN" altLang="en-US" sz="2000" dirty="0" smtClean="0">
                    <a:ea typeface="Gulim" panose="020B0600000101010101" pitchFamily="34" charset="-127"/>
                  </a:rPr>
                  <a:t> </a:t>
                </a:r>
                <a:r>
                  <a:rPr lang="en-US" altLang="zh-CN" sz="2000" dirty="0" smtClean="0">
                    <a:ea typeface="Gulim" panose="020B0600000101010101" pitchFamily="34" charset="-127"/>
                  </a:rPr>
                  <a:t>(x</a:t>
                </a:r>
                <a:r>
                  <a:rPr lang="en-US" altLang="zh-CN" sz="2000" baseline="30000" dirty="0" smtClean="0">
                    <a:ea typeface="Gulim" panose="020B0600000101010101" pitchFamily="34" charset="-127"/>
                  </a:rPr>
                  <a:t>2</a:t>
                </a:r>
                <a:r>
                  <a:rPr lang="en-US" altLang="zh-CN" sz="2000" dirty="0" smtClean="0">
                    <a:ea typeface="Gulim" panose="020B0600000101010101" pitchFamily="34" charset="-127"/>
                  </a:rPr>
                  <a:t>,</a:t>
                </a:r>
                <a:r>
                  <a:rPr lang="zh-CN" altLang="en-US" sz="2000" dirty="0" smtClean="0">
                    <a:ea typeface="Gulim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000" i="1" smtClean="0">
                            <a:latin typeface="Cambria Math" charset="0"/>
                            <a:ea typeface="Gulim" panose="020B0600000101010101" pitchFamily="34" charset="-127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charset="0"/>
                            <a:ea typeface="Gulim" panose="020B0600000101010101" pitchFamily="34" charset="-127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000" dirty="0" err="1" smtClean="0">
                    <a:ea typeface="Gulim" panose="020B0600000101010101" pitchFamily="34" charset="-127"/>
                  </a:rPr>
                  <a:t>xy</a:t>
                </a:r>
                <a:r>
                  <a:rPr lang="en-US" altLang="zh-CN" sz="2000" dirty="0" smtClean="0">
                    <a:ea typeface="Gulim" panose="020B0600000101010101" pitchFamily="34" charset="-127"/>
                  </a:rPr>
                  <a:t>,</a:t>
                </a:r>
                <a:r>
                  <a:rPr lang="zh-CN" altLang="en-US" sz="2000" dirty="0" smtClean="0">
                    <a:ea typeface="Gulim" panose="020B0600000101010101" pitchFamily="34" charset="-127"/>
                  </a:rPr>
                  <a:t> </a:t>
                </a:r>
                <a:r>
                  <a:rPr lang="en-US" altLang="zh-CN" sz="2000" dirty="0" smtClean="0">
                    <a:ea typeface="Gulim" panose="020B0600000101010101" pitchFamily="34" charset="-127"/>
                  </a:rPr>
                  <a:t>y</a:t>
                </a:r>
                <a:r>
                  <a:rPr lang="en-US" altLang="zh-CN" sz="2000" baseline="30000" dirty="0" smtClean="0">
                    <a:ea typeface="Gulim" panose="020B0600000101010101" pitchFamily="34" charset="-127"/>
                  </a:rPr>
                  <a:t>2</a:t>
                </a:r>
                <a:r>
                  <a:rPr lang="en-US" altLang="zh-CN" sz="2000" dirty="0" smtClean="0">
                    <a:ea typeface="Gulim" panose="020B0600000101010101" pitchFamily="34" charset="-127"/>
                  </a:rPr>
                  <a:t>)</a:t>
                </a:r>
                <a:endParaRPr lang="zh-CN" altLang="en-US" sz="2000" dirty="0" smtClean="0">
                  <a:ea typeface="Gulim" panose="020B0600000101010101" pitchFamily="34" charset="-127"/>
                </a:endParaRPr>
              </a:p>
              <a:p>
                <a:r>
                  <a:rPr lang="en-US" altLang="ko-KR" sz="2000" dirty="0" smtClean="0">
                    <a:ea typeface="Gulim" panose="020B0600000101010101" pitchFamily="34" charset="-127"/>
                  </a:rPr>
                  <a:t>Suppose there are 5 original 2-dimensional points: </a:t>
                </a:r>
              </a:p>
              <a:p>
                <a:pPr lvl="1"/>
                <a:r>
                  <a:rPr lang="en-US" altLang="ko-KR" sz="2000" dirty="0">
                    <a:ea typeface="Gulim" panose="020B0600000101010101" pitchFamily="34" charset="-127"/>
                  </a:rPr>
                  <a:t>x</a:t>
                </a:r>
                <a:r>
                  <a:rPr lang="en-US" altLang="ko-KR" sz="2000" baseline="-25000" dirty="0">
                    <a:ea typeface="Gulim" panose="020B0600000101010101" pitchFamily="34" charset="-127"/>
                  </a:rPr>
                  <a:t>1</a:t>
                </a:r>
                <a:r>
                  <a:rPr lang="en-US" altLang="ko-KR" sz="2000" dirty="0" smtClean="0">
                    <a:ea typeface="Gulim" panose="020B0600000101010101" pitchFamily="34" charset="-127"/>
                  </a:rPr>
                  <a:t>(0, 0), x</a:t>
                </a:r>
                <a:r>
                  <a:rPr lang="en-US" altLang="ko-KR" sz="2000" baseline="-25000" dirty="0" smtClean="0">
                    <a:ea typeface="Gulim" panose="020B0600000101010101" pitchFamily="34" charset="-127"/>
                  </a:rPr>
                  <a:t>2</a:t>
                </a:r>
                <a:r>
                  <a:rPr lang="en-US" altLang="ko-KR" sz="2000" dirty="0" smtClean="0">
                    <a:ea typeface="Gulim" panose="020B0600000101010101" pitchFamily="34" charset="-127"/>
                  </a:rPr>
                  <a:t>(4, 4), x</a:t>
                </a:r>
                <a:r>
                  <a:rPr lang="en-US" altLang="ko-KR" sz="2000" baseline="-25000" dirty="0" smtClean="0">
                    <a:ea typeface="Gulim" panose="020B0600000101010101" pitchFamily="34" charset="-127"/>
                  </a:rPr>
                  <a:t>3</a:t>
                </a:r>
                <a:r>
                  <a:rPr lang="en-US" altLang="ko-KR" sz="2000" dirty="0" smtClean="0">
                    <a:ea typeface="Gulim" panose="020B0600000101010101" pitchFamily="34" charset="-127"/>
                  </a:rPr>
                  <a:t>(-4, 4), x</a:t>
                </a:r>
                <a:r>
                  <a:rPr lang="en-US" altLang="ko-KR" sz="2000" baseline="-25000" dirty="0" smtClean="0">
                    <a:ea typeface="Gulim" panose="020B0600000101010101" pitchFamily="34" charset="-127"/>
                  </a:rPr>
                  <a:t>4</a:t>
                </a:r>
                <a:r>
                  <a:rPr lang="en-US" altLang="ko-KR" sz="2000" dirty="0" smtClean="0">
                    <a:ea typeface="Gulim" panose="020B0600000101010101" pitchFamily="34" charset="-127"/>
                  </a:rPr>
                  <a:t>(-4, -4), x</a:t>
                </a:r>
                <a:r>
                  <a:rPr lang="en-US" altLang="ko-KR" sz="2000" baseline="-25000" dirty="0" smtClean="0">
                    <a:ea typeface="Gulim" panose="020B0600000101010101" pitchFamily="34" charset="-127"/>
                  </a:rPr>
                  <a:t>5</a:t>
                </a:r>
                <a:r>
                  <a:rPr lang="en-US" altLang="ko-KR" sz="2000" dirty="0" smtClean="0">
                    <a:ea typeface="Gulim" panose="020B0600000101010101" pitchFamily="34" charset="-127"/>
                  </a:rPr>
                  <a:t>(4, -4)</a:t>
                </a:r>
                <a:endParaRPr lang="en-US" altLang="ko-KR" sz="2000" dirty="0">
                  <a:ea typeface="Gulim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0">
                <a:blip r:embed="rId2"/>
                <a:stretch>
                  <a:fillRect l="-632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02" y="2730649"/>
            <a:ext cx="2931056" cy="2406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71264" y="4664372"/>
              <a:ext cx="3547275" cy="21791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809"/>
                    <a:gridCol w="368183"/>
                    <a:gridCol w="337501"/>
                    <a:gridCol w="737345"/>
                    <a:gridCol w="874059"/>
                    <a:gridCol w="853378"/>
                  </a:tblGrid>
                  <a:tr h="334181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Φ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1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=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altLang="zh-CN" sz="1400" baseline="30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2</a:t>
                          </a:r>
                          <a:endParaRPr lang="en-US" sz="1400" baseline="30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Φ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2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=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err="1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xy</a:t>
                          </a:r>
                          <a:endParaRPr lang="en-US" sz="1400" dirty="0" smtClean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φ3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=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y</a:t>
                          </a:r>
                          <a:r>
                            <a:rPr lang="en-US" altLang="zh-CN" sz="1400" baseline="30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2</a:t>
                          </a:r>
                          <a:endParaRPr lang="en-US" sz="1400" baseline="30000" dirty="0" smtClean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430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1</a:t>
                          </a:r>
                          <a:endParaRPr lang="en-US" sz="1600" i="1" baseline="-25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533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2</a:t>
                          </a:r>
                          <a:endParaRPr lang="en-US" sz="1600" i="1" baseline="-25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16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400" i="1" smtClean="0">
                                        <a:latin typeface="Cambria Math" charset="0"/>
                                        <a:ea typeface="Gulim" panose="020B0600000101010101" pitchFamily="34" charset="-127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400" b="0" i="1" smtClean="0">
                                        <a:latin typeface="Cambria Math" charset="0"/>
                                        <a:ea typeface="Gulim" panose="020B0600000101010101" pitchFamily="34" charset="-127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4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53383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−</m:t>
                                </m:r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−16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400" i="1" smtClean="0">
                                        <a:latin typeface="Cambria Math" charset="0"/>
                                        <a:ea typeface="Gulim" panose="020B0600000101010101" pitchFamily="34" charset="-127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400" b="0" i="1" smtClean="0">
                                        <a:latin typeface="Cambria Math" charset="0"/>
                                        <a:ea typeface="Gulim" panose="020B0600000101010101" pitchFamily="34" charset="-127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4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53383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−</m:t>
                                </m:r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−</m:t>
                                </m:r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16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400" i="1" smtClean="0">
                                        <a:latin typeface="Cambria Math" charset="0"/>
                                        <a:ea typeface="Gulim" panose="020B0600000101010101" pitchFamily="34" charset="-127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400" b="0" i="1" smtClean="0">
                                        <a:latin typeface="Cambria Math" charset="0"/>
                                        <a:ea typeface="Gulim" panose="020B0600000101010101" pitchFamily="34" charset="-127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4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53383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−</m:t>
                                </m:r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−16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400" i="1" smtClean="0">
                                        <a:latin typeface="Cambria Math" charset="0"/>
                                        <a:ea typeface="Gulim" panose="020B0600000101010101" pitchFamily="34" charset="-127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400" b="0" i="1" smtClean="0">
                                        <a:latin typeface="Cambria Math" charset="0"/>
                                        <a:ea typeface="Gulim" panose="020B0600000101010101" pitchFamily="34" charset="-127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4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196911"/>
                  </p:ext>
                </p:extLst>
              </p:nvPr>
            </p:nvGraphicFramePr>
            <p:xfrm>
              <a:off x="1171264" y="4664372"/>
              <a:ext cx="3547275" cy="21791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809"/>
                    <a:gridCol w="368183"/>
                    <a:gridCol w="337501"/>
                    <a:gridCol w="737345"/>
                    <a:gridCol w="874059"/>
                    <a:gridCol w="853378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5000" t="-5455" r="-775000" b="-5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19643" t="-5455" r="-730357" b="-5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l-GR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Φ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1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=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altLang="zh-CN" sz="1400" baseline="30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2</a:t>
                          </a:r>
                          <a:endParaRPr lang="en-US" sz="1400" baseline="30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Φ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2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=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err="1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xy</a:t>
                          </a:r>
                          <a:endParaRPr lang="en-US" sz="1400" dirty="0" smtClean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φ3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=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y</a:t>
                          </a:r>
                          <a:r>
                            <a:rPr lang="en-US" altLang="zh-CN" sz="1400" baseline="30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2</a:t>
                          </a:r>
                          <a:endParaRPr lang="en-US" sz="1400" baseline="30000" dirty="0" smtClean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430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1</a:t>
                          </a:r>
                          <a:endParaRPr lang="en-US" sz="1600" i="1" baseline="-25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5000" t="-81690" r="-775000" b="-3408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19643" t="-81690" r="-730357" b="-3408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7934" t="-81690" r="-238017" b="-3408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8333" t="-81690" r="-100000" b="-3408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17143" t="-81690" r="-2857" b="-340845"/>
                          </a:stretch>
                        </a:blipFill>
                      </a:tcPr>
                    </a:tc>
                  </a:tr>
                  <a:tr h="3533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2</a:t>
                          </a:r>
                          <a:endParaRPr lang="en-US" sz="1600" i="1" baseline="-25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5000" t="-222414" r="-775000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19643" t="-222414" r="-730357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7934" t="-222414" r="-238017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8333" t="-222414" r="-100000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17143" t="-222414" r="-2857" b="-317241"/>
                          </a:stretch>
                        </a:blipFill>
                      </a:tcPr>
                    </a:tc>
                  </a:tr>
                  <a:tr h="353383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5000" t="-322414" r="-775000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19643" t="-322414" r="-730357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7934" t="-322414" r="-238017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8333" t="-322414" r="-100000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17143" t="-322414" r="-2857" b="-217241"/>
                          </a:stretch>
                        </a:blipFill>
                      </a:tcPr>
                    </a:tc>
                  </a:tr>
                  <a:tr h="353383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5000" t="-422414" r="-775000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19643" t="-422414" r="-730357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7934" t="-422414" r="-238017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8333" t="-422414" r="-100000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17143" t="-422414" r="-2857" b="-117241"/>
                          </a:stretch>
                        </a:blipFill>
                      </a:tcPr>
                    </a:tc>
                  </a:tr>
                  <a:tr h="353383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5000" t="-522414" r="-775000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19643" t="-522414" r="-730357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7934" t="-522414" r="-238017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8333" t="-522414" r="-100000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17143" t="-522414" r="-2857" b="-172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5-Point Star 8"/>
          <p:cNvSpPr/>
          <p:nvPr/>
        </p:nvSpPr>
        <p:spPr>
          <a:xfrm>
            <a:off x="1660843" y="3838760"/>
            <a:ext cx="215153" cy="174812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79529" y="4313888"/>
            <a:ext cx="215153" cy="1748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957118" y="3403975"/>
            <a:ext cx="215153" cy="1748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2355606" y="4318371"/>
            <a:ext cx="215153" cy="1748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2333195" y="3408458"/>
            <a:ext cx="215153" cy="1748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08846" y="2931317"/>
            <a:ext cx="2533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ea typeface="Gulim" panose="020B0600000101010101" pitchFamily="34" charset="-127"/>
              </a:rPr>
              <a:t>Now</a:t>
            </a:r>
            <a:r>
              <a:rPr lang="zh-CN" altLang="en-US" dirty="0" smtClean="0">
                <a:solidFill>
                  <a:srgbClr val="FF0000"/>
                </a:solidFill>
                <a:ea typeface="Gulim" panose="020B0600000101010101" pitchFamily="34" charset="-127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Gulim" panose="020B0600000101010101" pitchFamily="34" charset="-127"/>
              </a:rPr>
              <a:t>linearly</a:t>
            </a:r>
            <a:r>
              <a:rPr lang="zh-CN" altLang="en-US" dirty="0" smtClean="0">
                <a:solidFill>
                  <a:srgbClr val="FF0000"/>
                </a:solidFill>
                <a:ea typeface="Gulim" panose="020B0600000101010101" pitchFamily="34" charset="-127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Gulim" panose="020B0600000101010101" pitchFamily="34" charset="-127"/>
              </a:rPr>
              <a:t>separable!!!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296469" y="2741527"/>
            <a:ext cx="0" cy="1523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96469" y="4265218"/>
            <a:ext cx="18556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994420" y="3903487"/>
            <a:ext cx="656154" cy="716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780638" y="4250885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dirty="0">
                <a:latin typeface="Corbel" charset="0"/>
                <a:ea typeface="Corbel" charset="0"/>
                <a:cs typeface="Corbel" charset="0"/>
              </a:rPr>
              <a:t>Φ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zh-CN" altLang="en-US" dirty="0">
                <a:latin typeface="Corbel" charset="0"/>
                <a:ea typeface="Corbel" charset="0"/>
                <a:cs typeface="Corbel" charset="0"/>
              </a:rPr>
              <a:t>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296469" y="2644083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mtClean="0">
                <a:latin typeface="Corbel" charset="0"/>
                <a:ea typeface="Corbel" charset="0"/>
                <a:cs typeface="Corbel" charset="0"/>
              </a:rPr>
              <a:t>Φ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685998" y="3256549"/>
            <a:ext cx="52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dirty="0" smtClean="0">
                <a:latin typeface="Corbel" charset="0"/>
                <a:ea typeface="Corbel" charset="0"/>
                <a:cs typeface="Corbel" charset="0"/>
              </a:rPr>
              <a:t>Φ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endParaRPr lang="en-US" dirty="0"/>
          </a:p>
        </p:txBody>
      </p:sp>
      <p:sp>
        <p:nvSpPr>
          <p:cNvPr id="26" name="5-Point Star 25"/>
          <p:cNvSpPr/>
          <p:nvPr/>
        </p:nvSpPr>
        <p:spPr>
          <a:xfrm>
            <a:off x="4214920" y="4148132"/>
            <a:ext cx="215153" cy="174812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4315921" y="3648120"/>
            <a:ext cx="1356629" cy="621787"/>
          </a:xfrm>
          <a:prstGeom prst="cub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4157918" y="3798179"/>
            <a:ext cx="1356629" cy="621787"/>
          </a:xfrm>
          <a:prstGeom prst="cub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5210308" y="3887907"/>
            <a:ext cx="215153" cy="1748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5161003" y="3973072"/>
            <a:ext cx="215153" cy="1748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5591307" y="3502427"/>
            <a:ext cx="215153" cy="1748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/>
          <p:cNvSpPr/>
          <p:nvPr/>
        </p:nvSpPr>
        <p:spPr>
          <a:xfrm>
            <a:off x="5542002" y="3587592"/>
            <a:ext cx="215153" cy="1748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448655" y="305794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ea typeface="Gulim" panose="020B0600000101010101" pitchFamily="34" charset="-127"/>
              </a:rPr>
              <a:t> </a:t>
            </a:r>
            <a:r>
              <a:rPr lang="en-US" altLang="ko-KR" smtClean="0">
                <a:ea typeface="Gulim" panose="020B0600000101010101" pitchFamily="34" charset="-127"/>
              </a:rPr>
              <a:t>x</a:t>
            </a:r>
            <a:r>
              <a:rPr lang="en-US" altLang="ko-KR" baseline="-25000" smtClean="0">
                <a:ea typeface="Gulim" panose="020B0600000101010101" pitchFamily="34" charset="-127"/>
              </a:rPr>
              <a:t>2</a:t>
            </a: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520373" y="4299552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 </a:t>
            </a:r>
            <a:r>
              <a:rPr lang="en-US" altLang="ko-KR" dirty="0" smtClean="0">
                <a:ea typeface="Gulim" panose="020B0600000101010101" pitchFamily="34" charset="-127"/>
              </a:rPr>
              <a:t>x</a:t>
            </a:r>
            <a:r>
              <a:rPr lang="en-US" altLang="zh-CN" baseline="-25000" dirty="0" smtClean="0">
                <a:ea typeface="Gulim" panose="020B0600000101010101" pitchFamily="34" charset="-127"/>
              </a:rPr>
              <a:t>5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40785" y="4401294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 </a:t>
            </a:r>
            <a:r>
              <a:rPr lang="en-US" altLang="ko-KR" dirty="0" smtClean="0">
                <a:ea typeface="Gulim" panose="020B0600000101010101" pitchFamily="34" charset="-127"/>
              </a:rPr>
              <a:t>x</a:t>
            </a:r>
            <a:r>
              <a:rPr lang="en-US" altLang="zh-CN" baseline="-25000" dirty="0">
                <a:ea typeface="Gulim" panose="020B0600000101010101" pitchFamily="34" charset="-127"/>
              </a:rPr>
              <a:t>4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21497" y="3079958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 </a:t>
            </a:r>
            <a:r>
              <a:rPr lang="en-US" altLang="ko-KR" dirty="0" smtClean="0">
                <a:ea typeface="Gulim" panose="020B0600000101010101" pitchFamily="34" charset="-127"/>
              </a:rPr>
              <a:t>x</a:t>
            </a:r>
            <a:r>
              <a:rPr lang="en-US" altLang="zh-CN" baseline="-25000" dirty="0">
                <a:ea typeface="Gulim" panose="020B0600000101010101" pitchFamily="34" charset="-127"/>
              </a:rPr>
              <a:t>3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686722" y="3945804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 </a:t>
            </a:r>
            <a:r>
              <a:rPr lang="en-US" altLang="ko-KR" dirty="0" smtClean="0">
                <a:ea typeface="Gulim" panose="020B0600000101010101" pitchFamily="34" charset="-127"/>
              </a:rPr>
              <a:t>x</a:t>
            </a:r>
            <a:r>
              <a:rPr lang="en-US" altLang="zh-CN" baseline="-25000" dirty="0" smtClean="0">
                <a:ea typeface="Gulim" panose="020B0600000101010101" pitchFamily="34" charset="-127"/>
              </a:rPr>
              <a:t>3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898601" y="3923791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 </a:t>
            </a:r>
            <a:r>
              <a:rPr lang="en-US" altLang="ko-KR" dirty="0" smtClean="0">
                <a:ea typeface="Gulim" panose="020B0600000101010101" pitchFamily="34" charset="-127"/>
              </a:rPr>
              <a:t>x</a:t>
            </a:r>
            <a:r>
              <a:rPr lang="en-US" altLang="zh-CN" baseline="-25000" dirty="0" smtClean="0">
                <a:ea typeface="Gulim" panose="020B0600000101010101" pitchFamily="34" charset="-127"/>
              </a:rPr>
              <a:t>5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661216" y="353241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ea typeface="Gulim" panose="020B0600000101010101" pitchFamily="34" charset="-127"/>
              </a:rPr>
              <a:t> </a:t>
            </a:r>
            <a:r>
              <a:rPr lang="en-US" altLang="ko-KR" smtClean="0">
                <a:ea typeface="Gulim" panose="020B0600000101010101" pitchFamily="34" charset="-127"/>
              </a:rPr>
              <a:t>x</a:t>
            </a:r>
            <a:r>
              <a:rPr lang="en-US" altLang="ko-KR" baseline="-25000" smtClean="0">
                <a:ea typeface="Gulim" panose="020B0600000101010101" pitchFamily="34" charset="-127"/>
              </a:rPr>
              <a:t>2</a:t>
            </a: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873095" y="3510406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 </a:t>
            </a:r>
            <a:r>
              <a:rPr lang="en-US" altLang="ko-KR" dirty="0" smtClean="0">
                <a:ea typeface="Gulim" panose="020B0600000101010101" pitchFamily="34" charset="-127"/>
              </a:rPr>
              <a:t>x</a:t>
            </a:r>
            <a:r>
              <a:rPr lang="en-US" altLang="zh-CN" baseline="-25000" dirty="0">
                <a:ea typeface="Gulim" panose="020B0600000101010101" pitchFamily="34" charset="-127"/>
              </a:rPr>
              <a:t>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31916" y="4664269"/>
              <a:ext cx="4064795" cy="21785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1268"/>
                    <a:gridCol w="844402"/>
                    <a:gridCol w="783905"/>
                    <a:gridCol w="800794"/>
                    <a:gridCol w="814426"/>
                  </a:tblGrid>
                  <a:tr h="3269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𝑲</m:t>
                                </m:r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𝑲</m:t>
                                </m:r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𝑲</m:t>
                                </m:r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𝑲</m:t>
                                </m:r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𝑲</m:t>
                                </m:r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4130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5963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 smtClean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32</m:t>
                                </m:r>
                                <m:r>
                                  <a:rPr lang="en-US" altLang="zh-CN" sz="1600" b="0" i="1" baseline="30000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aseline="30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32</m:t>
                                </m:r>
                                <m:r>
                                  <a:rPr lang="en-US" altLang="zh-CN" sz="1600" b="0" i="1" baseline="30000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5963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32</m:t>
                                </m:r>
                                <m:r>
                                  <a:rPr lang="en-US" altLang="zh-CN" sz="1600" b="0" i="1" baseline="30000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aseline="30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32</m:t>
                                </m:r>
                                <m:r>
                                  <a:rPr lang="en-US" altLang="zh-CN" sz="1600" b="0" i="1" baseline="30000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5963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32</m:t>
                                </m:r>
                                <m:r>
                                  <a:rPr lang="en-US" altLang="zh-CN" sz="1600" b="0" i="1" baseline="30000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32</m:t>
                                </m:r>
                                <m:r>
                                  <a:rPr lang="en-US" altLang="zh-CN" sz="1600" b="0" i="1" baseline="30000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aseline="30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5963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32</m:t>
                                </m:r>
                                <m:r>
                                  <a:rPr lang="en-US" altLang="zh-CN" sz="1600" b="0" i="1" baseline="30000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32</m:t>
                                </m:r>
                                <m:r>
                                  <a:rPr lang="en-US" altLang="zh-CN" sz="1600" b="0" i="1" baseline="30000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aseline="30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2147401"/>
                  </p:ext>
                </p:extLst>
              </p:nvPr>
            </p:nvGraphicFramePr>
            <p:xfrm>
              <a:off x="4731916" y="4664269"/>
              <a:ext cx="4064795" cy="21785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1268"/>
                    <a:gridCol w="844402"/>
                    <a:gridCol w="783905"/>
                    <a:gridCol w="800794"/>
                    <a:gridCol w="814426"/>
                  </a:tblGrid>
                  <a:tr h="3269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1852" r="-397778" b="-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97842" t="-1852" r="-286331" b="-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13178" t="-1852" r="-208527" b="-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8397" t="-1852" r="-105344" b="-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254" t="-1852" r="-2985" b="-566667"/>
                          </a:stretch>
                        </a:blipFill>
                      </a:tcPr>
                    </a:tc>
                  </a:tr>
                  <a:tr h="41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80882" r="-397778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97842" t="-80882" r="-286331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13178" t="-80882" r="-208527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8397" t="-80882" r="-105344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254" t="-80882" r="-2985" b="-350000"/>
                          </a:stretch>
                        </a:blipFill>
                      </a:tcPr>
                    </a:tc>
                  </a:tr>
                  <a:tr h="3596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208475" r="-397778" b="-3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97842" t="-208475" r="-286331" b="-3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13178" t="-208475" r="-208527" b="-3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8397" t="-208475" r="-105344" b="-3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254" t="-208475" r="-2985" b="-303390"/>
                          </a:stretch>
                        </a:blipFill>
                      </a:tcPr>
                    </a:tc>
                  </a:tr>
                  <a:tr h="3596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308475" r="-397778" b="-2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97842" t="-308475" r="-286331" b="-2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13178" t="-308475" r="-208527" b="-2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8397" t="-308475" r="-105344" b="-2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254" t="-308475" r="-2985" b="-203390"/>
                          </a:stretch>
                        </a:blipFill>
                      </a:tcPr>
                    </a:tc>
                  </a:tr>
                  <a:tr h="3596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408475" r="-397778" b="-1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97842" t="-408475" r="-286331" b="-1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13178" t="-408475" r="-208527" b="-1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8397" t="-408475" r="-105344" b="-1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254" t="-408475" r="-2985" b="-103390"/>
                          </a:stretch>
                        </a:blipFill>
                      </a:tcPr>
                    </a:tc>
                  </a:tr>
                  <a:tr h="3596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508475" r="-397778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97842" t="-508475" r="-286331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13178" t="-508475" r="-208527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8397" t="-508475" r="-105344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254" t="-508475" r="-2985" b="-33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683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Example: Kernel Functions and Kernel 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ea typeface="Gulim" panose="020B0600000101010101" pitchFamily="34" charset="-127"/>
              </a:rPr>
              <a:t>Suppose </a:t>
            </a:r>
            <a:r>
              <a:rPr lang="en-US" altLang="ko-KR" sz="2000" dirty="0">
                <a:ea typeface="Gulim" panose="020B0600000101010101" pitchFamily="34" charset="-127"/>
              </a:rPr>
              <a:t>there are 5 original 2-dimensional points: </a:t>
            </a:r>
          </a:p>
          <a:p>
            <a:pPr lvl="1"/>
            <a:r>
              <a:rPr lang="en-US" altLang="ko-KR" sz="2000" dirty="0">
                <a:ea typeface="Gulim" panose="020B0600000101010101" pitchFamily="34" charset="-127"/>
              </a:rPr>
              <a:t>x</a:t>
            </a:r>
            <a:r>
              <a:rPr lang="en-US" altLang="ko-KR" sz="2000" baseline="-25000" dirty="0">
                <a:ea typeface="Gulim" panose="020B0600000101010101" pitchFamily="34" charset="-127"/>
              </a:rPr>
              <a:t>1</a:t>
            </a:r>
            <a:r>
              <a:rPr lang="en-US" altLang="ko-KR" sz="2000" dirty="0">
                <a:ea typeface="Gulim" panose="020B0600000101010101" pitchFamily="34" charset="-127"/>
              </a:rPr>
              <a:t>(0, 0), x</a:t>
            </a:r>
            <a:r>
              <a:rPr lang="en-US" altLang="ko-KR" sz="2000" baseline="-25000" dirty="0">
                <a:ea typeface="Gulim" panose="020B0600000101010101" pitchFamily="34" charset="-127"/>
              </a:rPr>
              <a:t>2</a:t>
            </a:r>
            <a:r>
              <a:rPr lang="en-US" altLang="ko-KR" sz="2000" dirty="0">
                <a:ea typeface="Gulim" panose="020B0600000101010101" pitchFamily="34" charset="-127"/>
              </a:rPr>
              <a:t>(4, 4), x</a:t>
            </a:r>
            <a:r>
              <a:rPr lang="en-US" altLang="ko-KR" sz="2000" baseline="-25000" dirty="0">
                <a:ea typeface="Gulim" panose="020B0600000101010101" pitchFamily="34" charset="-127"/>
              </a:rPr>
              <a:t>3</a:t>
            </a:r>
            <a:r>
              <a:rPr lang="en-US" altLang="ko-KR" sz="2000" dirty="0">
                <a:ea typeface="Gulim" panose="020B0600000101010101" pitchFamily="34" charset="-127"/>
              </a:rPr>
              <a:t>(-4, 4), x</a:t>
            </a:r>
            <a:r>
              <a:rPr lang="en-US" altLang="ko-KR" sz="2000" baseline="-25000" dirty="0">
                <a:ea typeface="Gulim" panose="020B0600000101010101" pitchFamily="34" charset="-127"/>
              </a:rPr>
              <a:t>4</a:t>
            </a:r>
            <a:r>
              <a:rPr lang="en-US" altLang="ko-KR" sz="2000" dirty="0">
                <a:ea typeface="Gulim" panose="020B0600000101010101" pitchFamily="34" charset="-127"/>
              </a:rPr>
              <a:t>(-4, -4), x</a:t>
            </a:r>
            <a:r>
              <a:rPr lang="en-US" altLang="ko-KR" sz="2000" baseline="-25000" dirty="0">
                <a:ea typeface="Gulim" panose="020B0600000101010101" pitchFamily="34" charset="-127"/>
              </a:rPr>
              <a:t>5</a:t>
            </a:r>
            <a:r>
              <a:rPr lang="en-US" altLang="ko-KR" sz="2000" dirty="0">
                <a:ea typeface="Gulim" panose="020B0600000101010101" pitchFamily="34" charset="-127"/>
              </a:rPr>
              <a:t>(4, -4) </a:t>
            </a:r>
          </a:p>
          <a:p>
            <a:endParaRPr lang="en-US" altLang="ko-KR" sz="2000" dirty="0">
              <a:ea typeface="Gulim" panose="020B0600000101010101" pitchFamily="34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03202" y="4537448"/>
              <a:ext cx="1529643" cy="21830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9881"/>
                    <a:gridCol w="509881"/>
                    <a:gridCol w="509881"/>
                  </a:tblGrid>
                  <a:tr h="3555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457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1</a:t>
                          </a:r>
                          <a:endParaRPr lang="en-US" sz="1600" i="1" baseline="-25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435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2</a:t>
                          </a:r>
                          <a:endParaRPr lang="en-US" sz="1600" i="1" baseline="-25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29412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−</m:t>
                                </m:r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29412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−</m:t>
                                </m:r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−</m:t>
                                </m:r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5555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−</m:t>
                                </m:r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03202" y="4537448"/>
              <a:ext cx="1529643" cy="21830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9881"/>
                    <a:gridCol w="509881"/>
                    <a:gridCol w="509881"/>
                  </a:tblGrid>
                  <a:tr h="3555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190" t="-1724" r="-104762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190" t="-1724" r="-4762" b="-534483"/>
                          </a:stretch>
                        </a:blipFill>
                      </a:tcPr>
                    </a:tc>
                  </a:tr>
                  <a:tr h="457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1</a:t>
                          </a:r>
                          <a:endParaRPr lang="en-US" sz="1600" i="1" baseline="-25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190" t="-77632" r="-104762" b="-3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190" t="-77632" r="-4762" b="-307895"/>
                          </a:stretch>
                        </a:blipFill>
                      </a:tcPr>
                    </a:tc>
                  </a:tr>
                  <a:tr h="3435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2</a:t>
                          </a:r>
                          <a:endParaRPr lang="en-US" sz="1600" i="1" baseline="-25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190" t="-241071" r="-104762" b="-3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190" t="-241071" r="-4762" b="-317857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190" t="-347273" r="-104762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190" t="-347273" r="-4762" b="-2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190" t="-439286" r="-104762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190" t="-439286" r="-4762" b="-119643"/>
                          </a:stretch>
                        </a:blipFill>
                      </a:tcPr>
                    </a:tc>
                  </a:tr>
                  <a:tr h="35555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190" t="-520690" r="-104762" b="-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190" t="-520690" r="-4762" b="-1551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732845" y="4537452"/>
              <a:ext cx="6379400" cy="21830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6818"/>
                    <a:gridCol w="1673121"/>
                    <a:gridCol w="1084491"/>
                    <a:gridCol w="1176951"/>
                    <a:gridCol w="1358019"/>
                  </a:tblGrid>
                  <a:tr h="355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4077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55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−32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55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−32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55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−32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55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−32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9549372"/>
                  </p:ext>
                </p:extLst>
              </p:nvPr>
            </p:nvGraphicFramePr>
            <p:xfrm>
              <a:off x="1732845" y="4537452"/>
              <a:ext cx="6379400" cy="21830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6818"/>
                    <a:gridCol w="1673121"/>
                    <a:gridCol w="1084491"/>
                    <a:gridCol w="1176951"/>
                    <a:gridCol w="1358019"/>
                  </a:tblGrid>
                  <a:tr h="3550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62" t="-1724" r="-490449" b="-5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5091" t="-1724" r="-217455" b="-5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5056" t="-1724" r="-235955" b="-5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27461" t="-1724" r="-117617" b="-5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69955" t="-1724" r="-1794" b="-522414"/>
                          </a:stretch>
                        </a:blipFill>
                      </a:tcPr>
                    </a:tc>
                  </a:tr>
                  <a:tr h="4077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62" t="-88060" r="-490449" b="-3522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5091" t="-88060" r="-217455" b="-3522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5056" t="-88060" r="-235955" b="-3522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27461" t="-88060" r="-117617" b="-3522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69955" t="-88060" r="-1794" b="-352239"/>
                          </a:stretch>
                        </a:blipFill>
                      </a:tcPr>
                    </a:tc>
                  </a:tr>
                  <a:tr h="3550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62" t="-213559" r="-4904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5091" t="-213559" r="-21745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5056" t="-213559" r="-23595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27461" t="-213559" r="-11761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69955" t="-213559" r="-1794" b="-300000"/>
                          </a:stretch>
                        </a:blipFill>
                      </a:tcPr>
                    </a:tc>
                  </a:tr>
                  <a:tr h="3550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62" t="-318966" r="-490449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5091" t="-318966" r="-217455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5056" t="-318966" r="-235955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27461" t="-318966" r="-117617" b="-2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69955" t="-318966" r="-1794" b="-205172"/>
                          </a:stretch>
                        </a:blipFill>
                      </a:tcPr>
                    </a:tc>
                  </a:tr>
                  <a:tr h="3550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62" t="-411864" r="-490449" b="-1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5091" t="-411864" r="-217455" b="-1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5056" t="-411864" r="-235955" b="-1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27461" t="-411864" r="-117617" b="-1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69955" t="-411864" r="-1794" b="-101695"/>
                          </a:stretch>
                        </a:blipFill>
                      </a:tcPr>
                    </a:tc>
                  </a:tr>
                  <a:tr h="3550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62" t="-520690" r="-490449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5091" t="-520690" r="-217455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5056" t="-520690" r="-235955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27461" t="-520690" r="-117617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69955" t="-520690" r="-1794" b="-344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TextBox 12"/>
          <p:cNvSpPr txBox="1"/>
          <p:nvPr/>
        </p:nvSpPr>
        <p:spPr>
          <a:xfrm>
            <a:off x="134351" y="4114483"/>
            <a:ext cx="166734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defTabSz="457189">
              <a:spcAft>
                <a:spcPts val="600"/>
              </a:spcAft>
            </a:pPr>
            <a:r>
              <a:rPr lang="en-US" altLang="ko-KR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Original Space</a:t>
            </a:r>
          </a:p>
        </p:txBody>
      </p:sp>
    </p:spTree>
    <p:extLst>
      <p:ext uri="{BB962C8B-B14F-4D97-AF65-F5344CB8AC3E}">
        <p14:creationId xmlns:p14="http://schemas.microsoft.com/office/powerpoint/2010/main" val="183520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Example: Kernel Functions and Kernel K-Means Clustering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>
                    <a:ea typeface="Gulim" panose="020B0600000101010101" pitchFamily="34" charset="-127"/>
                  </a:rPr>
                  <a:t>Gaussian radial basis function (RBF) kernel: </a:t>
                </a:r>
                <a:r>
                  <a:rPr lang="en-US" altLang="ko-KR" sz="2000" dirty="0" smtClean="0">
                    <a:ea typeface="Gulim" panose="020B0600000101010101" pitchFamily="34" charset="-127"/>
                  </a:rPr>
                  <a:t> </a:t>
                </a:r>
                <a:r>
                  <a:rPr lang="en-US" altLang="ko-KR" sz="2000" i="1" dirty="0">
                    <a:ea typeface="Gulim" panose="020B0600000101010101" pitchFamily="34" charset="-127"/>
                  </a:rPr>
                  <a:t>K</a:t>
                </a:r>
                <a:r>
                  <a:rPr lang="en-US" altLang="ko-KR" sz="2000" dirty="0">
                    <a:ea typeface="Gulim" panose="020B0600000101010101" pitchFamily="34" charset="-127"/>
                  </a:rPr>
                  <a:t>(</a:t>
                </a:r>
                <a:r>
                  <a:rPr lang="en-US" altLang="ko-KR" sz="2000" b="1" i="1" dirty="0">
                    <a:ea typeface="Gulim" panose="020B0600000101010101" pitchFamily="34" charset="-127"/>
                  </a:rPr>
                  <a:t>X</a:t>
                </a:r>
                <a:r>
                  <a:rPr lang="en-US" altLang="ko-KR" sz="2000" i="1" baseline="-25000" dirty="0">
                    <a:ea typeface="Gulim" panose="020B0600000101010101" pitchFamily="34" charset="-127"/>
                  </a:rPr>
                  <a:t>i</a:t>
                </a:r>
                <a:r>
                  <a:rPr lang="en-US" altLang="ko-KR" sz="2000" dirty="0">
                    <a:ea typeface="Gulim" panose="020B0600000101010101" pitchFamily="34" charset="-127"/>
                  </a:rPr>
                  <a:t>, </a:t>
                </a:r>
                <a:r>
                  <a:rPr lang="en-US" altLang="ko-KR" sz="2000" b="1" i="1" dirty="0" err="1">
                    <a:ea typeface="Gulim" panose="020B0600000101010101" pitchFamily="34" charset="-127"/>
                  </a:rPr>
                  <a:t>X</a:t>
                </a:r>
                <a:r>
                  <a:rPr lang="en-US" altLang="ko-KR" sz="2000" b="1" i="1" baseline="-25000" dirty="0" err="1">
                    <a:ea typeface="Gulim" panose="020B0600000101010101" pitchFamily="34" charset="-127"/>
                  </a:rPr>
                  <a:t>j</a:t>
                </a:r>
                <a:r>
                  <a:rPr lang="en-US" altLang="ko-KR" sz="2000" dirty="0">
                    <a:ea typeface="Gulim" panose="020B0600000101010101" pitchFamily="34" charset="-127"/>
                  </a:rPr>
                  <a:t>) </a:t>
                </a:r>
                <a:r>
                  <a:rPr lang="en-US" altLang="ko-KR" sz="2000" dirty="0" smtClean="0">
                    <a:ea typeface="Gulim" panose="020B0600000101010101" pitchFamily="34" charset="-127"/>
                  </a:rPr>
                  <a:t>=</a:t>
                </a:r>
                <a:endParaRPr lang="zh-CN" altLang="en-US" sz="2000" dirty="0" smtClean="0">
                  <a:ea typeface="Gulim" panose="020B0600000101010101" pitchFamily="34" charset="-127"/>
                </a:endParaRPr>
              </a:p>
              <a:p>
                <a:r>
                  <a:rPr lang="en-US" altLang="ko-KR" sz="2000" dirty="0" smtClean="0">
                    <a:ea typeface="Gulim" panose="020B0600000101010101" pitchFamily="34" charset="-127"/>
                  </a:rPr>
                  <a:t>Suppose </a:t>
                </a:r>
                <a:r>
                  <a:rPr lang="en-US" altLang="ko-KR" sz="2000" dirty="0">
                    <a:ea typeface="Gulim" panose="020B0600000101010101" pitchFamily="34" charset="-127"/>
                  </a:rPr>
                  <a:t>there are 5 original 2-dimensional points: </a:t>
                </a:r>
              </a:p>
              <a:p>
                <a:pPr lvl="1"/>
                <a:r>
                  <a:rPr lang="en-US" altLang="ko-KR" sz="2000" dirty="0">
                    <a:ea typeface="Gulim" panose="020B0600000101010101" pitchFamily="34" charset="-127"/>
                  </a:rPr>
                  <a:t>x</a:t>
                </a:r>
                <a:r>
                  <a:rPr lang="en-US" altLang="ko-KR" sz="2000" baseline="-25000" dirty="0">
                    <a:ea typeface="Gulim" panose="020B0600000101010101" pitchFamily="34" charset="-127"/>
                  </a:rPr>
                  <a:t>1</a:t>
                </a:r>
                <a:r>
                  <a:rPr lang="en-US" altLang="ko-KR" sz="2000" dirty="0">
                    <a:ea typeface="Gulim" panose="020B0600000101010101" pitchFamily="34" charset="-127"/>
                  </a:rPr>
                  <a:t>(0, 0), x</a:t>
                </a:r>
                <a:r>
                  <a:rPr lang="en-US" altLang="ko-KR" sz="2000" baseline="-25000" dirty="0">
                    <a:ea typeface="Gulim" panose="020B0600000101010101" pitchFamily="34" charset="-127"/>
                  </a:rPr>
                  <a:t>2</a:t>
                </a:r>
                <a:r>
                  <a:rPr lang="en-US" altLang="ko-KR" sz="2000" dirty="0">
                    <a:ea typeface="Gulim" panose="020B0600000101010101" pitchFamily="34" charset="-127"/>
                  </a:rPr>
                  <a:t>(4, 4), x</a:t>
                </a:r>
                <a:r>
                  <a:rPr lang="en-US" altLang="ko-KR" sz="2000" baseline="-25000" dirty="0">
                    <a:ea typeface="Gulim" panose="020B0600000101010101" pitchFamily="34" charset="-127"/>
                  </a:rPr>
                  <a:t>3</a:t>
                </a:r>
                <a:r>
                  <a:rPr lang="en-US" altLang="ko-KR" sz="2000" dirty="0">
                    <a:ea typeface="Gulim" panose="020B0600000101010101" pitchFamily="34" charset="-127"/>
                  </a:rPr>
                  <a:t>(-4, 4), x</a:t>
                </a:r>
                <a:r>
                  <a:rPr lang="en-US" altLang="ko-KR" sz="2000" baseline="-25000" dirty="0">
                    <a:ea typeface="Gulim" panose="020B0600000101010101" pitchFamily="34" charset="-127"/>
                  </a:rPr>
                  <a:t>4</a:t>
                </a:r>
                <a:r>
                  <a:rPr lang="en-US" altLang="ko-KR" sz="2000" dirty="0">
                    <a:ea typeface="Gulim" panose="020B0600000101010101" pitchFamily="34" charset="-127"/>
                  </a:rPr>
                  <a:t>(-4, -4), x</a:t>
                </a:r>
                <a:r>
                  <a:rPr lang="en-US" altLang="ko-KR" sz="2000" baseline="-25000" dirty="0">
                    <a:ea typeface="Gulim" panose="020B0600000101010101" pitchFamily="34" charset="-127"/>
                  </a:rPr>
                  <a:t>5</a:t>
                </a:r>
                <a:r>
                  <a:rPr lang="en-US" altLang="ko-KR" sz="2000" dirty="0">
                    <a:ea typeface="Gulim" panose="020B0600000101010101" pitchFamily="34" charset="-127"/>
                  </a:rPr>
                  <a:t>(4, -4) </a:t>
                </a:r>
              </a:p>
              <a:p>
                <a:r>
                  <a:rPr lang="en-US" altLang="ko-KR" sz="2000" dirty="0">
                    <a:ea typeface="Gulim" panose="020B0600000101010101" pitchFamily="34" charset="-127"/>
                  </a:rPr>
                  <a:t>If we set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𝜎</m:t>
                    </m:r>
                  </m:oMath>
                </a14:m>
                <a:r>
                  <a:rPr lang="en-US" altLang="ko-KR" sz="2000" dirty="0">
                    <a:ea typeface="Gulim" panose="020B0600000101010101" pitchFamily="34" charset="-127"/>
                  </a:rPr>
                  <a:t> to 4, we will have the following points in the kernel space</a:t>
                </a:r>
              </a:p>
              <a:p>
                <a:pPr lvl="1"/>
                <a:r>
                  <a:rPr lang="en-US" altLang="ko-KR" sz="2000" dirty="0">
                    <a:ea typeface="Gulim" panose="020B0600000101010101" pitchFamily="34" charset="-127"/>
                  </a:rPr>
                  <a:t>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charset="0"/>
                            <a:ea typeface="Gulim" panose="020B0600000101010101" pitchFamily="34" charset="-127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i="1">
                                <a:latin typeface="Cambria Math" charset="0"/>
                                <a:ea typeface="Gulim" panose="020B0600000101010101" pitchFamily="34" charset="-127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000" i="1">
                                    <a:latin typeface="Cambria Math" charset="0"/>
                                    <a:ea typeface="Gulim" panose="020B0600000101010101" pitchFamily="34" charset="-127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charset="0"/>
                                        <a:ea typeface="Gulim" panose="020B0600000101010101" pitchFamily="34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Gulim" panose="020B0600000101010101" pitchFamily="34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Gulim" panose="020B0600000101010101" pitchFamily="34" charset="-127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Gulim" panose="020B0600000101010101" pitchFamily="34" charset="-127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charset="0"/>
                                        <a:ea typeface="Gulim" panose="020B0600000101010101" pitchFamily="34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Gulim" panose="020B0600000101010101" pitchFamily="34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Gulim" panose="020B0600000101010101" pitchFamily="34" charset="-127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000"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2</m:t>
                        </m:r>
                      </m:sup>
                    </m:sSup>
                    <m:r>
                      <a:rPr lang="en-US" altLang="ko-KR" sz="200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charset="0"/>
                            <a:ea typeface="Gulim" panose="020B0600000101010101" pitchFamily="34" charset="-127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charset="0"/>
                                <a:ea typeface="Gulim" panose="020B0600000101010101" pitchFamily="34" charset="-127"/>
                              </a:rPr>
                            </m:ctrlPr>
                          </m:dPr>
                          <m:e>
                            <m:r>
                              <a:rPr lang="en-US" altLang="ko-KR" sz="2000">
                                <a:latin typeface="Cambria Math" panose="02040503050406030204" pitchFamily="18" charset="0"/>
                                <a:ea typeface="Gulim" panose="020B0600000101010101" pitchFamily="34" charset="-127"/>
                              </a:rPr>
                              <m:t>0−4</m:t>
                            </m:r>
                          </m:e>
                        </m:d>
                      </m:e>
                      <m:sup>
                        <m:r>
                          <a:rPr lang="en-US" altLang="ko-KR" sz="2000"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2</m:t>
                        </m:r>
                      </m:sup>
                    </m:sSup>
                    <m:r>
                      <a:rPr lang="en-US" altLang="ko-KR" sz="200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charset="0"/>
                            <a:ea typeface="Gulim" panose="020B0600000101010101" pitchFamily="34" charset="-127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charset="0"/>
                                <a:ea typeface="Gulim" panose="020B0600000101010101" pitchFamily="34" charset="-127"/>
                              </a:rPr>
                            </m:ctrlPr>
                          </m:dPr>
                          <m:e>
                            <m:r>
                              <a:rPr lang="en-US" altLang="ko-KR" sz="2000">
                                <a:latin typeface="Cambria Math" panose="02040503050406030204" pitchFamily="18" charset="0"/>
                                <a:ea typeface="Gulim" panose="020B0600000101010101" pitchFamily="34" charset="-127"/>
                              </a:rPr>
                              <m:t>0−4</m:t>
                            </m:r>
                          </m:e>
                        </m:d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=32</m:t>
                    </m:r>
                  </m:oMath>
                </a14:m>
                <a:r>
                  <a:rPr lang="en-US" altLang="ko-KR" sz="2000" dirty="0">
                    <a:ea typeface="Gulim" panose="020B0600000101010101" pitchFamily="34" charset="-127"/>
                  </a:rPr>
                  <a:t>, therefore,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𝐾</m:t>
                    </m:r>
                    <m:d>
                      <m:dPr>
                        <m:ctrlPr>
                          <a:rPr lang="en-US" altLang="ko-KR" sz="2000" i="1">
                            <a:latin typeface="Cambria Math" charset="0"/>
                            <a:ea typeface="Gulim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charset="0"/>
                                <a:ea typeface="Gulim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Gulim" panose="020B0600000101010101" pitchFamily="34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Gulim" panose="020B0600000101010101" pitchFamily="34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charset="0"/>
                                <a:ea typeface="Gulim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Gulim" panose="020B0600000101010101" pitchFamily="34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Gulim" panose="020B0600000101010101" pitchFamily="34" charset="-127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charset="0"/>
                            <a:ea typeface="Gulim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charset="0"/>
                                <a:ea typeface="Gulim" panose="020B0600000101010101" pitchFamily="34" charset="-127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Gulim" panose="020B0600000101010101" pitchFamily="34" charset="-127"/>
                              </a:rPr>
                              <m:t>32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Gulim" panose="020B0600000101010101" pitchFamily="34" charset="-127"/>
                              </a:rPr>
                              <m:t>2⋅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charset="0"/>
                                    <a:ea typeface="Gulim" panose="020B0600000101010101" pitchFamily="34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Gulim" panose="020B0600000101010101" pitchFamily="34" charset="-127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Gulim" panose="020B0600000101010101" pitchFamily="34" charset="-127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charset="0"/>
                            <a:ea typeface="Gulim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000" dirty="0">
                  <a:ea typeface="Gulim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6553200" y="1519518"/>
          <a:ext cx="1453480" cy="43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4" imgW="749160" imgH="228600" progId="Equation.DSMT4">
                  <p:embed/>
                </p:oleObj>
              </mc:Choice>
              <mc:Fallback>
                <p:oleObj name="Equation" r:id="rId4" imgW="74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3200" y="1519518"/>
                        <a:ext cx="1453480" cy="43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03202" y="4537448"/>
              <a:ext cx="1529643" cy="21830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9881"/>
                    <a:gridCol w="509881"/>
                    <a:gridCol w="509881"/>
                  </a:tblGrid>
                  <a:tr h="3555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457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1</a:t>
                          </a:r>
                          <a:endParaRPr lang="en-US" sz="1600" i="1" baseline="-25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435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2</a:t>
                          </a:r>
                          <a:endParaRPr lang="en-US" sz="1600" i="1" baseline="-25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29412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−</m:t>
                                </m:r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29412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−</m:t>
                                </m:r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−</m:t>
                                </m:r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5555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−</m:t>
                                </m:r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1649610"/>
                  </p:ext>
                </p:extLst>
              </p:nvPr>
            </p:nvGraphicFramePr>
            <p:xfrm>
              <a:off x="203202" y="4537448"/>
              <a:ext cx="1529643" cy="21830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9881"/>
                    <a:gridCol w="509881"/>
                    <a:gridCol w="509881"/>
                  </a:tblGrid>
                  <a:tr h="3555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1190" t="-1724" r="-104762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1190" t="-1724" r="-4762" b="-534483"/>
                          </a:stretch>
                        </a:blipFill>
                      </a:tcPr>
                    </a:tc>
                  </a:tr>
                  <a:tr h="457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1</a:t>
                          </a:r>
                          <a:endParaRPr lang="en-US" sz="1600" i="1" baseline="-25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1190" t="-77632" r="-104762" b="-3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1190" t="-77632" r="-4762" b="-307895"/>
                          </a:stretch>
                        </a:blipFill>
                      </a:tcPr>
                    </a:tc>
                  </a:tr>
                  <a:tr h="3435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2</a:t>
                          </a:r>
                          <a:endParaRPr lang="en-US" sz="1600" i="1" baseline="-25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1190" t="-241071" r="-104762" b="-3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1190" t="-241071" r="-4762" b="-317857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1190" t="-347273" r="-104762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1190" t="-347273" r="-4762" b="-2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1190" t="-439286" r="-104762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1190" t="-439286" r="-4762" b="-119643"/>
                          </a:stretch>
                        </a:blipFill>
                      </a:tcPr>
                    </a:tc>
                  </a:tr>
                  <a:tr h="35555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1190" t="-520690" r="-104762" b="-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1190" t="-520690" r="-4762" b="-1551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732845" y="4537452"/>
              <a:ext cx="6379400" cy="21713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6818"/>
                    <a:gridCol w="1673121"/>
                    <a:gridCol w="1084491"/>
                    <a:gridCol w="1176951"/>
                    <a:gridCol w="1358019"/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𝑲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𝑲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𝑲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𝑲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𝑲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850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charset="0"/>
                                            <a:ea typeface="Corbel" charset="0"/>
                                            <a:cs typeface="Corbel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charset="0"/>
                                                <a:ea typeface="Corbel" charset="0"/>
                                                <a:cs typeface="Corbel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charset="0"/>
                                                <a:ea typeface="Corbel" charset="0"/>
                                                <a:cs typeface="Corbel" charset="0"/>
                                              </a:rPr>
                                              <m:t>4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charset="0"/>
                                                <a:ea typeface="Corbel" charset="0"/>
                                                <a:cs typeface="Corbel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600" b="0" i="1" smtClean="0">
                                            <a:latin typeface="Cambria Math" charset="0"/>
                                            <a:ea typeface="Corbel" charset="0"/>
                                            <a:cs typeface="Corbel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charset="0"/>
                                                <a:ea typeface="Corbel" charset="0"/>
                                                <a:cs typeface="Corbel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charset="0"/>
                                                <a:ea typeface="Corbel" charset="0"/>
                                                <a:cs typeface="Corbel" charset="0"/>
                                              </a:rPr>
                                              <m:t>4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charset="0"/>
                                                <a:ea typeface="Corbel" charset="0"/>
                                                <a:cs typeface="Corbel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charset="0"/>
                                            <a:ea typeface="Corbel" charset="0"/>
                                            <a:cs typeface="Corbel" charset="0"/>
                                          </a:rPr>
                                          <m:t>2⋅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charset="0"/>
                                                <a:ea typeface="Corbel" charset="0"/>
                                                <a:cs typeface="Corbel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charset="0"/>
                                                <a:ea typeface="Corbel" charset="0"/>
                                                <a:cs typeface="Corbel" charset="0"/>
                                              </a:rPr>
                                              <m:t>4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charset="0"/>
                                                <a:ea typeface="Corbel" charset="0"/>
                                                <a:cs typeface="Corbel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1938748"/>
                  </p:ext>
                </p:extLst>
              </p:nvPr>
            </p:nvGraphicFramePr>
            <p:xfrm>
              <a:off x="1732845" y="4537452"/>
              <a:ext cx="6379400" cy="21713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6818"/>
                    <a:gridCol w="1673121"/>
                    <a:gridCol w="1084491"/>
                    <a:gridCol w="1176951"/>
                    <a:gridCol w="1358019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562" t="-1818" r="-490449" b="-5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65091" t="-1818" r="-217455" b="-5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55056" t="-1818" r="-235955" b="-5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27461" t="-1818" r="-117617" b="-5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69955" t="-1818" r="-1794" b="-552727"/>
                          </a:stretch>
                        </a:blipFill>
                      </a:tcPr>
                    </a:tc>
                  </a:tr>
                  <a:tr h="4949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562" t="-69136" r="-490449" b="-2753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65091" t="-69136" r="-217455" b="-2753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55056" t="-69136" r="-235955" b="-2753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27461" t="-69136" r="-117617" b="-2753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69955" t="-69136" r="-1794" b="-275309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562" t="-244643" r="-490449" b="-298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65091" t="-244643" r="-217455" b="-298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55056" t="-244643" r="-235955" b="-298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27461" t="-244643" r="-117617" b="-298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69955" t="-244643" r="-1794" b="-298214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562" t="-350909" r="-490449" b="-2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65091" t="-350909" r="-217455" b="-2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55056" t="-350909" r="-235955" b="-2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27461" t="-350909" r="-117617" b="-2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69955" t="-350909" r="-1794" b="-20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562" t="-450909" r="-490449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65091" t="-450909" r="-217455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55056" t="-450909" r="-235955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27461" t="-450909" r="-117617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69955" t="-450909" r="-1794" b="-10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562" t="-550909" r="-490449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65091" t="-550909" r="-217455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55056" t="-550909" r="-235955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27461" t="-550909" r="-117617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69955" t="-550909" r="-1794" b="-363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35297" y="4107987"/>
                <a:ext cx="2617903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 algn="ctr" defTabSz="457189">
                  <a:spcAft>
                    <a:spcPts val="600"/>
                  </a:spcAft>
                </a:pPr>
                <a:r>
                  <a:rPr lang="en-US" altLang="ko-KR" dirty="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RBF Kernel Space (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𝜎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=4</m:t>
                    </m:r>
                  </m:oMath>
                </a14:m>
                <a:r>
                  <a:rPr lang="en-US" altLang="ko-KR" dirty="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297" y="4107987"/>
                <a:ext cx="2617903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632" t="-8333" r="-1166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34351" y="4114483"/>
            <a:ext cx="166734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defTabSz="457189">
              <a:spcAft>
                <a:spcPts val="600"/>
              </a:spcAft>
            </a:pPr>
            <a:r>
              <a:rPr lang="en-US" altLang="ko-KR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Original Space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7149429" y="2038837"/>
          <a:ext cx="1714501" cy="369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9" imgW="1218960" imgH="253800" progId="Equation.DSMT4">
                  <p:embed/>
                </p:oleObj>
              </mc:Choice>
              <mc:Fallback>
                <p:oleObj name="Equation" r:id="rId9" imgW="1218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49429" y="2038837"/>
                        <a:ext cx="1714501" cy="369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108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7" y="1935136"/>
            <a:ext cx="4411313" cy="478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Example: Kernel Functions and Kernel 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ea typeface="Gulim" panose="020B0600000101010101" pitchFamily="34" charset="-127"/>
              </a:rPr>
              <a:t>Gaussian radial basis function (RBF) kernel:  </a:t>
            </a:r>
            <a:r>
              <a:rPr lang="en-US" altLang="ko-KR" sz="2000" i="1" dirty="0">
                <a:ea typeface="Gulim" panose="020B0600000101010101" pitchFamily="34" charset="-127"/>
              </a:rPr>
              <a:t>K</a:t>
            </a:r>
            <a:r>
              <a:rPr lang="en-US" altLang="ko-KR" sz="2000" dirty="0">
                <a:ea typeface="Gulim" panose="020B0600000101010101" pitchFamily="34" charset="-127"/>
              </a:rPr>
              <a:t>(</a:t>
            </a:r>
            <a:r>
              <a:rPr lang="en-US" altLang="ko-KR" sz="2000" b="1" i="1" dirty="0">
                <a:ea typeface="Gulim" panose="020B0600000101010101" pitchFamily="34" charset="-127"/>
              </a:rPr>
              <a:t>X</a:t>
            </a:r>
            <a:r>
              <a:rPr lang="en-US" altLang="ko-KR" sz="2000" i="1" baseline="-25000" dirty="0">
                <a:ea typeface="Gulim" panose="020B0600000101010101" pitchFamily="34" charset="-127"/>
              </a:rPr>
              <a:t>i</a:t>
            </a:r>
            <a:r>
              <a:rPr lang="en-US" altLang="ko-KR" sz="2000" dirty="0">
                <a:ea typeface="Gulim" panose="020B0600000101010101" pitchFamily="34" charset="-127"/>
              </a:rPr>
              <a:t>, </a:t>
            </a:r>
            <a:r>
              <a:rPr lang="en-US" altLang="ko-KR" sz="2000" b="1" i="1" dirty="0" err="1">
                <a:ea typeface="Gulim" panose="020B0600000101010101" pitchFamily="34" charset="-127"/>
              </a:rPr>
              <a:t>X</a:t>
            </a:r>
            <a:r>
              <a:rPr lang="en-US" altLang="ko-KR" sz="2000" b="1" i="1" baseline="-25000" dirty="0" err="1">
                <a:ea typeface="Gulim" panose="020B0600000101010101" pitchFamily="34" charset="-127"/>
              </a:rPr>
              <a:t>j</a:t>
            </a:r>
            <a:r>
              <a:rPr lang="en-US" altLang="ko-KR" sz="2000" dirty="0">
                <a:ea typeface="Gulim" panose="020B0600000101010101" pitchFamily="34" charset="-127"/>
              </a:rPr>
              <a:t>) </a:t>
            </a:r>
            <a:r>
              <a:rPr lang="en-US" altLang="ko-KR" sz="2000" dirty="0" smtClean="0">
                <a:ea typeface="Gulim" panose="020B0600000101010101" pitchFamily="34" charset="-127"/>
              </a:rPr>
              <a:t>=</a:t>
            </a:r>
            <a:endParaRPr lang="en-US" altLang="ko-KR" sz="2000" dirty="0">
              <a:ea typeface="Gulim" panose="020B0600000101010101" pitchFamily="34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6553200" y="1519518"/>
          <a:ext cx="1453480" cy="43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749160" imgH="228600" progId="Equation.DSMT4">
                  <p:embed/>
                </p:oleObj>
              </mc:Choice>
              <mc:Fallback>
                <p:oleObj name="Equation" r:id="rId4" imgW="74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3200" y="1519518"/>
                        <a:ext cx="1453480" cy="43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77" y="1958155"/>
            <a:ext cx="5150223" cy="12215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76" y="3362244"/>
            <a:ext cx="5150223" cy="8999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92" y="4262149"/>
            <a:ext cx="4115015" cy="612540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5044887" y="3132057"/>
            <a:ext cx="737348" cy="277812"/>
          </a:xfrm>
          <a:prstGeom prst="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46968"/>
            <a:ext cx="4222591" cy="63515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778354" y="5357637"/>
            <a:ext cx="2533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ea typeface="Gulim" panose="020B0600000101010101" pitchFamily="34" charset="-127"/>
              </a:rPr>
              <a:t>Now</a:t>
            </a:r>
            <a:r>
              <a:rPr lang="zh-CN" altLang="en-US" dirty="0" smtClean="0">
                <a:solidFill>
                  <a:srgbClr val="FF0000"/>
                </a:solidFill>
                <a:ea typeface="Gulim" panose="020B0600000101010101" pitchFamily="34" charset="-127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Gulim" panose="020B0600000101010101" pitchFamily="34" charset="-127"/>
              </a:rPr>
              <a:t>linearly</a:t>
            </a:r>
            <a:r>
              <a:rPr lang="zh-CN" altLang="en-US" dirty="0" smtClean="0">
                <a:solidFill>
                  <a:srgbClr val="FF0000"/>
                </a:solidFill>
                <a:ea typeface="Gulim" panose="020B0600000101010101" pitchFamily="34" charset="-127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Gulim" panose="020B0600000101010101" pitchFamily="34" charset="-127"/>
              </a:rPr>
              <a:t>separable!!!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50797" y="6402120"/>
            <a:ext cx="4473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Countless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features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RBF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kernel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space</a:t>
            </a:r>
            <a:r>
              <a:rPr lang="mr-IN" altLang="zh-CN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5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Example: </a:t>
            </a:r>
            <a:r>
              <a:rPr lang="en-US" altLang="ko-KR" dirty="0">
                <a:ea typeface="Gulim" panose="020B0600000101010101" pitchFamily="34" charset="-127"/>
              </a:rPr>
              <a:t>Kernel 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endParaRPr lang="zh-CN" altLang="en-US" sz="2400" dirty="0" smtClean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endParaRPr lang="zh-CN" altLang="en-US" sz="2400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endParaRPr lang="zh-CN" altLang="en-US" sz="2400" dirty="0" smtClean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endParaRPr lang="zh-CN" altLang="en-US" sz="2400" dirty="0" smtClean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endParaRPr lang="zh-CN" altLang="en-US" sz="2400" dirty="0" smtClean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endParaRPr lang="zh-CN" altLang="en-US" sz="2400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endParaRPr lang="zh-CN" altLang="en-US" sz="2400" dirty="0" smtClean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0000"/>
                </a:solidFill>
              </a:rPr>
              <a:t>The </a:t>
            </a:r>
            <a:r>
              <a:rPr lang="en-US" altLang="zh-CN" sz="2400" dirty="0">
                <a:solidFill>
                  <a:srgbClr val="000000"/>
                </a:solidFill>
              </a:rPr>
              <a:t>above data set cannot generate quality clusters by K-Means since it contains </a:t>
            </a:r>
            <a:r>
              <a:rPr lang="en-US" altLang="zh-CN" sz="2400" dirty="0" smtClean="0">
                <a:solidFill>
                  <a:srgbClr val="000000"/>
                </a:solidFill>
              </a:rPr>
              <a:t>non-convex clusters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0000"/>
                </a:solidFill>
              </a:rPr>
              <a:t>Gaussian </a:t>
            </a:r>
            <a:r>
              <a:rPr lang="en-US" altLang="zh-CN" sz="2400" dirty="0">
                <a:solidFill>
                  <a:srgbClr val="000000"/>
                </a:solidFill>
              </a:rPr>
              <a:t>RBF Kernel transformation maps data to a </a:t>
            </a:r>
            <a:r>
              <a:rPr lang="en-US" altLang="ko-KR" sz="2400" dirty="0">
                <a:solidFill>
                  <a:srgbClr val="000000"/>
                </a:solidFill>
                <a:ea typeface="Gulim" panose="020B0600000101010101" pitchFamily="34" charset="-127"/>
              </a:rPr>
              <a:t>kernel matrix K for any two points x</a:t>
            </a:r>
            <a:r>
              <a:rPr lang="en-US" altLang="ko-KR" sz="2400" baseline="-25000" dirty="0">
                <a:solidFill>
                  <a:srgbClr val="000000"/>
                </a:solidFill>
                <a:ea typeface="Gulim" panose="020B0600000101010101" pitchFamily="34" charset="-127"/>
              </a:rPr>
              <a:t>i</a:t>
            </a:r>
            <a:r>
              <a:rPr lang="en-US" altLang="ko-KR" sz="2400" dirty="0">
                <a:solidFill>
                  <a:srgbClr val="000000"/>
                </a:solidFill>
                <a:ea typeface="Gulim" panose="020B0600000101010101" pitchFamily="34" charset="-127"/>
              </a:rPr>
              <a:t>, </a:t>
            </a:r>
            <a:r>
              <a:rPr lang="en-US" altLang="ko-KR" sz="2400" dirty="0" err="1">
                <a:solidFill>
                  <a:srgbClr val="000000"/>
                </a:solidFill>
                <a:ea typeface="Gulim" panose="020B0600000101010101" pitchFamily="34" charset="-127"/>
              </a:rPr>
              <a:t>x</a:t>
            </a:r>
            <a:r>
              <a:rPr lang="en-US" altLang="ko-KR" sz="2400" baseline="-25000" dirty="0" err="1">
                <a:solidFill>
                  <a:srgbClr val="000000"/>
                </a:solidFill>
                <a:ea typeface="Gulim" panose="020B0600000101010101" pitchFamily="34" charset="-127"/>
              </a:rPr>
              <a:t>j</a:t>
            </a:r>
            <a:r>
              <a:rPr lang="en-US" altLang="ko-KR" sz="2400" dirty="0">
                <a:solidFill>
                  <a:srgbClr val="000000"/>
                </a:solidFill>
                <a:ea typeface="Gulim" panose="020B0600000101010101" pitchFamily="34" charset="-127"/>
              </a:rPr>
              <a:t>:                                </a:t>
            </a:r>
            <a:r>
              <a:rPr lang="en-US" altLang="ko-KR" sz="2400" dirty="0" smtClean="0">
                <a:solidFill>
                  <a:srgbClr val="000000"/>
                </a:solidFill>
                <a:ea typeface="Gulim" panose="020B0600000101010101" pitchFamily="34" charset="-127"/>
              </a:rPr>
              <a:t>and  </a:t>
            </a:r>
            <a:r>
              <a:rPr lang="en-US" altLang="ko-KR" sz="2400" dirty="0">
                <a:solidFill>
                  <a:srgbClr val="000000"/>
                </a:solidFill>
                <a:ea typeface="Gulim" panose="020B0600000101010101" pitchFamily="34" charset="-127"/>
              </a:rPr>
              <a:t>Gaussian kernel: </a:t>
            </a:r>
            <a:r>
              <a:rPr lang="en-US" altLang="ko-KR" sz="2400" i="1" dirty="0">
                <a:solidFill>
                  <a:srgbClr val="000000"/>
                </a:solidFill>
                <a:ea typeface="Gulim" panose="020B0600000101010101" pitchFamily="34" charset="-127"/>
              </a:rPr>
              <a:t>K</a:t>
            </a:r>
            <a:r>
              <a:rPr lang="en-US" altLang="ko-KR" sz="2400" dirty="0">
                <a:solidFill>
                  <a:srgbClr val="000000"/>
                </a:solidFill>
                <a:ea typeface="Gulim" panose="020B0600000101010101" pitchFamily="34" charset="-127"/>
              </a:rPr>
              <a:t>(</a:t>
            </a:r>
            <a:r>
              <a:rPr lang="en-US" altLang="ko-KR" sz="2400" b="1" i="1" dirty="0">
                <a:solidFill>
                  <a:srgbClr val="000000"/>
                </a:solidFill>
                <a:ea typeface="Gulim" panose="020B0600000101010101" pitchFamily="34" charset="-127"/>
              </a:rPr>
              <a:t>X</a:t>
            </a:r>
            <a:r>
              <a:rPr lang="en-US" altLang="ko-KR" sz="2400" i="1" baseline="-25000" dirty="0">
                <a:solidFill>
                  <a:srgbClr val="000000"/>
                </a:solidFill>
                <a:ea typeface="Gulim" panose="020B0600000101010101" pitchFamily="34" charset="-127"/>
              </a:rPr>
              <a:t>i</a:t>
            </a:r>
            <a:r>
              <a:rPr lang="en-US" altLang="ko-KR" sz="2400" dirty="0">
                <a:solidFill>
                  <a:srgbClr val="000000"/>
                </a:solidFill>
                <a:ea typeface="Gulim" panose="020B0600000101010101" pitchFamily="34" charset="-127"/>
              </a:rPr>
              <a:t>, </a:t>
            </a:r>
            <a:r>
              <a:rPr lang="en-US" altLang="ko-KR" sz="2400" b="1" i="1" dirty="0" err="1">
                <a:solidFill>
                  <a:srgbClr val="000000"/>
                </a:solidFill>
                <a:ea typeface="Gulim" panose="020B0600000101010101" pitchFamily="34" charset="-127"/>
              </a:rPr>
              <a:t>X</a:t>
            </a:r>
            <a:r>
              <a:rPr lang="en-US" altLang="ko-KR" sz="2400" b="1" i="1" baseline="-25000" dirty="0" err="1">
                <a:solidFill>
                  <a:srgbClr val="000000"/>
                </a:solidFill>
                <a:ea typeface="Gulim" panose="020B0600000101010101" pitchFamily="34" charset="-127"/>
              </a:rPr>
              <a:t>j</a:t>
            </a:r>
            <a:r>
              <a:rPr lang="en-US" altLang="ko-KR" sz="2400" dirty="0">
                <a:solidFill>
                  <a:srgbClr val="000000"/>
                </a:solidFill>
                <a:ea typeface="Gulim" panose="020B0600000101010101" pitchFamily="34" charset="-127"/>
              </a:rPr>
              <a:t>) = 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rgbClr val="000000"/>
                </a:solidFill>
              </a:rPr>
              <a:t>K-Means clustering is conducted on the mapped data, generating quality </a:t>
            </a:r>
            <a:r>
              <a:rPr lang="en-US" altLang="zh-CN" sz="2400" dirty="0" smtClean="0">
                <a:solidFill>
                  <a:srgbClr val="000000"/>
                </a:solidFill>
              </a:rPr>
              <a:t>clusters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020833" y="5487167"/>
          <a:ext cx="1551167" cy="329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4" imgW="1218960" imgH="253800" progId="Equation.DSMT4">
                  <p:embed/>
                </p:oleObj>
              </mc:Choice>
              <mc:Fallback>
                <p:oleObj name="Equation" r:id="rId4" imgW="1218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20833" y="5487167"/>
                        <a:ext cx="1551167" cy="329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7840299" y="5413556"/>
          <a:ext cx="1303702" cy="4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6" imgW="749160" imgH="228600" progId="Equation.DSMT4">
                  <p:embed/>
                </p:oleObj>
              </mc:Choice>
              <mc:Fallback>
                <p:oleObj name="Equation" r:id="rId6" imgW="74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40299" y="5413556"/>
                        <a:ext cx="1303702" cy="403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17015" y="1583605"/>
            <a:ext cx="2366017" cy="2529196"/>
            <a:chOff x="414015" y="1154169"/>
            <a:chExt cx="3470116" cy="340730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4015" y="1154169"/>
              <a:ext cx="3470116" cy="2869229"/>
            </a:xfrm>
            <a:prstGeom prst="rect">
              <a:avLst/>
            </a:prstGeom>
          </p:spPr>
        </p:pic>
        <p:sp>
          <p:nvSpPr>
            <p:cNvPr id="9" name="Text Box 181"/>
            <p:cNvSpPr txBox="1">
              <a:spLocks noChangeArrowheads="1"/>
            </p:cNvSpPr>
            <p:nvPr/>
          </p:nvSpPr>
          <p:spPr bwMode="auto">
            <a:xfrm>
              <a:off x="840154" y="4146840"/>
              <a:ext cx="2617835" cy="41463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defTabSz="457189"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ko-KR" sz="1400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The original data set</a:t>
              </a:r>
              <a:endParaRPr lang="en-US" altLang="ko-KR" sz="1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41302" y="1556339"/>
            <a:ext cx="3225877" cy="2788142"/>
            <a:chOff x="3701426" y="1123778"/>
            <a:chExt cx="4061302" cy="341004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56354" y="1123778"/>
              <a:ext cx="3483269" cy="2893910"/>
            </a:xfrm>
            <a:prstGeom prst="rect">
              <a:avLst/>
            </a:prstGeom>
          </p:spPr>
        </p:pic>
        <p:sp>
          <p:nvSpPr>
            <p:cNvPr id="12" name="Right Arrow 11"/>
            <p:cNvSpPr/>
            <p:nvPr/>
          </p:nvSpPr>
          <p:spPr>
            <a:xfrm>
              <a:off x="3701426" y="2498645"/>
              <a:ext cx="421022" cy="286328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>
                <a:solidFill>
                  <a:prstClr val="white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Text Box 181"/>
            <p:cNvSpPr txBox="1">
              <a:spLocks noChangeArrowheads="1"/>
            </p:cNvSpPr>
            <p:nvPr/>
          </p:nvSpPr>
          <p:spPr bwMode="auto">
            <a:xfrm>
              <a:off x="4044785" y="4106031"/>
              <a:ext cx="3717943" cy="4277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defTabSz="457189"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ko-KR" sz="1400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The result of K-Means clustering</a:t>
              </a:r>
              <a:endParaRPr lang="en-US" altLang="ko-KR" sz="1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71701" y="1440729"/>
            <a:ext cx="6694897" cy="2903752"/>
            <a:chOff x="4571506" y="1446177"/>
            <a:chExt cx="6694897" cy="290375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61635" y="1589531"/>
              <a:ext cx="2704768" cy="2220941"/>
            </a:xfrm>
            <a:prstGeom prst="rect">
              <a:avLst/>
            </a:prstGeom>
          </p:spPr>
        </p:pic>
        <p:sp>
          <p:nvSpPr>
            <p:cNvPr id="16" name="Curved Left Arrow 15"/>
            <p:cNvSpPr/>
            <p:nvPr/>
          </p:nvSpPr>
          <p:spPr>
            <a:xfrm rot="16200000">
              <a:off x="6683821" y="-666138"/>
              <a:ext cx="356895" cy="4581525"/>
            </a:xfrm>
            <a:prstGeom prst="curvedLef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Text Box 181"/>
            <p:cNvSpPr txBox="1">
              <a:spLocks noChangeArrowheads="1"/>
            </p:cNvSpPr>
            <p:nvPr/>
          </p:nvSpPr>
          <p:spPr bwMode="auto">
            <a:xfrm>
              <a:off x="8805980" y="3826709"/>
              <a:ext cx="2286000" cy="5232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defTabSz="457189"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ko-KR" sz="1400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The result of Gaussian Kernel K-Means clustering</a:t>
              </a:r>
              <a:endParaRPr lang="en-US" altLang="ko-KR" sz="1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74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50433</TotalTime>
  <Words>926</Words>
  <Application>Microsoft Macintosh PowerPoint</Application>
  <PresentationFormat>On-screen Show (4:3)</PresentationFormat>
  <Paragraphs>261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Calibri</vt:lpstr>
      <vt:lpstr>Cambria Math</vt:lpstr>
      <vt:lpstr>Corbel</vt:lpstr>
      <vt:lpstr>Gulim</vt:lpstr>
      <vt:lpstr>HY엽서L</vt:lpstr>
      <vt:lpstr>Mangal</vt:lpstr>
      <vt:lpstr>SimSun</vt:lpstr>
      <vt:lpstr>Wingdings</vt:lpstr>
      <vt:lpstr>华文楷体</vt:lpstr>
      <vt:lpstr>Arial</vt:lpstr>
      <vt:lpstr>Office Theme</vt:lpstr>
      <vt:lpstr>Equation</vt:lpstr>
      <vt:lpstr>PowerPoint Presentation</vt:lpstr>
      <vt:lpstr>Partitioning-Based Clustering Methods</vt:lpstr>
      <vt:lpstr>Kernel K-Means Clustering</vt:lpstr>
      <vt:lpstr>Kernel Functions and Kernel K-Means Clustering</vt:lpstr>
      <vt:lpstr>Example: Kernel Functions and Kernel K-Means Clustering</vt:lpstr>
      <vt:lpstr>Example: Kernel Functions and Kernel K-Means Clustering</vt:lpstr>
      <vt:lpstr>Example: Kernel Functions and Kernel K-Means Clustering</vt:lpstr>
      <vt:lpstr>Example: Kernel Functions and Kernel K-Means Clustering</vt:lpstr>
      <vt:lpstr>Example: Kernel K-Means Clustering</vt:lpstr>
      <vt:lpstr>References: (II) Partitioning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2187</cp:revision>
  <cp:lastPrinted>2017-01-15T22:23:57Z</cp:lastPrinted>
  <dcterms:created xsi:type="dcterms:W3CDTF">2015-05-16T14:51:23Z</dcterms:created>
  <dcterms:modified xsi:type="dcterms:W3CDTF">2017-07-29T04:46:48Z</dcterms:modified>
</cp:coreProperties>
</file>