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2" r:id="rId11"/>
    <p:sldId id="293" r:id="rId12"/>
    <p:sldId id="307" r:id="rId13"/>
    <p:sldId id="308" r:id="rId14"/>
    <p:sldId id="294" r:id="rId15"/>
    <p:sldId id="301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image" Target="../media/image8.wmf"/><Relationship Id="rId6" Type="http://schemas.openxmlformats.org/officeDocument/2006/relationships/image" Target="../media/image9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5" Type="http://schemas.openxmlformats.org/officeDocument/2006/relationships/image" Target="../media/image14.wmf"/><Relationship Id="rId6" Type="http://schemas.openxmlformats.org/officeDocument/2006/relationships/image" Target="../media/image15.wmf"/><Relationship Id="rId7" Type="http://schemas.openxmlformats.org/officeDocument/2006/relationships/image" Target="../media/image16.wmf"/><Relationship Id="rId8" Type="http://schemas.openxmlformats.org/officeDocument/2006/relationships/image" Target="../media/image17.wmf"/><Relationship Id="rId9" Type="http://schemas.openxmlformats.org/officeDocument/2006/relationships/image" Target="../media/image18.wmf"/><Relationship Id="rId10" Type="http://schemas.openxmlformats.org/officeDocument/2006/relationships/image" Target="../media/image19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wmf"/><Relationship Id="rId5" Type="http://schemas.openxmlformats.org/officeDocument/2006/relationships/image" Target="../media/image34.wmf"/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image" Target="../media/image18.wmf"/><Relationship Id="rId21" Type="http://schemas.openxmlformats.org/officeDocument/2006/relationships/oleObject" Target="../embeddings/oleObject18.bin"/><Relationship Id="rId22" Type="http://schemas.openxmlformats.org/officeDocument/2006/relationships/image" Target="../media/image19.wmf"/><Relationship Id="rId10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5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31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32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16" y="0"/>
            <a:ext cx="8226968" cy="6858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577933"/>
            <a:ext cx="74563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Meng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743136"/>
            <a:ext cx="7772400" cy="226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10.</a:t>
            </a:r>
            <a:br>
              <a:rPr lang="en-US" altLang="zh-CN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Cluster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Analysis: </a:t>
            </a:r>
            <a:r>
              <a:rPr lang="en-US" altLang="zh-CN" dirty="0" smtClean="0">
                <a:solidFill>
                  <a:srgbClr val="FFC000"/>
                </a:solidFill>
              </a:rPr>
              <a:t>Evaluation</a:t>
            </a:r>
            <a:endParaRPr lang="zh-CN" altLang="en-US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Pairwise </a:t>
            </a:r>
            <a:r>
              <a:rPr lang="en-US" altLang="zh-CN" dirty="0">
                <a:solidFill>
                  <a:srgbClr val="000000"/>
                </a:solidFill>
              </a:rPr>
              <a:t>Measures: Four Possibilities for Truth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</a:rPr>
              <a:t>Four possibilities </a:t>
            </a:r>
            <a:r>
              <a:rPr lang="en-US" altLang="zh-CN" sz="2400" dirty="0">
                <a:solidFill>
                  <a:srgbClr val="000000"/>
                </a:solidFill>
              </a:rPr>
              <a:t>based on the agreement between cluster label and partition label</a:t>
            </a:r>
          </a:p>
          <a:p>
            <a:pPr lvl="1"/>
            <a:r>
              <a:rPr lang="en-US" altLang="zh-CN" sz="2000" i="1" dirty="0">
                <a:solidFill>
                  <a:srgbClr val="000000"/>
                </a:solidFill>
              </a:rPr>
              <a:t>TP</a:t>
            </a:r>
            <a:r>
              <a:rPr lang="en-US" altLang="zh-CN" sz="2000" dirty="0">
                <a:solidFill>
                  <a:srgbClr val="000000"/>
                </a:solidFill>
              </a:rPr>
              <a:t>: true positive—Two points </a:t>
            </a:r>
            <a:r>
              <a:rPr lang="en-US" altLang="zh-CN" sz="2000" b="1" i="1" dirty="0">
                <a:solidFill>
                  <a:srgbClr val="000000"/>
                </a:solidFill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and </a:t>
            </a:r>
            <a:r>
              <a:rPr lang="en-US" altLang="zh-CN" sz="20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000" dirty="0">
                <a:solidFill>
                  <a:srgbClr val="000000"/>
                </a:solidFill>
              </a:rPr>
              <a:t> belong to the same partition </a:t>
            </a:r>
            <a:r>
              <a:rPr lang="en-US" altLang="zh-CN" sz="2000" i="1" dirty="0">
                <a:solidFill>
                  <a:srgbClr val="000000"/>
                </a:solidFill>
              </a:rPr>
              <a:t>T ,</a:t>
            </a:r>
            <a:r>
              <a:rPr lang="en-US" altLang="zh-CN" sz="2000" dirty="0">
                <a:solidFill>
                  <a:srgbClr val="000000"/>
                </a:solidFill>
              </a:rPr>
              <a:t> and they also in the same cluster </a:t>
            </a:r>
            <a:r>
              <a:rPr lang="en-US" altLang="zh-CN" sz="2000" i="1" dirty="0">
                <a:solidFill>
                  <a:srgbClr val="000000"/>
                </a:solidFill>
              </a:rPr>
              <a:t>C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endParaRPr lang="en-US" altLang="zh-CN" sz="2000" dirty="0">
              <a:solidFill>
                <a:srgbClr val="000000"/>
              </a:solidFill>
            </a:endParaRPr>
          </a:p>
          <a:p>
            <a:pPr marL="622300" lvl="3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where </a:t>
            </a:r>
            <a:r>
              <a:rPr lang="en-US" altLang="zh-CN" i="1" dirty="0" err="1">
                <a:solidFill>
                  <a:srgbClr val="000000"/>
                </a:solidFill>
              </a:rPr>
              <a:t>y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: the true partition label , and      : the cluster label for point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altLang="zh-CN" sz="2000" i="1" dirty="0">
                <a:solidFill>
                  <a:srgbClr val="000000"/>
                </a:solidFill>
              </a:rPr>
              <a:t>FN</a:t>
            </a:r>
            <a:r>
              <a:rPr lang="en-US" altLang="zh-CN" sz="2000" dirty="0">
                <a:solidFill>
                  <a:srgbClr val="000000"/>
                </a:solidFill>
              </a:rPr>
              <a:t>: false negative:</a:t>
            </a:r>
          </a:p>
          <a:p>
            <a:pPr lvl="1"/>
            <a:r>
              <a:rPr lang="en-US" altLang="zh-CN" sz="2000" i="1" dirty="0">
                <a:solidFill>
                  <a:srgbClr val="000000"/>
                </a:solidFill>
              </a:rPr>
              <a:t>FP: false positive</a:t>
            </a:r>
          </a:p>
          <a:p>
            <a:pPr lvl="1"/>
            <a:r>
              <a:rPr lang="en-US" altLang="zh-CN" sz="2000" i="1" dirty="0">
                <a:solidFill>
                  <a:srgbClr val="000000"/>
                </a:solidFill>
              </a:rPr>
              <a:t>TN</a:t>
            </a:r>
            <a:r>
              <a:rPr lang="en-US" altLang="zh-CN" sz="2000" dirty="0">
                <a:solidFill>
                  <a:srgbClr val="000000"/>
                </a:solidFill>
              </a:rPr>
              <a:t>: true negative</a:t>
            </a:r>
            <a:endParaRPr lang="en-US" altLang="zh-CN" sz="2000" u="sng" dirty="0">
              <a:solidFill>
                <a:srgbClr val="000000"/>
              </a:solidFill>
            </a:endParaRPr>
          </a:p>
          <a:p>
            <a:r>
              <a:rPr lang="en-US" altLang="zh-CN" sz="2400" dirty="0">
                <a:solidFill>
                  <a:srgbClr val="000000"/>
                </a:solidFill>
              </a:rPr>
              <a:t>Calculate the four measures</a:t>
            </a:r>
            <a:r>
              <a:rPr lang="en-US" altLang="zh-CN" sz="2400" dirty="0" smtClean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16175" y="2984500"/>
          <a:ext cx="4543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3" imgW="2311200" imgH="241200" progId="Equation.DSMT4">
                  <p:embed/>
                </p:oleObj>
              </mc:Choice>
              <mc:Fallback>
                <p:oleObj name="Equation" r:id="rId3" imgW="2311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175" y="2984500"/>
                        <a:ext cx="454342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022124" y="3369448"/>
          <a:ext cx="3492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2124" y="3369448"/>
                        <a:ext cx="3492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488993" y="3728995"/>
          <a:ext cx="4119739" cy="43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7" imgW="2361960" imgH="241200" progId="Equation.DSMT4">
                  <p:embed/>
                </p:oleObj>
              </mc:Choice>
              <mc:Fallback>
                <p:oleObj name="Equation" r:id="rId7" imgW="236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8993" y="3728995"/>
                        <a:ext cx="4119739" cy="43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3522796" y="4629435"/>
          <a:ext cx="4097204" cy="43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9" imgW="2349360" imgH="241200" progId="Equation.DSMT4">
                  <p:embed/>
                </p:oleObj>
              </mc:Choice>
              <mc:Fallback>
                <p:oleObj name="Equation" r:id="rId9" imgW="234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2796" y="4629435"/>
                        <a:ext cx="4097204" cy="43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534065" y="4182692"/>
          <a:ext cx="4074667" cy="43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1" imgW="2336760" imgH="241200" progId="Equation.DSMT4">
                  <p:embed/>
                </p:oleObj>
              </mc:Choice>
              <mc:Fallback>
                <p:oleObj name="Equation" r:id="rId11" imgW="2336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34065" y="4182692"/>
                        <a:ext cx="4074667" cy="43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03202" y="5450284"/>
          <a:ext cx="2946400" cy="597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13" imgW="2247840" imgH="444240" progId="Equation.DSMT4">
                  <p:embed/>
                </p:oleObj>
              </mc:Choice>
              <mc:Fallback>
                <p:oleObj name="Equation" r:id="rId13" imgW="2247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202" y="5450284"/>
                        <a:ext cx="2946400" cy="597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403600" y="5456195"/>
          <a:ext cx="1564779" cy="59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15" imgW="1193760" imgH="444240" progId="Equation.DSMT4">
                  <p:embed/>
                </p:oleObj>
              </mc:Choice>
              <mc:Fallback>
                <p:oleObj name="Equation" r:id="rId15" imgW="1193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03600" y="5456195"/>
                        <a:ext cx="1564779" cy="59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03202" y="6119738"/>
          <a:ext cx="1465259" cy="58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17" imgW="1117440" imgH="431640" progId="Equation.DSMT4">
                  <p:embed/>
                </p:oleObj>
              </mc:Choice>
              <mc:Fallback>
                <p:oleObj name="Equation" r:id="rId17" imgW="111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3202" y="6119738"/>
                        <a:ext cx="1465259" cy="58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2074495" y="6126163"/>
          <a:ext cx="4995010" cy="59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19" imgW="3809880" imgH="444240" progId="Equation.DSMT4">
                  <p:embed/>
                </p:oleObj>
              </mc:Choice>
              <mc:Fallback>
                <p:oleObj name="Equation" r:id="rId19" imgW="3809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74495" y="6126163"/>
                        <a:ext cx="4995010" cy="598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5327308" y="5207734"/>
          <a:ext cx="768694" cy="64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21" imgW="558720" imgH="457200" progId="Equation.DSMT4">
                  <p:embed/>
                </p:oleObj>
              </mc:Choice>
              <mc:Fallback>
                <p:oleObj name="Equation" r:id="rId21" imgW="558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27308" y="5207734"/>
                        <a:ext cx="768694" cy="64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183073" y="5346615"/>
            <a:ext cx="26831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Total # of pairs of </a:t>
            </a:r>
            <a:r>
              <a:rPr lang="en-US" altLang="zh-CN" dirty="0" smtClean="0">
                <a:solidFill>
                  <a:srgbClr val="000000"/>
                </a:solidFill>
              </a:rPr>
              <a:t>points</a:t>
            </a:r>
            <a:endParaRPr lang="en-US" altLang="zh-CN" sz="1600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5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Pairwise Measures: Jaccard Coefficient and Rand Statistic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Jaccard</a:t>
            </a:r>
            <a:r>
              <a:rPr lang="en-US" altLang="zh-CN" dirty="0" smtClean="0"/>
              <a:t> coefficient:  Fraction of true positive point pairs, but after ignoring the true negatives (thus asymmetric)</a:t>
            </a:r>
          </a:p>
          <a:p>
            <a:pPr lvl="1"/>
            <a:r>
              <a:rPr lang="en-US" altLang="zh-CN" dirty="0" err="1" smtClean="0"/>
              <a:t>Jaccard</a:t>
            </a:r>
            <a:r>
              <a:rPr lang="en-US" altLang="zh-CN" dirty="0" smtClean="0"/>
              <a:t> = TP/(TP + FN + FP)   [i.e., denominator ignores TN]</a:t>
            </a:r>
          </a:p>
          <a:p>
            <a:pPr lvl="1"/>
            <a:r>
              <a:rPr lang="en-US" altLang="zh-CN" dirty="0" smtClean="0"/>
              <a:t>Perfect clustering: </a:t>
            </a:r>
            <a:r>
              <a:rPr lang="en-US" altLang="zh-CN" dirty="0" err="1" smtClean="0"/>
              <a:t>Jaccard</a:t>
            </a:r>
            <a:r>
              <a:rPr lang="en-US" altLang="zh-CN" dirty="0" smtClean="0"/>
              <a:t> = 1 </a:t>
            </a:r>
          </a:p>
          <a:p>
            <a:r>
              <a:rPr lang="en-US" altLang="zh-CN" dirty="0" smtClean="0"/>
              <a:t>Rand Statistic:     </a:t>
            </a:r>
          </a:p>
          <a:p>
            <a:pPr lvl="1"/>
            <a:r>
              <a:rPr lang="en-US" altLang="zh-CN" dirty="0" smtClean="0"/>
              <a:t>Rand = (TP + TN)/</a:t>
            </a:r>
            <a:r>
              <a:rPr lang="en-US" altLang="zh-CN" i="1" dirty="0" err="1" smtClean="0"/>
              <a:t>N_total</a:t>
            </a:r>
            <a:r>
              <a:rPr lang="en-US" altLang="zh-CN" i="1" dirty="0" smtClean="0"/>
              <a:t> 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Symmetric; perfect clustering: Rand = 1 </a:t>
            </a:r>
          </a:p>
          <a:p>
            <a:r>
              <a:rPr lang="en-US" altLang="zh-CN" dirty="0" smtClean="0"/>
              <a:t>Fowlkes-Mallow Measure: </a:t>
            </a:r>
          </a:p>
          <a:p>
            <a:pPr lvl="1"/>
            <a:r>
              <a:rPr lang="en-US" altLang="zh-CN" dirty="0" smtClean="0"/>
              <a:t>Geometric mean of precision and recall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Using the above formulas, one can calculate all the measures for the green table (leave as an exercise)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933653" y="4310071"/>
          <a:ext cx="4866198" cy="77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2869920" imgH="444240" progId="Equation.DSMT4">
                  <p:embed/>
                </p:oleObj>
              </mc:Choice>
              <mc:Fallback>
                <p:oleObj name="Equation" r:id="rId3" imgW="2869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3653" y="4310071"/>
                        <a:ext cx="4866198" cy="772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76304" y="2897588"/>
          <a:ext cx="2687392" cy="193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21"/>
                <a:gridCol w="431631"/>
                <a:gridCol w="531493"/>
                <a:gridCol w="428926"/>
                <a:gridCol w="734421"/>
              </a:tblGrid>
              <a:tr h="38623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C\T</a:t>
                      </a:r>
                      <a:endParaRPr lang="en-US" i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3</a:t>
                      </a:r>
                      <a:endParaRPr lang="en-US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m</a:t>
                      </a:r>
                      <a:r>
                        <a:rPr lang="en-US" i="1" baseline="-25000" dirty="0" err="1" smtClean="0"/>
                        <a:t>j</a:t>
                      </a:r>
                      <a:endParaRPr lang="en-US" i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3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Entropy-Based Measures (I): Conditional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zh-CN" sz="2400" b="1" dirty="0">
                <a:ea typeface="SimSun" pitchFamily="2" charset="-122"/>
              </a:rPr>
              <a:t>Entropy of clustering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>
              <a:defRPr/>
            </a:pPr>
            <a:r>
              <a:rPr lang="en-US" altLang="zh-CN" sz="2400" b="1" dirty="0">
                <a:ea typeface="SimSun" pitchFamily="2" charset="-122"/>
              </a:rPr>
              <a:t>Entropy of partitioning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:</a:t>
            </a:r>
          </a:p>
          <a:p>
            <a:pPr>
              <a:defRPr/>
            </a:pPr>
            <a:r>
              <a:rPr lang="en-US" altLang="zh-CN" sz="2400" b="1" dirty="0">
                <a:ea typeface="SimSun" pitchFamily="2" charset="-122"/>
              </a:rPr>
              <a:t>Entropy of </a:t>
            </a:r>
            <a:r>
              <a:rPr lang="en-US" altLang="zh-CN" sz="2400" b="1" i="1" dirty="0">
                <a:ea typeface="SimSun" pitchFamily="2" charset="-122"/>
              </a:rPr>
              <a:t>T</a:t>
            </a:r>
            <a:r>
              <a:rPr lang="en-US" altLang="zh-CN" sz="2400" b="1" dirty="0">
                <a:ea typeface="SimSun" pitchFamily="2" charset="-122"/>
              </a:rPr>
              <a:t> with respect to cluster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i="1" baseline="-25000" dirty="0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:</a:t>
            </a:r>
          </a:p>
          <a:p>
            <a:pPr>
              <a:defRPr/>
            </a:pPr>
            <a:r>
              <a:rPr lang="en-US" altLang="zh-CN" sz="2400" b="1" dirty="0">
                <a:ea typeface="SimSun" pitchFamily="2" charset="-122"/>
              </a:rPr>
              <a:t>Conditional entropy of </a:t>
            </a:r>
            <a:r>
              <a:rPr lang="en-US" altLang="zh-CN" sz="2400" b="1" i="1" dirty="0">
                <a:ea typeface="SimSun" pitchFamily="2" charset="-122"/>
              </a:rPr>
              <a:t>T</a:t>
            </a:r>
            <a:r>
              <a:rPr lang="en-US" altLang="zh-CN" sz="2400" b="1" dirty="0">
                <a:ea typeface="SimSun" pitchFamily="2" charset="-122"/>
              </a:rPr>
              <a:t> with respect </a:t>
            </a:r>
            <a:r>
              <a:rPr lang="en-US" altLang="zh-CN" sz="2400" b="1" dirty="0" smtClean="0">
                <a:ea typeface="SimSun" pitchFamily="2" charset="-122"/>
              </a:rPr>
              <a:t>to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clustering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  <a:endParaRPr lang="zh-CN" altLang="en-US" sz="2400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sz="2400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sz="2000" dirty="0">
                <a:ea typeface="SimSun" pitchFamily="2" charset="-122"/>
              </a:rPr>
              <a:t>The more a cluster’s members are split into different partitions, the higher the conditional entropy</a:t>
            </a:r>
          </a:p>
          <a:p>
            <a:pPr lvl="1">
              <a:defRPr/>
            </a:pPr>
            <a:r>
              <a:rPr lang="en-US" altLang="zh-CN" sz="2000" dirty="0">
                <a:ea typeface="SimSun" pitchFamily="2" charset="-122"/>
              </a:rPr>
              <a:t>For a perfect clustering, the conditional entropy value is 0, where the worst possible conditional entropy value is </a:t>
            </a:r>
            <a:r>
              <a:rPr lang="en-US" altLang="zh-CN" sz="2000" i="1" dirty="0">
                <a:ea typeface="SimSun" pitchFamily="2" charset="-122"/>
              </a:rPr>
              <a:t>log k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4" y="1496952"/>
            <a:ext cx="1942647" cy="53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88" y="2049732"/>
            <a:ext cx="1779237" cy="52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59025" y="1541580"/>
          <a:ext cx="2950732" cy="441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2628720" imgH="393480" progId="Equation.DSMT4">
                  <p:embed/>
                </p:oleObj>
              </mc:Choice>
              <mc:Fallback>
                <p:oleObj name="Equation" r:id="rId5" imgW="2628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9025" y="1541580"/>
                        <a:ext cx="2950732" cy="441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058" y="3311854"/>
            <a:ext cx="4198147" cy="55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61" y="2477638"/>
            <a:ext cx="2378770" cy="52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0" y="5155355"/>
            <a:ext cx="787876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83" y="5828455"/>
            <a:ext cx="5981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53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Entropy-Based Measures (II): 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dirty="0">
                <a:ea typeface="SimSun" panose="02010600030101010101" pitchFamily="2" charset="-122"/>
              </a:rPr>
              <a:t>Normalized Mutual Information (NMI)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b="1" dirty="0">
                <a:ea typeface="SimSun" pitchFamily="2" charset="-122"/>
              </a:rPr>
              <a:t>Mutual information</a:t>
            </a:r>
            <a:r>
              <a:rPr lang="en-US" altLang="zh-CN" dirty="0">
                <a:ea typeface="SimSun" pitchFamily="2" charset="-122"/>
              </a:rPr>
              <a:t>:  </a:t>
            </a: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Quantifies the amount of shared info between </a:t>
            </a:r>
          </a:p>
          <a:p>
            <a:pPr marL="384165" lvl="2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   the clustering </a:t>
            </a:r>
            <a:r>
              <a:rPr lang="en-US" altLang="zh-CN" i="1" dirty="0">
                <a:ea typeface="SimSun" pitchFamily="2" charset="-122"/>
              </a:rPr>
              <a:t>C</a:t>
            </a:r>
            <a:r>
              <a:rPr lang="en-US" altLang="zh-CN" dirty="0">
                <a:ea typeface="SimSun" pitchFamily="2" charset="-122"/>
              </a:rPr>
              <a:t> and partitioning </a:t>
            </a:r>
            <a:r>
              <a:rPr lang="en-US" altLang="zh-CN" i="1" dirty="0">
                <a:ea typeface="SimSun" pitchFamily="2" charset="-122"/>
              </a:rPr>
              <a:t>T</a:t>
            </a:r>
            <a:endParaRPr lang="en-US" altLang="zh-CN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Measures the dependency between the observed joint probability </a:t>
            </a:r>
            <a:r>
              <a:rPr lang="en-US" altLang="zh-CN" i="1" dirty="0" err="1">
                <a:ea typeface="SimSun" pitchFamily="2" charset="-122"/>
              </a:rPr>
              <a:t>p</a:t>
            </a:r>
            <a:r>
              <a:rPr lang="en-US" altLang="zh-CN" i="1" baseline="-25000" dirty="0" err="1">
                <a:ea typeface="SimSun" pitchFamily="2" charset="-122"/>
              </a:rPr>
              <a:t>ij</a:t>
            </a:r>
            <a:r>
              <a:rPr lang="en-US" altLang="zh-CN" dirty="0">
                <a:ea typeface="SimSun" pitchFamily="2" charset="-122"/>
              </a:rPr>
              <a:t> of </a:t>
            </a:r>
            <a:r>
              <a:rPr lang="en-US" altLang="zh-CN" i="1" dirty="0">
                <a:ea typeface="SimSun" pitchFamily="2" charset="-122"/>
              </a:rPr>
              <a:t>C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T</a:t>
            </a:r>
            <a:r>
              <a:rPr lang="en-US" altLang="zh-CN" dirty="0">
                <a:ea typeface="SimSun" pitchFamily="2" charset="-122"/>
              </a:rPr>
              <a:t>, and the expected joint probability </a:t>
            </a:r>
            <a:r>
              <a:rPr lang="en-US" altLang="zh-CN" i="1" dirty="0" err="1">
                <a:ea typeface="SimSun" pitchFamily="2" charset="-122"/>
              </a:rPr>
              <a:t>p</a:t>
            </a:r>
            <a:r>
              <a:rPr lang="en-US" altLang="zh-CN" i="1" baseline="-25000" dirty="0" err="1">
                <a:ea typeface="SimSun" pitchFamily="2" charset="-122"/>
              </a:rPr>
              <a:t>Ci</a:t>
            </a:r>
            <a:r>
              <a:rPr lang="en-US" altLang="zh-CN" i="1" dirty="0">
                <a:ea typeface="SimSun" pitchFamily="2" charset="-122"/>
              </a:rPr>
              <a:t> . </a:t>
            </a:r>
            <a:r>
              <a:rPr lang="en-US" altLang="zh-CN" i="1" dirty="0" err="1">
                <a:ea typeface="SimSun" pitchFamily="2" charset="-122"/>
              </a:rPr>
              <a:t>p</a:t>
            </a:r>
            <a:r>
              <a:rPr lang="en-US" altLang="zh-CN" i="1" baseline="-25000" dirty="0" err="1">
                <a:ea typeface="SimSun" pitchFamily="2" charset="-122"/>
              </a:rPr>
              <a:t>Tj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under the independence assumption</a:t>
            </a: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When </a:t>
            </a:r>
            <a:r>
              <a:rPr lang="en-US" altLang="zh-CN" i="1" dirty="0">
                <a:ea typeface="SimSun" pitchFamily="2" charset="-122"/>
              </a:rPr>
              <a:t>C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T</a:t>
            </a:r>
            <a:r>
              <a:rPr lang="en-US" altLang="zh-CN" dirty="0">
                <a:ea typeface="SimSun" pitchFamily="2" charset="-122"/>
              </a:rPr>
              <a:t> are independent, </a:t>
            </a:r>
            <a:r>
              <a:rPr lang="en-US" altLang="zh-CN" i="1" dirty="0" err="1">
                <a:ea typeface="SimSun" pitchFamily="2" charset="-122"/>
              </a:rPr>
              <a:t>p</a:t>
            </a:r>
            <a:r>
              <a:rPr lang="en-US" altLang="zh-CN" i="1" baseline="-25000" dirty="0" err="1">
                <a:ea typeface="SimSun" pitchFamily="2" charset="-122"/>
              </a:rPr>
              <a:t>ij</a:t>
            </a:r>
            <a:r>
              <a:rPr lang="en-US" altLang="zh-CN" baseline="-25000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=</a:t>
            </a:r>
            <a:r>
              <a:rPr lang="en-US" altLang="zh-CN" baseline="-25000" dirty="0">
                <a:ea typeface="SimSun" pitchFamily="2" charset="-122"/>
              </a:rPr>
              <a:t> </a:t>
            </a:r>
            <a:r>
              <a:rPr lang="en-US" altLang="zh-CN" i="1" dirty="0" err="1">
                <a:ea typeface="SimSun" pitchFamily="2" charset="-122"/>
              </a:rPr>
              <a:t>p</a:t>
            </a:r>
            <a:r>
              <a:rPr lang="en-US" altLang="zh-CN" i="1" baseline="-25000" dirty="0" err="1">
                <a:ea typeface="SimSun" pitchFamily="2" charset="-122"/>
              </a:rPr>
              <a:t>Ci</a:t>
            </a:r>
            <a:r>
              <a:rPr lang="en-US" altLang="zh-CN" i="1" dirty="0">
                <a:ea typeface="SimSun" pitchFamily="2" charset="-122"/>
              </a:rPr>
              <a:t> . </a:t>
            </a:r>
            <a:r>
              <a:rPr lang="en-US" altLang="zh-CN" i="1" dirty="0" err="1">
                <a:ea typeface="SimSun" pitchFamily="2" charset="-122"/>
              </a:rPr>
              <a:t>p</a:t>
            </a:r>
            <a:r>
              <a:rPr lang="en-US" altLang="zh-CN" i="1" baseline="-25000" dirty="0" err="1">
                <a:ea typeface="SimSun" pitchFamily="2" charset="-122"/>
              </a:rPr>
              <a:t>Tj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i="1" dirty="0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C</a:t>
            </a:r>
            <a:r>
              <a:rPr lang="en-US" altLang="zh-CN" dirty="0">
                <a:ea typeface="SimSun" pitchFamily="2" charset="-122"/>
              </a:rPr>
              <a:t>, </a:t>
            </a:r>
            <a:r>
              <a:rPr lang="en-US" altLang="zh-CN" i="1" dirty="0">
                <a:ea typeface="SimSun" pitchFamily="2" charset="-122"/>
              </a:rPr>
              <a:t>T</a:t>
            </a:r>
            <a:r>
              <a:rPr lang="en-US" altLang="zh-CN" dirty="0">
                <a:ea typeface="SimSun" pitchFamily="2" charset="-122"/>
              </a:rPr>
              <a:t>) = 0.  However, there is no upper bound on the mutual information</a:t>
            </a: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r>
              <a:rPr lang="en-US" altLang="zh-CN" b="1" dirty="0">
                <a:ea typeface="SimSun" pitchFamily="2" charset="-122"/>
              </a:rPr>
              <a:t>Normalized mutual information </a:t>
            </a:r>
            <a:r>
              <a:rPr lang="en-US" altLang="zh-CN" dirty="0">
                <a:ea typeface="SimSun" pitchFamily="2" charset="-122"/>
              </a:rPr>
              <a:t>(NMI)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Value range of NMI: [0,1].  Value close to 1 indicates a good clustering</a:t>
            </a:r>
            <a:endParaRPr lang="en-US" altLang="zh-CN" baseline="-25000" dirty="0">
              <a:ea typeface="SimSun" pitchFamily="2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461575"/>
            <a:ext cx="5144538" cy="68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656672" y="1857375"/>
          <a:ext cx="2487328" cy="621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981080" imgH="495000" progId="Equation.DSMT4">
                  <p:embed/>
                </p:oleObj>
              </mc:Choice>
              <mc:Fallback>
                <p:oleObj name="Equation" r:id="rId4" imgW="1981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6672" y="1857375"/>
                        <a:ext cx="2487328" cy="621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11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Internal </a:t>
            </a:r>
            <a:r>
              <a:rPr lang="en-US" altLang="zh-CN" dirty="0" smtClean="0">
                <a:solidFill>
                  <a:prstClr val="black"/>
                </a:solidFill>
              </a:rPr>
              <a:t>Measures: </a:t>
            </a:r>
            <a:r>
              <a:rPr lang="en-US" altLang="zh-CN" dirty="0" err="1">
                <a:solidFill>
                  <a:prstClr val="black"/>
                </a:solidFill>
              </a:rPr>
              <a:t>BetaCV</a:t>
            </a:r>
            <a:r>
              <a:rPr lang="en-US" altLang="zh-CN" dirty="0">
                <a:solidFill>
                  <a:prstClr val="black"/>
                </a:solidFill>
              </a:rPr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trade-off in maximizing intra-cluster compactness and inter-cluster separation</a:t>
            </a:r>
          </a:p>
          <a:p>
            <a:pPr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Given a </a:t>
            </a:r>
            <a:r>
              <a:rPr lang="en-US" dirty="0"/>
              <a:t>clustering </a:t>
            </a:r>
            <a:r>
              <a:rPr lang="en-US" i="1" dirty="0"/>
              <a:t>C</a:t>
            </a:r>
            <a:r>
              <a:rPr lang="en-US" dirty="0"/>
              <a:t> = {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, . . ., </a:t>
            </a:r>
            <a:r>
              <a:rPr lang="en-US" i="1" dirty="0" err="1"/>
              <a:t>C</a:t>
            </a:r>
            <a:r>
              <a:rPr lang="en-US" i="1" baseline="-25000" dirty="0" err="1"/>
              <a:t>k</a:t>
            </a:r>
            <a:r>
              <a:rPr lang="en-US" dirty="0"/>
              <a:t>} with </a:t>
            </a:r>
            <a:r>
              <a:rPr lang="en-US" i="1" dirty="0"/>
              <a:t>k</a:t>
            </a:r>
            <a:r>
              <a:rPr lang="en-US" dirty="0"/>
              <a:t> clusters, cluster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 containing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= |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| points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Let </a:t>
            </a:r>
            <a:r>
              <a:rPr lang="en-US" altLang="zh-CN" i="1" dirty="0">
                <a:ea typeface="SimSun" panose="02010600030101010101" pitchFamily="2" charset="-122"/>
                <a:cs typeface="Arial" panose="020B0604020202020204" pitchFamily="34" charset="0"/>
              </a:rPr>
              <a:t>W</a:t>
            </a: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i="1" dirty="0">
                <a:ea typeface="SimSun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i="1" dirty="0">
                <a:ea typeface="SimSun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) be sum of weights on all edges with one vertex in </a:t>
            </a:r>
            <a:r>
              <a:rPr lang="en-US" altLang="zh-CN" i="1" dirty="0">
                <a:ea typeface="SimSun" panose="0201060003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 and the other in </a:t>
            </a:r>
            <a:r>
              <a:rPr lang="en-US" altLang="zh-CN" i="1" dirty="0">
                <a:ea typeface="SimSun" panose="02010600030101010101" pitchFamily="2" charset="-122"/>
                <a:cs typeface="Arial" panose="020B0604020202020204" pitchFamily="34" charset="0"/>
              </a:rPr>
              <a:t>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sum of all the intra-cluster weights over all clusters:   </a:t>
            </a:r>
            <a:endParaRPr lang="en-US" altLang="zh-CN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dirty="0"/>
              <a:t>The sum of all the inter-cluster weights: </a:t>
            </a:r>
          </a:p>
          <a:p>
            <a:pPr marL="200025" lvl="1" indent="0">
              <a:spcAft>
                <a:spcPts val="600"/>
              </a:spcAft>
              <a:buNone/>
            </a:pPr>
            <a:r>
              <a:rPr lang="en-US" dirty="0"/>
              <a:t>  </a:t>
            </a:r>
            <a:endParaRPr lang="en-US" altLang="zh-CN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The number of distinct intra-cluster edges: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The number of distinct inter-cluster edges:</a:t>
            </a:r>
          </a:p>
          <a:p>
            <a:pPr>
              <a:spcAft>
                <a:spcPts val="600"/>
              </a:spcAft>
            </a:pPr>
            <a:r>
              <a:rPr lang="en-US" altLang="zh-CN" b="1" dirty="0">
                <a:ea typeface="SimSun" panose="02010600030101010101" pitchFamily="2" charset="-122"/>
                <a:cs typeface="Arial" panose="020B0604020202020204" pitchFamily="34" charset="0"/>
              </a:rPr>
              <a:t>Beta-CV measure</a:t>
            </a: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The ratio of the mean intra-cluster distance to the mean inter-cluster distance</a:t>
            </a:r>
            <a:endParaRPr lang="en-US" altLang="zh-CN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  <a:cs typeface="Arial" panose="020B0604020202020204" pitchFamily="34" charset="0"/>
              </a:rPr>
              <a:t>The smaller, the better the </a:t>
            </a:r>
            <a:r>
              <a:rPr lang="en-US" altLang="zh-CN" dirty="0" smtClean="0">
                <a:ea typeface="SimSun" panose="02010600030101010101" pitchFamily="2" charset="-122"/>
                <a:cs typeface="Arial" panose="020B0604020202020204" pitchFamily="34" charset="0"/>
              </a:rPr>
              <a:t>clustering</a:t>
            </a:r>
            <a:endParaRPr lang="en-US" altLang="zh-CN" dirty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562938" y="3164570"/>
          <a:ext cx="1534775" cy="5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2938" y="3164570"/>
                        <a:ext cx="1534775" cy="5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056276" y="3668686"/>
          <a:ext cx="2778068" cy="51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5" imgW="2438280" imgH="444240" progId="Equation.DSMT4">
                  <p:embed/>
                </p:oleObj>
              </mc:Choice>
              <mc:Fallback>
                <p:oleObj name="Equation" r:id="rId5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56276" y="3668686"/>
                        <a:ext cx="2778068" cy="51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447385" y="4166529"/>
          <a:ext cx="997925" cy="55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7" imgW="850680" imgH="457200" progId="Equation.DSMT4">
                  <p:embed/>
                </p:oleObj>
              </mc:Choice>
              <mc:Fallback>
                <p:oleObj name="Equation" r:id="rId7" imgW="850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7385" y="4166529"/>
                        <a:ext cx="997925" cy="55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5447385" y="4689830"/>
          <a:ext cx="1418538" cy="59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9" imgW="1091880" imgH="444240" progId="Equation.DSMT4">
                  <p:embed/>
                </p:oleObj>
              </mc:Choice>
              <mc:Fallback>
                <p:oleObj name="Equation" r:id="rId9" imgW="1091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385" y="4689830"/>
                        <a:ext cx="1418538" cy="595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090700" y="5900746"/>
          <a:ext cx="1826608" cy="61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11" imgW="1320480" imgH="431640" progId="Equation.DSMT4">
                  <p:embed/>
                </p:oleObj>
              </mc:Choice>
              <mc:Fallback>
                <p:oleObj name="Equation" r:id="rId11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0700" y="5900746"/>
                        <a:ext cx="1826608" cy="614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7020510" y="4228682"/>
            <a:ext cx="2057399" cy="1225993"/>
            <a:chOff x="10001278" y="3867115"/>
            <a:chExt cx="2057399" cy="1225993"/>
          </a:xfrm>
        </p:grpSpPr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10001278" y="3867115"/>
              <a:ext cx="2057399" cy="1225993"/>
              <a:chOff x="6781800" y="1295400"/>
              <a:chExt cx="2042907" cy="1181100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7162800" y="1704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7391400" y="16287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Oval 10"/>
              <p:cNvSpPr>
                <a:spLocks noChangeArrowheads="1"/>
              </p:cNvSpPr>
              <p:nvPr/>
            </p:nvSpPr>
            <p:spPr bwMode="auto">
              <a:xfrm>
                <a:off x="7467600" y="20955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11"/>
              <p:cNvSpPr>
                <a:spLocks noChangeArrowheads="1"/>
              </p:cNvSpPr>
              <p:nvPr/>
            </p:nvSpPr>
            <p:spPr bwMode="auto">
              <a:xfrm>
                <a:off x="7696200" y="1933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12"/>
              <p:cNvSpPr>
                <a:spLocks noChangeArrowheads="1"/>
              </p:cNvSpPr>
              <p:nvPr/>
            </p:nvSpPr>
            <p:spPr bwMode="auto">
              <a:xfrm>
                <a:off x="7010400" y="2019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7010400" y="1552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72771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7620000" y="17145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74676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Oval 33"/>
              <p:cNvSpPr>
                <a:spLocks noChangeArrowheads="1"/>
              </p:cNvSpPr>
              <p:nvPr/>
            </p:nvSpPr>
            <p:spPr bwMode="auto">
              <a:xfrm>
                <a:off x="7226077" y="228075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Oval 34"/>
              <p:cNvSpPr>
                <a:spLocks noChangeArrowheads="1"/>
              </p:cNvSpPr>
              <p:nvPr/>
            </p:nvSpPr>
            <p:spPr bwMode="auto">
              <a:xfrm>
                <a:off x="7315200" y="1485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704850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val 15"/>
              <p:cNvSpPr>
                <a:spLocks noChangeArrowheads="1"/>
              </p:cNvSpPr>
              <p:nvPr/>
            </p:nvSpPr>
            <p:spPr bwMode="auto">
              <a:xfrm>
                <a:off x="80962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29" name="Oval 19"/>
              <p:cNvSpPr>
                <a:spLocks noChangeArrowheads="1"/>
              </p:cNvSpPr>
              <p:nvPr/>
            </p:nvSpPr>
            <p:spPr bwMode="auto">
              <a:xfrm>
                <a:off x="82486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84010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auto">
              <a:xfrm>
                <a:off x="8248650" y="1857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Oval 22"/>
              <p:cNvSpPr>
                <a:spLocks noChangeArrowheads="1"/>
              </p:cNvSpPr>
              <p:nvPr/>
            </p:nvSpPr>
            <p:spPr bwMode="auto">
              <a:xfrm>
                <a:off x="84010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3" name="Oval 23"/>
              <p:cNvSpPr>
                <a:spLocks noChangeArrowheads="1"/>
              </p:cNvSpPr>
              <p:nvPr/>
            </p:nvSpPr>
            <p:spPr bwMode="auto">
              <a:xfrm>
                <a:off x="79438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Oval 24"/>
              <p:cNvSpPr>
                <a:spLocks noChangeArrowheads="1"/>
              </p:cNvSpPr>
              <p:nvPr/>
            </p:nvSpPr>
            <p:spPr bwMode="auto">
              <a:xfrm>
                <a:off x="80962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Oval 25"/>
              <p:cNvSpPr>
                <a:spLocks noChangeArrowheads="1"/>
              </p:cNvSpPr>
              <p:nvPr/>
            </p:nvSpPr>
            <p:spPr bwMode="auto">
              <a:xfrm>
                <a:off x="7905750" y="15906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Oval 26"/>
              <p:cNvSpPr>
                <a:spLocks noChangeArrowheads="1"/>
              </p:cNvSpPr>
              <p:nvPr/>
            </p:nvSpPr>
            <p:spPr bwMode="auto">
              <a:xfrm>
                <a:off x="82486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Oval 27"/>
              <p:cNvSpPr>
                <a:spLocks noChangeArrowheads="1"/>
              </p:cNvSpPr>
              <p:nvPr/>
            </p:nvSpPr>
            <p:spPr bwMode="auto">
              <a:xfrm>
                <a:off x="79438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Oval 28"/>
              <p:cNvSpPr>
                <a:spLocks noChangeArrowheads="1"/>
              </p:cNvSpPr>
              <p:nvPr/>
            </p:nvSpPr>
            <p:spPr bwMode="auto">
              <a:xfrm>
                <a:off x="80962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Oval 29"/>
              <p:cNvSpPr>
                <a:spLocks noChangeArrowheads="1"/>
              </p:cNvSpPr>
              <p:nvPr/>
            </p:nvSpPr>
            <p:spPr bwMode="auto">
              <a:xfrm>
                <a:off x="84010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Oval 30"/>
              <p:cNvSpPr>
                <a:spLocks noChangeArrowheads="1"/>
              </p:cNvSpPr>
              <p:nvPr/>
            </p:nvSpPr>
            <p:spPr bwMode="auto">
              <a:xfrm>
                <a:off x="85534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Oval 31"/>
              <p:cNvSpPr>
                <a:spLocks noChangeArrowheads="1"/>
              </p:cNvSpPr>
              <p:nvPr/>
            </p:nvSpPr>
            <p:spPr bwMode="auto">
              <a:xfrm>
                <a:off x="86296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Oval 32"/>
              <p:cNvSpPr>
                <a:spLocks noChangeArrowheads="1"/>
              </p:cNvSpPr>
              <p:nvPr/>
            </p:nvSpPr>
            <p:spPr bwMode="auto">
              <a:xfrm>
                <a:off x="84772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8020050" y="2085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Rectangle 1"/>
              <p:cNvSpPr>
                <a:spLocks noChangeArrowheads="1"/>
              </p:cNvSpPr>
              <p:nvPr/>
            </p:nvSpPr>
            <p:spPr bwMode="auto">
              <a:xfrm>
                <a:off x="6781800" y="1295400"/>
                <a:ext cx="2042907" cy="11811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Oval 2"/>
              <p:cNvSpPr>
                <a:spLocks noChangeArrowheads="1"/>
              </p:cNvSpPr>
              <p:nvPr/>
            </p:nvSpPr>
            <p:spPr bwMode="auto">
              <a:xfrm rot="20962536">
                <a:off x="7845935" y="1424254"/>
                <a:ext cx="897260" cy="790039"/>
              </a:xfrm>
              <a:prstGeom prst="ellipse">
                <a:avLst/>
              </a:prstGeom>
              <a:noFill/>
              <a:ln w="28575" algn="ctr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44"/>
              <p:cNvSpPr>
                <a:spLocks noChangeArrowheads="1"/>
              </p:cNvSpPr>
              <p:nvPr/>
            </p:nvSpPr>
            <p:spPr bwMode="auto">
              <a:xfrm rot="2595734">
                <a:off x="6892421" y="1472681"/>
                <a:ext cx="995748" cy="491656"/>
              </a:xfrm>
              <a:prstGeom prst="ellipse">
                <a:avLst/>
              </a:prstGeom>
              <a:noFill/>
              <a:ln w="28575" algn="ctr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Oval 35"/>
            <p:cNvSpPr>
              <a:spLocks noChangeArrowheads="1"/>
            </p:cNvSpPr>
            <p:nvPr/>
          </p:nvSpPr>
          <p:spPr bwMode="auto">
            <a:xfrm>
              <a:off x="10156683" y="4717509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3" name="Oval 33"/>
            <p:cNvSpPr>
              <a:spLocks noChangeArrowheads="1"/>
            </p:cNvSpPr>
            <p:nvPr/>
          </p:nvSpPr>
          <p:spPr bwMode="auto">
            <a:xfrm>
              <a:off x="10487078" y="4751955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4" name="Oval 2"/>
            <p:cNvSpPr>
              <a:spLocks noChangeArrowheads="1"/>
            </p:cNvSpPr>
            <p:nvPr/>
          </p:nvSpPr>
          <p:spPr bwMode="auto">
            <a:xfrm rot="426211">
              <a:off x="10077189" y="4589185"/>
              <a:ext cx="786225" cy="422615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Oval 33"/>
            <p:cNvSpPr>
              <a:spLocks noChangeArrowheads="1"/>
            </p:cNvSpPr>
            <p:nvPr/>
          </p:nvSpPr>
          <p:spPr bwMode="auto">
            <a:xfrm>
              <a:off x="10639478" y="4904355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58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 Analysis: An Introduction</a:t>
            </a:r>
          </a:p>
          <a:p>
            <a:r>
              <a:rPr lang="en-US" altLang="zh-CN" dirty="0" smtClean="0"/>
              <a:t>Partitioning Methods</a:t>
            </a:r>
          </a:p>
          <a:p>
            <a:r>
              <a:rPr lang="en-US" altLang="zh-CN" dirty="0" smtClean="0"/>
              <a:t>Density-based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Evaluation of </a:t>
            </a:r>
            <a:r>
              <a:rPr lang="en-US" altLang="zh-CN" dirty="0" smtClean="0"/>
              <a:t>Clustering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References: (IV) </a:t>
            </a:r>
            <a:r>
              <a:rPr lang="en-US" altLang="zh-CN" dirty="0">
                <a:ea typeface="SimSun" panose="02010600030101010101" pitchFamily="2" charset="-122"/>
              </a:rPr>
              <a:t>Evaluation of </a:t>
            </a:r>
            <a:r>
              <a:rPr lang="en-US" altLang="zh-CN" dirty="0" smtClean="0">
                <a:ea typeface="SimSun" panose="02010600030101010101" pitchFamily="2" charset="-122"/>
              </a:rPr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W. </a:t>
            </a:r>
            <a:r>
              <a:rPr lang="en-US" altLang="en-US" dirty="0" err="1" smtClean="0"/>
              <a:t>Meira</a:t>
            </a:r>
            <a:r>
              <a:rPr lang="en-US" altLang="en-US" dirty="0" smtClean="0"/>
              <a:t>, Jr..  Data Mining and Analysis: Fundamental Concepts and Algorithms.  Cambridge University Press, 2014</a:t>
            </a:r>
          </a:p>
          <a:p>
            <a:r>
              <a:rPr lang="en-US" dirty="0" smtClean="0"/>
              <a:t>L. Hubert and P. </a:t>
            </a:r>
            <a:r>
              <a:rPr lang="en-US" dirty="0" err="1" smtClean="0"/>
              <a:t>Arabie</a:t>
            </a:r>
            <a:r>
              <a:rPr lang="en-US" dirty="0" smtClean="0"/>
              <a:t>. Comparing Partitions. Journal of Classification, 2:193–218, 1985</a:t>
            </a:r>
          </a:p>
          <a:p>
            <a:r>
              <a:rPr lang="en-US" altLang="zh-CN" dirty="0" smtClean="0"/>
              <a:t>A. K. Jain and R. C. </a:t>
            </a:r>
            <a:r>
              <a:rPr lang="en-US" altLang="zh-CN" dirty="0" err="1" smtClean="0"/>
              <a:t>Dubes</a:t>
            </a:r>
            <a:r>
              <a:rPr lang="en-US" altLang="zh-CN" dirty="0" smtClean="0"/>
              <a:t>. Algorithms for Clustering Data. </a:t>
            </a:r>
            <a:r>
              <a:rPr lang="en-US" altLang="zh-CN" dirty="0" err="1" smtClean="0"/>
              <a:t>Printice</a:t>
            </a:r>
            <a:r>
              <a:rPr lang="en-US" altLang="zh-CN" dirty="0" smtClean="0"/>
              <a:t> Hall, 1988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Halkidi</a:t>
            </a:r>
            <a:r>
              <a:rPr lang="en-US" dirty="0" smtClean="0"/>
              <a:t>, Y. </a:t>
            </a:r>
            <a:r>
              <a:rPr lang="en-US" dirty="0" err="1" smtClean="0"/>
              <a:t>Batistakis</a:t>
            </a:r>
            <a:r>
              <a:rPr lang="en-US" dirty="0" smtClean="0"/>
              <a:t>, and M. </a:t>
            </a:r>
            <a:r>
              <a:rPr lang="en-US" dirty="0" err="1" smtClean="0"/>
              <a:t>Vazirgiannis</a:t>
            </a:r>
            <a:r>
              <a:rPr lang="en-US" dirty="0" smtClean="0"/>
              <a:t>. On Clustering Validation Techniques. Journal of Intelligent Info. Systems, 17(2-3):107–145, 2001</a:t>
            </a:r>
            <a:endParaRPr lang="en-US" altLang="en-US" dirty="0" smtClean="0"/>
          </a:p>
          <a:p>
            <a:r>
              <a:rPr lang="en-US" altLang="en-US" dirty="0" smtClean="0"/>
              <a:t>J. Han, M. </a:t>
            </a:r>
            <a:r>
              <a:rPr lang="en-US" altLang="en-US" dirty="0" err="1" smtClean="0"/>
              <a:t>Kamber</a:t>
            </a:r>
            <a:r>
              <a:rPr lang="en-US" altLang="en-US" dirty="0" smtClean="0"/>
              <a:t>, and J. Pei. Data Mining: Concepts and Techniques. Morgan Kaufmann, 3rd ed. , 2011</a:t>
            </a:r>
          </a:p>
          <a:p>
            <a:r>
              <a:rPr lang="en-US" dirty="0" smtClean="0"/>
              <a:t>H. </a:t>
            </a:r>
            <a:r>
              <a:rPr lang="en-US" dirty="0" err="1" smtClean="0"/>
              <a:t>Xiong</a:t>
            </a:r>
            <a:r>
              <a:rPr lang="en-US" dirty="0" smtClean="0"/>
              <a:t> and Z. Li. Clustering Validation Measures.</a:t>
            </a:r>
            <a:r>
              <a:rPr lang="en-US" altLang="en-US" dirty="0" smtClean="0"/>
              <a:t> in (Chapter 23) C. Aggarwal and C. K. Reddy (eds.), Data Clustering: Algorithms and Applications. CRC Press,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Cluster</a:t>
            </a:r>
            <a:r>
              <a:rPr lang="zh-CN" altLang="en-US" dirty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Cluster Analysis: An Introduction</a:t>
            </a:r>
          </a:p>
          <a:p>
            <a:r>
              <a:rPr lang="en-US" altLang="zh-CN" dirty="0"/>
              <a:t>Partitioning Methods</a:t>
            </a:r>
          </a:p>
          <a:p>
            <a:r>
              <a:rPr lang="en-US" altLang="zh-CN" dirty="0"/>
              <a:t>Density-based Methods</a:t>
            </a:r>
          </a:p>
          <a:p>
            <a:r>
              <a:rPr lang="en-US" altLang="zh-CN" b="1" dirty="0"/>
              <a:t>Evaluation of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1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Clustering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Clustering Validation: Basic Concepts</a:t>
            </a:r>
          </a:p>
          <a:p>
            <a:pPr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Clustering Evaluation: </a:t>
            </a:r>
            <a:r>
              <a:rPr lang="en-US" altLang="zh-CN" sz="2400" dirty="0">
                <a:ea typeface="SimSun" panose="02010600030101010101" pitchFamily="2" charset="-122"/>
              </a:rPr>
              <a:t>Measuring Clustering Quality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External Measures for Clustering Validation</a:t>
            </a:r>
            <a:endParaRPr lang="en-US" sz="2400" dirty="0">
              <a:solidFill>
                <a:prstClr val="black"/>
              </a:solidFill>
            </a:endParaRPr>
          </a:p>
          <a:p>
            <a:pPr lvl="1"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I: </a:t>
            </a:r>
            <a:r>
              <a:rPr lang="en-US" altLang="zh-CN" sz="2400" dirty="0">
                <a:ea typeface="SimSun" panose="02010600030101010101" pitchFamily="2" charset="-122"/>
              </a:rPr>
              <a:t>Matching-Based Measures</a:t>
            </a:r>
          </a:p>
          <a:p>
            <a:pPr lvl="1"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prstClr val="black"/>
                </a:solidFill>
              </a:rPr>
              <a:t>II</a:t>
            </a:r>
            <a:r>
              <a:rPr lang="en-US" altLang="zh-CN" sz="2400" dirty="0">
                <a:solidFill>
                  <a:prstClr val="black"/>
                </a:solidFill>
              </a:rPr>
              <a:t>: Pairwise </a:t>
            </a:r>
            <a:r>
              <a:rPr lang="en-US" altLang="zh-CN" sz="2400" dirty="0" smtClean="0">
                <a:solidFill>
                  <a:prstClr val="black"/>
                </a:solidFill>
              </a:rPr>
              <a:t>Measures</a:t>
            </a:r>
            <a:endParaRPr lang="zh-CN" altLang="en-US" sz="2400" dirty="0" smtClean="0">
              <a:solidFill>
                <a:prstClr val="black"/>
              </a:solidFill>
            </a:endParaRPr>
          </a:p>
          <a:p>
            <a:pPr lvl="1"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 smtClean="0"/>
              <a:t>III: </a:t>
            </a:r>
            <a:r>
              <a:rPr lang="en-US" altLang="zh-CN" sz="2400" dirty="0"/>
              <a:t>Entropy-Based </a:t>
            </a:r>
            <a:r>
              <a:rPr lang="en-US" altLang="zh-CN" sz="2400" dirty="0" smtClean="0"/>
              <a:t>Measures</a:t>
            </a:r>
            <a:endParaRPr lang="en-US" altLang="zh-CN" sz="2400" dirty="0"/>
          </a:p>
          <a:p>
            <a:pPr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Internal Measures for Clustering </a:t>
            </a:r>
            <a:r>
              <a:rPr lang="en-US" altLang="zh-CN" sz="2400" dirty="0" smtClean="0">
                <a:solidFill>
                  <a:prstClr val="black"/>
                </a:solidFill>
              </a:rPr>
              <a:t>Validation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BetaCV</a:t>
            </a:r>
            <a:endParaRPr lang="zh-CN" altLang="en-US" sz="2400" dirty="0" smtClean="0"/>
          </a:p>
          <a:p>
            <a:pPr defTabSz="1219110">
              <a:spcBef>
                <a:spcPts val="800"/>
              </a:spcBef>
              <a:spcAft>
                <a:spcPts val="600"/>
              </a:spcAft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Relative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Measures for Clustering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Validation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 Clustering Validation and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Major issues on clustering validation and assessment</a:t>
            </a:r>
          </a:p>
          <a:p>
            <a:pPr lvl="1"/>
            <a:r>
              <a:rPr lang="en-US" altLang="zh-CN" dirty="0" smtClean="0"/>
              <a:t>Clustering evaluation</a:t>
            </a:r>
          </a:p>
          <a:p>
            <a:pPr lvl="2"/>
            <a:r>
              <a:rPr lang="en-US" altLang="zh-CN" dirty="0" smtClean="0"/>
              <a:t>Evaluating the goodness of the clustering </a:t>
            </a:r>
          </a:p>
          <a:p>
            <a:pPr lvl="1"/>
            <a:r>
              <a:rPr lang="en-US" altLang="zh-CN" dirty="0" smtClean="0"/>
              <a:t>Clustering stability</a:t>
            </a:r>
          </a:p>
          <a:p>
            <a:pPr lvl="2"/>
            <a:r>
              <a:rPr lang="en-US" altLang="zh-CN" dirty="0" smtClean="0"/>
              <a:t>To understand the sensitivity of the clustering result to various algorithm parameters, e.g., # of clusters</a:t>
            </a:r>
          </a:p>
          <a:p>
            <a:pPr lvl="1"/>
            <a:r>
              <a:rPr lang="en-US" altLang="zh-CN" dirty="0" smtClean="0"/>
              <a:t>Clustering tendency</a:t>
            </a:r>
          </a:p>
          <a:p>
            <a:pPr lvl="2"/>
            <a:r>
              <a:rPr lang="en-US" altLang="zh-CN" dirty="0" smtClean="0"/>
              <a:t>Assess the suitability of clustering, i.e., whether the data has any inherent grouping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Measuring Clustering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prstClr val="black"/>
                </a:solidFill>
              </a:rPr>
              <a:t>Clustering Evaluation</a:t>
            </a:r>
            <a:r>
              <a:rPr lang="en-US" altLang="zh-CN" dirty="0">
                <a:solidFill>
                  <a:prstClr val="black"/>
                </a:solidFill>
              </a:rPr>
              <a:t>: </a:t>
            </a:r>
            <a:r>
              <a:rPr lang="en-US" altLang="zh-CN" dirty="0">
                <a:ea typeface="SimSun" panose="02010600030101010101" pitchFamily="2" charset="-122"/>
              </a:rPr>
              <a:t>Evaluating the goodness of clustering results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SimSun" panose="02010600030101010101" pitchFamily="2" charset="-122"/>
              </a:rPr>
              <a:t>No commonly recognized best suitable measure in practice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ea typeface="SimSun" panose="02010600030101010101" pitchFamily="2" charset="-122"/>
              </a:rPr>
              <a:t>Three categorization of measures</a:t>
            </a:r>
            <a:r>
              <a:rPr lang="en-US" altLang="zh-CN" dirty="0">
                <a:ea typeface="SimSun" panose="02010600030101010101" pitchFamily="2" charset="-122"/>
              </a:rPr>
              <a:t>: External, internal, and relative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ea typeface="SimSun" panose="02010600030101010101" pitchFamily="2" charset="-122"/>
              </a:rPr>
              <a:t>External</a:t>
            </a:r>
            <a:r>
              <a:rPr lang="en-US" altLang="zh-CN" dirty="0">
                <a:ea typeface="SimSun" panose="02010600030101010101" pitchFamily="2" charset="-122"/>
              </a:rPr>
              <a:t>: Supervised, employ criteria not inherent to the dataset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SimSun" panose="02010600030101010101" pitchFamily="2" charset="-122"/>
              </a:rPr>
              <a:t>Compare a clustering against prior or expert-specified knowledge (i.e., the ground truth) using certain clustering quality measure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ea typeface="SimSun" panose="02010600030101010101" pitchFamily="2" charset="-122"/>
              </a:rPr>
              <a:t>Internal</a:t>
            </a:r>
            <a:r>
              <a:rPr lang="en-US" altLang="zh-CN" dirty="0">
                <a:ea typeface="SimSun" panose="02010600030101010101" pitchFamily="2" charset="-122"/>
              </a:rPr>
              <a:t>: Unsupervised, criteria derived from data itself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SimSun" panose="02010600030101010101" pitchFamily="2" charset="-122"/>
              </a:rPr>
              <a:t>Evaluate the goodness of a clustering by considering how well the clusters are separated and how compact the clusters are, e.g., silhouette coefficient</a:t>
            </a:r>
          </a:p>
          <a:p>
            <a:pPr lvl="1">
              <a:lnSpc>
                <a:spcPct val="120000"/>
              </a:lnSpc>
            </a:pPr>
            <a:r>
              <a:rPr lang="en-US" altLang="zh-CN" b="1" dirty="0">
                <a:ea typeface="SimSun" panose="02010600030101010101" pitchFamily="2" charset="-122"/>
              </a:rPr>
              <a:t>Relative</a:t>
            </a:r>
            <a:r>
              <a:rPr lang="en-US" altLang="zh-CN" dirty="0">
                <a:ea typeface="SimSun" panose="02010600030101010101" pitchFamily="2" charset="-122"/>
              </a:rPr>
              <a:t>: Directly compare different </a:t>
            </a:r>
            <a:r>
              <a:rPr lang="en-US" altLang="zh-CN" dirty="0" err="1">
                <a:ea typeface="SimSun" panose="02010600030101010101" pitchFamily="2" charset="-122"/>
              </a:rPr>
              <a:t>clusterings</a:t>
            </a:r>
            <a:r>
              <a:rPr lang="en-US" altLang="zh-CN" dirty="0">
                <a:ea typeface="SimSun" panose="02010600030101010101" pitchFamily="2" charset="-122"/>
              </a:rPr>
              <a:t>, usually those obtained via different parameter settings for the same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Measuring Clustering Quality: External </a:t>
            </a:r>
            <a:r>
              <a:rPr lang="en-US" altLang="zh-CN" dirty="0" smtClean="0">
                <a:ea typeface="SimSun" panose="02010600030101010101" pitchFamily="2" charset="-122"/>
              </a:rPr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Given the </a:t>
            </a:r>
            <a:r>
              <a:rPr lang="en-US" altLang="zh-CN" b="1" dirty="0">
                <a:ea typeface="SimSun" panose="02010600030101010101" pitchFamily="2" charset="-122"/>
              </a:rPr>
              <a:t>ground truth </a:t>
            </a:r>
            <a:r>
              <a:rPr lang="en-US" altLang="zh-CN" i="1" dirty="0">
                <a:ea typeface="SimSun" panose="02010600030101010101" pitchFamily="2" charset="-122"/>
              </a:rPr>
              <a:t>T, Q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i="1" dirty="0">
                <a:ea typeface="SimSun" panose="02010600030101010101" pitchFamily="2" charset="-122"/>
              </a:rPr>
              <a:t>C, T</a:t>
            </a:r>
            <a:r>
              <a:rPr lang="en-US" altLang="zh-CN" dirty="0">
                <a:ea typeface="SimSun" panose="02010600030101010101" pitchFamily="2" charset="-122"/>
              </a:rPr>
              <a:t>) is the </a:t>
            </a:r>
            <a:r>
              <a:rPr lang="en-US" altLang="zh-CN" b="1" dirty="0">
                <a:ea typeface="SimSun" panose="02010600030101010101" pitchFamily="2" charset="-122"/>
              </a:rPr>
              <a:t>quality measure </a:t>
            </a:r>
            <a:r>
              <a:rPr lang="en-US" altLang="zh-CN" dirty="0">
                <a:ea typeface="SimSun" panose="02010600030101010101" pitchFamily="2" charset="-122"/>
              </a:rPr>
              <a:t>for a clustering </a:t>
            </a:r>
            <a:r>
              <a:rPr lang="en-US" altLang="zh-CN" i="1" dirty="0">
                <a:ea typeface="SimSun" panose="02010600030101010101" pitchFamily="2" charset="-122"/>
              </a:rPr>
              <a:t>C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i="1" dirty="0">
                <a:ea typeface="SimSun" panose="02010600030101010101" pitchFamily="2" charset="-122"/>
              </a:rPr>
              <a:t>C, T</a:t>
            </a:r>
            <a:r>
              <a:rPr lang="en-US" altLang="zh-CN" dirty="0">
                <a:ea typeface="SimSun" panose="02010600030101010101" pitchFamily="2" charset="-122"/>
              </a:rPr>
              <a:t>) is good if it satisfies the following </a:t>
            </a:r>
            <a:r>
              <a:rPr lang="en-US" altLang="zh-CN" b="1" dirty="0">
                <a:ea typeface="SimSun" panose="02010600030101010101" pitchFamily="2" charset="-122"/>
              </a:rPr>
              <a:t>four</a:t>
            </a:r>
            <a:r>
              <a:rPr lang="en-US" altLang="zh-CN" dirty="0">
                <a:ea typeface="SimSun" panose="02010600030101010101" pitchFamily="2" charset="-122"/>
              </a:rPr>
              <a:t> essential criteria</a:t>
            </a:r>
          </a:p>
          <a:p>
            <a:pPr lvl="1"/>
            <a:r>
              <a:rPr lang="en-US" altLang="zh-CN" b="1" dirty="0">
                <a:ea typeface="SimSun" panose="02010600030101010101" pitchFamily="2" charset="-122"/>
              </a:rPr>
              <a:t>Cluster homogeneity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The purer, the better</a:t>
            </a:r>
          </a:p>
          <a:p>
            <a:pPr lvl="1"/>
            <a:r>
              <a:rPr lang="en-US" altLang="zh-CN" b="1" dirty="0">
                <a:ea typeface="SimSun" panose="02010600030101010101" pitchFamily="2" charset="-122"/>
              </a:rPr>
              <a:t>Cluster completeness 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Assign objects belonging to the same category in the ground truth to the same cluster</a:t>
            </a:r>
          </a:p>
          <a:p>
            <a:pPr lvl="1"/>
            <a:r>
              <a:rPr lang="en-US" altLang="zh-CN" b="1" dirty="0">
                <a:ea typeface="SimSun" panose="02010600030101010101" pitchFamily="2" charset="-122"/>
              </a:rPr>
              <a:t>Rag bag better than alien 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Putting a heterogeneous object into a pure cluster should be penalized more than putting it into a </a:t>
            </a:r>
            <a:r>
              <a:rPr lang="en-US" altLang="zh-CN" i="1" dirty="0">
                <a:ea typeface="SimSun" panose="02010600030101010101" pitchFamily="2" charset="-122"/>
              </a:rPr>
              <a:t>rag bag</a:t>
            </a:r>
            <a:r>
              <a:rPr lang="en-US" altLang="zh-CN" dirty="0">
                <a:ea typeface="SimSun" panose="02010600030101010101" pitchFamily="2" charset="-122"/>
              </a:rPr>
              <a:t> (i.e., “miscellaneous” or “other” category)</a:t>
            </a:r>
          </a:p>
          <a:p>
            <a:pPr lvl="1"/>
            <a:r>
              <a:rPr lang="en-US" altLang="zh-CN" b="1" dirty="0">
                <a:ea typeface="SimSun" panose="02010600030101010101" pitchFamily="2" charset="-122"/>
              </a:rPr>
              <a:t>Small cluster preservation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</a:rPr>
              <a:t>Splitting a small category into pieces is more harmful than splitting a large category into pieces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Commonly Used External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zh-CN" b="1" dirty="0">
                <a:ea typeface="SimSun" panose="02010600030101010101" pitchFamily="2" charset="-122"/>
              </a:rPr>
              <a:t>Matching-based measures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anose="02010600030101010101" pitchFamily="2" charset="-122"/>
              </a:rPr>
              <a:t>Purity, maximum matching, F-measure</a:t>
            </a:r>
          </a:p>
          <a:p>
            <a:pPr>
              <a:spcAft>
                <a:spcPts val="300"/>
              </a:spcAft>
            </a:pPr>
            <a:r>
              <a:rPr lang="en-US" altLang="zh-CN" b="1" dirty="0">
                <a:ea typeface="SimSun" panose="02010600030101010101" pitchFamily="2" charset="-122"/>
              </a:rPr>
              <a:t>Pairwise measures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anose="02010600030101010101" pitchFamily="2" charset="-122"/>
              </a:rPr>
              <a:t>Four possibilities: True positive (TP), FN, FP, TN</a:t>
            </a:r>
          </a:p>
          <a:p>
            <a:pPr lvl="1">
              <a:spcAft>
                <a:spcPts val="300"/>
              </a:spcAft>
            </a:pPr>
            <a:r>
              <a:rPr lang="en-US" altLang="zh-CN" dirty="0" err="1">
                <a:ea typeface="SimSun" panose="02010600030101010101" pitchFamily="2" charset="-122"/>
              </a:rPr>
              <a:t>Jaccard</a:t>
            </a:r>
            <a:r>
              <a:rPr lang="en-US" altLang="zh-CN" dirty="0">
                <a:ea typeface="SimSun" panose="02010600030101010101" pitchFamily="2" charset="-122"/>
              </a:rPr>
              <a:t> coefficient, Rand statistic, Fowlkes-Mallow measure</a:t>
            </a:r>
          </a:p>
          <a:p>
            <a:pPr>
              <a:spcAft>
                <a:spcPts val="300"/>
              </a:spcAft>
            </a:pPr>
            <a:r>
              <a:rPr lang="en-US" altLang="zh-CN" b="1" dirty="0" smtClean="0">
                <a:ea typeface="SimSun" panose="02010600030101010101" pitchFamily="2" charset="-122"/>
              </a:rPr>
              <a:t>Entropy-Based </a:t>
            </a:r>
            <a:r>
              <a:rPr lang="en-US" altLang="zh-CN" b="1" dirty="0">
                <a:ea typeface="SimSun" panose="02010600030101010101" pitchFamily="2" charset="-122"/>
              </a:rPr>
              <a:t>Measures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anose="02010600030101010101" pitchFamily="2" charset="-122"/>
              </a:rPr>
              <a:t>Conditional entropy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anose="02010600030101010101" pitchFamily="2" charset="-122"/>
              </a:rPr>
              <a:t>Normalized mutual information (NMI)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anose="02010600030101010101" pitchFamily="2" charset="-122"/>
              </a:rPr>
              <a:t>Variation of </a:t>
            </a:r>
            <a:r>
              <a:rPr lang="en-US" altLang="zh-CN" dirty="0" smtClean="0">
                <a:ea typeface="SimSun" panose="02010600030101010101" pitchFamily="2" charset="-122"/>
              </a:rPr>
              <a:t>information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553200" y="4136192"/>
            <a:ext cx="2381442" cy="1814514"/>
            <a:chOff x="8243890" y="1295400"/>
            <a:chExt cx="2381442" cy="1814514"/>
          </a:xfrm>
        </p:grpSpPr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8305801" y="1295400"/>
              <a:ext cx="2043113" cy="1181100"/>
              <a:chOff x="6781800" y="1295400"/>
              <a:chExt cx="2042907" cy="1181100"/>
            </a:xfrm>
          </p:grpSpPr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7162800" y="1704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7391400" y="16287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7467600" y="20955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7696200" y="1933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7010400" y="20193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7010400" y="1552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72771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7620000" y="17145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239000" y="20193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74676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auto">
              <a:xfrm>
                <a:off x="7315200" y="23241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auto">
              <a:xfrm>
                <a:off x="7315200" y="1485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Oval 35"/>
              <p:cNvSpPr>
                <a:spLocks noChangeArrowheads="1"/>
              </p:cNvSpPr>
              <p:nvPr/>
            </p:nvSpPr>
            <p:spPr bwMode="auto">
              <a:xfrm>
                <a:off x="7048500" y="2247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Oval 36"/>
              <p:cNvSpPr>
                <a:spLocks noChangeArrowheads="1"/>
              </p:cNvSpPr>
              <p:nvPr/>
            </p:nvSpPr>
            <p:spPr bwMode="auto">
              <a:xfrm>
                <a:off x="69342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>
                <a:off x="80962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82486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20"/>
              <p:cNvSpPr>
                <a:spLocks noChangeArrowheads="1"/>
              </p:cNvSpPr>
              <p:nvPr/>
            </p:nvSpPr>
            <p:spPr bwMode="auto">
              <a:xfrm>
                <a:off x="84010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Oval 21"/>
              <p:cNvSpPr>
                <a:spLocks noChangeArrowheads="1"/>
              </p:cNvSpPr>
              <p:nvPr/>
            </p:nvSpPr>
            <p:spPr bwMode="auto">
              <a:xfrm>
                <a:off x="8248650" y="1857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84010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79438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80962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7905750" y="15906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Oval 26"/>
              <p:cNvSpPr>
                <a:spLocks noChangeArrowheads="1"/>
              </p:cNvSpPr>
              <p:nvPr/>
            </p:nvSpPr>
            <p:spPr bwMode="auto">
              <a:xfrm>
                <a:off x="82486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 b="1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Oval 27"/>
              <p:cNvSpPr>
                <a:spLocks noChangeArrowheads="1"/>
              </p:cNvSpPr>
              <p:nvPr/>
            </p:nvSpPr>
            <p:spPr bwMode="auto">
              <a:xfrm>
                <a:off x="79438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28"/>
              <p:cNvSpPr>
                <a:spLocks noChangeArrowheads="1"/>
              </p:cNvSpPr>
              <p:nvPr/>
            </p:nvSpPr>
            <p:spPr bwMode="auto">
              <a:xfrm>
                <a:off x="80962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29"/>
              <p:cNvSpPr>
                <a:spLocks noChangeArrowheads="1"/>
              </p:cNvSpPr>
              <p:nvPr/>
            </p:nvSpPr>
            <p:spPr bwMode="auto">
              <a:xfrm>
                <a:off x="84010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Oval 30"/>
              <p:cNvSpPr>
                <a:spLocks noChangeArrowheads="1"/>
              </p:cNvSpPr>
              <p:nvPr/>
            </p:nvSpPr>
            <p:spPr bwMode="auto">
              <a:xfrm>
                <a:off x="85534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Oval 31"/>
              <p:cNvSpPr>
                <a:spLocks noChangeArrowheads="1"/>
              </p:cNvSpPr>
              <p:nvPr/>
            </p:nvSpPr>
            <p:spPr bwMode="auto">
              <a:xfrm>
                <a:off x="86296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Oval 32"/>
              <p:cNvSpPr>
                <a:spLocks noChangeArrowheads="1"/>
              </p:cNvSpPr>
              <p:nvPr/>
            </p:nvSpPr>
            <p:spPr bwMode="auto">
              <a:xfrm>
                <a:off x="84772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Oval 37"/>
              <p:cNvSpPr>
                <a:spLocks noChangeArrowheads="1"/>
              </p:cNvSpPr>
              <p:nvPr/>
            </p:nvSpPr>
            <p:spPr bwMode="auto">
              <a:xfrm>
                <a:off x="8020050" y="2085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Rectangle 1"/>
              <p:cNvSpPr>
                <a:spLocks noChangeArrowheads="1"/>
              </p:cNvSpPr>
              <p:nvPr/>
            </p:nvSpPr>
            <p:spPr bwMode="auto">
              <a:xfrm>
                <a:off x="6781800" y="1295400"/>
                <a:ext cx="2042907" cy="11811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Oval 2"/>
              <p:cNvSpPr>
                <a:spLocks noChangeArrowheads="1"/>
              </p:cNvSpPr>
              <p:nvPr/>
            </p:nvSpPr>
            <p:spPr bwMode="auto">
              <a:xfrm>
                <a:off x="7600950" y="1385888"/>
                <a:ext cx="1143000" cy="80962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Oval 44"/>
              <p:cNvSpPr>
                <a:spLocks noChangeArrowheads="1"/>
              </p:cNvSpPr>
              <p:nvPr/>
            </p:nvSpPr>
            <p:spPr bwMode="auto">
              <a:xfrm>
                <a:off x="6858000" y="1438274"/>
                <a:ext cx="781050" cy="1000126"/>
              </a:xfrm>
              <a:prstGeom prst="ellipse">
                <a:avLst/>
              </a:prstGeom>
              <a:noFill/>
              <a:ln w="28575" algn="ctr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8243890" y="2514601"/>
              <a:ext cx="1986155" cy="276225"/>
            </a:xfrm>
            <a:prstGeom prst="rect">
              <a:avLst/>
            </a:prstGeom>
            <a:solidFill>
              <a:srgbClr val="E48312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Ground truth partitioning </a:t>
              </a:r>
              <a:r>
                <a:rPr lang="en-US" sz="1200" i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</a:t>
              </a:r>
              <a:r>
                <a:rPr lang="en-US" sz="1200" i="1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TextBox 46"/>
            <p:cNvSpPr txBox="1">
              <a:spLocks noChangeArrowheads="1"/>
            </p:cNvSpPr>
            <p:nvPr/>
          </p:nvSpPr>
          <p:spPr bwMode="auto">
            <a:xfrm>
              <a:off x="10230045" y="2521393"/>
              <a:ext cx="395287" cy="2762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i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</a:t>
              </a:r>
              <a:r>
                <a:rPr lang="en-US" altLang="en-US" sz="1200" i="1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TextBox 43"/>
            <p:cNvSpPr txBox="1">
              <a:spLocks noChangeArrowheads="1"/>
            </p:cNvSpPr>
            <p:nvPr/>
          </p:nvSpPr>
          <p:spPr bwMode="auto">
            <a:xfrm>
              <a:off x="8591550" y="2833689"/>
              <a:ext cx="857250" cy="27622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Cluster </a:t>
              </a:r>
              <a:r>
                <a:rPr lang="en-US" altLang="en-US" sz="1200" i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altLang="en-US" sz="1200" i="1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9505950" y="2819401"/>
              <a:ext cx="857250" cy="2762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Cluster </a:t>
              </a:r>
              <a:r>
                <a:rPr lang="en-US" altLang="en-US" sz="1200" i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altLang="en-US" sz="1200" i="1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32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Matching-Based Measures (I</a:t>
            </a:r>
            <a:r>
              <a:rPr lang="en-US" altLang="zh-CN" dirty="0" smtClean="0">
                <a:ea typeface="SimSun" panose="02010600030101010101" pitchFamily="2" charset="-122"/>
              </a:rPr>
              <a:t>): Purity</a:t>
            </a:r>
            <a:r>
              <a:rPr lang="zh-CN" altLang="en-US" dirty="0" smtClean="0"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vs</a:t>
            </a:r>
            <a:r>
              <a:rPr lang="en-US" altLang="zh-CN" dirty="0">
                <a:ea typeface="SimSun" panose="02010600030101010101" pitchFamily="2" charset="-122"/>
              </a:rPr>
              <a:t>. Maximum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435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Purity</a:t>
            </a:r>
            <a:r>
              <a:rPr lang="en-US" altLang="zh-CN" dirty="0">
                <a:ea typeface="SimSun" panose="02010600030101010101" pitchFamily="2" charset="-122"/>
              </a:rPr>
              <a:t>:  Quantifies the extent that cluster </a:t>
            </a:r>
            <a:r>
              <a:rPr lang="en-US" altLang="zh-CN" i="1" dirty="0">
                <a:ea typeface="SimSun" panose="02010600030101010101" pitchFamily="2" charset="-122"/>
              </a:rPr>
              <a:t>C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 contains points only from one (ground truth) partition:</a:t>
            </a:r>
          </a:p>
          <a:p>
            <a:pPr lvl="1"/>
            <a:endParaRPr lang="zh-CN" altLang="en-US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Total </a:t>
            </a:r>
            <a:r>
              <a:rPr lang="en-US" altLang="zh-CN" dirty="0">
                <a:ea typeface="SimSun" panose="02010600030101010101" pitchFamily="2" charset="-122"/>
              </a:rPr>
              <a:t>purity of clustering </a:t>
            </a:r>
            <a:r>
              <a:rPr lang="en-US" altLang="zh-CN" i="1" dirty="0">
                <a:ea typeface="SimSun" panose="02010600030101010101" pitchFamily="2" charset="-122"/>
              </a:rPr>
              <a:t>C</a:t>
            </a:r>
            <a:r>
              <a:rPr lang="en-US" altLang="zh-CN" dirty="0">
                <a:ea typeface="SimSun" panose="02010600030101010101" pitchFamily="2" charset="-122"/>
              </a:rPr>
              <a:t>:</a:t>
            </a:r>
          </a:p>
          <a:p>
            <a:pPr lvl="1"/>
            <a:endParaRPr lang="en-US" altLang="zh-CN" dirty="0">
              <a:ea typeface="SimSun" panose="02010600030101010101" pitchFamily="2" charset="-122"/>
            </a:endParaRP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Perfect clustering if purity = 1 and </a:t>
            </a:r>
            <a:r>
              <a:rPr lang="en-US" altLang="zh-CN" i="1" dirty="0">
                <a:ea typeface="SimSun" panose="02010600030101010101" pitchFamily="2" charset="-122"/>
              </a:rPr>
              <a:t>r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(the number of clusters obtained is the same as that in the ground truth)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Ex. 1 (green or orange): </a:t>
            </a:r>
            <a:r>
              <a:rPr lang="en-US" altLang="zh-CN" i="1" dirty="0">
                <a:ea typeface="SimSun" panose="02010600030101010101" pitchFamily="2" charset="-122"/>
              </a:rPr>
              <a:t>purity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 = 30/50; </a:t>
            </a:r>
            <a:r>
              <a:rPr lang="en-US" altLang="zh-CN" i="1" dirty="0">
                <a:ea typeface="SimSun" panose="02010600030101010101" pitchFamily="2" charset="-122"/>
              </a:rPr>
              <a:t>purity</a:t>
            </a:r>
            <a:r>
              <a:rPr lang="en-US" altLang="zh-CN" i="1" baseline="-25000" dirty="0">
                <a:ea typeface="SimSun" panose="02010600030101010101" pitchFamily="2" charset="-122"/>
              </a:rPr>
              <a:t>2</a:t>
            </a:r>
            <a:r>
              <a:rPr lang="en-US" altLang="zh-CN" dirty="0">
                <a:ea typeface="SimSun" panose="02010600030101010101" pitchFamily="2" charset="-122"/>
              </a:rPr>
              <a:t> = 20/25; </a:t>
            </a:r>
            <a:r>
              <a:rPr lang="en-US" altLang="zh-CN" i="1" dirty="0">
                <a:ea typeface="SimSun" panose="02010600030101010101" pitchFamily="2" charset="-122"/>
              </a:rPr>
              <a:t>purity</a:t>
            </a:r>
            <a:r>
              <a:rPr lang="en-US" altLang="zh-CN" i="1" baseline="-25000" dirty="0">
                <a:ea typeface="SimSun" panose="02010600030101010101" pitchFamily="2" charset="-122"/>
              </a:rPr>
              <a:t>3</a:t>
            </a:r>
            <a:r>
              <a:rPr lang="en-US" altLang="zh-CN" dirty="0">
                <a:ea typeface="SimSun" panose="02010600030101010101" pitchFamily="2" charset="-122"/>
              </a:rPr>
              <a:t> = 25/25; </a:t>
            </a:r>
            <a:r>
              <a:rPr lang="en-US" altLang="zh-CN" i="1" dirty="0">
                <a:ea typeface="SimSun" panose="02010600030101010101" pitchFamily="2" charset="-122"/>
              </a:rPr>
              <a:t>purity</a:t>
            </a:r>
            <a:r>
              <a:rPr lang="en-US" altLang="zh-CN" dirty="0">
                <a:ea typeface="SimSun" panose="02010600030101010101" pitchFamily="2" charset="-122"/>
              </a:rPr>
              <a:t> = (30 + 20 + 25)/100 = 0.75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Two clusters may share the same majority partition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Maximum matching</a:t>
            </a:r>
            <a:r>
              <a:rPr lang="en-US" altLang="zh-CN" dirty="0">
                <a:solidFill>
                  <a:srgbClr val="000000"/>
                </a:solidFill>
              </a:rPr>
              <a:t>: Only one cluster can match one partition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Maximum </a:t>
            </a:r>
            <a:r>
              <a:rPr lang="en-US" altLang="zh-CN" dirty="0">
                <a:solidFill>
                  <a:srgbClr val="000000"/>
                </a:solidFill>
              </a:rPr>
              <a:t>weight matching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</a:rPr>
              <a:t>Paire</a:t>
            </a:r>
            <a:r>
              <a:rPr lang="en-US" altLang="zh-CN" dirty="0" smtClean="0">
                <a:solidFill>
                  <a:srgbClr val="000000"/>
                </a:solidFill>
              </a:rPr>
              <a:t>-wise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Ex2.  (green) </a:t>
            </a:r>
            <a:r>
              <a:rPr lang="en-US" altLang="zh-CN" i="1" dirty="0">
                <a:solidFill>
                  <a:srgbClr val="000000"/>
                </a:solidFill>
              </a:rPr>
              <a:t>match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i="1" dirty="0">
                <a:solidFill>
                  <a:srgbClr val="000000"/>
                </a:solidFill>
              </a:rPr>
              <a:t>purity</a:t>
            </a:r>
            <a:r>
              <a:rPr lang="en-US" altLang="zh-CN" dirty="0">
                <a:solidFill>
                  <a:srgbClr val="000000"/>
                </a:solidFill>
              </a:rPr>
              <a:t> =  0.75; (orange) </a:t>
            </a:r>
            <a:r>
              <a:rPr lang="en-US" altLang="zh-CN" i="1" dirty="0">
                <a:solidFill>
                  <a:srgbClr val="000000"/>
                </a:solidFill>
              </a:rPr>
              <a:t>match</a:t>
            </a:r>
            <a:r>
              <a:rPr lang="en-US" altLang="zh-CN" dirty="0">
                <a:solidFill>
                  <a:srgbClr val="000000"/>
                </a:solidFill>
              </a:rPr>
              <a:t> = 0.65 &gt; </a:t>
            </a:r>
            <a:r>
              <a:rPr lang="en-US" altLang="zh-CN" dirty="0" smtClean="0">
                <a:solidFill>
                  <a:srgbClr val="000000"/>
                </a:solidFill>
              </a:rPr>
              <a:t>0.6</a:t>
            </a:r>
            <a:endParaRPr lang="en-US" altLang="zh-CN" baseline="-25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49684" y="3556995"/>
          <a:ext cx="26873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21"/>
                <a:gridCol w="431631"/>
                <a:gridCol w="531493"/>
                <a:gridCol w="428926"/>
                <a:gridCol w="734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C\T</a:t>
                      </a:r>
                      <a:endParaRPr lang="en-US" sz="1400" i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 smtClean="0"/>
                        <a:t>m</a:t>
                      </a:r>
                      <a:r>
                        <a:rPr lang="en-US" sz="1400" i="1" baseline="-25000" dirty="0" err="1" smtClean="0"/>
                        <a:t>j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343483" y="5185544"/>
          <a:ext cx="273709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21"/>
                <a:gridCol w="481330"/>
                <a:gridCol w="531493"/>
                <a:gridCol w="428926"/>
                <a:gridCol w="73442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C\T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Sum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 smtClean="0"/>
                        <a:t>m</a:t>
                      </a:r>
                      <a:r>
                        <a:rPr lang="en-US" sz="1400" i="1" baseline="-25000" dirty="0" err="1" smtClean="0"/>
                        <a:t>j</a:t>
                      </a:r>
                      <a:endParaRPr lang="en-US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815300" y="1623583"/>
            <a:ext cx="2221776" cy="1828863"/>
            <a:chOff x="9186122" y="1117784"/>
            <a:chExt cx="2221776" cy="1828863"/>
          </a:xfrm>
        </p:grpSpPr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9350499" y="1117784"/>
              <a:ext cx="2057399" cy="1237140"/>
              <a:chOff x="6781800" y="1284661"/>
              <a:chExt cx="2042907" cy="1191839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7162800" y="1704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7391400" y="16287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7467600" y="20955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7696200" y="1933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7010400" y="2019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7010400" y="1552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72771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7620000" y="17145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7239000" y="20193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74676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auto">
              <a:xfrm>
                <a:off x="7226077" y="228075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34"/>
              <p:cNvSpPr>
                <a:spLocks noChangeArrowheads="1"/>
              </p:cNvSpPr>
              <p:nvPr/>
            </p:nvSpPr>
            <p:spPr bwMode="auto">
              <a:xfrm>
                <a:off x="7315200" y="1485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704850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36"/>
              <p:cNvSpPr>
                <a:spLocks noChangeArrowheads="1"/>
              </p:cNvSpPr>
              <p:nvPr/>
            </p:nvSpPr>
            <p:spPr bwMode="auto">
              <a:xfrm>
                <a:off x="69342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Oval 15"/>
              <p:cNvSpPr>
                <a:spLocks noChangeArrowheads="1"/>
              </p:cNvSpPr>
              <p:nvPr/>
            </p:nvSpPr>
            <p:spPr bwMode="auto">
              <a:xfrm>
                <a:off x="80962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Oval 19"/>
              <p:cNvSpPr>
                <a:spLocks noChangeArrowheads="1"/>
              </p:cNvSpPr>
              <p:nvPr/>
            </p:nvSpPr>
            <p:spPr bwMode="auto">
              <a:xfrm>
                <a:off x="82486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84010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8248650" y="1857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Oval 22"/>
              <p:cNvSpPr>
                <a:spLocks noChangeArrowheads="1"/>
              </p:cNvSpPr>
              <p:nvPr/>
            </p:nvSpPr>
            <p:spPr bwMode="auto">
              <a:xfrm>
                <a:off x="84010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79438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80962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Oval 25"/>
              <p:cNvSpPr>
                <a:spLocks noChangeArrowheads="1"/>
              </p:cNvSpPr>
              <p:nvPr/>
            </p:nvSpPr>
            <p:spPr bwMode="auto">
              <a:xfrm>
                <a:off x="7905750" y="15906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Oval 26"/>
              <p:cNvSpPr>
                <a:spLocks noChangeArrowheads="1"/>
              </p:cNvSpPr>
              <p:nvPr/>
            </p:nvSpPr>
            <p:spPr bwMode="auto">
              <a:xfrm>
                <a:off x="82486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1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Oval 27"/>
              <p:cNvSpPr>
                <a:spLocks noChangeArrowheads="1"/>
              </p:cNvSpPr>
              <p:nvPr/>
            </p:nvSpPr>
            <p:spPr bwMode="auto">
              <a:xfrm>
                <a:off x="79438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Oval 28"/>
              <p:cNvSpPr>
                <a:spLocks noChangeArrowheads="1"/>
              </p:cNvSpPr>
              <p:nvPr/>
            </p:nvSpPr>
            <p:spPr bwMode="auto">
              <a:xfrm>
                <a:off x="80962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Oval 29"/>
              <p:cNvSpPr>
                <a:spLocks noChangeArrowheads="1"/>
              </p:cNvSpPr>
              <p:nvPr/>
            </p:nvSpPr>
            <p:spPr bwMode="auto">
              <a:xfrm>
                <a:off x="84010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Oval 30"/>
              <p:cNvSpPr>
                <a:spLocks noChangeArrowheads="1"/>
              </p:cNvSpPr>
              <p:nvPr/>
            </p:nvSpPr>
            <p:spPr bwMode="auto">
              <a:xfrm>
                <a:off x="85534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Oval 31"/>
              <p:cNvSpPr>
                <a:spLocks noChangeArrowheads="1"/>
              </p:cNvSpPr>
              <p:nvPr/>
            </p:nvSpPr>
            <p:spPr bwMode="auto">
              <a:xfrm>
                <a:off x="86296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84772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Oval 37"/>
              <p:cNvSpPr>
                <a:spLocks noChangeArrowheads="1"/>
              </p:cNvSpPr>
              <p:nvPr/>
            </p:nvSpPr>
            <p:spPr bwMode="auto">
              <a:xfrm>
                <a:off x="8020050" y="2085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Rectangle 1"/>
              <p:cNvSpPr>
                <a:spLocks noChangeArrowheads="1"/>
              </p:cNvSpPr>
              <p:nvPr/>
            </p:nvSpPr>
            <p:spPr bwMode="auto">
              <a:xfrm>
                <a:off x="6781800" y="1295400"/>
                <a:ext cx="2042907" cy="11811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Oval 2"/>
              <p:cNvSpPr>
                <a:spLocks noChangeArrowheads="1"/>
              </p:cNvSpPr>
              <p:nvPr/>
            </p:nvSpPr>
            <p:spPr bwMode="auto">
              <a:xfrm>
                <a:off x="7600950" y="1385888"/>
                <a:ext cx="1143000" cy="80962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Oval 44"/>
              <p:cNvSpPr>
                <a:spLocks noChangeArrowheads="1"/>
              </p:cNvSpPr>
              <p:nvPr/>
            </p:nvSpPr>
            <p:spPr bwMode="auto">
              <a:xfrm rot="3005671">
                <a:off x="6910448" y="1473379"/>
                <a:ext cx="782476" cy="405040"/>
              </a:xfrm>
              <a:prstGeom prst="ellipse">
                <a:avLst/>
              </a:prstGeom>
              <a:noFill/>
              <a:ln w="28575" algn="ctr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186122" y="2362645"/>
              <a:ext cx="1385770" cy="276999"/>
            </a:xfrm>
            <a:prstGeom prst="rect">
              <a:avLst/>
            </a:prstGeom>
            <a:solidFill>
              <a:srgbClr val="E48312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Ground </a:t>
              </a:r>
              <a:r>
                <a:rPr lang="en-US" sz="12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Truth </a:t>
              </a:r>
              <a:r>
                <a:rPr lang="en-US" sz="1200" b="1" i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</a:t>
              </a:r>
              <a:r>
                <a:rPr lang="en-US" sz="1200" b="1" i="1" baseline="-250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sz="1200" b="1" i="1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>
              <a:off x="10599349" y="2359850"/>
              <a:ext cx="395287" cy="2762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200" b="1" i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</a:t>
              </a:r>
              <a:r>
                <a:rPr lang="en-US" altLang="en-US" sz="1200" b="1" i="1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1" name="TextBox 43"/>
            <p:cNvSpPr txBox="1">
              <a:spLocks noChangeArrowheads="1"/>
            </p:cNvSpPr>
            <p:nvPr/>
          </p:nvSpPr>
          <p:spPr bwMode="auto">
            <a:xfrm>
              <a:off x="9439271" y="2631760"/>
              <a:ext cx="929361" cy="307777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Cluster </a:t>
              </a:r>
              <a:r>
                <a:rPr lang="en-US" altLang="en-US" sz="1400" b="1" i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altLang="en-US" sz="1400" b="1" i="1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12" name="TextBox 49"/>
            <p:cNvSpPr txBox="1">
              <a:spLocks noChangeArrowheads="1"/>
            </p:cNvSpPr>
            <p:nvPr/>
          </p:nvSpPr>
          <p:spPr bwMode="auto">
            <a:xfrm>
              <a:off x="10410045" y="2638870"/>
              <a:ext cx="402888" cy="3077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400" b="1" i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altLang="en-US" sz="1400" b="1" i="1" baseline="-250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endParaRPr lang="en-US" altLang="en-US" sz="1400" b="1" i="1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9505904" y="1979325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836299" y="2013771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2"/>
            <p:cNvSpPr>
              <a:spLocks noChangeArrowheads="1"/>
            </p:cNvSpPr>
            <p:nvPr/>
          </p:nvSpPr>
          <p:spPr bwMode="auto">
            <a:xfrm rot="1766439">
              <a:off x="9313760" y="1769947"/>
              <a:ext cx="911640" cy="4859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US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9988699" y="2166171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Box 46"/>
            <p:cNvSpPr txBox="1">
              <a:spLocks noChangeArrowheads="1"/>
            </p:cNvSpPr>
            <p:nvPr/>
          </p:nvSpPr>
          <p:spPr bwMode="auto">
            <a:xfrm>
              <a:off x="11012611" y="2359849"/>
              <a:ext cx="395287" cy="2762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200" b="1" i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rbel" charset="0"/>
                  <a:ea typeface="Corbel" charset="0"/>
                  <a:cs typeface="Corbel" charset="0"/>
                </a:rPr>
                <a:t>T</a:t>
              </a:r>
              <a:r>
                <a:rPr lang="en-US" altLang="en-US" sz="1200" b="1" i="1" baseline="-250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rbel" charset="0"/>
                  <a:ea typeface="Corbel" charset="0"/>
                  <a:cs typeface="Corbel" charset="0"/>
                </a:rPr>
                <a:t>3</a:t>
              </a:r>
              <a:endParaRPr lang="en-US" altLang="en-US" sz="1200" b="1" i="1" baseline="-25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Box 49"/>
            <p:cNvSpPr txBox="1">
              <a:spLocks noChangeArrowheads="1"/>
            </p:cNvSpPr>
            <p:nvPr/>
          </p:nvSpPr>
          <p:spPr bwMode="auto">
            <a:xfrm>
              <a:off x="10885310" y="2638870"/>
              <a:ext cx="402888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400" b="1" i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</a:t>
              </a:r>
              <a:r>
                <a:rPr lang="en-US" altLang="en-US" sz="1400" b="1" i="1" baseline="-250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  <a:endParaRPr lang="en-US" altLang="en-US" sz="1400" b="1" i="1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>
            <p:extLst/>
          </p:nvPr>
        </p:nvGraphicFramePr>
        <p:xfrm>
          <a:off x="3820442" y="2671970"/>
          <a:ext cx="2811074" cy="52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2323800" imgH="431640" progId="Equation.DSMT4">
                  <p:embed/>
                </p:oleObj>
              </mc:Choice>
              <mc:Fallback>
                <p:oleObj name="Equation" r:id="rId3" imgW="2323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0442" y="2671970"/>
                        <a:ext cx="2811074" cy="52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/>
          </p:nvPr>
        </p:nvGraphicFramePr>
        <p:xfrm>
          <a:off x="1929216" y="2119464"/>
          <a:ext cx="1752795" cy="57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5" imgW="1307880" imgH="431640" progId="Equation.DSMT4">
                  <p:embed/>
                </p:oleObj>
              </mc:Choice>
              <mc:Fallback>
                <p:oleObj name="Equation" r:id="rId5" imgW="130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9216" y="2119464"/>
                        <a:ext cx="1752795" cy="57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1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Matching-Based Measures (II): </a:t>
            </a:r>
            <a:r>
              <a:rPr lang="en-US" altLang="zh-CN" dirty="0">
                <a:solidFill>
                  <a:srgbClr val="000000"/>
                </a:solidFill>
              </a:rPr>
              <a:t>F-Measure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29238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Precision</a:t>
            </a:r>
            <a:r>
              <a:rPr lang="en-US" altLang="zh-CN" dirty="0">
                <a:solidFill>
                  <a:srgbClr val="000000"/>
                </a:solidFill>
              </a:rPr>
              <a:t>: The fraction of points in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from the majority partition      (i.e., the same as purity), where </a:t>
            </a:r>
            <a:r>
              <a:rPr lang="en-US" altLang="zh-CN" i="1" dirty="0" err="1">
                <a:solidFill>
                  <a:srgbClr val="000000"/>
                </a:solidFill>
              </a:rPr>
              <a:t>j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25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is the partition that contains the maximum # of points from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endParaRPr lang="en-US" altLang="zh-CN" i="1" dirty="0">
              <a:solidFill>
                <a:srgbClr val="000000"/>
              </a:solidFill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Ex. For the green table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</a:rPr>
              <a:t>prec</a:t>
            </a:r>
            <a:r>
              <a:rPr lang="en-US" altLang="zh-CN" i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ea typeface="SimSun" panose="02010600030101010101" pitchFamily="2" charset="-122"/>
              </a:rPr>
              <a:t>= 30/50; </a:t>
            </a:r>
            <a:r>
              <a:rPr lang="en-US" altLang="zh-CN" i="1" dirty="0">
                <a:solidFill>
                  <a:srgbClr val="000000"/>
                </a:solidFill>
              </a:rPr>
              <a:t>prec</a:t>
            </a:r>
            <a:r>
              <a:rPr lang="en-US" altLang="zh-CN" i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ea typeface="SimSun" panose="02010600030101010101" pitchFamily="2" charset="-122"/>
              </a:rPr>
              <a:t>= 20/25; </a:t>
            </a:r>
            <a:r>
              <a:rPr lang="en-US" altLang="zh-CN" i="1" dirty="0">
                <a:solidFill>
                  <a:srgbClr val="000000"/>
                </a:solidFill>
              </a:rPr>
              <a:t>prec</a:t>
            </a:r>
            <a:r>
              <a:rPr lang="en-US" altLang="zh-CN" i="1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ea typeface="SimSun" panose="02010600030101010101" pitchFamily="2" charset="-122"/>
              </a:rPr>
              <a:t>= 25/25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b="1" dirty="0">
                <a:solidFill>
                  <a:srgbClr val="000000"/>
                </a:solidFill>
              </a:rPr>
              <a:t>Recall</a:t>
            </a:r>
            <a:r>
              <a:rPr lang="en-US" altLang="zh-CN" dirty="0">
                <a:solidFill>
                  <a:srgbClr val="000000"/>
                </a:solidFill>
              </a:rPr>
              <a:t>:  The fraction of point in partition      shared in common with cluster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, where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Ex. For the green table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</a:rPr>
              <a:t>recall</a:t>
            </a:r>
            <a:r>
              <a:rPr lang="en-US" altLang="zh-CN" i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= 30/35; </a:t>
            </a:r>
            <a:r>
              <a:rPr lang="en-US" altLang="zh-CN" i="1" dirty="0">
                <a:solidFill>
                  <a:srgbClr val="000000"/>
                </a:solidFill>
              </a:rPr>
              <a:t>recall</a:t>
            </a:r>
            <a:r>
              <a:rPr lang="en-US" altLang="zh-CN" i="1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 = 20/40; </a:t>
            </a:r>
            <a:r>
              <a:rPr lang="en-US" altLang="zh-CN" i="1" dirty="0">
                <a:solidFill>
                  <a:srgbClr val="000000"/>
                </a:solidFill>
              </a:rPr>
              <a:t>recall</a:t>
            </a:r>
            <a:r>
              <a:rPr lang="en-US" altLang="zh-CN" i="1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 = 25/25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F-measure</a:t>
            </a:r>
            <a:r>
              <a:rPr lang="en-US" altLang="zh-CN" dirty="0">
                <a:solidFill>
                  <a:srgbClr val="000000"/>
                </a:solidFill>
              </a:rPr>
              <a:t> for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: The harmonic means of </a:t>
            </a:r>
            <a:r>
              <a:rPr lang="en-US" altLang="zh-CN" i="1" dirty="0" err="1">
                <a:solidFill>
                  <a:srgbClr val="000000"/>
                </a:solidFill>
              </a:rPr>
              <a:t>prec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i="1" dirty="0" err="1">
                <a:solidFill>
                  <a:srgbClr val="000000"/>
                </a:solidFill>
              </a:rPr>
              <a:t>recall</a:t>
            </a:r>
            <a:r>
              <a:rPr lang="en-US" altLang="zh-CN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F-measure for clustering </a:t>
            </a:r>
            <a:r>
              <a:rPr lang="en-US" altLang="zh-CN" i="1" dirty="0">
                <a:solidFill>
                  <a:srgbClr val="000000"/>
                </a:solidFill>
              </a:rPr>
              <a:t>C</a:t>
            </a:r>
            <a:r>
              <a:rPr lang="en-US" altLang="zh-CN" dirty="0">
                <a:solidFill>
                  <a:srgbClr val="000000"/>
                </a:solidFill>
              </a:rPr>
              <a:t>: average of all clusters: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Ex. For the green table</a:t>
            </a:r>
          </a:p>
          <a:p>
            <a:pPr lvl="2"/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= 60/85;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</a:rPr>
              <a:t>2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40/65;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i="1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 = 1;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</a:rPr>
              <a:t> = </a:t>
            </a:r>
            <a:r>
              <a:rPr lang="en-US" altLang="zh-CN" dirty="0" smtClean="0">
                <a:solidFill>
                  <a:srgbClr val="000000"/>
                </a:solidFill>
              </a:rPr>
              <a:t>0.774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23051" y="3454111"/>
          <a:ext cx="2687392" cy="193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21"/>
                <a:gridCol w="431631"/>
                <a:gridCol w="531493"/>
                <a:gridCol w="428926"/>
                <a:gridCol w="734421"/>
              </a:tblGrid>
              <a:tr h="38623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C\T</a:t>
                      </a:r>
                      <a:endParaRPr lang="en-US" i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2</a:t>
                      </a:r>
                      <a:endParaRPr lang="en-US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r>
                        <a:rPr lang="en-US" i="1" baseline="-25000" dirty="0" smtClean="0"/>
                        <a:t>3</a:t>
                      </a:r>
                      <a:endParaRPr lang="en-US" i="1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1</a:t>
                      </a:r>
                      <a:endParaRPr lang="en-US" i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6237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 smtClean="0"/>
                        <a:t>m</a:t>
                      </a:r>
                      <a:r>
                        <a:rPr lang="en-US" i="1" baseline="-25000" dirty="0" err="1" smtClean="0"/>
                        <a:t>j</a:t>
                      </a:r>
                      <a:endParaRPr lang="en-US" i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008464" y="1880528"/>
          <a:ext cx="261770" cy="33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8464" y="1880528"/>
                        <a:ext cx="261770" cy="33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470516" y="1600200"/>
            <a:ext cx="2176822" cy="1828863"/>
            <a:chOff x="9231076" y="1117784"/>
            <a:chExt cx="2176822" cy="1828863"/>
          </a:xfrm>
        </p:grpSpPr>
        <p:grpSp>
          <p:nvGrpSpPr>
            <p:cNvPr id="8" name="Group 47"/>
            <p:cNvGrpSpPr>
              <a:grpSpLocks/>
            </p:cNvGrpSpPr>
            <p:nvPr/>
          </p:nvGrpSpPr>
          <p:grpSpPr bwMode="auto">
            <a:xfrm>
              <a:off x="9350499" y="1117784"/>
              <a:ext cx="2057399" cy="1237140"/>
              <a:chOff x="6781800" y="1284661"/>
              <a:chExt cx="2042907" cy="1191839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7162800" y="17049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9"/>
              <p:cNvSpPr>
                <a:spLocks noChangeArrowheads="1"/>
              </p:cNvSpPr>
              <p:nvPr/>
            </p:nvSpPr>
            <p:spPr bwMode="auto">
              <a:xfrm>
                <a:off x="7391400" y="16287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10"/>
              <p:cNvSpPr>
                <a:spLocks noChangeArrowheads="1"/>
              </p:cNvSpPr>
              <p:nvPr/>
            </p:nvSpPr>
            <p:spPr bwMode="auto">
              <a:xfrm>
                <a:off x="7467600" y="20955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11"/>
              <p:cNvSpPr>
                <a:spLocks noChangeArrowheads="1"/>
              </p:cNvSpPr>
              <p:nvPr/>
            </p:nvSpPr>
            <p:spPr bwMode="auto">
              <a:xfrm>
                <a:off x="7696200" y="1933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7010400" y="20193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7010400" y="1552575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72771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7620000" y="17145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7239000" y="20193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74676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auto">
              <a:xfrm>
                <a:off x="7226077" y="2280758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Oval 34"/>
              <p:cNvSpPr>
                <a:spLocks noChangeArrowheads="1"/>
              </p:cNvSpPr>
              <p:nvPr/>
            </p:nvSpPr>
            <p:spPr bwMode="auto">
              <a:xfrm>
                <a:off x="7315200" y="1485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704850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6"/>
              <p:cNvSpPr>
                <a:spLocks noChangeArrowheads="1"/>
              </p:cNvSpPr>
              <p:nvPr/>
            </p:nvSpPr>
            <p:spPr bwMode="auto">
              <a:xfrm>
                <a:off x="6934200" y="18669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15"/>
              <p:cNvSpPr>
                <a:spLocks noChangeArrowheads="1"/>
              </p:cNvSpPr>
              <p:nvPr/>
            </p:nvSpPr>
            <p:spPr bwMode="auto">
              <a:xfrm>
                <a:off x="80962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4" name="Oval 19"/>
              <p:cNvSpPr>
                <a:spLocks noChangeArrowheads="1"/>
              </p:cNvSpPr>
              <p:nvPr/>
            </p:nvSpPr>
            <p:spPr bwMode="auto">
              <a:xfrm>
                <a:off x="82486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5" name="Oval 20"/>
              <p:cNvSpPr>
                <a:spLocks noChangeArrowheads="1"/>
              </p:cNvSpPr>
              <p:nvPr/>
            </p:nvSpPr>
            <p:spPr bwMode="auto">
              <a:xfrm>
                <a:off x="84010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6" name="Oval 21"/>
              <p:cNvSpPr>
                <a:spLocks noChangeArrowheads="1"/>
              </p:cNvSpPr>
              <p:nvPr/>
            </p:nvSpPr>
            <p:spPr bwMode="auto">
              <a:xfrm>
                <a:off x="8248650" y="1857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7" name="Oval 22"/>
              <p:cNvSpPr>
                <a:spLocks noChangeArrowheads="1"/>
              </p:cNvSpPr>
              <p:nvPr/>
            </p:nvSpPr>
            <p:spPr bwMode="auto">
              <a:xfrm>
                <a:off x="84010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Oval 23"/>
              <p:cNvSpPr>
                <a:spLocks noChangeArrowheads="1"/>
              </p:cNvSpPr>
              <p:nvPr/>
            </p:nvSpPr>
            <p:spPr bwMode="auto">
              <a:xfrm>
                <a:off x="79438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Oval 24"/>
              <p:cNvSpPr>
                <a:spLocks noChangeArrowheads="1"/>
              </p:cNvSpPr>
              <p:nvPr/>
            </p:nvSpPr>
            <p:spPr bwMode="auto">
              <a:xfrm>
                <a:off x="8096250" y="14763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Oval 25"/>
              <p:cNvSpPr>
                <a:spLocks noChangeArrowheads="1"/>
              </p:cNvSpPr>
              <p:nvPr/>
            </p:nvSpPr>
            <p:spPr bwMode="auto">
              <a:xfrm>
                <a:off x="7905750" y="15906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Oval 26"/>
              <p:cNvSpPr>
                <a:spLocks noChangeArrowheads="1"/>
              </p:cNvSpPr>
              <p:nvPr/>
            </p:nvSpPr>
            <p:spPr bwMode="auto">
              <a:xfrm>
                <a:off x="8248650" y="1628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Oval 27"/>
              <p:cNvSpPr>
                <a:spLocks noChangeArrowheads="1"/>
              </p:cNvSpPr>
              <p:nvPr/>
            </p:nvSpPr>
            <p:spPr bwMode="auto">
              <a:xfrm>
                <a:off x="79438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3" name="Oval 28"/>
              <p:cNvSpPr>
                <a:spLocks noChangeArrowheads="1"/>
              </p:cNvSpPr>
              <p:nvPr/>
            </p:nvSpPr>
            <p:spPr bwMode="auto">
              <a:xfrm>
                <a:off x="80962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Oval 29"/>
              <p:cNvSpPr>
                <a:spLocks noChangeArrowheads="1"/>
              </p:cNvSpPr>
              <p:nvPr/>
            </p:nvSpPr>
            <p:spPr bwMode="auto">
              <a:xfrm>
                <a:off x="8401050" y="20097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5" name="Oval 30"/>
              <p:cNvSpPr>
                <a:spLocks noChangeArrowheads="1"/>
              </p:cNvSpPr>
              <p:nvPr/>
            </p:nvSpPr>
            <p:spPr bwMode="auto">
              <a:xfrm>
                <a:off x="8553450" y="19335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Oval 31"/>
              <p:cNvSpPr>
                <a:spLocks noChangeArrowheads="1"/>
              </p:cNvSpPr>
              <p:nvPr/>
            </p:nvSpPr>
            <p:spPr bwMode="auto">
              <a:xfrm>
                <a:off x="8629650" y="1704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8477250" y="17811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8" name="Oval 37"/>
              <p:cNvSpPr>
                <a:spLocks noChangeArrowheads="1"/>
              </p:cNvSpPr>
              <p:nvPr/>
            </p:nvSpPr>
            <p:spPr bwMode="auto">
              <a:xfrm>
                <a:off x="8020050" y="2085975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9" name="Rectangle 1"/>
              <p:cNvSpPr>
                <a:spLocks noChangeArrowheads="1"/>
              </p:cNvSpPr>
              <p:nvPr/>
            </p:nvSpPr>
            <p:spPr bwMode="auto">
              <a:xfrm>
                <a:off x="6781800" y="1295400"/>
                <a:ext cx="2042907" cy="11811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2"/>
              <p:cNvSpPr>
                <a:spLocks noChangeArrowheads="1"/>
              </p:cNvSpPr>
              <p:nvPr/>
            </p:nvSpPr>
            <p:spPr bwMode="auto">
              <a:xfrm>
                <a:off x="7600950" y="1385888"/>
                <a:ext cx="1143000" cy="809624"/>
              </a:xfrm>
              <a:prstGeom prst="ellipse">
                <a:avLst/>
              </a:prstGeom>
              <a:noFill/>
              <a:ln w="28575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44"/>
              <p:cNvSpPr>
                <a:spLocks noChangeArrowheads="1"/>
              </p:cNvSpPr>
              <p:nvPr/>
            </p:nvSpPr>
            <p:spPr bwMode="auto">
              <a:xfrm rot="3005671">
                <a:off x="6910448" y="1473379"/>
                <a:ext cx="782476" cy="405040"/>
              </a:xfrm>
              <a:prstGeom prst="ellipse">
                <a:avLst/>
              </a:prstGeom>
              <a:noFill/>
              <a:ln w="28575" algn="ctr">
                <a:solidFill>
                  <a:srgbClr val="FFC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</a:pPr>
                <a:endParaRPr lang="en-US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9231076" y="2362646"/>
              <a:ext cx="1340816" cy="276999"/>
            </a:xfrm>
            <a:prstGeom prst="rect">
              <a:avLst/>
            </a:prstGeom>
            <a:solidFill>
              <a:srgbClr val="E48312"/>
            </a:solidFill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Ground </a:t>
              </a:r>
              <a:r>
                <a:rPr lang="en-US" sz="1200" b="1" dirty="0" smtClean="0">
                  <a:solidFill>
                    <a:srgbClr val="000000"/>
                  </a:solidFill>
                </a:rPr>
                <a:t>Truth </a:t>
              </a:r>
              <a:r>
                <a:rPr lang="en-US" sz="1200" b="1" i="1" dirty="0" smtClean="0">
                  <a:solidFill>
                    <a:srgbClr val="000000"/>
                  </a:solidFill>
                </a:rPr>
                <a:t>T</a:t>
              </a:r>
              <a:r>
                <a:rPr lang="en-US" sz="1200" b="1" i="1" baseline="-25000" dirty="0" smtClean="0">
                  <a:solidFill>
                    <a:srgbClr val="000000"/>
                  </a:solidFill>
                </a:rPr>
                <a:t>1</a:t>
              </a:r>
              <a:endParaRPr lang="en-US" sz="1200" b="1" i="1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>
              <a:off x="10599349" y="2359850"/>
              <a:ext cx="395287" cy="2762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200" b="1" i="1" dirty="0">
                  <a:solidFill>
                    <a:srgbClr val="000000"/>
                  </a:solidFill>
                </a:rPr>
                <a:t>T</a:t>
              </a:r>
              <a:r>
                <a:rPr lang="en-US" altLang="en-US" sz="1200" b="1" i="1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" name="TextBox 43"/>
            <p:cNvSpPr txBox="1">
              <a:spLocks noChangeArrowheads="1"/>
            </p:cNvSpPr>
            <p:nvPr/>
          </p:nvSpPr>
          <p:spPr bwMode="auto">
            <a:xfrm>
              <a:off x="9439271" y="2631760"/>
              <a:ext cx="929361" cy="307777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  <a:latin typeface="+mn-lt"/>
                </a:rPr>
                <a:t>Cluster </a:t>
              </a:r>
              <a:r>
                <a:rPr lang="en-US" altLang="en-US" sz="1400" b="1" i="1" dirty="0">
                  <a:solidFill>
                    <a:srgbClr val="000000"/>
                  </a:solidFill>
                  <a:latin typeface="+mn-lt"/>
                </a:rPr>
                <a:t>C</a:t>
              </a:r>
              <a:r>
                <a:rPr lang="en-US" altLang="en-US" sz="1400" b="1" i="1" baseline="-25000" dirty="0">
                  <a:solidFill>
                    <a:srgbClr val="000000"/>
                  </a:solidFill>
                  <a:latin typeface="+mn-lt"/>
                </a:rPr>
                <a:t>1</a:t>
              </a:r>
            </a:p>
          </p:txBody>
        </p:sp>
        <p:sp>
          <p:nvSpPr>
            <p:cNvPr id="12" name="TextBox 49"/>
            <p:cNvSpPr txBox="1">
              <a:spLocks noChangeArrowheads="1"/>
            </p:cNvSpPr>
            <p:nvPr/>
          </p:nvSpPr>
          <p:spPr bwMode="auto">
            <a:xfrm>
              <a:off x="10410045" y="2638870"/>
              <a:ext cx="402888" cy="3077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400" b="1" i="1" dirty="0" smtClean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C</a:t>
              </a:r>
              <a:r>
                <a:rPr lang="en-US" altLang="en-US" sz="1400" b="1" i="1" baseline="-25000" dirty="0" smtClean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altLang="en-US" sz="1400" b="1" i="1" baseline="-25000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9505904" y="1979325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9836299" y="2013771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5" name="Oval 2"/>
            <p:cNvSpPr>
              <a:spLocks noChangeArrowheads="1"/>
            </p:cNvSpPr>
            <p:nvPr/>
          </p:nvSpPr>
          <p:spPr bwMode="auto">
            <a:xfrm rot="1766439">
              <a:off x="9313760" y="1769947"/>
              <a:ext cx="911640" cy="4859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Oval 33"/>
            <p:cNvSpPr>
              <a:spLocks noChangeArrowheads="1"/>
            </p:cNvSpPr>
            <p:nvPr/>
          </p:nvSpPr>
          <p:spPr bwMode="auto">
            <a:xfrm>
              <a:off x="9988699" y="2166171"/>
              <a:ext cx="76741" cy="7909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7" name="TextBox 46"/>
            <p:cNvSpPr txBox="1">
              <a:spLocks noChangeArrowheads="1"/>
            </p:cNvSpPr>
            <p:nvPr/>
          </p:nvSpPr>
          <p:spPr bwMode="auto">
            <a:xfrm>
              <a:off x="11012611" y="2359849"/>
              <a:ext cx="395287" cy="2762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200" b="1" i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</a:t>
              </a:r>
              <a:r>
                <a:rPr lang="en-US" altLang="en-US" sz="1200" b="1" i="1" baseline="-2500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altLang="en-US" sz="1200" b="1" i="1" baseline="-25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8" name="TextBox 49"/>
            <p:cNvSpPr txBox="1">
              <a:spLocks noChangeArrowheads="1"/>
            </p:cNvSpPr>
            <p:nvPr/>
          </p:nvSpPr>
          <p:spPr bwMode="auto">
            <a:xfrm>
              <a:off x="10885310" y="2638870"/>
              <a:ext cx="402888" cy="307777"/>
            </a:xfrm>
            <a:prstGeom prst="rect">
              <a:avLst/>
            </a:pr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r>
                <a:rPr lang="en-US" altLang="en-US" sz="1400" b="1" i="1" dirty="0" smtClean="0">
                  <a:solidFill>
                    <a:srgbClr val="000000"/>
                  </a:solidFill>
                  <a:latin typeface="+mn-lt"/>
                </a:rPr>
                <a:t>C</a:t>
              </a:r>
              <a:r>
                <a:rPr lang="en-US" altLang="en-US" sz="1400" b="1" i="1" baseline="-25000" dirty="0" smtClean="0">
                  <a:solidFill>
                    <a:srgbClr val="000000"/>
                  </a:solidFill>
                  <a:latin typeface="+mn-lt"/>
                </a:rPr>
                <a:t>3</a:t>
              </a:r>
              <a:endParaRPr lang="en-US" altLang="en-US" sz="1400" b="1" i="1" baseline="-25000" dirty="0">
                <a:solidFill>
                  <a:srgbClr val="000000"/>
                </a:solidFill>
                <a:latin typeface="+mn-lt"/>
              </a:endParaRPr>
            </a:p>
          </p:txBody>
        </p:sp>
      </p:grpSp>
      <p:graphicFrame>
        <p:nvGraphicFramePr>
          <p:cNvPr id="52" name="Object 51"/>
          <p:cNvGraphicFramePr>
            <a:graphicFrameLocks noChangeAspect="1"/>
          </p:cNvGraphicFramePr>
          <p:nvPr>
            <p:extLst/>
          </p:nvPr>
        </p:nvGraphicFramePr>
        <p:xfrm>
          <a:off x="5932371" y="5366106"/>
          <a:ext cx="2466244" cy="74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5" imgW="1549080" imgH="457200" progId="Equation.DSMT4">
                  <p:embed/>
                </p:oleObj>
              </mc:Choice>
              <mc:Fallback>
                <p:oleObj name="Equation" r:id="rId5" imgW="1549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2371" y="5366106"/>
                        <a:ext cx="2466244" cy="746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/>
          </p:nvPr>
        </p:nvGraphicFramePr>
        <p:xfrm>
          <a:off x="5961336" y="6108195"/>
          <a:ext cx="1798896" cy="71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7" imgW="1244520" imgH="482400" progId="Equation.DSMT4">
                  <p:embed/>
                </p:oleObj>
              </mc:Choice>
              <mc:Fallback>
                <p:oleObj name="Equation" r:id="rId7" imgW="1244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61336" y="6108195"/>
                        <a:ext cx="1798896" cy="716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/>
          </p:nvPr>
        </p:nvGraphicFramePr>
        <p:xfrm>
          <a:off x="5563272" y="3868738"/>
          <a:ext cx="769974" cy="29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9" imgW="609480" imgH="241200" progId="Equation.DSMT4">
                  <p:embed/>
                </p:oleObj>
              </mc:Choice>
              <mc:Fallback>
                <p:oleObj name="Equation" r:id="rId9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3272" y="3868738"/>
                        <a:ext cx="769974" cy="292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/>
          </p:nvPr>
        </p:nvGraphicFramePr>
        <p:xfrm>
          <a:off x="2985844" y="4970378"/>
          <a:ext cx="786056" cy="48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1" imgW="799920" imgH="482400" progId="Equation.DSMT4">
                  <p:embed/>
                </p:oleObj>
              </mc:Choice>
              <mc:Fallback>
                <p:oleObj name="Equation" r:id="rId11" imgW="799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85844" y="4970378"/>
                        <a:ext cx="786056" cy="486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/>
          </p:nvPr>
        </p:nvGraphicFramePr>
        <p:xfrm>
          <a:off x="4008464" y="5638425"/>
          <a:ext cx="896685" cy="54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13" imgW="736560" imgH="431640" progId="Equation.DSMT4">
                  <p:embed/>
                </p:oleObj>
              </mc:Choice>
              <mc:Fallback>
                <p:oleObj name="Equation" r:id="rId13" imgW="736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8464" y="5638425"/>
                        <a:ext cx="896685" cy="541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6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50461</TotalTime>
  <Words>1479</Words>
  <Application>Microsoft Macintosh PowerPoint</Application>
  <PresentationFormat>On-screen Show (4:3)</PresentationFormat>
  <Paragraphs>273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Corbel</vt:lpstr>
      <vt:lpstr>SimSun</vt:lpstr>
      <vt:lpstr>Tahoma</vt:lpstr>
      <vt:lpstr>Wingdings</vt:lpstr>
      <vt:lpstr>华文楷体</vt:lpstr>
      <vt:lpstr>Arial</vt:lpstr>
      <vt:lpstr>Office Theme</vt:lpstr>
      <vt:lpstr>Equation</vt:lpstr>
      <vt:lpstr>PowerPoint Presentation</vt:lpstr>
      <vt:lpstr>Cluster Analysis</vt:lpstr>
      <vt:lpstr>Clustering Validation</vt:lpstr>
      <vt:lpstr> Clustering Validation and Assessment</vt:lpstr>
      <vt:lpstr>Measuring Clustering Quality</vt:lpstr>
      <vt:lpstr>Measuring Clustering Quality: External Methods</vt:lpstr>
      <vt:lpstr>Commonly Used External Measures</vt:lpstr>
      <vt:lpstr>Matching-Based Measures (I): Purity vs. Maximum Matching</vt:lpstr>
      <vt:lpstr>Matching-Based Measures (II): F-Measure</vt:lpstr>
      <vt:lpstr>Pairwise Measures: Four Possibilities for Truth Assignment</vt:lpstr>
      <vt:lpstr>Pairwise Measures: Jaccard Coefficient and Rand Statistic</vt:lpstr>
      <vt:lpstr>Entropy-Based Measures (I): Conditional Entropy</vt:lpstr>
      <vt:lpstr>Entropy-Based Measures (II):  Normalized Mutual Information (NMI)</vt:lpstr>
      <vt:lpstr>Internal Measures: BetaCV Measure</vt:lpstr>
      <vt:lpstr>Summary</vt:lpstr>
      <vt:lpstr>References: (IV) Evaluation of 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2205</cp:revision>
  <cp:lastPrinted>2017-01-15T22:23:57Z</cp:lastPrinted>
  <dcterms:created xsi:type="dcterms:W3CDTF">2015-05-16T14:51:23Z</dcterms:created>
  <dcterms:modified xsi:type="dcterms:W3CDTF">2017-07-29T14:30:12Z</dcterms:modified>
</cp:coreProperties>
</file>