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81" r:id="rId2"/>
    <p:sldId id="310" r:id="rId3"/>
    <p:sldId id="309" r:id="rId4"/>
    <p:sldId id="311" r:id="rId5"/>
    <p:sldId id="312" r:id="rId6"/>
    <p:sldId id="313" r:id="rId7"/>
    <p:sldId id="316" r:id="rId8"/>
    <p:sldId id="314" r:id="rId9"/>
    <p:sldId id="315" r:id="rId10"/>
    <p:sldId id="317" r:id="rId11"/>
    <p:sldId id="318" r:id="rId12"/>
    <p:sldId id="319" r:id="rId13"/>
    <p:sldId id="324" r:id="rId14"/>
    <p:sldId id="320" r:id="rId15"/>
    <p:sldId id="321" r:id="rId16"/>
    <p:sldId id="322" r:id="rId17"/>
    <p:sldId id="323" r:id="rId18"/>
    <p:sldId id="325" r:id="rId19"/>
    <p:sldId id="326" r:id="rId20"/>
    <p:sldId id="32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ron Elmor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0012"/>
    <a:srgbClr val="E2AC01"/>
    <a:srgbClr val="FFFC00"/>
    <a:srgbClr val="FFE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4" autoAdjust="0"/>
    <p:restoredTop sz="80414"/>
  </p:normalViewPr>
  <p:slideViewPr>
    <p:cSldViewPr snapToGrid="0" snapToObjects="1">
      <p:cViewPr>
        <p:scale>
          <a:sx n="85" d="100"/>
          <a:sy n="85" d="100"/>
        </p:scale>
        <p:origin x="576" y="184"/>
      </p:cViewPr>
      <p:guideLst>
        <p:guide orient="horz" pos="2160"/>
        <p:guide pos="2880"/>
      </p:guideLst>
    </p:cSldViewPr>
  </p:slideViewPr>
  <p:outlineViewPr>
    <p:cViewPr>
      <p:scale>
        <a:sx n="33" d="100"/>
        <a:sy n="33" d="100"/>
      </p:scale>
      <p:origin x="0" y="-12336"/>
    </p:cViewPr>
  </p:outlin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92DA4-7033-254B-9755-02E963D2D60B}" type="datetimeFigureOut">
              <a:rPr lang="en-US" smtClean="0"/>
              <a:t>7/29/17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B62766-2C43-EF4D-81BB-E60258EC485F}" type="slidenum">
              <a:rPr lang="en-US" smtClean="0"/>
              <a:t>‹#›</a:t>
            </a:fld>
            <a:endParaRPr lang="en-US"/>
          </a:p>
        </p:txBody>
      </p:sp>
    </p:spTree>
    <p:extLst>
      <p:ext uri="{BB962C8B-B14F-4D97-AF65-F5344CB8AC3E}">
        <p14:creationId xmlns:p14="http://schemas.microsoft.com/office/powerpoint/2010/main" val="2594597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3186B-3F56-2747-A708-0F062C13EF5A}" type="datetimeFigureOut">
              <a:rPr lang="en-US" smtClean="0"/>
              <a:t>7/29/17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9EB6B-96A1-6146-928C-891905651823}" type="slidenum">
              <a:rPr lang="en-US" smtClean="0"/>
              <a:t>‹#›</a:t>
            </a:fld>
            <a:endParaRPr lang="en-US"/>
          </a:p>
        </p:txBody>
      </p:sp>
    </p:spTree>
    <p:extLst>
      <p:ext uri="{BB962C8B-B14F-4D97-AF65-F5344CB8AC3E}">
        <p14:creationId xmlns:p14="http://schemas.microsoft.com/office/powerpoint/2010/main" val="1910632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36355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396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7422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878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1046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34471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9369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1894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0287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8063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450380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613-FF0B-4246-B613-8295211CFAFA}" type="slidenum">
              <a:rPr lang="en-US" smtClean="0"/>
              <a:t>‹#›</a:t>
            </a:fld>
            <a:endParaRPr lang="en-US"/>
          </a:p>
        </p:txBody>
      </p:sp>
    </p:spTree>
    <p:extLst>
      <p:ext uri="{BB962C8B-B14F-4D97-AF65-F5344CB8AC3E}">
        <p14:creationId xmlns:p14="http://schemas.microsoft.com/office/powerpoint/2010/main" val="230401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wmf"/><Relationship Id="rId6" Type="http://schemas.openxmlformats.org/officeDocument/2006/relationships/image" Target="../media/image8.wmf"/><Relationship Id="rId7"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Subtitle 2"/>
          <p:cNvSpPr txBox="1">
            <a:spLocks/>
          </p:cNvSpPr>
          <p:nvPr/>
        </p:nvSpPr>
        <p:spPr>
          <a:xfrm>
            <a:off x="685800" y="4739317"/>
            <a:ext cx="8110368" cy="122064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sz="2800" dirty="0" smtClean="0">
              <a:solidFill>
                <a:schemeClr val="tx1">
                  <a:lumMod val="50000"/>
                  <a:lumOff val="50000"/>
                </a:schemeClr>
              </a:solidFill>
            </a:endParaRPr>
          </a:p>
        </p:txBody>
      </p:sp>
      <p:sp>
        <p:nvSpPr>
          <p:cNvPr id="9" name="Subtitle 2"/>
          <p:cNvSpPr txBox="1">
            <a:spLocks/>
          </p:cNvSpPr>
          <p:nvPr/>
        </p:nvSpPr>
        <p:spPr>
          <a:xfrm>
            <a:off x="685800" y="4577933"/>
            <a:ext cx="7456311"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altLang="zh-CN" dirty="0" smtClean="0">
                <a:solidFill>
                  <a:schemeClr val="bg1"/>
                </a:solidFill>
              </a:rPr>
              <a:t>Meng</a:t>
            </a:r>
            <a:r>
              <a:rPr lang="zh-CN" altLang="en-US" dirty="0" smtClean="0">
                <a:solidFill>
                  <a:schemeClr val="bg1"/>
                </a:solidFill>
              </a:rPr>
              <a:t> </a:t>
            </a:r>
            <a:r>
              <a:rPr lang="en-US" altLang="zh-CN" dirty="0" smtClean="0">
                <a:solidFill>
                  <a:schemeClr val="bg1"/>
                </a:solidFill>
              </a:rPr>
              <a:t>Jiang</a:t>
            </a:r>
          </a:p>
          <a:p>
            <a:pPr algn="l"/>
            <a:r>
              <a:rPr lang="en-US" altLang="zh-CN" dirty="0" smtClean="0">
                <a:solidFill>
                  <a:schemeClr val="bg1"/>
                </a:solidFill>
              </a:rPr>
              <a:t>CSE</a:t>
            </a:r>
            <a:r>
              <a:rPr lang="zh-CN" altLang="en-US" dirty="0" smtClean="0">
                <a:solidFill>
                  <a:schemeClr val="bg1"/>
                </a:solidFill>
              </a:rPr>
              <a:t> </a:t>
            </a:r>
            <a:r>
              <a:rPr lang="en-US" altLang="zh-CN" dirty="0" smtClean="0">
                <a:solidFill>
                  <a:schemeClr val="bg1"/>
                </a:solidFill>
              </a:rPr>
              <a:t>40647/60647</a:t>
            </a:r>
            <a:r>
              <a:rPr lang="zh-CN" altLang="en-US" dirty="0" smtClean="0">
                <a:solidFill>
                  <a:schemeClr val="bg1"/>
                </a:solidFill>
              </a:rPr>
              <a:t> </a:t>
            </a:r>
            <a:r>
              <a:rPr lang="en-US" altLang="zh-CN" dirty="0" smtClean="0">
                <a:solidFill>
                  <a:schemeClr val="bg1"/>
                </a:solidFill>
              </a:rPr>
              <a:t>Data</a:t>
            </a:r>
            <a:r>
              <a:rPr lang="zh-CN" altLang="en-US" dirty="0" smtClean="0">
                <a:solidFill>
                  <a:schemeClr val="bg1"/>
                </a:solidFill>
              </a:rPr>
              <a:t> </a:t>
            </a:r>
            <a:r>
              <a:rPr lang="en-US" altLang="zh-CN" dirty="0" smtClean="0">
                <a:solidFill>
                  <a:schemeClr val="bg1"/>
                </a:solidFill>
              </a:rPr>
              <a:t>Science</a:t>
            </a:r>
            <a:r>
              <a:rPr lang="zh-CN" altLang="en-US" dirty="0" smtClean="0">
                <a:solidFill>
                  <a:schemeClr val="bg1"/>
                </a:solidFill>
              </a:rPr>
              <a:t> </a:t>
            </a:r>
            <a:r>
              <a:rPr lang="en-US" altLang="zh-CN" dirty="0" smtClean="0">
                <a:solidFill>
                  <a:schemeClr val="bg1"/>
                </a:solidFill>
              </a:rPr>
              <a:t>Fall</a:t>
            </a:r>
            <a:r>
              <a:rPr lang="zh-CN" altLang="en-US" dirty="0" smtClean="0">
                <a:solidFill>
                  <a:schemeClr val="bg1"/>
                </a:solidFill>
              </a:rPr>
              <a:t> </a:t>
            </a:r>
            <a:r>
              <a:rPr lang="en-US" altLang="zh-CN" dirty="0" smtClean="0">
                <a:solidFill>
                  <a:schemeClr val="bg1"/>
                </a:solidFill>
              </a:rPr>
              <a:t>2017</a:t>
            </a:r>
            <a:endParaRPr lang="zh-CN" altLang="en-US" dirty="0" smtClean="0">
              <a:solidFill>
                <a:schemeClr val="bg1"/>
              </a:solidFill>
            </a:endParaRPr>
          </a:p>
          <a:p>
            <a:pPr algn="l"/>
            <a:r>
              <a:rPr lang="en-US" altLang="zh-CN" dirty="0" smtClean="0">
                <a:solidFill>
                  <a:schemeClr val="bg1"/>
                </a:solidFill>
              </a:rPr>
              <a:t>Introduction to Data Mining</a:t>
            </a:r>
            <a:endParaRPr lang="en-US" altLang="zh-CN" dirty="0">
              <a:solidFill>
                <a:schemeClr val="bg1"/>
              </a:solidFill>
            </a:endParaRPr>
          </a:p>
        </p:txBody>
      </p:sp>
      <p:sp>
        <p:nvSpPr>
          <p:cNvPr id="10" name="Title 1"/>
          <p:cNvSpPr txBox="1">
            <a:spLocks/>
          </p:cNvSpPr>
          <p:nvPr/>
        </p:nvSpPr>
        <p:spPr>
          <a:xfrm>
            <a:off x="685800" y="2743136"/>
            <a:ext cx="7772400" cy="226807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solidFill>
                  <a:schemeClr val="bg1"/>
                </a:solidFill>
              </a:rPr>
              <a:t>Chapter 11.</a:t>
            </a:r>
            <a:br>
              <a:rPr lang="en-US" altLang="zh-CN" dirty="0" smtClean="0">
                <a:solidFill>
                  <a:schemeClr val="bg1"/>
                </a:solidFill>
              </a:rPr>
            </a:br>
            <a:r>
              <a:rPr lang="en-US" altLang="zh-CN" dirty="0" smtClean="0">
                <a:solidFill>
                  <a:schemeClr val="bg1"/>
                </a:solidFill>
              </a:rPr>
              <a:t>Outlier</a:t>
            </a:r>
            <a:r>
              <a:rPr lang="zh-CN" altLang="en-US" dirty="0" smtClean="0">
                <a:solidFill>
                  <a:schemeClr val="bg1"/>
                </a:solidFill>
              </a:rPr>
              <a:t> </a:t>
            </a:r>
            <a:r>
              <a:rPr lang="en-US" altLang="zh-CN" dirty="0" smtClean="0">
                <a:solidFill>
                  <a:schemeClr val="bg1"/>
                </a:solidFill>
              </a:rPr>
              <a:t>Analysis: Concepts</a:t>
            </a:r>
            <a:endParaRPr lang="zh-CN" altLang="en-US" dirty="0" smtClean="0">
              <a:solidFill>
                <a:schemeClr val="bg1"/>
              </a:solidFill>
            </a:endParaRPr>
          </a:p>
        </p:txBody>
      </p:sp>
    </p:spTree>
    <p:extLst>
      <p:ext uri="{BB962C8B-B14F-4D97-AF65-F5344CB8AC3E}">
        <p14:creationId xmlns:p14="http://schemas.microsoft.com/office/powerpoint/2010/main" val="383472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Outlier Detection III: Semi-Supervised </a:t>
            </a:r>
            <a:r>
              <a:rPr lang="en-US" altLang="en-US" dirty="0" smtClean="0"/>
              <a:t>Methods</a:t>
            </a:r>
            <a:endParaRPr lang="en-US" dirty="0"/>
          </a:p>
        </p:txBody>
      </p:sp>
      <p:sp>
        <p:nvSpPr>
          <p:cNvPr id="3" name="Content Placeholder 2"/>
          <p:cNvSpPr>
            <a:spLocks noGrp="1"/>
          </p:cNvSpPr>
          <p:nvPr>
            <p:ph idx="1"/>
          </p:nvPr>
        </p:nvSpPr>
        <p:spPr>
          <a:xfrm>
            <a:off x="457200" y="1600200"/>
            <a:ext cx="8229600" cy="5121275"/>
          </a:xfrm>
        </p:spPr>
        <p:txBody>
          <a:bodyPr>
            <a:normAutofit lnSpcReduction="10000"/>
          </a:bodyPr>
          <a:lstStyle/>
          <a:p>
            <a:pPr>
              <a:lnSpc>
                <a:spcPct val="130000"/>
              </a:lnSpc>
            </a:pPr>
            <a:r>
              <a:rPr lang="en-US" altLang="en-US" sz="2000" dirty="0"/>
              <a:t>Situation: In many applications, the number of labeled data is often small: Labels could be on outliers only, normal objects only, or both</a:t>
            </a:r>
          </a:p>
          <a:p>
            <a:pPr>
              <a:lnSpc>
                <a:spcPct val="130000"/>
              </a:lnSpc>
            </a:pPr>
            <a:r>
              <a:rPr lang="en-US" altLang="en-US" sz="2000" dirty="0"/>
              <a:t>Semi-supervised outlier detection: Regarded as applications of semi-supervised learning</a:t>
            </a:r>
          </a:p>
          <a:p>
            <a:pPr>
              <a:lnSpc>
                <a:spcPct val="130000"/>
              </a:lnSpc>
            </a:pPr>
            <a:r>
              <a:rPr lang="en-US" altLang="en-US" sz="2000" dirty="0"/>
              <a:t>If some labeled normal objects are available</a:t>
            </a:r>
          </a:p>
          <a:p>
            <a:pPr lvl="1">
              <a:lnSpc>
                <a:spcPct val="130000"/>
              </a:lnSpc>
            </a:pPr>
            <a:r>
              <a:rPr lang="en-US" altLang="en-US" sz="2000" dirty="0"/>
              <a:t>Use the labeled examples and the proximate unlabeled objects to train a model for normal objects</a:t>
            </a:r>
          </a:p>
          <a:p>
            <a:pPr lvl="1">
              <a:lnSpc>
                <a:spcPct val="130000"/>
              </a:lnSpc>
            </a:pPr>
            <a:r>
              <a:rPr lang="en-US" altLang="en-US" sz="2000" dirty="0"/>
              <a:t>Those not fitting the model of normal objects are detected as outliers</a:t>
            </a:r>
          </a:p>
          <a:p>
            <a:pPr>
              <a:lnSpc>
                <a:spcPct val="130000"/>
              </a:lnSpc>
            </a:pPr>
            <a:r>
              <a:rPr lang="en-US" altLang="en-US" sz="2000" dirty="0"/>
              <a:t>If only some labeled outliers are available, a small number of labeled outliers many not cover the possible outliers well</a:t>
            </a:r>
          </a:p>
          <a:p>
            <a:pPr lvl="1">
              <a:lnSpc>
                <a:spcPct val="130000"/>
              </a:lnSpc>
            </a:pPr>
            <a:r>
              <a:rPr lang="en-US" altLang="en-US" sz="2000" dirty="0"/>
              <a:t>To improve the quality of outlier detection, one can get help from models for normal objects learned from unsupervised </a:t>
            </a:r>
            <a:r>
              <a:rPr lang="en-US" altLang="en-US" sz="2000" dirty="0" smtClean="0"/>
              <a:t>methods</a:t>
            </a:r>
            <a:endParaRPr lang="en-US" alt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10</a:t>
            </a:fld>
            <a:endParaRPr lang="en-US"/>
          </a:p>
        </p:txBody>
      </p:sp>
    </p:spTree>
    <p:extLst>
      <p:ext uri="{BB962C8B-B14F-4D97-AF65-F5344CB8AC3E}">
        <p14:creationId xmlns:p14="http://schemas.microsoft.com/office/powerpoint/2010/main" val="123203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Outlier Detection (1): Statistical Methods</a:t>
            </a:r>
            <a:endParaRPr lang="en-US" dirty="0"/>
          </a:p>
        </p:txBody>
      </p:sp>
      <p:sp>
        <p:nvSpPr>
          <p:cNvPr id="3" name="Content Placeholder 2"/>
          <p:cNvSpPr>
            <a:spLocks noGrp="1"/>
          </p:cNvSpPr>
          <p:nvPr>
            <p:ph idx="1"/>
          </p:nvPr>
        </p:nvSpPr>
        <p:spPr/>
        <p:txBody>
          <a:bodyPr>
            <a:normAutofit fontScale="70000" lnSpcReduction="20000"/>
          </a:bodyPr>
          <a:lstStyle/>
          <a:p>
            <a:r>
              <a:rPr lang="en-US" altLang="en-US" dirty="0" smtClean="0"/>
              <a:t>Statistical methods (also known as model-based methods) assume that the normal data follow some statistical model (a stochastic model)</a:t>
            </a:r>
          </a:p>
          <a:p>
            <a:pPr lvl="1"/>
            <a:r>
              <a:rPr lang="en-US" altLang="en-US" dirty="0" smtClean="0"/>
              <a:t>The data not following the model are outliers.</a:t>
            </a:r>
          </a:p>
          <a:p>
            <a:r>
              <a:rPr lang="en-US" altLang="en-US" dirty="0" smtClean="0"/>
              <a:t>Example</a:t>
            </a:r>
            <a:r>
              <a:rPr lang="en-US" altLang="zh-CN" dirty="0" smtClean="0"/>
              <a:t>:</a:t>
            </a:r>
            <a:r>
              <a:rPr lang="zh-CN" altLang="en-US" dirty="0" smtClean="0"/>
              <a:t> </a:t>
            </a:r>
            <a:r>
              <a:rPr lang="en-US" altLang="en-US" dirty="0" smtClean="0"/>
              <a:t>First use Gaussian distribution to model the normal data</a:t>
            </a:r>
          </a:p>
          <a:p>
            <a:pPr lvl="1"/>
            <a:r>
              <a:rPr lang="en-US" altLang="en-US" dirty="0" smtClean="0"/>
              <a:t>For each object y in region R, estimate </a:t>
            </a:r>
            <a:r>
              <a:rPr lang="en-US" altLang="en-US" dirty="0" err="1" smtClean="0"/>
              <a:t>gD</a:t>
            </a:r>
            <a:r>
              <a:rPr lang="en-US" altLang="en-US" dirty="0" smtClean="0"/>
              <a:t>(y), the probability of y fits the Gaussian distribution</a:t>
            </a:r>
          </a:p>
          <a:p>
            <a:pPr lvl="1"/>
            <a:r>
              <a:rPr lang="en-US" altLang="en-US" dirty="0" smtClean="0"/>
              <a:t>If </a:t>
            </a:r>
            <a:r>
              <a:rPr lang="en-US" altLang="en-US" dirty="0" err="1" smtClean="0"/>
              <a:t>gD</a:t>
            </a:r>
            <a:r>
              <a:rPr lang="en-US" altLang="en-US" dirty="0" smtClean="0"/>
              <a:t>(y) is very low, y is unlikely generated by the Gaussian model, thus an outlier</a:t>
            </a:r>
          </a:p>
          <a:p>
            <a:r>
              <a:rPr lang="en-US" altLang="en-US" dirty="0" smtClean="0"/>
              <a:t>Effectiveness of statistical methods: highly depends on whether the assumption of statistical model holds in the real data</a:t>
            </a:r>
          </a:p>
          <a:p>
            <a:r>
              <a:rPr lang="en-US" altLang="en-US" dirty="0" smtClean="0"/>
              <a:t>There are rich alternatives to use various statistical models</a:t>
            </a:r>
          </a:p>
          <a:p>
            <a:pPr lvl="1"/>
            <a:r>
              <a:rPr lang="en-US" altLang="en-US" dirty="0" smtClean="0"/>
              <a:t>E.g., parametric vs. non-parametric</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11</a:t>
            </a:fld>
            <a:endParaRPr lang="en-US" dirty="0"/>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686" y="5314157"/>
            <a:ext cx="1905314" cy="140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1616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t>Outlier Detection (</a:t>
            </a:r>
            <a:r>
              <a:rPr lang="en-US" altLang="zh-CN" smtClean="0"/>
              <a:t>2)</a:t>
            </a:r>
            <a:r>
              <a:rPr lang="en-US" altLang="en-US" smtClean="0"/>
              <a:t>: Clustering-Based Methods</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r>
              <a:rPr lang="en-US" altLang="en-US" sz="2400" dirty="0" smtClean="0"/>
              <a:t>Normal data belong to large and dense clusters, whereas outliers belong to small or sparse clusters, or do not belong to any clusters</a:t>
            </a:r>
          </a:p>
          <a:p>
            <a:r>
              <a:rPr lang="en-US" altLang="en-US" sz="2400" dirty="0" smtClean="0"/>
              <a:t>Example (right figure): two clusters</a:t>
            </a:r>
          </a:p>
          <a:p>
            <a:pPr lvl="1"/>
            <a:r>
              <a:rPr lang="en-US" altLang="en-US" sz="2000" dirty="0" smtClean="0"/>
              <a:t>All points not in R form a large cluster</a:t>
            </a:r>
          </a:p>
          <a:p>
            <a:pPr lvl="1"/>
            <a:r>
              <a:rPr lang="en-US" altLang="en-US" sz="2000" dirty="0" smtClean="0"/>
              <a:t>The two points in R form a tiny cluster, thus are outliers</a:t>
            </a:r>
          </a:p>
          <a:p>
            <a:r>
              <a:rPr lang="en-US" altLang="en-US" sz="2400" dirty="0" smtClean="0"/>
              <a:t>Since there are many clustering methods, there are many clustering-based outlier detection methods as well</a:t>
            </a:r>
          </a:p>
          <a:p>
            <a:r>
              <a:rPr lang="en-US" altLang="en-US" sz="2400" dirty="0" smtClean="0"/>
              <a:t>Clustering is expensive: straightforward adaption of a clustering method for outlier detection can be costly and does not scale up well for large data sets</a:t>
            </a:r>
          </a:p>
        </p:txBody>
      </p:sp>
      <p:sp>
        <p:nvSpPr>
          <p:cNvPr id="4" name="Slide Number Placeholder 3"/>
          <p:cNvSpPr>
            <a:spLocks noGrp="1"/>
          </p:cNvSpPr>
          <p:nvPr>
            <p:ph type="sldNum" sz="quarter" idx="12"/>
          </p:nvPr>
        </p:nvSpPr>
        <p:spPr/>
        <p:txBody>
          <a:bodyPr/>
          <a:lstStyle/>
          <a:p>
            <a:fld id="{18A68613-FF0B-4246-B613-8295211CFAFA}" type="slidenum">
              <a:rPr lang="en-US" smtClean="0"/>
              <a:pPr/>
              <a:t>12</a:t>
            </a:fld>
            <a:endParaRPr lang="en-US"/>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171" y="2618007"/>
            <a:ext cx="1542868" cy="113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913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Outlier</a:t>
            </a:r>
            <a:r>
              <a:rPr lang="zh-CN" altLang="en-US" dirty="0" smtClean="0"/>
              <a:t> </a:t>
            </a:r>
            <a:r>
              <a:rPr lang="en-US" altLang="zh-CN" dirty="0" smtClean="0"/>
              <a:t>Analysis</a:t>
            </a:r>
            <a:endParaRPr lang="en-US" dirty="0"/>
          </a:p>
        </p:txBody>
      </p:sp>
      <p:sp>
        <p:nvSpPr>
          <p:cNvPr id="3" name="Content Placeholder 2"/>
          <p:cNvSpPr>
            <a:spLocks noGrp="1"/>
          </p:cNvSpPr>
          <p:nvPr>
            <p:ph idx="1"/>
          </p:nvPr>
        </p:nvSpPr>
        <p:spPr/>
        <p:txBody>
          <a:bodyPr>
            <a:normAutofit/>
          </a:bodyPr>
          <a:lstStyle/>
          <a:p>
            <a:pPr marL="533400" indent="-533400">
              <a:lnSpc>
                <a:spcPct val="120000"/>
              </a:lnSpc>
            </a:pPr>
            <a:r>
              <a:rPr lang="en-US" altLang="zh-CN" dirty="0" smtClean="0"/>
              <a:t>Basic</a:t>
            </a:r>
            <a:r>
              <a:rPr lang="zh-CN" altLang="en-US" dirty="0" smtClean="0"/>
              <a:t> </a:t>
            </a:r>
            <a:r>
              <a:rPr lang="en-US" altLang="zh-CN" dirty="0" smtClean="0"/>
              <a:t>Concepts</a:t>
            </a:r>
            <a:endParaRPr lang="en-US" altLang="en-US" dirty="0"/>
          </a:p>
          <a:p>
            <a:pPr marL="533400" indent="-533400">
              <a:lnSpc>
                <a:spcPct val="120000"/>
              </a:lnSpc>
            </a:pPr>
            <a:r>
              <a:rPr lang="en-US" altLang="en-US" dirty="0"/>
              <a:t>Outlier Detection Methods</a:t>
            </a:r>
          </a:p>
          <a:p>
            <a:pPr marL="533400" indent="-533400">
              <a:lnSpc>
                <a:spcPct val="120000"/>
              </a:lnSpc>
            </a:pPr>
            <a:r>
              <a:rPr lang="en-US" altLang="en-US" b="1" dirty="0"/>
              <a:t>Statistical Approaches</a:t>
            </a:r>
          </a:p>
          <a:p>
            <a:pPr marL="533400" indent="-533400">
              <a:lnSpc>
                <a:spcPct val="120000"/>
              </a:lnSpc>
            </a:pPr>
            <a:r>
              <a:rPr lang="en-US" altLang="en-US" dirty="0" smtClean="0"/>
              <a:t>Clustering-Base </a:t>
            </a:r>
            <a:r>
              <a:rPr lang="en-US" altLang="en-US" dirty="0"/>
              <a:t>Approaches</a:t>
            </a:r>
          </a:p>
          <a:p>
            <a:pPr marL="533400" indent="-533400">
              <a:lnSpc>
                <a:spcPct val="120000"/>
              </a:lnSpc>
            </a:pPr>
            <a:r>
              <a:rPr lang="en-US" altLang="en-US"/>
              <a:t>Classification </a:t>
            </a:r>
            <a:r>
              <a:rPr lang="en-US" altLang="en-US" smtClean="0"/>
              <a:t>Approaches</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13</a:t>
            </a:fld>
            <a:endParaRPr lang="en-US"/>
          </a:p>
        </p:txBody>
      </p:sp>
    </p:spTree>
    <p:extLst>
      <p:ext uri="{BB962C8B-B14F-4D97-AF65-F5344CB8AC3E}">
        <p14:creationId xmlns:p14="http://schemas.microsoft.com/office/powerpoint/2010/main" val="209752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Statistical Approaches</a:t>
            </a:r>
            <a:endParaRPr lang="en-US" dirty="0"/>
          </a:p>
        </p:txBody>
      </p:sp>
      <p:sp>
        <p:nvSpPr>
          <p:cNvPr id="3" name="Content Placeholder 2"/>
          <p:cNvSpPr>
            <a:spLocks noGrp="1"/>
          </p:cNvSpPr>
          <p:nvPr>
            <p:ph idx="1"/>
          </p:nvPr>
        </p:nvSpPr>
        <p:spPr>
          <a:xfrm>
            <a:off x="457200" y="1600200"/>
            <a:ext cx="8229600" cy="5121275"/>
          </a:xfrm>
        </p:spPr>
        <p:txBody>
          <a:bodyPr>
            <a:normAutofit lnSpcReduction="10000"/>
          </a:bodyPr>
          <a:lstStyle/>
          <a:p>
            <a:pPr>
              <a:lnSpc>
                <a:spcPct val="90000"/>
              </a:lnSpc>
            </a:pPr>
            <a:r>
              <a:rPr lang="en-US" altLang="en-US" sz="2000" dirty="0"/>
              <a:t>Statistical approaches assume that the objects in a data set are generated by a stochastic process (a generative model)</a:t>
            </a:r>
          </a:p>
          <a:p>
            <a:pPr>
              <a:lnSpc>
                <a:spcPct val="90000"/>
              </a:lnSpc>
            </a:pPr>
            <a:r>
              <a:rPr lang="en-US" altLang="en-US" sz="2000" dirty="0"/>
              <a:t>Idea: learn a generative model fitting the given data set, and then identify the objects in low probability regions of the model as outliers</a:t>
            </a:r>
          </a:p>
          <a:p>
            <a:pPr>
              <a:lnSpc>
                <a:spcPct val="90000"/>
              </a:lnSpc>
            </a:pPr>
            <a:r>
              <a:rPr lang="en-US" altLang="en-US" sz="2000" dirty="0"/>
              <a:t>Methods are divided into two categories: </a:t>
            </a:r>
            <a:r>
              <a:rPr lang="en-US" altLang="en-US" sz="2000" i="1" dirty="0"/>
              <a:t>parametric</a:t>
            </a:r>
            <a:r>
              <a:rPr lang="en-US" altLang="en-US" sz="2000" dirty="0"/>
              <a:t> vs. </a:t>
            </a:r>
            <a:r>
              <a:rPr lang="en-US" altLang="en-US" sz="2000" i="1" dirty="0"/>
              <a:t>non-parametric</a:t>
            </a:r>
            <a:r>
              <a:rPr lang="en-US" altLang="en-US" sz="2000" dirty="0"/>
              <a:t> </a:t>
            </a:r>
          </a:p>
          <a:p>
            <a:pPr>
              <a:lnSpc>
                <a:spcPct val="90000"/>
              </a:lnSpc>
            </a:pPr>
            <a:r>
              <a:rPr lang="en-US" altLang="en-US" sz="2000" dirty="0"/>
              <a:t>Parametric method</a:t>
            </a:r>
          </a:p>
          <a:p>
            <a:pPr lvl="1">
              <a:lnSpc>
                <a:spcPct val="90000"/>
              </a:lnSpc>
            </a:pPr>
            <a:r>
              <a:rPr lang="en-US" altLang="en-US" sz="2000" dirty="0"/>
              <a:t>Assumes that the normal data is generated by a parametric distribution with parameter </a:t>
            </a:r>
            <a:r>
              <a:rPr lang="el-GR" altLang="en-US" sz="2000" dirty="0"/>
              <a:t>θ</a:t>
            </a:r>
            <a:endParaRPr lang="en-US" altLang="en-US" sz="2000" dirty="0"/>
          </a:p>
          <a:p>
            <a:pPr lvl="1">
              <a:lnSpc>
                <a:spcPct val="90000"/>
              </a:lnSpc>
            </a:pPr>
            <a:r>
              <a:rPr lang="en-US" altLang="en-US" sz="2000" dirty="0"/>
              <a:t>The probability density function of the parametric distribution </a:t>
            </a:r>
            <a:r>
              <a:rPr lang="en-US" altLang="en-US" sz="2000" i="1" dirty="0"/>
              <a:t>f</a:t>
            </a:r>
            <a:r>
              <a:rPr lang="en-US" altLang="en-US" sz="2000" dirty="0"/>
              <a:t>(</a:t>
            </a:r>
            <a:r>
              <a:rPr lang="en-US" altLang="en-US" sz="2000" i="1" dirty="0"/>
              <a:t>x, </a:t>
            </a:r>
            <a:r>
              <a:rPr lang="el-GR" altLang="en-US" sz="2000" i="1" dirty="0"/>
              <a:t>θ</a:t>
            </a:r>
            <a:r>
              <a:rPr lang="en-US" altLang="en-US" sz="2000" dirty="0"/>
              <a:t>) gives the probability that object </a:t>
            </a:r>
            <a:r>
              <a:rPr lang="en-US" altLang="en-US" sz="2000" i="1" dirty="0"/>
              <a:t>x</a:t>
            </a:r>
            <a:r>
              <a:rPr lang="en-US" altLang="en-US" sz="2000" dirty="0"/>
              <a:t> is generated by the distribution</a:t>
            </a:r>
          </a:p>
          <a:p>
            <a:pPr lvl="1">
              <a:lnSpc>
                <a:spcPct val="90000"/>
              </a:lnSpc>
            </a:pPr>
            <a:r>
              <a:rPr lang="en-US" altLang="en-US" sz="2000" dirty="0"/>
              <a:t>The smaller this value, the more likely x is an outlier</a:t>
            </a:r>
          </a:p>
          <a:p>
            <a:pPr>
              <a:lnSpc>
                <a:spcPct val="90000"/>
              </a:lnSpc>
            </a:pPr>
            <a:r>
              <a:rPr lang="en-US" altLang="en-US" sz="2000" dirty="0"/>
              <a:t>Non-parametric method</a:t>
            </a:r>
          </a:p>
          <a:p>
            <a:pPr lvl="1">
              <a:lnSpc>
                <a:spcPct val="90000"/>
              </a:lnSpc>
            </a:pPr>
            <a:r>
              <a:rPr lang="en-US" altLang="en-US" sz="2000" dirty="0"/>
              <a:t>Not assume an a-priori statistical model and determine the model from the input data</a:t>
            </a:r>
          </a:p>
          <a:p>
            <a:pPr lvl="1">
              <a:lnSpc>
                <a:spcPct val="90000"/>
              </a:lnSpc>
            </a:pPr>
            <a:r>
              <a:rPr lang="en-US" altLang="en-US" sz="2000" dirty="0"/>
              <a:t>Not completely parameter free but consider the number and nature of the parameters are flexible and not fixed in advance</a:t>
            </a:r>
          </a:p>
          <a:p>
            <a:pPr lvl="1">
              <a:lnSpc>
                <a:spcPct val="90000"/>
              </a:lnSpc>
            </a:pPr>
            <a:r>
              <a:rPr lang="en-US" altLang="en-US" sz="2000" dirty="0"/>
              <a:t>Examples: histogram and kernel density </a:t>
            </a:r>
            <a:r>
              <a:rPr lang="en-US" altLang="en-US" sz="2000" dirty="0" smtClean="0"/>
              <a:t>estimation</a:t>
            </a:r>
            <a:endParaRPr lang="en-US" alt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14</a:t>
            </a:fld>
            <a:endParaRPr lang="en-US"/>
          </a:p>
        </p:txBody>
      </p:sp>
    </p:spTree>
    <p:extLst>
      <p:ext uri="{BB962C8B-B14F-4D97-AF65-F5344CB8AC3E}">
        <p14:creationId xmlns:p14="http://schemas.microsoft.com/office/powerpoint/2010/main" val="114751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ltLang="en-US" sz="3200" dirty="0"/>
              <a:t>Parametric Methods I: Detection </a:t>
            </a:r>
            <a:r>
              <a:rPr lang="en-US" altLang="en-US" sz="3200" dirty="0" err="1"/>
              <a:t>Univariate</a:t>
            </a:r>
            <a:r>
              <a:rPr lang="en-US" altLang="en-US" sz="3200" dirty="0"/>
              <a:t> Outliers Based on Normal Distribution</a:t>
            </a:r>
            <a:endParaRPr lang="en-US" sz="3200" dirty="0"/>
          </a:p>
        </p:txBody>
      </p:sp>
      <p:sp>
        <p:nvSpPr>
          <p:cNvPr id="3" name="Content Placeholder 2"/>
          <p:cNvSpPr>
            <a:spLocks noGrp="1"/>
          </p:cNvSpPr>
          <p:nvPr>
            <p:ph idx="1"/>
          </p:nvPr>
        </p:nvSpPr>
        <p:spPr/>
        <p:txBody>
          <a:bodyPr>
            <a:normAutofit fontScale="70000" lnSpcReduction="20000"/>
          </a:bodyPr>
          <a:lstStyle/>
          <a:p>
            <a:r>
              <a:rPr lang="en-US" altLang="en-US" dirty="0" err="1" smtClean="0"/>
              <a:t>Univariate</a:t>
            </a:r>
            <a:r>
              <a:rPr lang="en-US" altLang="en-US" dirty="0" smtClean="0"/>
              <a:t> data: A data set involving only one attribute or variable</a:t>
            </a:r>
          </a:p>
          <a:p>
            <a:r>
              <a:rPr lang="en-US" altLang="en-US" dirty="0" smtClean="0"/>
              <a:t>Often assume that data are generated from a normal distribution, learn the parameters from the input data, and identify the points with low probability as outliers</a:t>
            </a:r>
          </a:p>
          <a:p>
            <a:r>
              <a:rPr lang="en-US" altLang="en-US" sz="2900" dirty="0" smtClean="0"/>
              <a:t>Ex: Avg. temp.: {24.0, 28.9, 28.9, 29.0, 29.1, 29.1, 29.2, 29.2, 29.3, 29.4}</a:t>
            </a:r>
          </a:p>
          <a:p>
            <a:pPr lvl="1"/>
            <a:r>
              <a:rPr lang="en-US" altLang="en-US" dirty="0" smtClean="0"/>
              <a:t>Use the maximum likelihood method to estimate μ and </a:t>
            </a:r>
            <a:r>
              <a:rPr lang="el-GR" altLang="en-US" dirty="0" smtClean="0"/>
              <a:t>σ</a:t>
            </a:r>
            <a:endParaRPr lang="zh-CN" altLang="en-US" dirty="0" smtClean="0"/>
          </a:p>
          <a:p>
            <a:pPr lvl="1"/>
            <a:endParaRPr lang="zh-CN" altLang="en-US" dirty="0" smtClean="0"/>
          </a:p>
          <a:p>
            <a:pPr lvl="1"/>
            <a:endParaRPr lang="el-GR" altLang="en-US" dirty="0" smtClean="0"/>
          </a:p>
          <a:p>
            <a:pPr lvl="1"/>
            <a:r>
              <a:rPr lang="en-US" altLang="en-US" dirty="0" smtClean="0"/>
              <a:t>Taking derivatives with respect to μ and </a:t>
            </a:r>
            <a:r>
              <a:rPr lang="el-GR" altLang="en-US" dirty="0" smtClean="0"/>
              <a:t>σ</a:t>
            </a:r>
            <a:r>
              <a:rPr lang="en-US" altLang="en-US" dirty="0" smtClean="0"/>
              <a:t>2, we derive the following maximum likelihood estimates</a:t>
            </a:r>
            <a:endParaRPr lang="zh-CN" altLang="en-US" dirty="0" smtClean="0"/>
          </a:p>
          <a:p>
            <a:pPr lvl="1"/>
            <a:endParaRPr lang="zh-CN" altLang="en-US" dirty="0"/>
          </a:p>
          <a:p>
            <a:pPr lvl="1"/>
            <a:endParaRPr lang="en-US" altLang="en-US" dirty="0" smtClean="0"/>
          </a:p>
          <a:p>
            <a:pPr lvl="1"/>
            <a:r>
              <a:rPr lang="en-US" altLang="en-US" dirty="0" smtClean="0"/>
              <a:t>For the above data with n = 10, we have</a:t>
            </a:r>
          </a:p>
          <a:p>
            <a:pPr lvl="1"/>
            <a:r>
              <a:rPr lang="en-US" altLang="en-US" dirty="0" smtClean="0"/>
              <a:t>Then (24 – 28.61) /1.51 = – 3.04 &lt; –3, 24 is an outlier since</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15</a:t>
            </a:fld>
            <a:endParaRPr lang="en-US"/>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534" y="3431499"/>
            <a:ext cx="6488243" cy="57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336" y="4542020"/>
            <a:ext cx="1470593" cy="58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723" y="4532381"/>
            <a:ext cx="1748882" cy="55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0705" y="5241517"/>
            <a:ext cx="1104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3614" y="5151345"/>
            <a:ext cx="20923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3"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8042" y="5862418"/>
            <a:ext cx="4975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2113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Parametric Methods </a:t>
            </a:r>
            <a:r>
              <a:rPr lang="en-US" altLang="en-US" dirty="0" smtClean="0"/>
              <a:t>I</a:t>
            </a:r>
            <a:r>
              <a:rPr lang="en-US" altLang="zh-CN" dirty="0" smtClean="0"/>
              <a:t>I</a:t>
            </a:r>
            <a:r>
              <a:rPr lang="en-US" altLang="en-US" dirty="0" smtClean="0"/>
              <a:t>:</a:t>
            </a:r>
            <a:r>
              <a:rPr lang="zh-CN" altLang="en-US" dirty="0" smtClean="0"/>
              <a:t/>
            </a:r>
            <a:br>
              <a:rPr lang="zh-CN" altLang="en-US" dirty="0" smtClean="0"/>
            </a:br>
            <a:r>
              <a:rPr lang="en-US" altLang="en-US" dirty="0" smtClean="0"/>
              <a:t>The </a:t>
            </a:r>
            <a:r>
              <a:rPr lang="en-US" altLang="en-US" dirty="0"/>
              <a:t>Grubb’s Test</a:t>
            </a:r>
            <a:endParaRPr lang="en-US" dirty="0"/>
          </a:p>
        </p:txBody>
      </p:sp>
      <p:sp>
        <p:nvSpPr>
          <p:cNvPr id="3" name="Content Placeholder 2"/>
          <p:cNvSpPr>
            <a:spLocks noGrp="1"/>
          </p:cNvSpPr>
          <p:nvPr>
            <p:ph idx="1"/>
          </p:nvPr>
        </p:nvSpPr>
        <p:spPr>
          <a:xfrm>
            <a:off x="457200" y="1600200"/>
            <a:ext cx="8357016" cy="4525963"/>
          </a:xfrm>
        </p:spPr>
        <p:txBody>
          <a:bodyPr/>
          <a:lstStyle/>
          <a:p>
            <a:pPr>
              <a:lnSpc>
                <a:spcPct val="140000"/>
              </a:lnSpc>
            </a:pPr>
            <a:r>
              <a:rPr lang="en-US" altLang="en-US" sz="2000" dirty="0" err="1"/>
              <a:t>Univariate</a:t>
            </a:r>
            <a:r>
              <a:rPr lang="en-US" altLang="en-US" sz="2000" dirty="0"/>
              <a:t> outlier detection: The Grubb's test (maximum normed residual test) </a:t>
            </a:r>
            <a:r>
              <a:rPr lang="en-US" altLang="en-US" sz="2000" dirty="0">
                <a:latin typeface="Times New Roman" charset="0"/>
                <a:ea typeface="Times New Roman" charset="0"/>
                <a:cs typeface="Times New Roman" charset="0"/>
              </a:rPr>
              <a:t>─ </a:t>
            </a:r>
            <a:r>
              <a:rPr lang="en-US" altLang="en-US" sz="2000" dirty="0"/>
              <a:t>another statistical method under normal distribution </a:t>
            </a:r>
          </a:p>
          <a:p>
            <a:pPr lvl="1">
              <a:lnSpc>
                <a:spcPct val="140000"/>
              </a:lnSpc>
            </a:pPr>
            <a:r>
              <a:rPr lang="en-US" altLang="en-US" sz="2000" dirty="0"/>
              <a:t>For each object x in a data set, compute its z-score:  x is an outlier if </a:t>
            </a:r>
          </a:p>
          <a:p>
            <a:pPr>
              <a:lnSpc>
                <a:spcPct val="140000"/>
              </a:lnSpc>
            </a:pPr>
            <a:endParaRPr lang="en-US" altLang="en-US" sz="2000" dirty="0"/>
          </a:p>
          <a:p>
            <a:pPr>
              <a:lnSpc>
                <a:spcPct val="140000"/>
              </a:lnSpc>
            </a:pPr>
            <a:endParaRPr lang="en-US" altLang="en-US" sz="1600" dirty="0"/>
          </a:p>
          <a:p>
            <a:pPr lvl="2">
              <a:lnSpc>
                <a:spcPct val="140000"/>
              </a:lnSpc>
              <a:buFont typeface="Wingdings" charset="2"/>
              <a:buNone/>
            </a:pPr>
            <a:endParaRPr lang="zh-CN" altLang="en-US" sz="1600" dirty="0" smtClean="0"/>
          </a:p>
          <a:p>
            <a:pPr lvl="2">
              <a:lnSpc>
                <a:spcPct val="140000"/>
              </a:lnSpc>
              <a:buFont typeface="Wingdings" charset="2"/>
              <a:buNone/>
            </a:pPr>
            <a:r>
              <a:rPr lang="en-US" altLang="en-US" sz="2000" dirty="0" smtClean="0"/>
              <a:t>where                   </a:t>
            </a:r>
            <a:r>
              <a:rPr lang="zh-CN" altLang="en-US" sz="2000" dirty="0" smtClean="0"/>
              <a:t>		</a:t>
            </a:r>
            <a:r>
              <a:rPr lang="en-US" altLang="en-US" sz="2000" dirty="0" smtClean="0"/>
              <a:t>     </a:t>
            </a:r>
            <a:r>
              <a:rPr lang="en-US" altLang="en-US" sz="2000" dirty="0"/>
              <a:t>is the value taken by a t-distribution at </a:t>
            </a:r>
            <a:r>
              <a:rPr lang="en-US" altLang="en-US" sz="2000" dirty="0" smtClean="0"/>
              <a:t>a</a:t>
            </a:r>
            <a:r>
              <a:rPr lang="zh-CN" altLang="en-US" sz="2000" dirty="0" smtClean="0"/>
              <a:t> </a:t>
            </a:r>
            <a:r>
              <a:rPr lang="en-US" altLang="en-US" sz="2000" dirty="0" smtClean="0"/>
              <a:t>significance </a:t>
            </a:r>
            <a:r>
              <a:rPr lang="en-US" altLang="en-US" sz="2000" dirty="0"/>
              <a:t>level of </a:t>
            </a:r>
            <a:r>
              <a:rPr lang="el-GR" altLang="en-US" sz="2000" dirty="0">
                <a:ea typeface="Arial" charset="0"/>
                <a:cs typeface="Arial" charset="0"/>
              </a:rPr>
              <a:t>α</a:t>
            </a:r>
            <a:r>
              <a:rPr lang="en-US" altLang="en-US" sz="2000" dirty="0"/>
              <a:t>/(2N), and N is the # of objects in the data set</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16</a:t>
            </a:fld>
            <a:endParaRPr lang="en-US"/>
          </a:p>
        </p:txBody>
      </p:sp>
      <p:pic>
        <p:nvPicPr>
          <p:cNvPr id="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784" y="3160427"/>
            <a:ext cx="4114800"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222" y="4308372"/>
            <a:ext cx="14478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8954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Parametric Methods </a:t>
            </a:r>
            <a:r>
              <a:rPr lang="en-US" altLang="en-US" dirty="0" smtClean="0"/>
              <a:t>II</a:t>
            </a:r>
            <a:r>
              <a:rPr lang="en-US" altLang="zh-CN" dirty="0" smtClean="0"/>
              <a:t>I</a:t>
            </a:r>
            <a:r>
              <a:rPr lang="en-US" altLang="en-US" dirty="0" smtClean="0"/>
              <a:t>: </a:t>
            </a:r>
            <a:r>
              <a:rPr lang="en-US" altLang="en-US" dirty="0"/>
              <a:t>Detection of Multivariate Outliers</a:t>
            </a:r>
            <a:endParaRPr lang="en-US" dirty="0"/>
          </a:p>
        </p:txBody>
      </p:sp>
      <p:sp>
        <p:nvSpPr>
          <p:cNvPr id="3" name="Content Placeholder 2"/>
          <p:cNvSpPr>
            <a:spLocks noGrp="1"/>
          </p:cNvSpPr>
          <p:nvPr>
            <p:ph idx="1"/>
          </p:nvPr>
        </p:nvSpPr>
        <p:spPr>
          <a:xfrm>
            <a:off x="457200" y="1600200"/>
            <a:ext cx="8229600" cy="5121275"/>
          </a:xfrm>
        </p:spPr>
        <p:txBody>
          <a:bodyPr>
            <a:normAutofit lnSpcReduction="10000"/>
          </a:bodyPr>
          <a:lstStyle/>
          <a:p>
            <a:pPr>
              <a:lnSpc>
                <a:spcPct val="130000"/>
              </a:lnSpc>
            </a:pPr>
            <a:r>
              <a:rPr lang="en-US" altLang="en-US" sz="2000" dirty="0"/>
              <a:t>Multivariate data: A data set involving two or more attributes or variables</a:t>
            </a:r>
          </a:p>
          <a:p>
            <a:pPr>
              <a:lnSpc>
                <a:spcPct val="130000"/>
              </a:lnSpc>
            </a:pPr>
            <a:r>
              <a:rPr lang="en-US" altLang="en-US" sz="2000" dirty="0"/>
              <a:t>Transform the multivariate outlier detection task into a </a:t>
            </a:r>
            <a:r>
              <a:rPr lang="en-US" altLang="en-US" sz="2000" dirty="0" err="1"/>
              <a:t>univariate</a:t>
            </a:r>
            <a:r>
              <a:rPr lang="en-US" altLang="en-US" sz="2000" dirty="0"/>
              <a:t> outlier detection problem</a:t>
            </a:r>
          </a:p>
          <a:p>
            <a:pPr>
              <a:lnSpc>
                <a:spcPct val="130000"/>
              </a:lnSpc>
            </a:pPr>
            <a:r>
              <a:rPr lang="en-US" altLang="en-US" sz="2000" dirty="0"/>
              <a:t>Method 1. Compute </a:t>
            </a:r>
            <a:r>
              <a:rPr lang="en-US" altLang="en-US" sz="2000" dirty="0" err="1"/>
              <a:t>Mahalaobis</a:t>
            </a:r>
            <a:r>
              <a:rPr lang="en-US" altLang="en-US" sz="2000" dirty="0"/>
              <a:t> distance</a:t>
            </a:r>
          </a:p>
          <a:p>
            <a:pPr lvl="1">
              <a:lnSpc>
                <a:spcPct val="130000"/>
              </a:lnSpc>
            </a:pPr>
            <a:r>
              <a:rPr lang="en-US" altLang="en-US" sz="2000" dirty="0"/>
              <a:t>Let </a:t>
            </a:r>
            <a:r>
              <a:rPr lang="en-US" altLang="en-US" sz="2000" dirty="0" err="1">
                <a:ea typeface="Arial" charset="0"/>
                <a:cs typeface="Arial" charset="0"/>
              </a:rPr>
              <a:t>ō</a:t>
            </a:r>
            <a:r>
              <a:rPr lang="en-US" altLang="en-US" sz="2000" dirty="0"/>
              <a:t> be the mean vector for a multivariate data set. </a:t>
            </a:r>
            <a:r>
              <a:rPr lang="en-US" altLang="en-US" sz="2000" dirty="0" err="1"/>
              <a:t>Mahalaobis</a:t>
            </a:r>
            <a:r>
              <a:rPr lang="en-US" altLang="en-US" sz="2000" dirty="0"/>
              <a:t> distance for an object o to </a:t>
            </a:r>
            <a:r>
              <a:rPr lang="en-US" altLang="en-US" sz="2000" dirty="0" err="1">
                <a:ea typeface="Arial" charset="0"/>
                <a:cs typeface="Arial" charset="0"/>
              </a:rPr>
              <a:t>ō</a:t>
            </a:r>
            <a:r>
              <a:rPr lang="en-US" altLang="en-US" sz="2000" dirty="0"/>
              <a:t> is </a:t>
            </a:r>
            <a:r>
              <a:rPr lang="en-US" altLang="en-US" sz="2000" dirty="0" err="1"/>
              <a:t>MDist</a:t>
            </a:r>
            <a:r>
              <a:rPr lang="en-US" altLang="en-US" sz="2000" dirty="0"/>
              <a:t>(o, </a:t>
            </a:r>
            <a:r>
              <a:rPr lang="en-US" altLang="en-US" sz="2000" dirty="0" err="1">
                <a:ea typeface="Arial" charset="0"/>
                <a:cs typeface="Arial" charset="0"/>
              </a:rPr>
              <a:t>ō</a:t>
            </a:r>
            <a:r>
              <a:rPr lang="en-US" altLang="en-US" sz="2000" dirty="0"/>
              <a:t>) = (o – </a:t>
            </a:r>
            <a:r>
              <a:rPr lang="en-US" altLang="en-US" sz="2000" dirty="0" err="1">
                <a:ea typeface="Arial" charset="0"/>
                <a:cs typeface="Arial" charset="0"/>
              </a:rPr>
              <a:t>ō</a:t>
            </a:r>
            <a:r>
              <a:rPr lang="en-US" altLang="en-US" sz="2000" dirty="0">
                <a:ea typeface="Arial" charset="0"/>
                <a:cs typeface="Arial" charset="0"/>
              </a:rPr>
              <a:t> </a:t>
            </a:r>
            <a:r>
              <a:rPr lang="en-US" altLang="en-US" sz="2000" dirty="0"/>
              <a:t>)</a:t>
            </a:r>
            <a:r>
              <a:rPr lang="en-US" altLang="en-US" sz="2000" baseline="30000" dirty="0"/>
              <a:t>T</a:t>
            </a:r>
            <a:r>
              <a:rPr lang="en-US" altLang="en-US" sz="2000" dirty="0"/>
              <a:t> S </a:t>
            </a:r>
            <a:r>
              <a:rPr lang="en-US" altLang="en-US" sz="2000" baseline="30000" dirty="0"/>
              <a:t>–1</a:t>
            </a:r>
            <a:r>
              <a:rPr lang="en-US" altLang="en-US" sz="2000" dirty="0"/>
              <a:t>(o – </a:t>
            </a:r>
            <a:r>
              <a:rPr lang="en-US" altLang="en-US" sz="2000" dirty="0" err="1">
                <a:ea typeface="Arial" charset="0"/>
                <a:cs typeface="Arial" charset="0"/>
              </a:rPr>
              <a:t>ō</a:t>
            </a:r>
            <a:r>
              <a:rPr lang="en-US" altLang="en-US" sz="2000" dirty="0">
                <a:ea typeface="Arial" charset="0"/>
                <a:cs typeface="Arial" charset="0"/>
              </a:rPr>
              <a:t>)</a:t>
            </a:r>
            <a:r>
              <a:rPr lang="en-US" altLang="en-US" sz="2000" dirty="0"/>
              <a:t> where S is the covariance matrix</a:t>
            </a:r>
          </a:p>
          <a:p>
            <a:pPr lvl="1">
              <a:lnSpc>
                <a:spcPct val="130000"/>
              </a:lnSpc>
            </a:pPr>
            <a:r>
              <a:rPr lang="en-US" altLang="en-US" sz="2000" dirty="0"/>
              <a:t>Use the Grubb's test on this measure to detect outliers</a:t>
            </a:r>
          </a:p>
          <a:p>
            <a:pPr>
              <a:lnSpc>
                <a:spcPct val="130000"/>
              </a:lnSpc>
            </a:pPr>
            <a:r>
              <a:rPr lang="en-US" altLang="en-US" sz="2000" dirty="0"/>
              <a:t>Method 2. Use </a:t>
            </a:r>
            <a:r>
              <a:rPr lang="el-GR" altLang="en-US" sz="2000" dirty="0">
                <a:ea typeface="Arial" charset="0"/>
                <a:cs typeface="Arial" charset="0"/>
              </a:rPr>
              <a:t>χ</a:t>
            </a:r>
            <a:r>
              <a:rPr lang="en-US" altLang="en-US" sz="2000" baseline="30000" dirty="0">
                <a:ea typeface="Arial" charset="0"/>
                <a:cs typeface="Arial" charset="0"/>
              </a:rPr>
              <a:t>2 </a:t>
            </a:r>
            <a:r>
              <a:rPr lang="en-US" altLang="en-US" sz="2000" dirty="0"/>
              <a:t>–statistic:</a:t>
            </a:r>
          </a:p>
          <a:p>
            <a:pPr lvl="1">
              <a:lnSpc>
                <a:spcPct val="130000"/>
              </a:lnSpc>
            </a:pPr>
            <a:r>
              <a:rPr lang="en-US" altLang="en-US" sz="2000" dirty="0"/>
              <a:t>where </a:t>
            </a:r>
            <a:r>
              <a:rPr lang="en-US" altLang="en-US" sz="2000" i="1" dirty="0" err="1"/>
              <a:t>E</a:t>
            </a:r>
            <a:r>
              <a:rPr lang="en-US" altLang="en-US" sz="2000" i="1" baseline="-25000" dirty="0" err="1"/>
              <a:t>i</a:t>
            </a:r>
            <a:r>
              <a:rPr lang="en-US" altLang="en-US" sz="2000" dirty="0"/>
              <a:t> is the mean of the </a:t>
            </a:r>
            <a:r>
              <a:rPr lang="en-US" altLang="en-US" sz="2000" i="1" dirty="0" err="1" smtClean="0"/>
              <a:t>i</a:t>
            </a:r>
            <a:r>
              <a:rPr lang="en-US" altLang="en-US" sz="2000" dirty="0" smtClean="0"/>
              <a:t>-dimension</a:t>
            </a:r>
            <a:endParaRPr lang="zh-CN" altLang="en-US" sz="2000" dirty="0" smtClean="0"/>
          </a:p>
          <a:p>
            <a:pPr marL="457200" lvl="1" indent="0">
              <a:lnSpc>
                <a:spcPct val="130000"/>
              </a:lnSpc>
              <a:buNone/>
            </a:pPr>
            <a:r>
              <a:rPr lang="zh-CN" altLang="en-US" sz="2000" dirty="0"/>
              <a:t>	</a:t>
            </a:r>
            <a:r>
              <a:rPr lang="en-US" altLang="en-US" sz="2000" dirty="0" smtClean="0"/>
              <a:t>among </a:t>
            </a:r>
            <a:r>
              <a:rPr lang="en-US" altLang="en-US" sz="2000" dirty="0"/>
              <a:t>all objects, and n is the dimensionality</a:t>
            </a:r>
          </a:p>
          <a:p>
            <a:pPr lvl="1">
              <a:lnSpc>
                <a:spcPct val="130000"/>
              </a:lnSpc>
            </a:pPr>
            <a:r>
              <a:rPr lang="en-US" altLang="en-US" sz="2000" dirty="0"/>
              <a:t>If </a:t>
            </a:r>
            <a:r>
              <a:rPr lang="el-GR" altLang="en-US" sz="2000" dirty="0">
                <a:ea typeface="Arial" charset="0"/>
                <a:cs typeface="Arial" charset="0"/>
              </a:rPr>
              <a:t>χ</a:t>
            </a:r>
            <a:r>
              <a:rPr lang="en-US" altLang="en-US" sz="2000" baseline="30000" dirty="0">
                <a:ea typeface="Arial" charset="0"/>
                <a:cs typeface="Arial" charset="0"/>
              </a:rPr>
              <a:t>2 </a:t>
            </a:r>
            <a:r>
              <a:rPr lang="en-US" altLang="en-US" sz="2000" dirty="0"/>
              <a:t>–statistic is large, then object </a:t>
            </a:r>
            <a:r>
              <a:rPr lang="en-US" altLang="en-US" sz="2000" i="1" dirty="0" err="1"/>
              <a:t>o</a:t>
            </a:r>
            <a:r>
              <a:rPr lang="en-US" altLang="en-US" sz="2000" i="1" baseline="-25000" dirty="0" err="1"/>
              <a:t>i</a:t>
            </a:r>
            <a:r>
              <a:rPr lang="en-US" altLang="en-US" sz="2000" dirty="0"/>
              <a:t> is an outlier</a:t>
            </a:r>
          </a:p>
        </p:txBody>
      </p:sp>
      <p:sp>
        <p:nvSpPr>
          <p:cNvPr id="4" name="Slide Number Placeholder 3"/>
          <p:cNvSpPr>
            <a:spLocks noGrp="1"/>
          </p:cNvSpPr>
          <p:nvPr>
            <p:ph type="sldNum" sz="quarter" idx="12"/>
          </p:nvPr>
        </p:nvSpPr>
        <p:spPr/>
        <p:txBody>
          <a:bodyPr/>
          <a:lstStyle/>
          <a:p>
            <a:fld id="{18A68613-FF0B-4246-B613-8295211CFAFA}" type="slidenum">
              <a:rPr lang="en-US" smtClean="0"/>
              <a:t>17</a:t>
            </a:fld>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416" y="4918596"/>
            <a:ext cx="2374281" cy="79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6562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820" y="1417638"/>
            <a:ext cx="2961798" cy="192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p:txBody>
          <a:bodyPr>
            <a:normAutofit fontScale="90000"/>
          </a:bodyPr>
          <a:lstStyle/>
          <a:p>
            <a:r>
              <a:rPr lang="en-US" altLang="en-US" smtClean="0"/>
              <a:t>Non-Parametric Methods: Detection Using Histogram</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r>
              <a:rPr lang="en-US" altLang="en-US" sz="2000" dirty="0" smtClean="0"/>
              <a:t>The model of normal data is learned from the</a:t>
            </a:r>
            <a:endParaRPr lang="zh-CN" altLang="en-US" sz="2000" dirty="0" smtClean="0"/>
          </a:p>
          <a:p>
            <a:pPr marL="0" indent="0">
              <a:buNone/>
            </a:pPr>
            <a:r>
              <a:rPr lang="zh-CN" altLang="en-US" sz="2000" dirty="0" smtClean="0"/>
              <a:t>       </a:t>
            </a:r>
            <a:r>
              <a:rPr lang="en-US" altLang="en-US" sz="2000" dirty="0" smtClean="0"/>
              <a:t>input data without any a priori structure.  </a:t>
            </a:r>
          </a:p>
          <a:p>
            <a:r>
              <a:rPr lang="en-US" altLang="en-US" sz="2000" dirty="0" smtClean="0"/>
              <a:t>Often makes fewer assumptions about the data,</a:t>
            </a:r>
            <a:endParaRPr lang="zh-CN" altLang="en-US" sz="2000" dirty="0" smtClean="0"/>
          </a:p>
          <a:p>
            <a:pPr marL="0" indent="0">
              <a:buNone/>
            </a:pPr>
            <a:r>
              <a:rPr lang="zh-CN" altLang="en-US" sz="2000" dirty="0"/>
              <a:t> </a:t>
            </a:r>
            <a:r>
              <a:rPr lang="zh-CN" altLang="en-US" sz="2000" dirty="0" smtClean="0"/>
              <a:t>      </a:t>
            </a:r>
            <a:r>
              <a:rPr lang="en-US" altLang="en-US" sz="2000" dirty="0" smtClean="0"/>
              <a:t>and thus can be applicable in more scenarios</a:t>
            </a:r>
          </a:p>
          <a:p>
            <a:r>
              <a:rPr lang="en-US" altLang="en-US" sz="2000" dirty="0" smtClean="0"/>
              <a:t>Outlier detection using histogram:</a:t>
            </a:r>
          </a:p>
          <a:p>
            <a:pPr lvl="1"/>
            <a:r>
              <a:rPr lang="en-US" altLang="en-US" sz="1800" dirty="0" smtClean="0"/>
              <a:t>Figure shows the histogram of purchase amounts in transactions</a:t>
            </a:r>
          </a:p>
          <a:p>
            <a:pPr lvl="1"/>
            <a:r>
              <a:rPr lang="en-US" altLang="en-US" sz="1800" dirty="0" smtClean="0"/>
              <a:t>A transaction in the amount of $7,500 is an outlier, since only 0.2% transactions have an amount higher than $5,000</a:t>
            </a:r>
          </a:p>
          <a:p>
            <a:r>
              <a:rPr lang="en-US" altLang="en-US" sz="2000" dirty="0" smtClean="0"/>
              <a:t>Problem: Hard to choose an appropriate bin size for histogram</a:t>
            </a:r>
          </a:p>
          <a:p>
            <a:pPr lvl="1"/>
            <a:r>
              <a:rPr lang="en-US" altLang="en-US" sz="1800" dirty="0" smtClean="0"/>
              <a:t>Too small bin size → normal objects in empty/rare bins, false positive</a:t>
            </a:r>
          </a:p>
          <a:p>
            <a:pPr lvl="1"/>
            <a:r>
              <a:rPr lang="en-US" altLang="en-US" sz="1800" dirty="0" smtClean="0"/>
              <a:t>Too big bin size → outliers in some frequent bins, false negative </a:t>
            </a:r>
          </a:p>
          <a:p>
            <a:r>
              <a:rPr lang="en-US" altLang="en-US" sz="2000" dirty="0" smtClean="0"/>
              <a:t>Solution: Adopt kernel density estimation to estimate the probability density distribution of the data.  If the estimated density function is high, the object is likely normal.  Otherwise, it is likely an outlier.  </a:t>
            </a:r>
          </a:p>
          <a:p>
            <a:endParaRPr 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18</a:t>
            </a:fld>
            <a:endParaRPr lang="en-US"/>
          </a:p>
        </p:txBody>
      </p:sp>
    </p:spTree>
    <p:extLst>
      <p:ext uri="{BB962C8B-B14F-4D97-AF65-F5344CB8AC3E}">
        <p14:creationId xmlns:p14="http://schemas.microsoft.com/office/powerpoint/2010/main" val="207541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References (1)</a:t>
            </a:r>
            <a:endParaRPr lang="en-US" dirty="0"/>
          </a:p>
        </p:txBody>
      </p:sp>
      <p:sp>
        <p:nvSpPr>
          <p:cNvPr id="3" name="Content Placeholder 2"/>
          <p:cNvSpPr>
            <a:spLocks noGrp="1"/>
          </p:cNvSpPr>
          <p:nvPr>
            <p:ph idx="1"/>
          </p:nvPr>
        </p:nvSpPr>
        <p:spPr/>
        <p:txBody>
          <a:bodyPr>
            <a:normAutofit fontScale="47500" lnSpcReduction="20000"/>
          </a:bodyPr>
          <a:lstStyle/>
          <a:p>
            <a:r>
              <a:rPr lang="de-DE" altLang="en-US" smtClean="0"/>
              <a:t>B. Abraham and G.E.P. Box. Bayesian analysis of some outlier problems in time series. Biometrika, 1979.</a:t>
            </a:r>
          </a:p>
          <a:p>
            <a:r>
              <a:rPr lang="de-DE" altLang="en-US" smtClean="0"/>
              <a:t>Malik Agyemang, Ken Barker, and Rada Alhajj. A comprehensive survey of numeric and symbolic outlier mining techniques. Intell. Data Anal., 2006.</a:t>
            </a:r>
          </a:p>
          <a:p>
            <a:r>
              <a:rPr lang="de-DE" altLang="en-US" smtClean="0"/>
              <a:t>Deepak Agarwal. Detecting anomalies in cross-classied streams: a bayesian approach. Knowl. Inf. Syst., 2006.</a:t>
            </a:r>
          </a:p>
          <a:p>
            <a:r>
              <a:rPr lang="de-DE" altLang="en-US" smtClean="0"/>
              <a:t>C. C. Aggarwal and P. S. Yu. Outlier detection for high dimensional data. SIGMOD'01.</a:t>
            </a:r>
          </a:p>
          <a:p>
            <a:r>
              <a:rPr lang="de-DE" altLang="en-US" smtClean="0"/>
              <a:t>M. M. Breunig, H.-P. Kriegel, R. T. Ng, and J. Sander. Optics-of: Identifying local outliers. PKDD '99</a:t>
            </a:r>
          </a:p>
          <a:p>
            <a:r>
              <a:rPr lang="de-DE" altLang="en-US" smtClean="0"/>
              <a:t>M. M. Breunig, H.-P. Kriegel, R. Ng, and J. Sander. LOF: Identifying density-based local outliers. SIGMOD'00. </a:t>
            </a:r>
          </a:p>
          <a:p>
            <a:r>
              <a:rPr lang="en-US" altLang="en-US" smtClean="0"/>
              <a:t>V. Chandola, A. Banerjee, and V. Kumar. Anomaly detection: A survey. ACM Comput. Surv., 2009.</a:t>
            </a:r>
          </a:p>
          <a:p>
            <a:r>
              <a:rPr lang="en-US" altLang="en-US" smtClean="0"/>
              <a:t>D. Dasgupta and N.S. Majumdar. Anomaly detection in multidimensional data using negative selection algorithm. Computational Intelligence, 2002.</a:t>
            </a:r>
          </a:p>
          <a:p>
            <a:r>
              <a:rPr lang="en-US" altLang="en-US" smtClean="0"/>
              <a:t>E. Eskin, A. Arnold, M. Prerau, L. Portnoy, and S. Stolfo. A geometric framework for unsupervised anomaly detection: Detecting intrusions in unlabeled data. In Proc. 2002 Int. Conf. of Data Mining for Security Applications, 2002.</a:t>
            </a:r>
          </a:p>
          <a:p>
            <a:r>
              <a:rPr lang="en-US" altLang="en-US" smtClean="0"/>
              <a:t>E. Eskin. Anomaly detection over noisy data using learned probability distributions. ICML’00.</a:t>
            </a:r>
          </a:p>
          <a:p>
            <a:r>
              <a:rPr lang="en-US" altLang="en-US" smtClean="0"/>
              <a:t>T. Fawcett and F. Provost. Adaptive fraud detection. Data Mining and Knowledge Discovery, 1997.</a:t>
            </a:r>
          </a:p>
          <a:p>
            <a:r>
              <a:rPr lang="en-US" altLang="en-US" smtClean="0"/>
              <a:t>R. Fujimaki, T. Yairi, and K. Machida. An approach to spacecraft anomaly detection problem using kernel feature space. KDD '05</a:t>
            </a:r>
          </a:p>
          <a:p>
            <a:r>
              <a:rPr lang="en-US" altLang="en-US" smtClean="0"/>
              <a:t>F. E. Grubbs. Procedures for detecting outlying observations in samples. Technometrics, 1969.</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19</a:t>
            </a:fld>
            <a:endParaRPr lang="en-US"/>
          </a:p>
        </p:txBody>
      </p:sp>
    </p:spTree>
    <p:extLst>
      <p:ext uri="{BB962C8B-B14F-4D97-AF65-F5344CB8AC3E}">
        <p14:creationId xmlns:p14="http://schemas.microsoft.com/office/powerpoint/2010/main" val="370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Outlier</a:t>
            </a:r>
            <a:r>
              <a:rPr lang="zh-CN" altLang="en-US" dirty="0" smtClean="0"/>
              <a:t> </a:t>
            </a:r>
            <a:r>
              <a:rPr lang="en-US" altLang="zh-CN" dirty="0" smtClean="0"/>
              <a:t>Analysis</a:t>
            </a:r>
            <a:endParaRPr lang="en-US" dirty="0"/>
          </a:p>
        </p:txBody>
      </p:sp>
      <p:sp>
        <p:nvSpPr>
          <p:cNvPr id="3" name="Content Placeholder 2"/>
          <p:cNvSpPr>
            <a:spLocks noGrp="1"/>
          </p:cNvSpPr>
          <p:nvPr>
            <p:ph idx="1"/>
          </p:nvPr>
        </p:nvSpPr>
        <p:spPr/>
        <p:txBody>
          <a:bodyPr>
            <a:normAutofit/>
          </a:bodyPr>
          <a:lstStyle/>
          <a:p>
            <a:pPr marL="533400" indent="-533400">
              <a:lnSpc>
                <a:spcPct val="120000"/>
              </a:lnSpc>
            </a:pPr>
            <a:r>
              <a:rPr lang="en-US" altLang="zh-CN" b="1" dirty="0" smtClean="0"/>
              <a:t>Basic</a:t>
            </a:r>
            <a:r>
              <a:rPr lang="zh-CN" altLang="en-US" b="1" dirty="0" smtClean="0"/>
              <a:t> </a:t>
            </a:r>
            <a:r>
              <a:rPr lang="en-US" altLang="zh-CN" b="1" dirty="0" smtClean="0"/>
              <a:t>Concepts</a:t>
            </a:r>
            <a:endParaRPr lang="en-US" altLang="en-US" b="1" dirty="0"/>
          </a:p>
          <a:p>
            <a:pPr marL="533400" indent="-533400">
              <a:lnSpc>
                <a:spcPct val="120000"/>
              </a:lnSpc>
            </a:pPr>
            <a:r>
              <a:rPr lang="en-US" altLang="en-US" dirty="0"/>
              <a:t>Outlier Detection Methods</a:t>
            </a:r>
          </a:p>
          <a:p>
            <a:pPr marL="533400" indent="-533400">
              <a:lnSpc>
                <a:spcPct val="120000"/>
              </a:lnSpc>
            </a:pPr>
            <a:r>
              <a:rPr lang="en-US" altLang="en-US" dirty="0"/>
              <a:t>Statistical Approaches</a:t>
            </a:r>
          </a:p>
          <a:p>
            <a:pPr marL="533400" indent="-533400">
              <a:lnSpc>
                <a:spcPct val="120000"/>
              </a:lnSpc>
            </a:pPr>
            <a:r>
              <a:rPr lang="en-US" altLang="en-US" dirty="0" smtClean="0"/>
              <a:t>Clustering-Base</a:t>
            </a:r>
            <a:r>
              <a:rPr lang="en-US" altLang="zh-CN" dirty="0" smtClean="0"/>
              <a:t>d</a:t>
            </a:r>
            <a:r>
              <a:rPr lang="en-US" altLang="en-US" dirty="0" smtClean="0"/>
              <a:t> </a:t>
            </a:r>
            <a:r>
              <a:rPr lang="en-US" altLang="en-US" dirty="0"/>
              <a:t>Approaches</a:t>
            </a:r>
          </a:p>
          <a:p>
            <a:pPr marL="533400" indent="-533400">
              <a:lnSpc>
                <a:spcPct val="120000"/>
              </a:lnSpc>
            </a:pPr>
            <a:r>
              <a:rPr lang="en-US" altLang="en-US" dirty="0" smtClean="0"/>
              <a:t>Classification</a:t>
            </a:r>
            <a:r>
              <a:rPr lang="en-US" altLang="zh-CN" dirty="0" smtClean="0"/>
              <a:t>-Based</a:t>
            </a:r>
            <a:r>
              <a:rPr lang="en-US" altLang="en-US" dirty="0" smtClean="0"/>
              <a:t> Approaches</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a:t>
            </a:fld>
            <a:endParaRPr lang="en-US"/>
          </a:p>
        </p:txBody>
      </p:sp>
    </p:spTree>
    <p:extLst>
      <p:ext uri="{BB962C8B-B14F-4D97-AF65-F5344CB8AC3E}">
        <p14:creationId xmlns:p14="http://schemas.microsoft.com/office/powerpoint/2010/main" val="171895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References (2)</a:t>
            </a:r>
            <a:endParaRPr lang="en-US" dirty="0"/>
          </a:p>
        </p:txBody>
      </p:sp>
      <p:sp>
        <p:nvSpPr>
          <p:cNvPr id="3" name="Content Placeholder 2"/>
          <p:cNvSpPr>
            <a:spLocks noGrp="1"/>
          </p:cNvSpPr>
          <p:nvPr>
            <p:ph idx="1"/>
          </p:nvPr>
        </p:nvSpPr>
        <p:spPr>
          <a:xfrm>
            <a:off x="457200" y="1600200"/>
            <a:ext cx="8229600" cy="5121275"/>
          </a:xfrm>
        </p:spPr>
        <p:txBody>
          <a:bodyPr>
            <a:normAutofit fontScale="47500" lnSpcReduction="20000"/>
          </a:bodyPr>
          <a:lstStyle/>
          <a:p>
            <a:r>
              <a:rPr lang="en-US" altLang="en-US" smtClean="0"/>
              <a:t>V. </a:t>
            </a:r>
            <a:r>
              <a:rPr lang="en-US" altLang="en-US" dirty="0" smtClean="0"/>
              <a:t>Hodge and J. Austin. A survey of outlier detection methodologies. </a:t>
            </a:r>
            <a:r>
              <a:rPr lang="en-US" altLang="en-US" dirty="0" err="1" smtClean="0"/>
              <a:t>Artif</a:t>
            </a:r>
            <a:r>
              <a:rPr lang="en-US" altLang="en-US" dirty="0" smtClean="0"/>
              <a:t>. </a:t>
            </a:r>
            <a:r>
              <a:rPr lang="en-US" altLang="en-US" dirty="0" err="1" smtClean="0"/>
              <a:t>Intell</a:t>
            </a:r>
            <a:r>
              <a:rPr lang="en-US" altLang="en-US" dirty="0" smtClean="0"/>
              <a:t>. Rev., 2004.</a:t>
            </a:r>
          </a:p>
          <a:p>
            <a:r>
              <a:rPr lang="en-US" altLang="en-US" dirty="0" smtClean="0"/>
              <a:t>Douglas M Hawkins. Identification of Outliers. Chapman and Hall, 1980.</a:t>
            </a:r>
          </a:p>
          <a:p>
            <a:r>
              <a:rPr lang="en-US" altLang="en-US" dirty="0" smtClean="0"/>
              <a:t>P. S. Horn, L. Feng, Y. Li, and A. J. </a:t>
            </a:r>
            <a:r>
              <a:rPr lang="en-US" altLang="en-US" dirty="0" err="1" smtClean="0"/>
              <a:t>Pesce</a:t>
            </a:r>
            <a:r>
              <a:rPr lang="en-US" altLang="en-US" dirty="0" smtClean="0"/>
              <a:t>. Effect of Outliers and </a:t>
            </a:r>
            <a:r>
              <a:rPr lang="en-US" altLang="en-US" dirty="0" err="1" smtClean="0"/>
              <a:t>Nonhealthy</a:t>
            </a:r>
            <a:r>
              <a:rPr lang="en-US" altLang="en-US" dirty="0" smtClean="0"/>
              <a:t> Individuals on Reference Interval Estimation. </a:t>
            </a:r>
            <a:r>
              <a:rPr lang="en-US" altLang="en-US" dirty="0" err="1" smtClean="0"/>
              <a:t>Clin</a:t>
            </a:r>
            <a:r>
              <a:rPr lang="en-US" altLang="en-US" dirty="0" smtClean="0"/>
              <a:t> </a:t>
            </a:r>
            <a:r>
              <a:rPr lang="en-US" altLang="en-US" dirty="0" err="1" smtClean="0"/>
              <a:t>Chem</a:t>
            </a:r>
            <a:r>
              <a:rPr lang="en-US" altLang="en-US" dirty="0" smtClean="0"/>
              <a:t>, 2001.</a:t>
            </a:r>
          </a:p>
          <a:p>
            <a:r>
              <a:rPr lang="en-US" altLang="en-US" dirty="0" smtClean="0"/>
              <a:t>W. </a:t>
            </a:r>
            <a:r>
              <a:rPr lang="en-US" altLang="en-US" dirty="0" err="1" smtClean="0"/>
              <a:t>Jin</a:t>
            </a:r>
            <a:r>
              <a:rPr lang="en-US" altLang="en-US" dirty="0" smtClean="0"/>
              <a:t>, A. K. H. Tung, J. Han, and W. Wang. Ranking outliers using symmetric neighborhood relationship. PAKDD'06</a:t>
            </a:r>
          </a:p>
          <a:p>
            <a:r>
              <a:rPr lang="en-US" altLang="en-US" dirty="0" smtClean="0"/>
              <a:t>E. Knorr and R. Ng. Algorithms for mining distance-based outliers in large datasets. VLDB’98</a:t>
            </a:r>
          </a:p>
          <a:p>
            <a:r>
              <a:rPr lang="en-US" altLang="en-US" dirty="0" smtClean="0"/>
              <a:t>M. </a:t>
            </a:r>
            <a:r>
              <a:rPr lang="en-US" altLang="en-US" dirty="0" err="1" smtClean="0"/>
              <a:t>Markou</a:t>
            </a:r>
            <a:r>
              <a:rPr lang="en-US" altLang="en-US" dirty="0" smtClean="0"/>
              <a:t> and S. Singh.. Novelty detection: a review| part 1: statistical approaches. Signal Process., 83(12), 2003.</a:t>
            </a:r>
          </a:p>
          <a:p>
            <a:r>
              <a:rPr lang="en-US" altLang="en-US" dirty="0" smtClean="0"/>
              <a:t>M. </a:t>
            </a:r>
            <a:r>
              <a:rPr lang="en-US" altLang="en-US" dirty="0" err="1" smtClean="0"/>
              <a:t>Markou</a:t>
            </a:r>
            <a:r>
              <a:rPr lang="en-US" altLang="en-US" dirty="0" smtClean="0"/>
              <a:t> and S. Singh. Novelty detection: a review| part 2: neural network based approaches. Signal Process., 83(12), 2003.</a:t>
            </a:r>
          </a:p>
          <a:p>
            <a:r>
              <a:rPr lang="en-US" altLang="en-US" dirty="0" smtClean="0"/>
              <a:t>S. Papadimitriou, H. Kitagawa, P. B. Gibbons, and C. </a:t>
            </a:r>
            <a:r>
              <a:rPr lang="en-US" altLang="en-US" dirty="0" err="1" smtClean="0"/>
              <a:t>Faloutsos</a:t>
            </a:r>
            <a:r>
              <a:rPr lang="en-US" altLang="en-US" dirty="0" smtClean="0"/>
              <a:t>. Loci: Fast outlier detection using the local correlation integral. ICDE'03.</a:t>
            </a:r>
          </a:p>
          <a:p>
            <a:r>
              <a:rPr lang="en-US" altLang="en-US" dirty="0" smtClean="0"/>
              <a:t>A. </a:t>
            </a:r>
            <a:r>
              <a:rPr lang="en-US" altLang="en-US" dirty="0" err="1" smtClean="0"/>
              <a:t>Patcha</a:t>
            </a:r>
            <a:r>
              <a:rPr lang="en-US" altLang="en-US" dirty="0" smtClean="0"/>
              <a:t> and J.-M. Park. An overview of anomaly detection techniques: Existing solutions and latest technological trends. </a:t>
            </a:r>
            <a:r>
              <a:rPr lang="en-US" altLang="en-US" dirty="0" err="1" smtClean="0"/>
              <a:t>Comput</a:t>
            </a:r>
            <a:r>
              <a:rPr lang="en-US" altLang="en-US" dirty="0" smtClean="0"/>
              <a:t>. </a:t>
            </a:r>
            <a:r>
              <a:rPr lang="en-US" altLang="en-US" dirty="0" err="1" smtClean="0"/>
              <a:t>Netw</a:t>
            </a:r>
            <a:r>
              <a:rPr lang="en-US" altLang="en-US" dirty="0" smtClean="0"/>
              <a:t>., 51(12):3448{3470, 2007.</a:t>
            </a:r>
          </a:p>
          <a:p>
            <a:r>
              <a:rPr lang="en-US" altLang="en-US" dirty="0" smtClean="0"/>
              <a:t>W. </a:t>
            </a:r>
            <a:r>
              <a:rPr lang="en-US" altLang="en-US" dirty="0" err="1" smtClean="0"/>
              <a:t>Stefansky</a:t>
            </a:r>
            <a:r>
              <a:rPr lang="en-US" altLang="en-US" dirty="0" smtClean="0"/>
              <a:t>. Rejecting outliers in factorial designs. </a:t>
            </a:r>
            <a:r>
              <a:rPr lang="en-US" altLang="en-US" dirty="0" err="1" smtClean="0"/>
              <a:t>Technometrics</a:t>
            </a:r>
            <a:r>
              <a:rPr lang="en-US" altLang="en-US" dirty="0" smtClean="0"/>
              <a:t>, 14(2):469{479, 1972.</a:t>
            </a:r>
          </a:p>
          <a:p>
            <a:r>
              <a:rPr lang="en-US" altLang="en-US" dirty="0" smtClean="0"/>
              <a:t>X. Song, M. Wu, C. Jermaine, and S. </a:t>
            </a:r>
            <a:r>
              <a:rPr lang="en-US" altLang="en-US" dirty="0" err="1" smtClean="0"/>
              <a:t>Ranka</a:t>
            </a:r>
            <a:r>
              <a:rPr lang="en-US" altLang="en-US" dirty="0" smtClean="0"/>
              <a:t>. Conditional anomaly detection. IEEE Trans. on </a:t>
            </a:r>
            <a:r>
              <a:rPr lang="en-US" altLang="en-US" dirty="0" err="1" smtClean="0"/>
              <a:t>Knowl</a:t>
            </a:r>
            <a:r>
              <a:rPr lang="en-US" altLang="en-US" dirty="0" smtClean="0"/>
              <a:t>. and Data Eng., 19(5):631{645, 2007.</a:t>
            </a:r>
          </a:p>
          <a:p>
            <a:r>
              <a:rPr lang="en-US" altLang="en-US" dirty="0" smtClean="0"/>
              <a:t>Y. Tao, X. Xiao, and S. Zhou. Mining distance-based outliers from large databases in any metric space. KDD '06:</a:t>
            </a:r>
          </a:p>
          <a:p>
            <a:r>
              <a:rPr lang="en-US" altLang="en-US" dirty="0" smtClean="0"/>
              <a:t>N. Ye and Q. Chen. An anomaly detection technique based on a chi-square statistic for detecting intrusions into information systems. Quality and Reliability Engineering International, 2001.</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20</a:t>
            </a:fld>
            <a:endParaRPr lang="en-US"/>
          </a:p>
        </p:txBody>
      </p:sp>
    </p:spTree>
    <p:extLst>
      <p:ext uri="{BB962C8B-B14F-4D97-AF65-F5344CB8AC3E}">
        <p14:creationId xmlns:p14="http://schemas.microsoft.com/office/powerpoint/2010/main" val="206272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Outliers?</a:t>
            </a:r>
            <a:endParaRPr lang="en-US" dirty="0"/>
          </a:p>
        </p:txBody>
      </p:sp>
      <p:sp>
        <p:nvSpPr>
          <p:cNvPr id="3" name="Content Placeholder 2"/>
          <p:cNvSpPr>
            <a:spLocks noGrp="1"/>
          </p:cNvSpPr>
          <p:nvPr>
            <p:ph idx="1"/>
          </p:nvPr>
        </p:nvSpPr>
        <p:spPr/>
        <p:txBody>
          <a:bodyPr>
            <a:noAutofit/>
          </a:bodyPr>
          <a:lstStyle/>
          <a:p>
            <a:r>
              <a:rPr lang="en-US" altLang="en-US" sz="2000" b="1" dirty="0"/>
              <a:t>Outlier</a:t>
            </a:r>
            <a:r>
              <a:rPr lang="en-US" altLang="en-US" sz="2000" dirty="0"/>
              <a:t>: A data object that </a:t>
            </a:r>
            <a:r>
              <a:rPr lang="en-US" altLang="en-US" sz="2000" b="1" dirty="0"/>
              <a:t>deviates significantly</a:t>
            </a:r>
            <a:r>
              <a:rPr lang="en-US" altLang="en-US" sz="2000" dirty="0"/>
              <a:t> from the normal objects as if it were </a:t>
            </a:r>
            <a:r>
              <a:rPr lang="en-US" altLang="en-US" sz="2000" b="1" dirty="0"/>
              <a:t>generated by a different mechanism</a:t>
            </a:r>
          </a:p>
          <a:p>
            <a:pPr lvl="1"/>
            <a:r>
              <a:rPr lang="en-US" altLang="en-US" sz="2000" dirty="0"/>
              <a:t>Ex.:  Unusual credit card </a:t>
            </a:r>
            <a:r>
              <a:rPr lang="en-US" altLang="en-US" sz="2000" dirty="0" smtClean="0"/>
              <a:t>purchase, sports: Michael Jord</a:t>
            </a:r>
            <a:r>
              <a:rPr lang="en-US" altLang="zh-CN" sz="2000" dirty="0" smtClean="0"/>
              <a:t>a</a:t>
            </a:r>
            <a:r>
              <a:rPr lang="en-US" altLang="en-US" sz="2000" dirty="0" smtClean="0"/>
              <a:t>n ...</a:t>
            </a:r>
            <a:endParaRPr lang="en-US" altLang="en-US" sz="2000" dirty="0"/>
          </a:p>
          <a:p>
            <a:r>
              <a:rPr lang="en-US" altLang="en-US" sz="2000" dirty="0"/>
              <a:t>Outliers are different from the noise data </a:t>
            </a:r>
          </a:p>
          <a:p>
            <a:pPr lvl="1"/>
            <a:r>
              <a:rPr lang="en-US" altLang="en-US" sz="2000" dirty="0"/>
              <a:t>Noise is random error or variance in a measured variable</a:t>
            </a:r>
          </a:p>
          <a:p>
            <a:pPr lvl="1"/>
            <a:r>
              <a:rPr lang="en-US" altLang="en-US" sz="2000" dirty="0"/>
              <a:t>Noise should be removed before outlier detection</a:t>
            </a:r>
          </a:p>
          <a:p>
            <a:r>
              <a:rPr lang="en-US" altLang="en-US" sz="2000" dirty="0"/>
              <a:t>Outliers are interesting:  It violates the mechanism that generates </a:t>
            </a:r>
            <a:r>
              <a:rPr lang="en-US" altLang="en-US" sz="2000" dirty="0" smtClean="0"/>
              <a:t>the normal </a:t>
            </a:r>
            <a:r>
              <a:rPr lang="en-US" altLang="en-US" sz="2000" dirty="0"/>
              <a:t>data</a:t>
            </a:r>
          </a:p>
          <a:p>
            <a:r>
              <a:rPr lang="en-US" altLang="en-US" sz="2000" dirty="0" smtClean="0"/>
              <a:t>Applications</a:t>
            </a:r>
            <a:r>
              <a:rPr lang="en-US" altLang="en-US" sz="2000" dirty="0"/>
              <a:t>:</a:t>
            </a:r>
          </a:p>
          <a:p>
            <a:pPr lvl="1"/>
            <a:r>
              <a:rPr lang="en-US" altLang="en-US" sz="2000" dirty="0"/>
              <a:t>Credit card fraud detection</a:t>
            </a:r>
          </a:p>
          <a:p>
            <a:pPr lvl="1"/>
            <a:r>
              <a:rPr lang="en-US" altLang="en-US" sz="2000" dirty="0"/>
              <a:t>Telecom fraud detection</a:t>
            </a:r>
          </a:p>
          <a:p>
            <a:pPr lvl="1"/>
            <a:r>
              <a:rPr lang="en-US" altLang="en-US" sz="2000" dirty="0"/>
              <a:t>Customer segmentation</a:t>
            </a:r>
          </a:p>
          <a:p>
            <a:pPr lvl="1"/>
            <a:r>
              <a:rPr lang="en-US" altLang="en-US" sz="2000" dirty="0"/>
              <a:t>Medical analysis</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3</a:t>
            </a:fld>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321" y="4446588"/>
            <a:ext cx="2274888"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2261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Outliers (I)</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r>
              <a:rPr lang="en-US" altLang="en-US" sz="2000" dirty="0"/>
              <a:t>Three kinds: </a:t>
            </a:r>
            <a:r>
              <a:rPr lang="en-US" altLang="en-US" sz="2000" i="1" dirty="0"/>
              <a:t>global, contextual</a:t>
            </a:r>
            <a:r>
              <a:rPr lang="en-US" altLang="en-US" sz="2000" dirty="0"/>
              <a:t> and </a:t>
            </a:r>
            <a:r>
              <a:rPr lang="en-US" altLang="en-US" sz="2000" i="1" dirty="0"/>
              <a:t>collective </a:t>
            </a:r>
            <a:r>
              <a:rPr lang="en-US" altLang="en-US" sz="2000" dirty="0"/>
              <a:t>outliers</a:t>
            </a:r>
            <a:endParaRPr lang="en-US" altLang="en-US" sz="2000" i="1" dirty="0"/>
          </a:p>
          <a:p>
            <a:r>
              <a:rPr lang="en-US" altLang="en-US" sz="2000" b="1" dirty="0"/>
              <a:t>Global outlier</a:t>
            </a:r>
            <a:r>
              <a:rPr lang="en-US" altLang="en-US" sz="2000" dirty="0"/>
              <a:t> (or point anomaly)</a:t>
            </a:r>
          </a:p>
          <a:p>
            <a:pPr lvl="1"/>
            <a:r>
              <a:rPr lang="en-US" altLang="en-US" sz="2000" dirty="0"/>
              <a:t>Object is </a:t>
            </a:r>
            <a:r>
              <a:rPr lang="en-US" altLang="en-US" sz="2000" dirty="0" err="1"/>
              <a:t>O</a:t>
            </a:r>
            <a:r>
              <a:rPr lang="en-US" altLang="en-US" sz="2000" baseline="-25000" dirty="0" err="1"/>
              <a:t>g</a:t>
            </a:r>
            <a:r>
              <a:rPr lang="en-US" altLang="en-US" sz="2000" dirty="0"/>
              <a:t> if it significantly deviates from the rest of the data set</a:t>
            </a:r>
          </a:p>
          <a:p>
            <a:pPr lvl="1"/>
            <a:r>
              <a:rPr lang="en-US" altLang="en-US" sz="2000" dirty="0"/>
              <a:t>Ex. Intrusion detection in computer networks</a:t>
            </a:r>
          </a:p>
          <a:p>
            <a:pPr lvl="1"/>
            <a:r>
              <a:rPr lang="en-US" altLang="en-US" sz="2000" dirty="0"/>
              <a:t>Issue: Find an appropriate measurement of deviation</a:t>
            </a:r>
          </a:p>
          <a:p>
            <a:r>
              <a:rPr lang="en-US" altLang="en-US" sz="2000" b="1" dirty="0"/>
              <a:t>Contextual outlier</a:t>
            </a:r>
            <a:r>
              <a:rPr lang="en-US" altLang="en-US" sz="2000" dirty="0"/>
              <a:t> (or </a:t>
            </a:r>
            <a:r>
              <a:rPr lang="en-US" altLang="en-US" sz="2000" i="1" dirty="0"/>
              <a:t>conditional outlier</a:t>
            </a:r>
            <a:r>
              <a:rPr lang="en-US" altLang="en-US" sz="2000" dirty="0"/>
              <a:t>)</a:t>
            </a:r>
          </a:p>
          <a:p>
            <a:pPr lvl="1"/>
            <a:r>
              <a:rPr lang="en-US" altLang="en-US" sz="2000" dirty="0"/>
              <a:t>Object is </a:t>
            </a:r>
            <a:r>
              <a:rPr lang="en-US" altLang="en-US" sz="2000" dirty="0" err="1"/>
              <a:t>O</a:t>
            </a:r>
            <a:r>
              <a:rPr lang="en-US" altLang="en-US" sz="2000" baseline="-25000" dirty="0" err="1"/>
              <a:t>c</a:t>
            </a:r>
            <a:r>
              <a:rPr lang="en-US" altLang="en-US" sz="2000" dirty="0"/>
              <a:t> if it deviates significantly based on a selected context</a:t>
            </a:r>
          </a:p>
          <a:p>
            <a:pPr lvl="1"/>
            <a:r>
              <a:rPr lang="en-US" altLang="en-US" sz="2000" dirty="0"/>
              <a:t>Ex. 80</a:t>
            </a:r>
            <a:r>
              <a:rPr lang="en-US" altLang="en-US" sz="2000" baseline="30000" dirty="0"/>
              <a:t>o</a:t>
            </a:r>
            <a:r>
              <a:rPr lang="en-US" altLang="en-US" sz="2000" dirty="0"/>
              <a:t> F in Urbana: outlier? (depending on summer or winter?)</a:t>
            </a:r>
          </a:p>
          <a:p>
            <a:pPr lvl="1"/>
            <a:r>
              <a:rPr lang="en-US" altLang="en-US" sz="2000" dirty="0"/>
              <a:t>Attributes of data objects should be divided into two groups </a:t>
            </a:r>
          </a:p>
          <a:p>
            <a:pPr lvl="2"/>
            <a:r>
              <a:rPr lang="en-US" altLang="en-US" sz="2000" dirty="0"/>
              <a:t>Contextual attributes: defines the context, e.g., time &amp; location </a:t>
            </a:r>
          </a:p>
          <a:p>
            <a:pPr lvl="2"/>
            <a:r>
              <a:rPr lang="en-US" altLang="en-US" sz="2000" dirty="0"/>
              <a:t>Behavioral attributes:  characteristics of the object, used in outlier evaluation, e.g., temperature</a:t>
            </a:r>
          </a:p>
          <a:p>
            <a:pPr lvl="1"/>
            <a:r>
              <a:rPr lang="en-US" altLang="en-US" sz="2000" dirty="0"/>
              <a:t>Can be viewed as a generalization of </a:t>
            </a:r>
            <a:r>
              <a:rPr lang="en-US" altLang="en-US" sz="2000" i="1" dirty="0"/>
              <a:t>local outliers</a:t>
            </a:r>
            <a:r>
              <a:rPr lang="en-US" altLang="en-US" sz="2000" dirty="0">
                <a:ea typeface="Arial" charset="0"/>
                <a:cs typeface="Arial" charset="0"/>
              </a:rPr>
              <a:t>—</a:t>
            </a:r>
            <a:r>
              <a:rPr lang="en-US" altLang="en-US" sz="2000" dirty="0"/>
              <a:t>whose density significantly deviates from its local area</a:t>
            </a:r>
          </a:p>
          <a:p>
            <a:pPr lvl="1"/>
            <a:r>
              <a:rPr lang="en-US" altLang="en-US" sz="2000" dirty="0"/>
              <a:t>Issue: How to define or formulate meaningful context?</a:t>
            </a:r>
          </a:p>
        </p:txBody>
      </p:sp>
      <p:sp>
        <p:nvSpPr>
          <p:cNvPr id="4" name="Slide Number Placeholder 3"/>
          <p:cNvSpPr>
            <a:spLocks noGrp="1"/>
          </p:cNvSpPr>
          <p:nvPr>
            <p:ph type="sldNum" sz="quarter" idx="12"/>
          </p:nvPr>
        </p:nvSpPr>
        <p:spPr/>
        <p:txBody>
          <a:bodyPr/>
          <a:lstStyle/>
          <a:p>
            <a:fld id="{18A68613-FF0B-4246-B613-8295211CFAFA}" type="slidenum">
              <a:rPr lang="en-US" smtClean="0"/>
              <a:t>4</a:t>
            </a:fld>
            <a:endParaRPr lang="en-US"/>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620" y="632085"/>
            <a:ext cx="1524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 Box 8"/>
          <p:cNvSpPr txBox="1">
            <a:spLocks noChangeArrowheads="1"/>
          </p:cNvSpPr>
          <p:nvPr/>
        </p:nvSpPr>
        <p:spPr bwMode="auto">
          <a:xfrm>
            <a:off x="7437620" y="181953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spcBef>
                <a:spcPct val="50000"/>
              </a:spcBef>
            </a:pPr>
            <a:r>
              <a:rPr lang="en-US" altLang="en-US" sz="1600">
                <a:latin typeface="Corbel" charset="0"/>
                <a:ea typeface="Corbel" charset="0"/>
                <a:cs typeface="Corbel" charset="0"/>
              </a:rPr>
              <a:t>Global Outlier</a:t>
            </a:r>
          </a:p>
        </p:txBody>
      </p:sp>
    </p:spTree>
    <p:extLst>
      <p:ext uri="{BB962C8B-B14F-4D97-AF65-F5344CB8AC3E}">
        <p14:creationId xmlns:p14="http://schemas.microsoft.com/office/powerpoint/2010/main" val="120937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Types of Outliers (II)</a:t>
            </a:r>
            <a:endParaRPr lang="en-US" dirty="0"/>
          </a:p>
        </p:txBody>
      </p:sp>
      <p:sp>
        <p:nvSpPr>
          <p:cNvPr id="3" name="Content Placeholder 2"/>
          <p:cNvSpPr>
            <a:spLocks noGrp="1"/>
          </p:cNvSpPr>
          <p:nvPr>
            <p:ph idx="1"/>
          </p:nvPr>
        </p:nvSpPr>
        <p:spPr>
          <a:xfrm>
            <a:off x="457200" y="1600200"/>
            <a:ext cx="8229600" cy="5121275"/>
          </a:xfrm>
        </p:spPr>
        <p:txBody>
          <a:bodyPr>
            <a:noAutofit/>
          </a:bodyPr>
          <a:lstStyle/>
          <a:p>
            <a:r>
              <a:rPr lang="en-US" altLang="en-US" sz="2400" dirty="0" smtClean="0"/>
              <a:t>Collective Outliers</a:t>
            </a:r>
          </a:p>
          <a:p>
            <a:pPr lvl="1"/>
            <a:r>
              <a:rPr lang="en-US" altLang="en-US" sz="2000" dirty="0" smtClean="0"/>
              <a:t>A subset of data objects collectively deviate significantly from the whole data set, even if the individual data objects may not be outliers</a:t>
            </a:r>
          </a:p>
          <a:p>
            <a:pPr lvl="1"/>
            <a:r>
              <a:rPr lang="en-US" altLang="en-US" sz="2000" dirty="0" smtClean="0"/>
              <a:t>Applications: E.g., intrusion detection: </a:t>
            </a:r>
          </a:p>
          <a:p>
            <a:pPr lvl="2"/>
            <a:r>
              <a:rPr lang="en-US" altLang="en-US" sz="1800" dirty="0" smtClean="0"/>
              <a:t>When a number of computers keep sending denial-of-service packages to each other </a:t>
            </a:r>
          </a:p>
          <a:p>
            <a:pPr lvl="1"/>
            <a:r>
              <a:rPr lang="en-US" altLang="en-US" sz="2000" dirty="0" smtClean="0"/>
              <a:t>Detection of collective outliers</a:t>
            </a:r>
          </a:p>
          <a:p>
            <a:pPr lvl="2"/>
            <a:r>
              <a:rPr lang="en-US" altLang="en-US" sz="1800" dirty="0" smtClean="0"/>
              <a:t>Consider not only behavior of individual objects, but also that of groups of objects</a:t>
            </a:r>
          </a:p>
          <a:p>
            <a:pPr lvl="2"/>
            <a:r>
              <a:rPr lang="en-US" altLang="en-US" sz="1800" dirty="0" smtClean="0"/>
              <a:t>Need to have the background knowledge on the relationship among data objects, such as a distance or similarity measure on objects.</a:t>
            </a:r>
          </a:p>
          <a:p>
            <a:r>
              <a:rPr lang="en-US" altLang="en-US" sz="2400" dirty="0" smtClean="0"/>
              <a:t>A data set may have multiple types of outlier</a:t>
            </a:r>
          </a:p>
          <a:p>
            <a:r>
              <a:rPr lang="en-US" altLang="en-US" sz="2400" dirty="0" smtClean="0"/>
              <a:t>One object may belong to more than one type of outlier</a:t>
            </a:r>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5</a:t>
            </a:fld>
            <a:endParaRPr lang="en-US"/>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589" y="60325"/>
            <a:ext cx="2005012"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Text Box 8"/>
          <p:cNvSpPr txBox="1">
            <a:spLocks noChangeArrowheads="1"/>
          </p:cNvSpPr>
          <p:nvPr/>
        </p:nvSpPr>
        <p:spPr bwMode="auto">
          <a:xfrm>
            <a:off x="7195279" y="1660525"/>
            <a:ext cx="1948721"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spcBef>
                <a:spcPct val="50000"/>
              </a:spcBef>
            </a:pPr>
            <a:r>
              <a:rPr lang="en-US" altLang="en-US" sz="1800">
                <a:latin typeface="Corbel" charset="0"/>
                <a:ea typeface="Corbel" charset="0"/>
                <a:cs typeface="Corbel" charset="0"/>
              </a:rPr>
              <a:t>Collective Outlier</a:t>
            </a:r>
          </a:p>
        </p:txBody>
      </p:sp>
    </p:spTree>
    <p:extLst>
      <p:ext uri="{BB962C8B-B14F-4D97-AF65-F5344CB8AC3E}">
        <p14:creationId xmlns:p14="http://schemas.microsoft.com/office/powerpoint/2010/main" val="168954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Challenges of Outlier Detection</a:t>
            </a:r>
            <a:endParaRPr lang="en-US" dirty="0"/>
          </a:p>
        </p:txBody>
      </p:sp>
      <p:sp>
        <p:nvSpPr>
          <p:cNvPr id="3" name="Content Placeholder 2"/>
          <p:cNvSpPr>
            <a:spLocks noGrp="1"/>
          </p:cNvSpPr>
          <p:nvPr>
            <p:ph idx="1"/>
          </p:nvPr>
        </p:nvSpPr>
        <p:spPr/>
        <p:txBody>
          <a:bodyPr>
            <a:normAutofit fontScale="62500" lnSpcReduction="20000"/>
          </a:bodyPr>
          <a:lstStyle/>
          <a:p>
            <a:r>
              <a:rPr lang="en-US" altLang="en-US" dirty="0" smtClean="0"/>
              <a:t>Modeling normal objects and outliers properly</a:t>
            </a:r>
          </a:p>
          <a:p>
            <a:pPr lvl="1"/>
            <a:r>
              <a:rPr lang="en-US" altLang="en-US" dirty="0" smtClean="0"/>
              <a:t>Hard to enumerate all possible normal behaviors in an application</a:t>
            </a:r>
          </a:p>
          <a:p>
            <a:pPr lvl="1"/>
            <a:r>
              <a:rPr lang="en-US" altLang="en-US" dirty="0" smtClean="0"/>
              <a:t>The border between normal and outlier objects is often a gray area</a:t>
            </a:r>
          </a:p>
          <a:p>
            <a:r>
              <a:rPr lang="en-US" altLang="en-US" dirty="0" smtClean="0"/>
              <a:t>Application-specific outlier detection</a:t>
            </a:r>
          </a:p>
          <a:p>
            <a:pPr lvl="1"/>
            <a:r>
              <a:rPr lang="en-US" altLang="en-US" dirty="0" smtClean="0"/>
              <a:t>Choice of distance measure among objects and the model of relationship among objects are often application-dependent</a:t>
            </a:r>
          </a:p>
          <a:p>
            <a:pPr lvl="1"/>
            <a:r>
              <a:rPr lang="en-US" altLang="en-US" dirty="0" smtClean="0"/>
              <a:t>E.g., clinic data: a small deviation could be an outlier; while in marketing analysis, larger fluctuations</a:t>
            </a:r>
          </a:p>
          <a:p>
            <a:r>
              <a:rPr lang="en-US" altLang="en-US" dirty="0" smtClean="0"/>
              <a:t>Handling noise in outlier detection</a:t>
            </a:r>
          </a:p>
          <a:p>
            <a:pPr lvl="1"/>
            <a:r>
              <a:rPr lang="en-US" altLang="en-US" dirty="0" smtClean="0"/>
              <a:t>Noise may distort the normal objects and blur the distinction between normal objects and outliers.  It may help hide outliers and reduce the effectiveness of outlier detection </a:t>
            </a:r>
          </a:p>
          <a:p>
            <a:r>
              <a:rPr lang="en-US" altLang="en-US" dirty="0" smtClean="0"/>
              <a:t>Understandability</a:t>
            </a:r>
          </a:p>
          <a:p>
            <a:pPr lvl="1"/>
            <a:r>
              <a:rPr lang="en-US" altLang="en-US" dirty="0" smtClean="0"/>
              <a:t>Understand why these are outliers: Justification of the detection</a:t>
            </a:r>
          </a:p>
          <a:p>
            <a:pPr lvl="1"/>
            <a:r>
              <a:rPr lang="en-US" altLang="en-US" dirty="0" smtClean="0"/>
              <a:t>Specify the degree of an outlier: the unlikelihood of the object being generated by a normal mechanism</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6</a:t>
            </a:fld>
            <a:endParaRPr lang="en-US"/>
          </a:p>
        </p:txBody>
      </p:sp>
    </p:spTree>
    <p:extLst>
      <p:ext uri="{BB962C8B-B14F-4D97-AF65-F5344CB8AC3E}">
        <p14:creationId xmlns:p14="http://schemas.microsoft.com/office/powerpoint/2010/main" val="6098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Outlier</a:t>
            </a:r>
            <a:r>
              <a:rPr lang="zh-CN" altLang="en-US" dirty="0" smtClean="0"/>
              <a:t> </a:t>
            </a:r>
            <a:r>
              <a:rPr lang="en-US" altLang="zh-CN" dirty="0" smtClean="0"/>
              <a:t>Analysis</a:t>
            </a:r>
            <a:endParaRPr lang="en-US" dirty="0"/>
          </a:p>
        </p:txBody>
      </p:sp>
      <p:sp>
        <p:nvSpPr>
          <p:cNvPr id="3" name="Content Placeholder 2"/>
          <p:cNvSpPr>
            <a:spLocks noGrp="1"/>
          </p:cNvSpPr>
          <p:nvPr>
            <p:ph idx="1"/>
          </p:nvPr>
        </p:nvSpPr>
        <p:spPr/>
        <p:txBody>
          <a:bodyPr>
            <a:normAutofit/>
          </a:bodyPr>
          <a:lstStyle/>
          <a:p>
            <a:pPr marL="533400" indent="-533400">
              <a:lnSpc>
                <a:spcPct val="120000"/>
              </a:lnSpc>
            </a:pPr>
            <a:r>
              <a:rPr lang="en-US" altLang="zh-CN" dirty="0" smtClean="0"/>
              <a:t>Basic</a:t>
            </a:r>
            <a:r>
              <a:rPr lang="zh-CN" altLang="en-US" dirty="0" smtClean="0"/>
              <a:t> </a:t>
            </a:r>
            <a:r>
              <a:rPr lang="en-US" altLang="zh-CN" dirty="0" smtClean="0"/>
              <a:t>Concepts</a:t>
            </a:r>
            <a:endParaRPr lang="en-US" altLang="en-US" dirty="0"/>
          </a:p>
          <a:p>
            <a:pPr marL="533400" indent="-533400">
              <a:lnSpc>
                <a:spcPct val="120000"/>
              </a:lnSpc>
            </a:pPr>
            <a:r>
              <a:rPr lang="en-US" altLang="en-US" b="1" dirty="0"/>
              <a:t>Outlier Detection Methods</a:t>
            </a:r>
          </a:p>
          <a:p>
            <a:pPr marL="533400" indent="-533400">
              <a:lnSpc>
                <a:spcPct val="120000"/>
              </a:lnSpc>
            </a:pPr>
            <a:r>
              <a:rPr lang="en-US" altLang="en-US" dirty="0"/>
              <a:t>Statistical Approaches</a:t>
            </a:r>
          </a:p>
          <a:p>
            <a:pPr marL="533400" indent="-533400">
              <a:lnSpc>
                <a:spcPct val="120000"/>
              </a:lnSpc>
            </a:pPr>
            <a:r>
              <a:rPr lang="en-US" altLang="en-US" dirty="0"/>
              <a:t>Clustering-Base</a:t>
            </a:r>
            <a:r>
              <a:rPr lang="en-US" altLang="zh-CN" dirty="0"/>
              <a:t>d</a:t>
            </a:r>
            <a:r>
              <a:rPr lang="en-US" altLang="en-US" dirty="0"/>
              <a:t> Approaches</a:t>
            </a:r>
          </a:p>
          <a:p>
            <a:pPr marL="533400" indent="-533400">
              <a:lnSpc>
                <a:spcPct val="120000"/>
              </a:lnSpc>
            </a:pPr>
            <a:r>
              <a:rPr lang="en-US" altLang="en-US" dirty="0"/>
              <a:t>Classification</a:t>
            </a:r>
            <a:r>
              <a:rPr lang="en-US" altLang="zh-CN" dirty="0"/>
              <a:t>-Based</a:t>
            </a:r>
            <a:r>
              <a:rPr lang="en-US" altLang="en-US" dirty="0"/>
              <a:t> </a:t>
            </a:r>
            <a:r>
              <a:rPr lang="en-US" altLang="en-US" dirty="0" smtClean="0"/>
              <a:t>Approaches</a:t>
            </a:r>
            <a:endParaRPr lang="en-US" altLang="en-US" dirty="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a:t>
            </a:fld>
            <a:endParaRPr lang="en-US"/>
          </a:p>
        </p:txBody>
      </p:sp>
    </p:spTree>
    <p:extLst>
      <p:ext uri="{BB962C8B-B14F-4D97-AF65-F5344CB8AC3E}">
        <p14:creationId xmlns:p14="http://schemas.microsoft.com/office/powerpoint/2010/main" val="105494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Outlier Detection I: Supervised Methods</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sz="2000" dirty="0"/>
              <a:t>Two ways to categorize outlier detection methods: </a:t>
            </a:r>
          </a:p>
          <a:p>
            <a:pPr lvl="1"/>
            <a:r>
              <a:rPr lang="en-US" altLang="en-US" sz="2000" dirty="0"/>
              <a:t>Based on </a:t>
            </a:r>
            <a:r>
              <a:rPr lang="en-US" altLang="en-US" sz="2000" u="sng" dirty="0"/>
              <a:t>whether user-</a:t>
            </a:r>
            <a:r>
              <a:rPr lang="en-US" altLang="en-US" sz="2000" i="1" u="sng" dirty="0"/>
              <a:t>labeled</a:t>
            </a:r>
            <a:r>
              <a:rPr lang="en-US" altLang="en-US" sz="2000" u="sng" dirty="0"/>
              <a:t> examples of outliers can be obtained</a:t>
            </a:r>
            <a:r>
              <a:rPr lang="en-US" altLang="en-US" sz="2000" dirty="0"/>
              <a:t>: </a:t>
            </a:r>
          </a:p>
          <a:p>
            <a:pPr lvl="2"/>
            <a:r>
              <a:rPr lang="en-US" altLang="en-US" sz="2000" dirty="0"/>
              <a:t>Supervised, semi-supervised vs. unsupervised methods</a:t>
            </a:r>
          </a:p>
          <a:p>
            <a:pPr lvl="1"/>
            <a:r>
              <a:rPr lang="en-US" altLang="en-US" sz="2000" dirty="0"/>
              <a:t>Based on </a:t>
            </a:r>
            <a:r>
              <a:rPr lang="en-US" altLang="en-US" sz="2000" i="1" u="sng" dirty="0"/>
              <a:t>assumptions about normal data and outliers</a:t>
            </a:r>
            <a:r>
              <a:rPr lang="en-US" altLang="en-US" sz="2000" dirty="0"/>
              <a:t>:</a:t>
            </a:r>
          </a:p>
          <a:p>
            <a:pPr lvl="2"/>
            <a:r>
              <a:rPr lang="en-US" altLang="en-US" sz="2000" dirty="0"/>
              <a:t>Statistical, proximity-based, and clustering-based methods</a:t>
            </a:r>
          </a:p>
          <a:p>
            <a:r>
              <a:rPr lang="en-US" altLang="en-US" sz="2000" b="1" dirty="0"/>
              <a:t>Outlier Detection I: Supervised Methods</a:t>
            </a:r>
          </a:p>
          <a:p>
            <a:pPr lvl="1">
              <a:lnSpc>
                <a:spcPct val="90000"/>
              </a:lnSpc>
            </a:pPr>
            <a:r>
              <a:rPr lang="en-US" altLang="en-US" sz="2000" dirty="0"/>
              <a:t>Modeling outlier detection as a classification problem</a:t>
            </a:r>
          </a:p>
          <a:p>
            <a:pPr lvl="2">
              <a:lnSpc>
                <a:spcPct val="90000"/>
              </a:lnSpc>
            </a:pPr>
            <a:r>
              <a:rPr lang="en-US" altLang="en-US" sz="2000" dirty="0"/>
              <a:t>Samples examined by domain experts used for training &amp; testing</a:t>
            </a:r>
          </a:p>
          <a:p>
            <a:pPr lvl="1">
              <a:lnSpc>
                <a:spcPct val="90000"/>
              </a:lnSpc>
            </a:pPr>
            <a:r>
              <a:rPr lang="en-US" altLang="en-US" sz="2000" dirty="0"/>
              <a:t>Methods for Learning a classifier for outlier detection effectively:</a:t>
            </a:r>
          </a:p>
          <a:p>
            <a:pPr lvl="2">
              <a:lnSpc>
                <a:spcPct val="90000"/>
              </a:lnSpc>
            </a:pPr>
            <a:r>
              <a:rPr lang="en-US" altLang="en-US" sz="2000" dirty="0"/>
              <a:t>Model normal objects &amp; report those not matching the model as outliers, or</a:t>
            </a:r>
          </a:p>
          <a:p>
            <a:pPr lvl="2">
              <a:lnSpc>
                <a:spcPct val="90000"/>
              </a:lnSpc>
            </a:pPr>
            <a:r>
              <a:rPr lang="en-US" altLang="en-US" sz="2000" dirty="0"/>
              <a:t>Model outliers and treat those not matching the model as normal</a:t>
            </a:r>
          </a:p>
          <a:p>
            <a:pPr lvl="1">
              <a:lnSpc>
                <a:spcPct val="90000"/>
              </a:lnSpc>
            </a:pPr>
            <a:r>
              <a:rPr lang="en-US" altLang="en-US" sz="2000" dirty="0"/>
              <a:t>Challenges</a:t>
            </a:r>
          </a:p>
          <a:p>
            <a:pPr lvl="2">
              <a:lnSpc>
                <a:spcPct val="90000"/>
              </a:lnSpc>
            </a:pPr>
            <a:r>
              <a:rPr lang="en-US" altLang="en-US" sz="2000" dirty="0"/>
              <a:t>Imbalanced classes, i.e., outliers are rare: Boost the outlier class and make up some artificial outliers</a:t>
            </a:r>
          </a:p>
          <a:p>
            <a:pPr lvl="2">
              <a:lnSpc>
                <a:spcPct val="90000"/>
              </a:lnSpc>
            </a:pPr>
            <a:r>
              <a:rPr lang="en-US" altLang="en-US" sz="2000" dirty="0"/>
              <a:t>Catch as many outliers as possible, i.e., recall is more important than accuracy (i.e., not mislabeling normal objects as outliers)</a:t>
            </a:r>
            <a:endParaRPr lang="en-US" altLang="en-US" sz="1800" dirty="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8</a:t>
            </a:fld>
            <a:endParaRPr lang="en-US"/>
          </a:p>
        </p:txBody>
      </p:sp>
    </p:spTree>
    <p:extLst>
      <p:ext uri="{BB962C8B-B14F-4D97-AF65-F5344CB8AC3E}">
        <p14:creationId xmlns:p14="http://schemas.microsoft.com/office/powerpoint/2010/main" val="68556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Outlier Detection II: Unsupervised Methods </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pPr>
              <a:lnSpc>
                <a:spcPct val="90000"/>
              </a:lnSpc>
            </a:pPr>
            <a:r>
              <a:rPr lang="en-US" altLang="en-US" sz="2000" dirty="0"/>
              <a:t>Assume the normal objects are somewhat </a:t>
            </a:r>
            <a:r>
              <a:rPr lang="en-US" altLang="zh-CN" sz="2000" dirty="0" smtClean="0"/>
              <a:t>“</a:t>
            </a:r>
            <a:r>
              <a:rPr lang="en-US" altLang="en-US" sz="2000" dirty="0" smtClean="0"/>
              <a:t>clustered</a:t>
            </a:r>
            <a:r>
              <a:rPr lang="en-US" altLang="zh-CN" sz="2000" dirty="0" smtClean="0"/>
              <a:t>”</a:t>
            </a:r>
            <a:r>
              <a:rPr lang="en-US" altLang="en-US" sz="2000" dirty="0" smtClean="0"/>
              <a:t> </a:t>
            </a:r>
            <a:r>
              <a:rPr lang="en-US" altLang="en-US" sz="2000" dirty="0"/>
              <a:t>into multiple groups, each having some distinct features</a:t>
            </a:r>
          </a:p>
          <a:p>
            <a:pPr>
              <a:lnSpc>
                <a:spcPct val="90000"/>
              </a:lnSpc>
            </a:pPr>
            <a:r>
              <a:rPr lang="en-US" altLang="en-US" sz="2000" dirty="0"/>
              <a:t>An outlier is expected to be far away from any groups of normal objects</a:t>
            </a:r>
          </a:p>
          <a:p>
            <a:pPr>
              <a:lnSpc>
                <a:spcPct val="90000"/>
              </a:lnSpc>
            </a:pPr>
            <a:r>
              <a:rPr lang="en-US" altLang="en-US" sz="2000" dirty="0"/>
              <a:t>Weakness: Cannot detect collective outlier effectively</a:t>
            </a:r>
          </a:p>
          <a:p>
            <a:pPr lvl="1">
              <a:lnSpc>
                <a:spcPct val="90000"/>
              </a:lnSpc>
            </a:pPr>
            <a:r>
              <a:rPr lang="en-US" altLang="en-US" sz="2000" dirty="0"/>
              <a:t>Normal objects may not share any strong patterns, but the collective outliers may share high similarity in a small area</a:t>
            </a:r>
          </a:p>
          <a:p>
            <a:pPr>
              <a:lnSpc>
                <a:spcPct val="90000"/>
              </a:lnSpc>
            </a:pPr>
            <a:r>
              <a:rPr lang="en-US" altLang="en-US" sz="2000" dirty="0"/>
              <a:t>Ex. In some intrusion or virus detection, normal activities are diverse</a:t>
            </a:r>
          </a:p>
          <a:p>
            <a:pPr lvl="1">
              <a:lnSpc>
                <a:spcPct val="90000"/>
              </a:lnSpc>
            </a:pPr>
            <a:r>
              <a:rPr lang="en-US" altLang="en-US" sz="2000" dirty="0"/>
              <a:t>Unsupervised methods may have a high false positive rate but still miss many real outliers.</a:t>
            </a:r>
          </a:p>
          <a:p>
            <a:pPr lvl="1">
              <a:lnSpc>
                <a:spcPct val="90000"/>
              </a:lnSpc>
            </a:pPr>
            <a:r>
              <a:rPr lang="en-US" altLang="en-US" sz="2000" dirty="0"/>
              <a:t>Supervised methods can be more effective, e.g., identify attacking some key resources</a:t>
            </a:r>
          </a:p>
          <a:p>
            <a:pPr>
              <a:lnSpc>
                <a:spcPct val="90000"/>
              </a:lnSpc>
            </a:pPr>
            <a:r>
              <a:rPr lang="en-US" altLang="en-US" sz="2000" dirty="0"/>
              <a:t>Many clustering methods can be adapted for unsupervised methods</a:t>
            </a:r>
          </a:p>
          <a:p>
            <a:pPr lvl="1">
              <a:lnSpc>
                <a:spcPct val="90000"/>
              </a:lnSpc>
            </a:pPr>
            <a:r>
              <a:rPr lang="en-US" altLang="en-US" sz="2000" dirty="0"/>
              <a:t>Find clusters, then outliers: not belonging to any cluster</a:t>
            </a:r>
          </a:p>
          <a:p>
            <a:pPr lvl="1">
              <a:lnSpc>
                <a:spcPct val="90000"/>
              </a:lnSpc>
            </a:pPr>
            <a:r>
              <a:rPr lang="en-US" altLang="en-US" sz="2000" dirty="0"/>
              <a:t>Problem 1: Hard to distinguish noise from outliers</a:t>
            </a:r>
          </a:p>
          <a:p>
            <a:pPr lvl="1">
              <a:lnSpc>
                <a:spcPct val="90000"/>
              </a:lnSpc>
            </a:pPr>
            <a:r>
              <a:rPr lang="en-US" altLang="en-US" sz="2000" dirty="0"/>
              <a:t>Problem 2: Costly since first clustering: but far less outliers than normal objects </a:t>
            </a:r>
          </a:p>
          <a:p>
            <a:pPr lvl="2">
              <a:lnSpc>
                <a:spcPct val="90000"/>
              </a:lnSpc>
            </a:pPr>
            <a:r>
              <a:rPr lang="en-US" altLang="en-US" sz="2000" dirty="0"/>
              <a:t>Newer methods: tackle outliers directly</a:t>
            </a:r>
          </a:p>
        </p:txBody>
      </p:sp>
      <p:sp>
        <p:nvSpPr>
          <p:cNvPr id="4" name="Slide Number Placeholder 3"/>
          <p:cNvSpPr>
            <a:spLocks noGrp="1"/>
          </p:cNvSpPr>
          <p:nvPr>
            <p:ph type="sldNum" sz="quarter" idx="12"/>
          </p:nvPr>
        </p:nvSpPr>
        <p:spPr/>
        <p:txBody>
          <a:bodyPr/>
          <a:lstStyle/>
          <a:p>
            <a:fld id="{18A68613-FF0B-4246-B613-8295211CFAFA}" type="slidenum">
              <a:rPr lang="en-US" smtClean="0"/>
              <a:t>9</a:t>
            </a:fld>
            <a:endParaRPr lang="en-US"/>
          </a:p>
        </p:txBody>
      </p:sp>
    </p:spTree>
    <p:extLst>
      <p:ext uri="{BB962C8B-B14F-4D97-AF65-F5344CB8AC3E}">
        <p14:creationId xmlns:p14="http://schemas.microsoft.com/office/powerpoint/2010/main" val="1060096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50480</TotalTime>
  <Words>2513</Words>
  <Application>Microsoft Macintosh PowerPoint</Application>
  <PresentationFormat>On-screen Show (4:3)</PresentationFormat>
  <Paragraphs>224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Corbel</vt:lpstr>
      <vt:lpstr>华文楷体</vt:lpstr>
      <vt:lpstr>Arial</vt:lpstr>
      <vt:lpstr>Calibri</vt:lpstr>
      <vt:lpstr>Times New Roman</vt:lpstr>
      <vt:lpstr>Wingdings</vt:lpstr>
      <vt:lpstr>Office Theme</vt:lpstr>
      <vt:lpstr>PowerPoint Presentation</vt:lpstr>
      <vt:lpstr>Outlier Analysis</vt:lpstr>
      <vt:lpstr>What Are Outliers?</vt:lpstr>
      <vt:lpstr>Types of Outliers (I)</vt:lpstr>
      <vt:lpstr>Types of Outliers (II)</vt:lpstr>
      <vt:lpstr>Challenges of Outlier Detection</vt:lpstr>
      <vt:lpstr>Outlier Analysis</vt:lpstr>
      <vt:lpstr>Outlier Detection I: Supervised Methods</vt:lpstr>
      <vt:lpstr>Outlier Detection II: Unsupervised Methods </vt:lpstr>
      <vt:lpstr>Outlier Detection III: Semi-Supervised Methods</vt:lpstr>
      <vt:lpstr>Outlier Detection (1): Statistical Methods</vt:lpstr>
      <vt:lpstr>Outlier Detection (2): Clustering-Based Methods</vt:lpstr>
      <vt:lpstr>Outlier Analysis</vt:lpstr>
      <vt:lpstr>Statistical Approaches</vt:lpstr>
      <vt:lpstr>Parametric Methods I: Detection Univariate Outliers Based on Normal Distribution</vt:lpstr>
      <vt:lpstr>Parametric Methods II: The Grubb’s Test</vt:lpstr>
      <vt:lpstr>Parametric Methods III: Detection of Multivariate Outliers</vt:lpstr>
      <vt:lpstr>Non-Parametric Methods: Detection Using Histogram</vt:lpstr>
      <vt:lpstr>References (1)</vt:lpstr>
      <vt:lpstr>References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Vartak</dc:creator>
  <cp:lastModifiedBy>MengJiang</cp:lastModifiedBy>
  <cp:revision>2213</cp:revision>
  <cp:lastPrinted>2017-01-15T22:23:57Z</cp:lastPrinted>
  <dcterms:created xsi:type="dcterms:W3CDTF">2015-05-16T14:51:23Z</dcterms:created>
  <dcterms:modified xsi:type="dcterms:W3CDTF">2017-07-29T15:36:18Z</dcterms:modified>
</cp:coreProperties>
</file>