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81" r:id="rId2"/>
    <p:sldId id="310" r:id="rId3"/>
    <p:sldId id="328" r:id="rId4"/>
    <p:sldId id="329" r:id="rId5"/>
    <p:sldId id="330" r:id="rId6"/>
    <p:sldId id="335" r:id="rId7"/>
    <p:sldId id="331" r:id="rId8"/>
    <p:sldId id="332" r:id="rId9"/>
    <p:sldId id="333" r:id="rId10"/>
    <p:sldId id="336" r:id="rId11"/>
    <p:sldId id="326" r:id="rId12"/>
    <p:sldId id="327" r:id="rId13"/>
    <p:sldId id="340" r:id="rId14"/>
    <p:sldId id="337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3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4" autoAdjust="0"/>
    <p:restoredTop sz="80414"/>
  </p:normalViewPr>
  <p:slideViewPr>
    <p:cSldViewPr snapToGrid="0" snapToObjects="1">
      <p:cViewPr>
        <p:scale>
          <a:sx n="85" d="100"/>
          <a:sy n="85" d="100"/>
        </p:scale>
        <p:origin x="5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7/29/17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7/29/17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26" y="0"/>
            <a:ext cx="6885542" cy="685800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85800" y="4577933"/>
            <a:ext cx="7456311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Meng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Jiang</a:t>
            </a:r>
          </a:p>
          <a:p>
            <a:pPr algn="l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CSE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40647/60647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Science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Fall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2017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Introduction to Data Mining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85800" y="0"/>
            <a:ext cx="7772400" cy="1933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solidFill>
                  <a:srgbClr val="C00000"/>
                </a:solidFill>
              </a:rPr>
              <a:t>Chapter 11.</a:t>
            </a:r>
            <a:br>
              <a:rPr lang="en-US" altLang="zh-CN" sz="4000" dirty="0" smtClean="0">
                <a:solidFill>
                  <a:srgbClr val="C00000"/>
                </a:solidFill>
              </a:rPr>
            </a:br>
            <a:r>
              <a:rPr lang="en-US" altLang="zh-CN" sz="4000" dirty="0" smtClean="0">
                <a:solidFill>
                  <a:srgbClr val="C00000"/>
                </a:solidFill>
              </a:rPr>
              <a:t>Outlier</a:t>
            </a:r>
            <a:r>
              <a:rPr lang="zh-CN" altLang="en-US" sz="4000" dirty="0" smtClean="0">
                <a:solidFill>
                  <a:srgbClr val="C00000"/>
                </a:solidFill>
              </a:rPr>
              <a:t> </a:t>
            </a:r>
            <a:r>
              <a:rPr lang="en-US" altLang="zh-CN" sz="4000" dirty="0" smtClean="0">
                <a:solidFill>
                  <a:srgbClr val="C00000"/>
                </a:solidFill>
              </a:rPr>
              <a:t>Analysis:</a:t>
            </a:r>
            <a:endParaRPr lang="zh-CN" altLang="en-US" sz="4000" dirty="0" smtClean="0">
              <a:solidFill>
                <a:srgbClr val="C00000"/>
              </a:solidFill>
            </a:endParaRPr>
          </a:p>
          <a:p>
            <a:pPr algn="l"/>
            <a:r>
              <a:rPr lang="en-US" altLang="zh-CN" sz="4000" dirty="0" smtClean="0">
                <a:solidFill>
                  <a:srgbClr val="C00000"/>
                </a:solidFill>
              </a:rPr>
              <a:t>Methods</a:t>
            </a:r>
            <a:endParaRPr lang="zh-CN" altLang="en-US" sz="4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>
              <a:lnSpc>
                <a:spcPct val="120000"/>
              </a:lnSpc>
            </a:pPr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Concepts</a:t>
            </a:r>
            <a:endParaRPr lang="en-US" altLang="en-US" dirty="0"/>
          </a:p>
          <a:p>
            <a:pPr marL="533400" indent="-533400">
              <a:lnSpc>
                <a:spcPct val="120000"/>
              </a:lnSpc>
            </a:pPr>
            <a:r>
              <a:rPr lang="en-US" altLang="en-US" dirty="0"/>
              <a:t>Outlier Detection Methods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en-US" dirty="0"/>
              <a:t>Statistical Approaches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en-US" dirty="0" smtClean="0"/>
              <a:t>Clustering-Base</a:t>
            </a:r>
            <a:r>
              <a:rPr lang="en-US" altLang="zh-CN" dirty="0" smtClean="0"/>
              <a:t>d</a:t>
            </a:r>
            <a:r>
              <a:rPr lang="en-US" altLang="en-US" dirty="0" smtClean="0"/>
              <a:t> </a:t>
            </a:r>
            <a:r>
              <a:rPr lang="en-US" altLang="en-US" dirty="0"/>
              <a:t>Approaches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en-US" dirty="0" smtClean="0"/>
              <a:t>Classification</a:t>
            </a:r>
            <a:r>
              <a:rPr lang="en-US" altLang="zh-CN" dirty="0" smtClean="0"/>
              <a:t>-Based</a:t>
            </a:r>
            <a:r>
              <a:rPr lang="en-US" altLang="en-US" dirty="0" smtClean="0"/>
              <a:t> Approaches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8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References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altLang="en-US" smtClean="0"/>
              <a:t>B. Abraham and G.E.P. Box. Bayesian analysis of some outlier problems in time series. Biometrika, 1979.</a:t>
            </a:r>
          </a:p>
          <a:p>
            <a:r>
              <a:rPr lang="de-DE" altLang="en-US" smtClean="0"/>
              <a:t>Malik Agyemang, Ken Barker, and Rada Alhajj. A comprehensive survey of numeric and symbolic outlier mining techniques. Intell. Data Anal., 2006.</a:t>
            </a:r>
          </a:p>
          <a:p>
            <a:r>
              <a:rPr lang="de-DE" altLang="en-US" smtClean="0"/>
              <a:t>Deepak Agarwal. Detecting anomalies in cross-classied streams: a bayesian approach. Knowl. Inf. Syst., 2006.</a:t>
            </a:r>
          </a:p>
          <a:p>
            <a:r>
              <a:rPr lang="de-DE" altLang="en-US" smtClean="0"/>
              <a:t>C. C. Aggarwal and P. S. Yu. Outlier detection for high dimensional data. SIGMOD'01.</a:t>
            </a:r>
          </a:p>
          <a:p>
            <a:r>
              <a:rPr lang="de-DE" altLang="en-US" smtClean="0"/>
              <a:t>M. M. Breunig, H.-P. Kriegel, R. T. Ng, and J. Sander. Optics-of: Identifying local outliers. PKDD '99</a:t>
            </a:r>
          </a:p>
          <a:p>
            <a:r>
              <a:rPr lang="de-DE" altLang="en-US" smtClean="0"/>
              <a:t>M. M. Breunig, H.-P. Kriegel, R. Ng, and J. Sander. LOF: Identifying density-based local outliers. SIGMOD'00. </a:t>
            </a:r>
          </a:p>
          <a:p>
            <a:r>
              <a:rPr lang="en-US" altLang="en-US" smtClean="0"/>
              <a:t>V. Chandola, A. Banerjee, and V. Kumar. Anomaly detection: A survey. ACM Comput. Surv., 2009.</a:t>
            </a:r>
          </a:p>
          <a:p>
            <a:r>
              <a:rPr lang="en-US" altLang="en-US" smtClean="0"/>
              <a:t>D. Dasgupta and N.S. Majumdar. Anomaly detection in multidimensional data using negative selection algorithm. Computational Intelligence, 2002.</a:t>
            </a:r>
          </a:p>
          <a:p>
            <a:r>
              <a:rPr lang="en-US" altLang="en-US" smtClean="0"/>
              <a:t>E. Eskin, A. Arnold, M. Prerau, L. Portnoy, and S. Stolfo. A geometric framework for unsupervised anomaly detection: Detecting intrusions in unlabeled data. In Proc. 2002 Int. Conf. of Data Mining for Security Applications, 2002.</a:t>
            </a:r>
          </a:p>
          <a:p>
            <a:r>
              <a:rPr lang="en-US" altLang="en-US" smtClean="0"/>
              <a:t>E. Eskin. Anomaly detection over noisy data using learned probability distributions. ICML’00.</a:t>
            </a:r>
          </a:p>
          <a:p>
            <a:r>
              <a:rPr lang="en-US" altLang="en-US" smtClean="0"/>
              <a:t>T. Fawcett and F. Provost. Adaptive fraud detection. Data Mining and Knowledge Discovery, 1997.</a:t>
            </a:r>
          </a:p>
          <a:p>
            <a:r>
              <a:rPr lang="en-US" altLang="en-US" smtClean="0"/>
              <a:t>R. Fujimaki, T. Yairi, and K. Machida. An approach to spacecraft anomaly detection problem using kernel feature space. KDD '05</a:t>
            </a:r>
          </a:p>
          <a:p>
            <a:r>
              <a:rPr lang="en-US" altLang="en-US" smtClean="0"/>
              <a:t>F. E. Grubbs. Procedures for detecting outlying observations in samples. Technometrics, 1969.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References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47500" lnSpcReduction="20000"/>
          </a:bodyPr>
          <a:lstStyle/>
          <a:p>
            <a:r>
              <a:rPr lang="en-US" altLang="en-US" smtClean="0"/>
              <a:t>V. </a:t>
            </a:r>
            <a:r>
              <a:rPr lang="en-US" altLang="en-US" dirty="0" smtClean="0"/>
              <a:t>Hodge and J. Austin. A survey of outlier detection methodologies. </a:t>
            </a:r>
            <a:r>
              <a:rPr lang="en-US" altLang="en-US" dirty="0" err="1" smtClean="0"/>
              <a:t>Artif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Intell</a:t>
            </a:r>
            <a:r>
              <a:rPr lang="en-US" altLang="en-US" dirty="0" smtClean="0"/>
              <a:t>. Rev., 2004.</a:t>
            </a:r>
          </a:p>
          <a:p>
            <a:r>
              <a:rPr lang="en-US" altLang="en-US" dirty="0" smtClean="0"/>
              <a:t>Douglas M Hawkins. Identification of Outliers. Chapman and Hall, 1980.</a:t>
            </a:r>
          </a:p>
          <a:p>
            <a:r>
              <a:rPr lang="en-US" altLang="en-US" dirty="0" smtClean="0"/>
              <a:t>P. S. Horn, L. Feng, Y. Li, and A. J. </a:t>
            </a:r>
            <a:r>
              <a:rPr lang="en-US" altLang="en-US" dirty="0" err="1" smtClean="0"/>
              <a:t>Pesce</a:t>
            </a:r>
            <a:r>
              <a:rPr lang="en-US" altLang="en-US" dirty="0" smtClean="0"/>
              <a:t>. Effect of Outliers and </a:t>
            </a:r>
            <a:r>
              <a:rPr lang="en-US" altLang="en-US" dirty="0" err="1" smtClean="0"/>
              <a:t>Nonhealthy</a:t>
            </a:r>
            <a:r>
              <a:rPr lang="en-US" altLang="en-US" dirty="0" smtClean="0"/>
              <a:t> Individuals on Reference Interval Estimation. </a:t>
            </a:r>
            <a:r>
              <a:rPr lang="en-US" altLang="en-US" dirty="0" err="1" smtClean="0"/>
              <a:t>Clin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Chem</a:t>
            </a:r>
            <a:r>
              <a:rPr lang="en-US" altLang="en-US" dirty="0" smtClean="0"/>
              <a:t>, 2001.</a:t>
            </a:r>
          </a:p>
          <a:p>
            <a:r>
              <a:rPr lang="en-US" altLang="en-US" dirty="0" smtClean="0"/>
              <a:t>W. </a:t>
            </a:r>
            <a:r>
              <a:rPr lang="en-US" altLang="en-US" dirty="0" err="1" smtClean="0"/>
              <a:t>Jin</a:t>
            </a:r>
            <a:r>
              <a:rPr lang="en-US" altLang="en-US" dirty="0" smtClean="0"/>
              <a:t>, A. K. H. Tung, J. Han, and W. Wang. Ranking outliers using symmetric neighborhood relationship. PAKDD'06</a:t>
            </a:r>
          </a:p>
          <a:p>
            <a:r>
              <a:rPr lang="en-US" altLang="en-US" dirty="0" smtClean="0"/>
              <a:t>E. Knorr and R. Ng. Algorithms for mining distance-based outliers in large datasets. VLDB’98</a:t>
            </a:r>
          </a:p>
          <a:p>
            <a:r>
              <a:rPr lang="en-US" altLang="en-US" dirty="0" smtClean="0"/>
              <a:t>M. </a:t>
            </a:r>
            <a:r>
              <a:rPr lang="en-US" altLang="en-US" dirty="0" err="1" smtClean="0"/>
              <a:t>Markou</a:t>
            </a:r>
            <a:r>
              <a:rPr lang="en-US" altLang="en-US" dirty="0" smtClean="0"/>
              <a:t> and S. Singh.. Novelty detection: a review| part 1: statistical approaches. Signal Process., 83(12), 2003.</a:t>
            </a:r>
          </a:p>
          <a:p>
            <a:r>
              <a:rPr lang="en-US" altLang="en-US" dirty="0" smtClean="0"/>
              <a:t>M. </a:t>
            </a:r>
            <a:r>
              <a:rPr lang="en-US" altLang="en-US" dirty="0" err="1" smtClean="0"/>
              <a:t>Markou</a:t>
            </a:r>
            <a:r>
              <a:rPr lang="en-US" altLang="en-US" dirty="0" smtClean="0"/>
              <a:t> and S. Singh. Novelty detection: a review| part 2: neural network based approaches. Signal Process., 83(12), 2003.</a:t>
            </a:r>
          </a:p>
          <a:p>
            <a:r>
              <a:rPr lang="en-US" altLang="en-US" dirty="0" smtClean="0"/>
              <a:t>S. Papadimitriou, H. Kitagawa, P. B. Gibbons, and C. </a:t>
            </a:r>
            <a:r>
              <a:rPr lang="en-US" altLang="en-US" dirty="0" err="1" smtClean="0"/>
              <a:t>Faloutsos</a:t>
            </a:r>
            <a:r>
              <a:rPr lang="en-US" altLang="en-US" dirty="0" smtClean="0"/>
              <a:t>. Loci: Fast outlier detection using the local correlation integral. ICDE'03.</a:t>
            </a:r>
          </a:p>
          <a:p>
            <a:r>
              <a:rPr lang="en-US" altLang="en-US" dirty="0" smtClean="0"/>
              <a:t>A. </a:t>
            </a:r>
            <a:r>
              <a:rPr lang="en-US" altLang="en-US" dirty="0" err="1" smtClean="0"/>
              <a:t>Patcha</a:t>
            </a:r>
            <a:r>
              <a:rPr lang="en-US" altLang="en-US" dirty="0" smtClean="0"/>
              <a:t> and J.-M. Park. An overview of anomaly detection techniques: Existing solutions and latest technological trends. </a:t>
            </a:r>
            <a:r>
              <a:rPr lang="en-US" altLang="en-US" dirty="0" err="1" smtClean="0"/>
              <a:t>Comput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Netw</a:t>
            </a:r>
            <a:r>
              <a:rPr lang="en-US" altLang="en-US" dirty="0" smtClean="0"/>
              <a:t>., 51(12):3448{3470, 2007.</a:t>
            </a:r>
          </a:p>
          <a:p>
            <a:r>
              <a:rPr lang="en-US" altLang="en-US" dirty="0" smtClean="0"/>
              <a:t>W. </a:t>
            </a:r>
            <a:r>
              <a:rPr lang="en-US" altLang="en-US" dirty="0" err="1" smtClean="0"/>
              <a:t>Stefansky</a:t>
            </a:r>
            <a:r>
              <a:rPr lang="en-US" altLang="en-US" dirty="0" smtClean="0"/>
              <a:t>. Rejecting outliers in factorial designs. </a:t>
            </a:r>
            <a:r>
              <a:rPr lang="en-US" altLang="en-US" dirty="0" err="1" smtClean="0"/>
              <a:t>Technometrics</a:t>
            </a:r>
            <a:r>
              <a:rPr lang="en-US" altLang="en-US" dirty="0" smtClean="0"/>
              <a:t>, 14(2):469{479, 1972.</a:t>
            </a:r>
          </a:p>
          <a:p>
            <a:r>
              <a:rPr lang="en-US" altLang="en-US" dirty="0" smtClean="0"/>
              <a:t>X. Song, M. Wu, C. Jermaine, and S. </a:t>
            </a:r>
            <a:r>
              <a:rPr lang="en-US" altLang="en-US" dirty="0" err="1" smtClean="0"/>
              <a:t>Ranka</a:t>
            </a:r>
            <a:r>
              <a:rPr lang="en-US" altLang="en-US" dirty="0" smtClean="0"/>
              <a:t>. Conditional anomaly detection. IEEE Trans. on </a:t>
            </a:r>
            <a:r>
              <a:rPr lang="en-US" altLang="en-US" dirty="0" err="1" smtClean="0"/>
              <a:t>Knowl</a:t>
            </a:r>
            <a:r>
              <a:rPr lang="en-US" altLang="en-US" dirty="0" smtClean="0"/>
              <a:t>. and Data Eng., 19(5):631{645, 2007.</a:t>
            </a:r>
          </a:p>
          <a:p>
            <a:r>
              <a:rPr lang="en-US" altLang="en-US" dirty="0" smtClean="0"/>
              <a:t>Y. Tao, X. Xiao, and S. Zhou. Mining distance-based outliers from large databases in any metric space. KDD '06:</a:t>
            </a:r>
          </a:p>
          <a:p>
            <a:r>
              <a:rPr lang="en-US" altLang="en-US" dirty="0" smtClean="0"/>
              <a:t>N. Ye and Q. Chen. An anomaly detection technique based on a chi-square statistic for detecting intrusions into information systems. Quality and Reliability Engineering International, 2001.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27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Suspicious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en-US" altLang="zh-CN" dirty="0" smtClean="0"/>
              <a:t>havior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8275"/>
            <a:ext cx="9097538" cy="250975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387576" y="3356976"/>
            <a:ext cx="3024965" cy="14540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921263" y="3300762"/>
            <a:ext cx="982555" cy="4347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87763" y="2862451"/>
            <a:ext cx="26741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Social</a:t>
            </a:r>
            <a:r>
              <a:rPr lang="zh-CN" altLang="en-US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Link</a:t>
            </a:r>
            <a:r>
              <a:rPr lang="zh-CN" altLang="en-US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Farming</a:t>
            </a:r>
            <a:endParaRPr lang="en-US" sz="24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Meng</a:t>
            </a:r>
            <a:r>
              <a:rPr lang="zh-CN" altLang="en-US" sz="2400" dirty="0"/>
              <a:t> </a:t>
            </a:r>
            <a:r>
              <a:rPr lang="en-US" altLang="zh-CN" sz="2400" dirty="0"/>
              <a:t>Jiang,</a:t>
            </a:r>
            <a:r>
              <a:rPr lang="zh-CN" altLang="en-US" sz="2400" dirty="0"/>
              <a:t> </a:t>
            </a:r>
            <a:r>
              <a:rPr lang="en-US" altLang="zh-CN" sz="2400" dirty="0"/>
              <a:t>Peng</a:t>
            </a:r>
            <a:r>
              <a:rPr lang="zh-CN" altLang="en-US" sz="2400" dirty="0"/>
              <a:t> </a:t>
            </a:r>
            <a:r>
              <a:rPr lang="en-US" altLang="zh-CN" sz="2400" dirty="0"/>
              <a:t>Cui,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Christos</a:t>
            </a:r>
            <a:r>
              <a:rPr lang="zh-CN" altLang="en-US" sz="2400" dirty="0"/>
              <a:t> </a:t>
            </a:r>
            <a:r>
              <a:rPr lang="en-US" altLang="zh-CN" sz="2400" dirty="0" err="1"/>
              <a:t>Faloutsos</a:t>
            </a:r>
            <a:r>
              <a:rPr lang="en-US" altLang="zh-CN" sz="2400" dirty="0"/>
              <a:t>.</a:t>
            </a:r>
            <a:r>
              <a:rPr lang="zh-CN" altLang="en-US" sz="2400" dirty="0"/>
              <a:t> </a:t>
            </a:r>
            <a:r>
              <a:rPr lang="en-US" altLang="zh-CN" sz="2400" dirty="0"/>
              <a:t>“Suspicious</a:t>
            </a:r>
            <a:r>
              <a:rPr lang="zh-CN" altLang="en-US" sz="2400" dirty="0"/>
              <a:t> </a:t>
            </a:r>
            <a:r>
              <a:rPr lang="en-US" altLang="zh-CN" sz="2400" dirty="0"/>
              <a:t>behavior</a:t>
            </a:r>
            <a:r>
              <a:rPr lang="zh-CN" altLang="en-US" sz="2400" dirty="0"/>
              <a:t> </a:t>
            </a:r>
            <a:r>
              <a:rPr lang="en-US" altLang="zh-CN" sz="2400" dirty="0"/>
              <a:t>detection:</a:t>
            </a:r>
            <a:r>
              <a:rPr lang="zh-CN" altLang="en-US" sz="2400" dirty="0"/>
              <a:t> </a:t>
            </a:r>
            <a:r>
              <a:rPr lang="en-US" altLang="zh-CN" sz="2400" dirty="0"/>
              <a:t>current trends and future directions.”</a:t>
            </a:r>
            <a:r>
              <a:rPr lang="zh-CN" altLang="en-US" sz="2400" dirty="0"/>
              <a:t> </a:t>
            </a:r>
            <a:r>
              <a:rPr lang="en-US" altLang="zh-CN" sz="2400" b="1" dirty="0"/>
              <a:t>IEEE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Intelligent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Systems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2016.</a:t>
            </a:r>
            <a:r>
              <a:rPr lang="zh-CN" altLang="en-US" sz="2400" dirty="0"/>
              <a:t> </a:t>
            </a:r>
            <a:r>
              <a:rPr lang="en-US" altLang="zh-CN" sz="2400" dirty="0"/>
              <a:t>(Survey</a:t>
            </a:r>
            <a:r>
              <a:rPr lang="zh-CN" altLang="en-US" sz="2400" dirty="0"/>
              <a:t> </a:t>
            </a:r>
            <a:r>
              <a:rPr lang="en-US" altLang="zh-CN" sz="2400" dirty="0"/>
              <a:t>paper)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7726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Catching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Farming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647" y="1902387"/>
            <a:ext cx="5345206" cy="1772358"/>
          </a:xfrm>
          <a:prstGeom prst="rect">
            <a:avLst/>
          </a:prstGeom>
        </p:spPr>
      </p:pic>
      <p:pic>
        <p:nvPicPr>
          <p:cNvPr id="6" name="Picture 1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47" y="4227146"/>
            <a:ext cx="5364828" cy="196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4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</a:t>
            </a:r>
            <a:r>
              <a:rPr lang="en-US" dirty="0" smtClean="0"/>
              <a:t>Zombie Followers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16</a:t>
            </a:r>
            <a:endParaRPr lang="en-US" dirty="0"/>
          </a:p>
        </p:txBody>
      </p:sp>
      <p:pic>
        <p:nvPicPr>
          <p:cNvPr id="20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48378"/>
            <a:ext cx="4089417" cy="13559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588" y="3187753"/>
            <a:ext cx="382231" cy="43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87" y="3405987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86" y="3913581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86" y="4421175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86" y="2898393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00" y="2898393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9" y="3405987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9" y="3913581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" y="4421175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304" y="3694736"/>
            <a:ext cx="382231" cy="43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140" y="4202330"/>
            <a:ext cx="382231" cy="43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951" y="3445708"/>
            <a:ext cx="382231" cy="43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787" y="3953302"/>
            <a:ext cx="382231" cy="43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77" y="3187753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77" y="3695347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76" y="4202941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Notched Right Arrow 43"/>
          <p:cNvSpPr/>
          <p:nvPr/>
        </p:nvSpPr>
        <p:spPr>
          <a:xfrm>
            <a:off x="1534277" y="3843677"/>
            <a:ext cx="2137483" cy="322394"/>
          </a:xfrm>
          <a:prstGeom prst="notched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407906" y="3328806"/>
            <a:ext cx="2478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“Your</a:t>
            </a:r>
            <a:r>
              <a:rPr lang="zh-CN" altLang="en-US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b="1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zh-CN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est</a:t>
            </a:r>
            <a:r>
              <a:rPr lang="zh-CN" altLang="en-US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followers!”</a:t>
            </a:r>
            <a:endParaRPr lang="zh-CN" altLang="en-US" sz="1600" b="1" dirty="0" smtClean="0">
              <a:solidFill>
                <a:schemeClr val="accent1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“Delivery</a:t>
            </a:r>
            <a:r>
              <a:rPr lang="zh-CN" altLang="en-US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within</a:t>
            </a:r>
            <a:r>
              <a:rPr lang="zh-CN" altLang="en-US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1-2</a:t>
            </a:r>
            <a:r>
              <a:rPr lang="zh-CN" altLang="en-US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days”</a:t>
            </a:r>
            <a:endParaRPr lang="zh-CN" altLang="en-US" sz="1600" b="1" dirty="0">
              <a:solidFill>
                <a:schemeClr val="accent1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6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</a:t>
            </a:r>
            <a:r>
              <a:rPr lang="en-US" dirty="0" smtClean="0"/>
              <a:t>Zombie Followers</a:t>
            </a:r>
            <a:endParaRPr lang="en-US" dirty="0"/>
          </a:p>
        </p:txBody>
      </p:sp>
      <p:sp>
        <p:nvSpPr>
          <p:cNvPr id="48" name="Content Placeholder 47"/>
          <p:cNvSpPr>
            <a:spLocks noGrp="1"/>
          </p:cNvSpPr>
          <p:nvPr>
            <p:ph idx="1"/>
          </p:nvPr>
        </p:nvSpPr>
        <p:spPr>
          <a:xfrm>
            <a:off x="457200" y="1600200"/>
            <a:ext cx="4197059" cy="5257800"/>
          </a:xfrm>
        </p:spPr>
        <p:txBody>
          <a:bodyPr>
            <a:normAutofit/>
          </a:bodyPr>
          <a:lstStyle/>
          <a:p>
            <a:endParaRPr lang="zh-CN" altLang="en-US" sz="2000" dirty="0" smtClean="0"/>
          </a:p>
          <a:p>
            <a:endParaRPr lang="zh-CN" altLang="en-US" sz="2000" dirty="0"/>
          </a:p>
          <a:p>
            <a:endParaRPr lang="zh-CN" altLang="en-US" sz="2000" dirty="0" smtClean="0"/>
          </a:p>
          <a:p>
            <a:endParaRPr lang="zh-CN" altLang="en-US" sz="2000" dirty="0"/>
          </a:p>
          <a:p>
            <a:endParaRPr lang="zh-CN" altLang="en-US" sz="2000" dirty="0" smtClean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 smtClean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 smtClean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/>
              <a:t>Fake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account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detection</a:t>
            </a:r>
            <a:r>
              <a:rPr lang="zh-CN" altLang="en-US" sz="2000" dirty="0" smtClean="0"/>
              <a:t> 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Egele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and</a:t>
            </a:r>
            <a:r>
              <a:rPr lang="zh-CN" altLang="en-US" sz="1800" dirty="0" smtClean="0"/>
              <a:t> </a:t>
            </a:r>
            <a:r>
              <a:rPr lang="en-US" altLang="zh-CN" sz="1800" dirty="0" err="1" smtClean="0"/>
              <a:t>Stringhini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et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al.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NDSS’13;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Yang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and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Wilson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et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al.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TKDD’14;</a:t>
            </a:r>
            <a:r>
              <a:rPr lang="zh-CN" altLang="en-US" sz="1800" dirty="0" smtClean="0"/>
              <a:t> </a:t>
            </a:r>
            <a:r>
              <a:rPr lang="en-US" altLang="zh-CN" sz="1800" dirty="0" err="1"/>
              <a:t>Viswanath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and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Bashir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et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al.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USENIX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Security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Symposium’14]</a:t>
            </a:r>
            <a:endParaRPr lang="zh-CN" altLang="en-US" sz="18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16</a:t>
            </a:r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4760007" y="4738656"/>
            <a:ext cx="3579826" cy="457200"/>
          </a:xfrm>
          <a:prstGeom prst="bevel">
            <a:avLst>
              <a:gd name="adj" fmla="val 157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Learning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models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(classifiers)</a:t>
            </a:r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6307605" y="4296942"/>
            <a:ext cx="484632" cy="34572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6307605" y="5370624"/>
            <a:ext cx="484632" cy="34572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60007" y="5716350"/>
            <a:ext cx="35798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Poor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accuracy</a:t>
            </a: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serious</a:t>
            </a:r>
            <a:r>
              <a:rPr lang="zh-CN" altLang="en-US" sz="20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complaints</a:t>
            </a:r>
            <a:r>
              <a:rPr lang="zh-CN" altLang="en-US" sz="20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from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users)</a:t>
            </a:r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760007" y="2804343"/>
            <a:ext cx="1632713" cy="1636101"/>
          </a:xfrm>
          <a:prstGeom prst="ellipse">
            <a:avLst/>
          </a:prstGeom>
          <a:solidFill>
            <a:srgbClr val="91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Knowledge</a:t>
            </a:r>
            <a:r>
              <a:rPr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from</a:t>
            </a:r>
            <a:r>
              <a:rPr lang="zh-CN" altLang="en-US" sz="16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manual</a:t>
            </a:r>
            <a:r>
              <a:rPr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inspection:</a:t>
            </a:r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045" y="1415028"/>
            <a:ext cx="640080" cy="64008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267476" y="2049831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engineers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372" y="1251577"/>
            <a:ext cx="914400" cy="69936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776623" y="1891657"/>
            <a:ext cx="11258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roduct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managers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6310884" y="2546638"/>
            <a:ext cx="484632" cy="34572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20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1448378"/>
            <a:ext cx="4089417" cy="135596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194235" y="3113303"/>
            <a:ext cx="2145598" cy="914400"/>
          </a:xfrm>
          <a:prstGeom prst="rect">
            <a:avLst/>
          </a:prstGeom>
          <a:solidFill>
            <a:srgbClr val="9100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#</a:t>
            </a:r>
            <a:r>
              <a:rPr lang="en-US" altLang="zh-CN" dirty="0" err="1" smtClean="0"/>
              <a:t>followees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#followers,</a:t>
            </a:r>
            <a:r>
              <a:rPr lang="zh-CN" altLang="en-US" dirty="0" smtClean="0"/>
              <a:t> </a:t>
            </a:r>
            <a:r>
              <a:rPr lang="en-US" altLang="zh-CN" dirty="0" smtClean="0"/>
              <a:t>#tweets,</a:t>
            </a:r>
            <a:r>
              <a:rPr lang="zh-CN" altLang="en-US" dirty="0" smtClean="0"/>
              <a:t> </a:t>
            </a:r>
            <a:r>
              <a:rPr lang="en-US" altLang="zh-CN" dirty="0" smtClean="0"/>
              <a:t>#hashtags,</a:t>
            </a:r>
            <a:r>
              <a:rPr lang="zh-CN" altLang="en-US" dirty="0" smtClean="0"/>
              <a:t> </a:t>
            </a:r>
            <a:r>
              <a:rPr lang="en-US" altLang="zh-CN" dirty="0" smtClean="0"/>
              <a:t>#</a:t>
            </a:r>
            <a:r>
              <a:rPr lang="en-US" altLang="zh-CN" dirty="0" err="1" smtClean="0"/>
              <a:t>urls</a:t>
            </a:r>
            <a:r>
              <a:rPr lang="mr-IN" altLang="zh-CN" dirty="0" smtClean="0"/>
              <a:t>…</a:t>
            </a:r>
            <a:endParaRPr lang="en-US" dirty="0"/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588" y="3187753"/>
            <a:ext cx="382231" cy="43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87" y="3405987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86" y="3913581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86" y="4421175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86" y="2898393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00" y="2898393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9" y="3405987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9" y="3913581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" y="4421175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304" y="3694736"/>
            <a:ext cx="382231" cy="43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140" y="4202330"/>
            <a:ext cx="382231" cy="43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951" y="3445708"/>
            <a:ext cx="382231" cy="43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787" y="3953302"/>
            <a:ext cx="382231" cy="43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77" y="3187753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77" y="3695347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76" y="4202941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Notched Right Arrow 43"/>
          <p:cNvSpPr/>
          <p:nvPr/>
        </p:nvSpPr>
        <p:spPr>
          <a:xfrm>
            <a:off x="1534277" y="3843677"/>
            <a:ext cx="2137483" cy="322394"/>
          </a:xfrm>
          <a:prstGeom prst="notched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407906" y="3328806"/>
            <a:ext cx="2478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“Your</a:t>
            </a:r>
            <a:r>
              <a:rPr lang="zh-CN" altLang="en-US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b="1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zh-CN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est</a:t>
            </a:r>
            <a:r>
              <a:rPr lang="zh-CN" altLang="en-US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followers!”</a:t>
            </a:r>
            <a:endParaRPr lang="zh-CN" altLang="en-US" sz="1600" b="1" dirty="0" smtClean="0">
              <a:solidFill>
                <a:schemeClr val="accent1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“Delivery</a:t>
            </a:r>
            <a:r>
              <a:rPr lang="zh-CN" altLang="en-US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within</a:t>
            </a:r>
            <a:r>
              <a:rPr lang="zh-CN" altLang="en-US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1-2</a:t>
            </a:r>
            <a:r>
              <a:rPr lang="zh-CN" altLang="en-US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days”</a:t>
            </a:r>
            <a:endParaRPr lang="zh-CN" altLang="en-US" sz="1600" b="1" dirty="0">
              <a:solidFill>
                <a:schemeClr val="accent1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78"/>
            <a:ext cx="8278368" cy="635812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7421" y="1"/>
            <a:ext cx="1528549" cy="14330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7421" y="1433015"/>
            <a:ext cx="1528549" cy="3548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63088" y="825689"/>
            <a:ext cx="857534" cy="4435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20622" y="825689"/>
            <a:ext cx="857534" cy="4435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64461" y="118084"/>
            <a:ext cx="64209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Is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this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account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zombie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follower???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88347" y="825689"/>
            <a:ext cx="1438746" cy="4435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43490" y="862799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tweet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29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18</a:t>
            </a:r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72955" y="1498167"/>
            <a:ext cx="3774358" cy="31584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Large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(“who-follows-whom”)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graphs</a:t>
            </a:r>
            <a:endParaRPr lang="zh-CN" altLang="en-US" dirty="0" smtClean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zh-CN" altLang="en-US" dirty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zh-CN" altLang="en-US" dirty="0" smtClean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zh-CN" altLang="en-US" dirty="0" smtClean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zh-CN" altLang="en-US" sz="2000" dirty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zh-CN" altLang="en-US" sz="2000" dirty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769492" y="3513199"/>
            <a:ext cx="2781283" cy="1019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Knowledge</a:t>
            </a:r>
            <a:r>
              <a:rPr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of</a:t>
            </a:r>
            <a:r>
              <a:rPr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differences</a:t>
            </a:r>
            <a:r>
              <a:rPr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between</a:t>
            </a:r>
            <a:r>
              <a:rPr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normal</a:t>
            </a:r>
            <a:r>
              <a:rPr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and</a:t>
            </a:r>
            <a:r>
              <a:rPr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zombie</a:t>
            </a:r>
            <a:r>
              <a:rPr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followers</a:t>
            </a:r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38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18</a:t>
            </a:r>
            <a:endParaRPr lang="en-US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4217402" y="1417638"/>
            <a:ext cx="4469398" cy="1680227"/>
          </a:xfrm>
          <a:prstGeom prst="ellipse">
            <a:avLst/>
          </a:prstGeom>
          <a:solidFill>
            <a:schemeClr val="accent6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Behavioral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theory</a:t>
            </a: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(Think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what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they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have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to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do,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not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what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they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can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do!)</a:t>
            </a: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72955" y="1498167"/>
            <a:ext cx="3774358" cy="31584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Large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(“who-follows-whom”)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graphs</a:t>
            </a:r>
            <a:endParaRPr lang="zh-CN" altLang="en-US" dirty="0" smtClean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zh-CN" altLang="en-US" dirty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zh-CN" altLang="en-US" dirty="0" smtClean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zh-CN" altLang="en-US" dirty="0" smtClean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zh-CN" altLang="en-US" sz="2000" dirty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zh-CN" altLang="en-US" sz="2000" dirty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769492" y="3513199"/>
            <a:ext cx="2781283" cy="1019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Knowledge</a:t>
            </a:r>
            <a:r>
              <a:rPr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of</a:t>
            </a:r>
            <a:r>
              <a:rPr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differences</a:t>
            </a:r>
            <a:r>
              <a:rPr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between</a:t>
            </a:r>
            <a:r>
              <a:rPr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normal</a:t>
            </a:r>
            <a:r>
              <a:rPr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and</a:t>
            </a:r>
            <a:r>
              <a:rPr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zombie</a:t>
            </a:r>
            <a:r>
              <a:rPr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followers</a:t>
            </a:r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769" y="4491164"/>
            <a:ext cx="382231" cy="43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968" y="4709398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967" y="5216992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967" y="5724586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967" y="4201804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81" y="4201804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80" y="4709398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80" y="5216992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9" y="5724586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485" y="4998147"/>
            <a:ext cx="382231" cy="43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321" y="5505741"/>
            <a:ext cx="382231" cy="43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132" y="4749119"/>
            <a:ext cx="382231" cy="43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968" y="5256713"/>
            <a:ext cx="382231" cy="43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358" y="4491164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358" y="4998758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357" y="5506352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Notched Right Arrow 24"/>
          <p:cNvSpPr/>
          <p:nvPr/>
        </p:nvSpPr>
        <p:spPr>
          <a:xfrm>
            <a:off x="5484458" y="5147088"/>
            <a:ext cx="2137483" cy="322394"/>
          </a:xfrm>
          <a:prstGeom prst="notched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58087" y="4632217"/>
            <a:ext cx="2478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“Your</a:t>
            </a:r>
            <a:r>
              <a:rPr lang="zh-CN" altLang="en-US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b="1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zh-CN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est</a:t>
            </a:r>
            <a:r>
              <a:rPr lang="zh-CN" altLang="en-US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followers!”</a:t>
            </a:r>
            <a:endParaRPr lang="zh-CN" altLang="en-US" sz="1600" b="1" dirty="0" smtClean="0">
              <a:solidFill>
                <a:schemeClr val="accent1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“Delivery</a:t>
            </a:r>
            <a:r>
              <a:rPr lang="zh-CN" altLang="en-US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within</a:t>
            </a:r>
            <a:r>
              <a:rPr lang="zh-CN" altLang="en-US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1-2</a:t>
            </a:r>
            <a:r>
              <a:rPr lang="zh-CN" altLang="en-US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days”</a:t>
            </a:r>
            <a:endParaRPr lang="zh-CN" altLang="en-US" sz="1600" b="1" dirty="0">
              <a:solidFill>
                <a:schemeClr val="accent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87710" y="6150990"/>
            <a:ext cx="3978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910012"/>
                </a:solidFill>
              </a:rPr>
              <a:t>Consistently</a:t>
            </a:r>
            <a:r>
              <a:rPr lang="zh-CN" altLang="en-US" b="1" dirty="0">
                <a:solidFill>
                  <a:srgbClr val="910012"/>
                </a:solidFill>
              </a:rPr>
              <a:t> </a:t>
            </a:r>
            <a:r>
              <a:rPr lang="en-US" altLang="zh-CN" b="1" dirty="0" smtClean="0">
                <a:solidFill>
                  <a:srgbClr val="910012"/>
                </a:solidFill>
              </a:rPr>
              <a:t>Connecting</a:t>
            </a:r>
            <a:r>
              <a:rPr lang="zh-CN" altLang="en-US" b="1" dirty="0" smtClean="0">
                <a:solidFill>
                  <a:srgbClr val="910012"/>
                </a:solidFill>
              </a:rPr>
              <a:t> </a:t>
            </a:r>
            <a:r>
              <a:rPr lang="en-US" altLang="zh-CN" b="1" dirty="0">
                <a:solidFill>
                  <a:srgbClr val="910012"/>
                </a:solidFill>
              </a:rPr>
              <a:t>to</a:t>
            </a:r>
            <a:r>
              <a:rPr lang="zh-CN" altLang="en-US" b="1" dirty="0">
                <a:solidFill>
                  <a:srgbClr val="910012"/>
                </a:solidFill>
              </a:rPr>
              <a:t> </a:t>
            </a:r>
            <a:r>
              <a:rPr lang="en-US" altLang="zh-CN" b="1" dirty="0" smtClean="0">
                <a:solidFill>
                  <a:srgbClr val="910012"/>
                </a:solidFill>
              </a:rPr>
              <a:t>Customers</a:t>
            </a:r>
            <a:endParaRPr lang="en-US" b="1" dirty="0">
              <a:solidFill>
                <a:srgbClr val="9100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1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>
              <a:lnSpc>
                <a:spcPct val="120000"/>
              </a:lnSpc>
            </a:pPr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Concepts</a:t>
            </a:r>
            <a:endParaRPr lang="en-US" altLang="en-US" dirty="0"/>
          </a:p>
          <a:p>
            <a:pPr marL="533400" indent="-533400">
              <a:lnSpc>
                <a:spcPct val="120000"/>
              </a:lnSpc>
            </a:pPr>
            <a:r>
              <a:rPr lang="en-US" altLang="en-US" dirty="0"/>
              <a:t>Outlier Detection Methods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en-US" dirty="0"/>
              <a:t>Statistical Approaches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en-US" b="1" dirty="0" smtClean="0"/>
              <a:t>Clustering-Base</a:t>
            </a:r>
            <a:r>
              <a:rPr lang="en-US" altLang="zh-CN" b="1" dirty="0" smtClean="0"/>
              <a:t>d</a:t>
            </a:r>
            <a:r>
              <a:rPr lang="en-US" altLang="en-US" b="1" dirty="0" smtClean="0"/>
              <a:t> </a:t>
            </a:r>
            <a:r>
              <a:rPr lang="en-US" altLang="en-US" b="1" dirty="0"/>
              <a:t>Approaches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en-US" dirty="0" smtClean="0"/>
              <a:t>Classification</a:t>
            </a:r>
            <a:r>
              <a:rPr lang="en-US" altLang="zh-CN" dirty="0" smtClean="0"/>
              <a:t>-Based</a:t>
            </a:r>
            <a:r>
              <a:rPr lang="en-US" altLang="en-US" dirty="0" smtClean="0"/>
              <a:t> </a:t>
            </a:r>
            <a:r>
              <a:rPr lang="en-US" altLang="en-US" dirty="0"/>
              <a:t>Approaches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18</a:t>
            </a:r>
            <a:endParaRPr lang="en-US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4217402" y="1417638"/>
            <a:ext cx="4469398" cy="1680227"/>
          </a:xfrm>
          <a:prstGeom prst="ellipse">
            <a:avLst/>
          </a:prstGeom>
          <a:solidFill>
            <a:schemeClr val="accent6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Behavioral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theory</a:t>
            </a: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(Think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what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they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have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to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do,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not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what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they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can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do!)</a:t>
            </a: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217402" y="2473587"/>
            <a:ext cx="4469398" cy="1699972"/>
          </a:xfrm>
          <a:prstGeom prst="ellipse">
            <a:avLst/>
          </a:prstGeom>
          <a:solidFill>
            <a:schemeClr val="accent4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zh-CN" altLang="en-US" sz="2000" dirty="0"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Observation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from</a:t>
            </a:r>
            <a:endParaRPr lang="zh-CN" altLang="en-US" sz="2000" dirty="0"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the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graph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data</a:t>
            </a:r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72955" y="1498167"/>
            <a:ext cx="3774358" cy="31584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Large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(“who-follows-whom”)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graphs</a:t>
            </a:r>
            <a:endParaRPr lang="zh-CN" altLang="en-US" dirty="0" smtClean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zh-CN" altLang="en-US" dirty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zh-CN" altLang="en-US" dirty="0" smtClean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zh-CN" altLang="en-US" dirty="0" smtClean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zh-CN" altLang="en-US" sz="2000" dirty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zh-CN" altLang="en-US" sz="2000" dirty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Oval 8"/>
          <p:cNvSpPr>
            <a:spLocks/>
          </p:cNvSpPr>
          <p:nvPr/>
        </p:nvSpPr>
        <p:spPr>
          <a:xfrm>
            <a:off x="4815450" y="2473587"/>
            <a:ext cx="3273301" cy="624278"/>
          </a:xfrm>
          <a:prstGeom prst="ellipse">
            <a:avLst/>
          </a:prstGeom>
          <a:solidFill>
            <a:srgbClr val="91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Distort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the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graph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structure?</a:t>
            </a:r>
            <a:endParaRPr lang="en-US" sz="12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769492" y="3513199"/>
            <a:ext cx="2781283" cy="1019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Knowledge</a:t>
            </a:r>
            <a:r>
              <a:rPr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of</a:t>
            </a:r>
            <a:r>
              <a:rPr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differences</a:t>
            </a:r>
            <a:r>
              <a:rPr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between</a:t>
            </a:r>
            <a:r>
              <a:rPr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normal</a:t>
            </a:r>
            <a:r>
              <a:rPr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and</a:t>
            </a:r>
            <a:r>
              <a:rPr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zombie</a:t>
            </a:r>
            <a:r>
              <a:rPr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followers</a:t>
            </a:r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35" name="Picture 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769" y="4491164"/>
            <a:ext cx="382231" cy="43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968" y="4709398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967" y="5216992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967" y="5724586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967" y="4201804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81" y="4201804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80" y="4709398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80" y="5216992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9" y="5724586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485" y="4998147"/>
            <a:ext cx="382231" cy="43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321" y="5505741"/>
            <a:ext cx="382231" cy="43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132" y="4749119"/>
            <a:ext cx="382231" cy="43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968" y="5256713"/>
            <a:ext cx="382231" cy="43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358" y="4491164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358" y="4998758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357" y="5506352"/>
            <a:ext cx="324923" cy="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Notched Right Arrow 50"/>
          <p:cNvSpPr/>
          <p:nvPr/>
        </p:nvSpPr>
        <p:spPr>
          <a:xfrm>
            <a:off x="5484458" y="5147088"/>
            <a:ext cx="2137483" cy="322394"/>
          </a:xfrm>
          <a:prstGeom prst="notched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358087" y="4632217"/>
            <a:ext cx="2478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“Your</a:t>
            </a:r>
            <a:r>
              <a:rPr lang="zh-CN" altLang="en-US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b="1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zh-CN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est</a:t>
            </a:r>
            <a:r>
              <a:rPr lang="zh-CN" altLang="en-US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followers!”</a:t>
            </a:r>
            <a:endParaRPr lang="zh-CN" altLang="en-US" sz="1600" b="1" dirty="0" smtClean="0">
              <a:solidFill>
                <a:schemeClr val="accent1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“Delivery</a:t>
            </a:r>
            <a:r>
              <a:rPr lang="zh-CN" altLang="en-US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within</a:t>
            </a:r>
            <a:r>
              <a:rPr lang="zh-CN" altLang="en-US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1-2</a:t>
            </a:r>
            <a:r>
              <a:rPr lang="zh-CN" altLang="en-US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b="1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days”</a:t>
            </a:r>
            <a:endParaRPr lang="zh-CN" altLang="en-US" sz="1600" b="1" dirty="0">
              <a:solidFill>
                <a:schemeClr val="accent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87710" y="6150990"/>
            <a:ext cx="3978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910012"/>
                </a:solidFill>
              </a:rPr>
              <a:t>Consistently</a:t>
            </a:r>
            <a:r>
              <a:rPr lang="zh-CN" altLang="en-US" b="1" dirty="0">
                <a:solidFill>
                  <a:srgbClr val="910012"/>
                </a:solidFill>
              </a:rPr>
              <a:t> </a:t>
            </a:r>
            <a:r>
              <a:rPr lang="en-US" altLang="zh-CN" b="1" dirty="0" smtClean="0">
                <a:solidFill>
                  <a:srgbClr val="910012"/>
                </a:solidFill>
              </a:rPr>
              <a:t>Connecting</a:t>
            </a:r>
            <a:r>
              <a:rPr lang="zh-CN" altLang="en-US" b="1" dirty="0" smtClean="0">
                <a:solidFill>
                  <a:srgbClr val="910012"/>
                </a:solidFill>
              </a:rPr>
              <a:t> </a:t>
            </a:r>
            <a:r>
              <a:rPr lang="en-US" altLang="zh-CN" b="1" dirty="0">
                <a:solidFill>
                  <a:srgbClr val="910012"/>
                </a:solidFill>
              </a:rPr>
              <a:t>to</a:t>
            </a:r>
            <a:r>
              <a:rPr lang="zh-CN" altLang="en-US" b="1" dirty="0">
                <a:solidFill>
                  <a:srgbClr val="910012"/>
                </a:solidFill>
              </a:rPr>
              <a:t> </a:t>
            </a:r>
            <a:r>
              <a:rPr lang="en-US" altLang="zh-CN" b="1" dirty="0" smtClean="0">
                <a:solidFill>
                  <a:srgbClr val="910012"/>
                </a:solidFill>
              </a:rPr>
              <a:t>Customers</a:t>
            </a:r>
            <a:endParaRPr lang="en-US" b="1" dirty="0">
              <a:solidFill>
                <a:srgbClr val="9100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18</a:t>
            </a:r>
            <a:endParaRPr lang="en-US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4217402" y="1417638"/>
            <a:ext cx="4469398" cy="1680227"/>
          </a:xfrm>
          <a:prstGeom prst="ellipse">
            <a:avLst/>
          </a:prstGeom>
          <a:solidFill>
            <a:schemeClr val="accent6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Behavioral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theory</a:t>
            </a: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(Think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what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they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have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to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do,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not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what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they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can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do!)</a:t>
            </a: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217402" y="2473587"/>
            <a:ext cx="4469398" cy="1699972"/>
          </a:xfrm>
          <a:prstGeom prst="ellipse">
            <a:avLst/>
          </a:prstGeom>
          <a:solidFill>
            <a:schemeClr val="accent4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zh-CN" altLang="en-US" sz="2000" dirty="0"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Observation</a:t>
            </a:r>
            <a:r>
              <a:rPr lang="zh-CN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from</a:t>
            </a:r>
            <a:endParaRPr lang="zh-CN" altLang="en-US" sz="2000" dirty="0"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the</a:t>
            </a:r>
            <a:r>
              <a:rPr lang="zh-CN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graph</a:t>
            </a:r>
            <a:r>
              <a:rPr lang="zh-CN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data</a:t>
            </a:r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72955" y="1498167"/>
            <a:ext cx="3774358" cy="31584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Large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(“who-follows-whom”)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graphs</a:t>
            </a:r>
            <a:endParaRPr lang="zh-CN" altLang="en-US" dirty="0" smtClean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zh-CN" altLang="en-US" dirty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zh-CN" altLang="en-US" dirty="0" smtClean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zh-CN" altLang="en-US" dirty="0" smtClean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zh-CN" altLang="en-US" sz="2000" dirty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zh-CN" altLang="en-US" sz="2000" dirty="0"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Bent Arrow 7"/>
          <p:cNvSpPr/>
          <p:nvPr/>
        </p:nvSpPr>
        <p:spPr>
          <a:xfrm rot="5400000" flipV="1">
            <a:off x="3435583" y="3617430"/>
            <a:ext cx="2349180" cy="542125"/>
          </a:xfrm>
          <a:prstGeom prst="bentArrow">
            <a:avLst/>
          </a:prstGeom>
          <a:solidFill>
            <a:srgbClr val="9100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>
            <a:spLocks/>
          </p:cNvSpPr>
          <p:nvPr/>
        </p:nvSpPr>
        <p:spPr>
          <a:xfrm>
            <a:off x="4815450" y="2473587"/>
            <a:ext cx="3273301" cy="624278"/>
          </a:xfrm>
          <a:prstGeom prst="ellipse">
            <a:avLst/>
          </a:prstGeom>
          <a:solidFill>
            <a:srgbClr val="91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Distort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the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graph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structure?</a:t>
            </a:r>
            <a:endParaRPr lang="en-US" sz="12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Bevel 10"/>
          <p:cNvSpPr/>
          <p:nvPr/>
        </p:nvSpPr>
        <p:spPr>
          <a:xfrm>
            <a:off x="1809124" y="5082782"/>
            <a:ext cx="5157262" cy="457200"/>
          </a:xfrm>
          <a:prstGeom prst="bevel">
            <a:avLst>
              <a:gd name="adj" fmla="val 15755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Algorithm: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atching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zombie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followers</a:t>
            </a:r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941201" y="4727207"/>
            <a:ext cx="484632" cy="345726"/>
          </a:xfrm>
          <a:prstGeom prst="downArrow">
            <a:avLst/>
          </a:prstGeom>
          <a:solidFill>
            <a:srgbClr val="91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3794370" y="5659992"/>
            <a:ext cx="484632" cy="345726"/>
          </a:xfrm>
          <a:prstGeom prst="downArrow">
            <a:avLst/>
          </a:prstGeom>
          <a:solidFill>
            <a:srgbClr val="91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20012" y="6005718"/>
            <a:ext cx="16612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mtClean="0">
                <a:latin typeface="Corbel" charset="0"/>
                <a:ea typeface="Corbel" charset="0"/>
                <a:cs typeface="Corbel" charset="0"/>
              </a:rPr>
              <a:t>Performance?</a:t>
            </a:r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792877" y="2464939"/>
            <a:ext cx="2781283" cy="2067859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769492" y="3513199"/>
            <a:ext cx="2781283" cy="1019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Knowledge</a:t>
            </a:r>
            <a:r>
              <a:rPr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of</a:t>
            </a:r>
            <a:r>
              <a:rPr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differences</a:t>
            </a:r>
            <a:r>
              <a:rPr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between</a:t>
            </a:r>
            <a:r>
              <a:rPr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normal</a:t>
            </a:r>
            <a:r>
              <a:rPr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and</a:t>
            </a:r>
            <a:r>
              <a:rPr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zombie</a:t>
            </a:r>
            <a:r>
              <a:rPr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latin typeface="Corbel" charset="0"/>
                <a:ea typeface="Corbel" charset="0"/>
                <a:cs typeface="Corbel" charset="0"/>
              </a:rPr>
              <a:t>followers</a:t>
            </a:r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6" name="Down Arrow 15"/>
          <p:cNvSpPr/>
          <p:nvPr/>
        </p:nvSpPr>
        <p:spPr>
          <a:xfrm rot="10800000">
            <a:off x="2099953" y="2641167"/>
            <a:ext cx="167130" cy="848472"/>
          </a:xfrm>
          <a:prstGeom prst="downArrow">
            <a:avLst/>
          </a:prstGeom>
          <a:solidFill>
            <a:srgbClr val="91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9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Out-Degree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Distributions: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Power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Law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Expected</a:t>
            </a:r>
            <a:endParaRPr lang="en-US" sz="32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sz="2800" dirty="0" smtClean="0"/>
              <a:t>Power-law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distributions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networks</a:t>
            </a:r>
            <a:r>
              <a:rPr lang="zh-CN" altLang="en-US" sz="2800" dirty="0" smtClean="0"/>
              <a:t> 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Faloutsos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SIGCOMM’99;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Chung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PNAS’02]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19</a:t>
            </a:r>
            <a:endParaRPr lang="en-US" dirty="0"/>
          </a:p>
        </p:txBody>
      </p:sp>
      <p:pic>
        <p:nvPicPr>
          <p:cNvPr id="5" name="Picture 10" descr="http://konect.uni-koblenz.de/img/degree.u.dblp-auth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70" y="2342955"/>
            <a:ext cx="2700000" cy="21022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11874" y="4482824"/>
            <a:ext cx="347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[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konect.uni-koblenz.de/networks/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]</a:t>
            </a:r>
          </a:p>
        </p:txBody>
      </p:sp>
      <p:pic>
        <p:nvPicPr>
          <p:cNvPr id="7" name="Picture 6" descr="http://konect.uni-koblenz.de/img/degree.u.flickr-grow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579" y="2324174"/>
            <a:ext cx="2700000" cy="21210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konect.uni-koblenz.de/img/degree.v.twit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497" y="2342955"/>
            <a:ext cx="2700000" cy="2116484"/>
          </a:xfrm>
          <a:prstGeom prst="rect">
            <a:avLst/>
          </a:prstGeom>
          <a:noFill/>
          <a:effectLst>
            <a:glow rad="63500">
              <a:srgbClr val="FF0000"/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表格 4"/>
          <p:cNvGraphicFramePr>
            <a:graphicFrameLocks noGrp="1"/>
          </p:cNvGraphicFramePr>
          <p:nvPr>
            <p:extLst/>
          </p:nvPr>
        </p:nvGraphicFramePr>
        <p:xfrm>
          <a:off x="241866" y="1647825"/>
          <a:ext cx="8444934" cy="2834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4978"/>
                <a:gridCol w="2814978"/>
                <a:gridCol w="2814978"/>
              </a:tblGrid>
              <a:tr h="658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DBLP</a:t>
                      </a:r>
                      <a:endParaRPr lang="zh-CN" altLang="en-US" b="1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Author</a:t>
                      </a:r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-publication</a:t>
                      </a:r>
                      <a:endParaRPr lang="zh-CN" altLang="en-US" dirty="0" smtClean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Flickr</a:t>
                      </a:r>
                      <a:endParaRPr lang="zh-CN" altLang="en-US" b="1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User</a:t>
                      </a:r>
                      <a:r>
                        <a:rPr lang="en-US" altLang="zh-CN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-user</a:t>
                      </a:r>
                      <a:endParaRPr lang="zh-CN" altLang="en-US" b="0" dirty="0" smtClean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Twitter</a:t>
                      </a:r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Who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-follows-whom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76580"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pPr algn="ctr"/>
                      <a:endParaRPr lang="en-US" altLang="zh-CN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pPr algn="ctr"/>
                      <a:endParaRPr lang="en-US" altLang="zh-CN" dirty="0" smtClean="0"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pPr algn="ctr"/>
                      <a:endParaRPr lang="zh-CN" altLang="en-US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4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6320"/>
            <a:ext cx="4680000" cy="4680000"/>
          </a:xfrm>
          <a:prstGeom prst="rect">
            <a:avLst/>
          </a:prstGeom>
        </p:spPr>
      </p:pic>
      <p:cxnSp>
        <p:nvCxnSpPr>
          <p:cNvPr id="6" name="Straight Connector 10"/>
          <p:cNvCxnSpPr/>
          <p:nvPr/>
        </p:nvCxnSpPr>
        <p:spPr>
          <a:xfrm>
            <a:off x="2356019" y="3288646"/>
            <a:ext cx="900254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1"/>
          <p:cNvCxnSpPr/>
          <p:nvPr/>
        </p:nvCxnSpPr>
        <p:spPr>
          <a:xfrm>
            <a:off x="2356019" y="2712501"/>
            <a:ext cx="900254" cy="638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2"/>
          <p:cNvCxnSpPr/>
          <p:nvPr/>
        </p:nvCxnSpPr>
        <p:spPr>
          <a:xfrm>
            <a:off x="2924810" y="2718888"/>
            <a:ext cx="0" cy="569758"/>
          </a:xfrm>
          <a:prstGeom prst="line">
            <a:avLst/>
          </a:prstGeom>
          <a:ln w="25400">
            <a:solidFill>
              <a:srgbClr val="00B0F0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4"/>
          <p:cNvSpPr/>
          <p:nvPr/>
        </p:nvSpPr>
        <p:spPr>
          <a:xfrm>
            <a:off x="3255843" y="3027130"/>
            <a:ext cx="1138453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00B0F0"/>
                </a:solidFill>
                <a:latin typeface="Corbel" charset="0"/>
                <a:ea typeface="Corbel" charset="0"/>
                <a:cs typeface="Corbel" charset="0"/>
              </a:rPr>
              <a:t>0.41M</a:t>
            </a:r>
            <a:endParaRPr lang="en-US" sz="2800" dirty="0">
              <a:solidFill>
                <a:srgbClr val="00B0F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Rectangle 15"/>
          <p:cNvSpPr/>
          <p:nvPr/>
        </p:nvSpPr>
        <p:spPr>
          <a:xfrm>
            <a:off x="3287684" y="2423068"/>
            <a:ext cx="1045094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00B0F0"/>
                </a:solidFill>
                <a:latin typeface="Corbel" charset="0"/>
                <a:ea typeface="Corbel" charset="0"/>
                <a:cs typeface="Corbel" charset="0"/>
              </a:rPr>
              <a:t>3.17M</a:t>
            </a:r>
            <a:endParaRPr lang="en-US" sz="2800" dirty="0">
              <a:solidFill>
                <a:srgbClr val="00B0F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11" name="Straight Connector 16"/>
          <p:cNvCxnSpPr/>
          <p:nvPr/>
        </p:nvCxnSpPr>
        <p:spPr>
          <a:xfrm flipH="1">
            <a:off x="2344271" y="3393722"/>
            <a:ext cx="11748" cy="25592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7"/>
          <p:cNvSpPr/>
          <p:nvPr/>
        </p:nvSpPr>
        <p:spPr>
          <a:xfrm>
            <a:off x="2344271" y="5367226"/>
            <a:ext cx="949299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00B0F0"/>
                </a:solidFill>
                <a:latin typeface="Corbel" charset="0"/>
                <a:ea typeface="Corbel" charset="0"/>
                <a:cs typeface="Corbel" charset="0"/>
              </a:rPr>
              <a:t>d=20</a:t>
            </a:r>
            <a:endParaRPr lang="en-US" sz="2800" dirty="0">
              <a:solidFill>
                <a:srgbClr val="00B0F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13" name="Picture 2" descr="Twitter bird logo 2012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98" y="1534657"/>
            <a:ext cx="888889" cy="72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23"/>
          <p:cNvSpPr/>
          <p:nvPr/>
        </p:nvSpPr>
        <p:spPr>
          <a:xfrm>
            <a:off x="1644165" y="1485215"/>
            <a:ext cx="11360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charset="0"/>
                <a:ea typeface="Corbel" charset="0"/>
                <a:cs typeface="Corbel" charset="0"/>
              </a:rPr>
              <a:t>2009</a:t>
            </a:r>
            <a:endParaRPr lang="zh-CN" alt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04923" y="1528353"/>
            <a:ext cx="944489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00B0F0"/>
                </a:solidFill>
                <a:latin typeface="Corbel" charset="0"/>
                <a:ea typeface="Corbel" charset="0"/>
                <a:cs typeface="Corbel" charset="0"/>
              </a:rPr>
              <a:t>41M</a:t>
            </a:r>
            <a:endParaRPr lang="en-US" sz="3200" dirty="0">
              <a:solidFill>
                <a:srgbClr val="00B0F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16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17" y="2186320"/>
            <a:ext cx="4680000" cy="4680000"/>
          </a:xfrm>
          <a:prstGeom prst="rect">
            <a:avLst/>
          </a:prstGeom>
        </p:spPr>
      </p:pic>
      <p:cxnSp>
        <p:nvCxnSpPr>
          <p:cNvPr id="17" name="Straight Connector 5"/>
          <p:cNvCxnSpPr/>
          <p:nvPr/>
        </p:nvCxnSpPr>
        <p:spPr>
          <a:xfrm>
            <a:off x="7776130" y="3448645"/>
            <a:ext cx="1247523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"/>
          <p:cNvCxnSpPr/>
          <p:nvPr/>
        </p:nvCxnSpPr>
        <p:spPr>
          <a:xfrm>
            <a:off x="7734257" y="3028428"/>
            <a:ext cx="1247523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7"/>
          <p:cNvCxnSpPr/>
          <p:nvPr/>
        </p:nvCxnSpPr>
        <p:spPr>
          <a:xfrm>
            <a:off x="8358018" y="2999085"/>
            <a:ext cx="0" cy="472585"/>
          </a:xfrm>
          <a:prstGeom prst="line">
            <a:avLst/>
          </a:prstGeom>
          <a:ln w="25400">
            <a:solidFill>
              <a:srgbClr val="0070C0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8"/>
          <p:cNvSpPr/>
          <p:nvPr/>
        </p:nvSpPr>
        <p:spPr>
          <a:xfrm>
            <a:off x="7985916" y="3465208"/>
            <a:ext cx="1151277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0070C0"/>
                </a:solidFill>
                <a:latin typeface="Corbel" charset="0"/>
                <a:ea typeface="Corbel" charset="0"/>
                <a:cs typeface="Corbel" charset="0"/>
              </a:rPr>
              <a:t>0.44M</a:t>
            </a:r>
            <a:endParaRPr lang="en-US" sz="2800" dirty="0">
              <a:solidFill>
                <a:srgbClr val="0070C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7881573" y="2496927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0070C0"/>
                </a:solidFill>
                <a:latin typeface="Corbel" charset="0"/>
                <a:ea typeface="Corbel" charset="0"/>
                <a:cs typeface="Corbel" charset="0"/>
              </a:rPr>
              <a:t>1.91M</a:t>
            </a:r>
            <a:endParaRPr lang="en-US" sz="2800" dirty="0">
              <a:solidFill>
                <a:srgbClr val="0070C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22" name="Straight Connector 10"/>
          <p:cNvCxnSpPr/>
          <p:nvPr/>
        </p:nvCxnSpPr>
        <p:spPr>
          <a:xfrm>
            <a:off x="7712650" y="3471670"/>
            <a:ext cx="0" cy="248127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1"/>
          <p:cNvSpPr/>
          <p:nvPr/>
        </p:nvSpPr>
        <p:spPr>
          <a:xfrm>
            <a:off x="7712650" y="5368167"/>
            <a:ext cx="960519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0070C0"/>
                </a:solidFill>
                <a:latin typeface="Corbel" charset="0"/>
                <a:ea typeface="Corbel" charset="0"/>
                <a:cs typeface="Corbel" charset="0"/>
              </a:rPr>
              <a:t>d=64</a:t>
            </a:r>
            <a:endParaRPr lang="en-US" sz="2800" dirty="0">
              <a:solidFill>
                <a:srgbClr val="0070C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4" name="矩形 33"/>
          <p:cNvSpPr/>
          <p:nvPr/>
        </p:nvSpPr>
        <p:spPr>
          <a:xfrm>
            <a:off x="5948916" y="1535969"/>
            <a:ext cx="10992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charset="0"/>
                <a:ea typeface="Corbel" charset="0"/>
                <a:cs typeface="Corbel" charset="0"/>
              </a:rPr>
              <a:t>2011</a:t>
            </a:r>
            <a:endParaRPr lang="zh-CN" altLang="en-US" sz="36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5" name="Rectangle 15"/>
          <p:cNvSpPr/>
          <p:nvPr/>
        </p:nvSpPr>
        <p:spPr>
          <a:xfrm>
            <a:off x="7352326" y="1537320"/>
            <a:ext cx="1058495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0070C0"/>
                </a:solidFill>
                <a:latin typeface="Corbel" charset="0"/>
                <a:ea typeface="Corbel" charset="0"/>
                <a:cs typeface="Corbel" charset="0"/>
              </a:rPr>
              <a:t>117M</a:t>
            </a:r>
            <a:endParaRPr lang="en-US" sz="3200" dirty="0">
              <a:solidFill>
                <a:srgbClr val="0070C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26" name="Picture 2" descr="http://image.51wp.com/uploads/120413/3-1204132122241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54" y="150993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Spikes!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3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sz="2600" dirty="0" smtClean="0"/>
          </a:p>
          <a:p>
            <a:pPr marL="0" indent="0">
              <a:buNone/>
            </a:pPr>
            <a:endParaRPr lang="zh-CN" altLang="en-US" sz="2600" dirty="0"/>
          </a:p>
          <a:p>
            <a:pPr marL="0" indent="0">
              <a:buNone/>
            </a:pPr>
            <a:endParaRPr lang="zh-CN" altLang="en-US" sz="2600" dirty="0" smtClean="0"/>
          </a:p>
          <a:p>
            <a:pPr marL="0" indent="0">
              <a:buNone/>
            </a:pPr>
            <a:endParaRPr lang="zh-CN" altLang="en-US" sz="2600" dirty="0"/>
          </a:p>
          <a:p>
            <a:pPr marL="0" indent="0">
              <a:buNone/>
            </a:pPr>
            <a:endParaRPr lang="zh-CN" altLang="en-US" sz="2600" dirty="0"/>
          </a:p>
          <a:p>
            <a:pPr marL="0" indent="0">
              <a:buNone/>
            </a:pPr>
            <a:endParaRPr lang="zh-CN" altLang="en-US" sz="2600" dirty="0" smtClean="0"/>
          </a:p>
          <a:p>
            <a:pPr marL="0" indent="0">
              <a:buNone/>
            </a:pPr>
            <a:endParaRPr lang="zh-CN" altLang="en-US" sz="2600" dirty="0"/>
          </a:p>
          <a:p>
            <a:pPr marL="0" indent="0">
              <a:buNone/>
            </a:pPr>
            <a:endParaRPr lang="zh-CN" altLang="en-US" sz="2600" dirty="0" smtClean="0"/>
          </a:p>
          <a:p>
            <a:pPr marL="0" indent="0">
              <a:buNone/>
            </a:pPr>
            <a:endParaRPr lang="zh-CN" altLang="en-US" sz="2800" dirty="0" smtClean="0"/>
          </a:p>
          <a:p>
            <a:pPr marL="0" indent="0">
              <a:buNone/>
            </a:pP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HITS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algorithm.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Kleinberg.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“Authoritative </a:t>
            </a:r>
            <a:r>
              <a:rPr lang="en-US" altLang="zh-CN" sz="2400" dirty="0"/>
              <a:t>sources in a hyperlinked </a:t>
            </a:r>
            <a:r>
              <a:rPr lang="en-US" altLang="zh-CN" sz="2400" dirty="0" smtClean="0"/>
              <a:t>environment.”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JACM’99.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780" y="1590386"/>
            <a:ext cx="4434840" cy="443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95053" y="1273522"/>
            <a:ext cx="1740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Barack Obama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092950" y="1590386"/>
            <a:ext cx="488950" cy="52356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25405" y="4170042"/>
            <a:ext cx="1391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Meng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Jiang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553200" y="4562275"/>
            <a:ext cx="488950" cy="32350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How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We/They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Connect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Our/Their</a:t>
            </a:r>
            <a:r>
              <a:rPr lang="zh-CN" altLang="en-US" sz="3200" dirty="0" smtClean="0"/>
              <a:t> </a:t>
            </a:r>
            <a:r>
              <a:rPr lang="en-US" altLang="zh-CN" sz="3200" dirty="0" err="1" smtClean="0"/>
              <a:t>Followees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21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9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meng\Desktop\d_weibojan_HDi_a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780" y="1590386"/>
            <a:ext cx="4432551" cy="44325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609287" y="1954298"/>
            <a:ext cx="16054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Meng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Jiang’s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2000" dirty="0" err="1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followees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30413" y="2370659"/>
            <a:ext cx="622327" cy="14773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65924" y="3128400"/>
            <a:ext cx="13601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Buy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AB22’s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2000" dirty="0" err="1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followees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530529" y="3433614"/>
            <a:ext cx="460821" cy="9407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30413" y="2391338"/>
            <a:ext cx="529237" cy="73706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552055" y="3527692"/>
            <a:ext cx="439295" cy="1058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How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We/They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Connect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Our/Their</a:t>
            </a:r>
            <a:r>
              <a:rPr lang="zh-CN" altLang="en-US" sz="3200" dirty="0" smtClean="0"/>
              <a:t> </a:t>
            </a:r>
            <a:r>
              <a:rPr lang="en-US" altLang="zh-CN" sz="3200" dirty="0" err="1" smtClean="0"/>
              <a:t>Followees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21</a:t>
            </a:r>
            <a:endParaRPr lang="zh-CN" altLang="en-US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95" y="1886508"/>
            <a:ext cx="2719522" cy="338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4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meng\Desktop\d_weibojan_HDi_a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780" y="1590386"/>
            <a:ext cx="4432551" cy="44325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609287" y="1954298"/>
            <a:ext cx="16054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Meng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Jiang’s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2000" dirty="0" err="1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followees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30413" y="2370659"/>
            <a:ext cx="622327" cy="14773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65924" y="3128400"/>
            <a:ext cx="13601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Buy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AB22’s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2000" dirty="0" err="1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followees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530529" y="3433614"/>
            <a:ext cx="460821" cy="9407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30413" y="2391338"/>
            <a:ext cx="529237" cy="73706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552055" y="3527692"/>
            <a:ext cx="439295" cy="1058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How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We/They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Connect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Our/Their</a:t>
            </a:r>
            <a:r>
              <a:rPr lang="zh-CN" altLang="en-US" sz="3200" dirty="0" smtClean="0"/>
              <a:t> </a:t>
            </a:r>
            <a:r>
              <a:rPr lang="en-US" altLang="zh-CN" sz="3200" dirty="0" err="1" smtClean="0"/>
              <a:t>Followees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21</a:t>
            </a:r>
            <a:endParaRPr lang="zh-CN" altLang="en-US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95" y="1886508"/>
            <a:ext cx="2719522" cy="33882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8867" y="5283781"/>
            <a:ext cx="5460420" cy="914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/>
              <a:t>Synchronized: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similar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each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other</a:t>
            </a:r>
            <a:endParaRPr lang="zh-CN" altLang="en-US" sz="2400" dirty="0" smtClean="0"/>
          </a:p>
          <a:p>
            <a:r>
              <a:rPr lang="en-US" altLang="zh-CN" sz="2400" dirty="0" smtClean="0"/>
              <a:t>Abnormal: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different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majority</a:t>
            </a:r>
            <a:r>
              <a:rPr lang="zh-CN" alt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970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Synchronicity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22</a:t>
            </a:r>
            <a:endParaRPr lang="en-US" dirty="0"/>
          </a:p>
        </p:txBody>
      </p:sp>
      <p:pic>
        <p:nvPicPr>
          <p:cNvPr id="5" name="Picture 5" descr="C:\Users\meng\Desktop\mysyn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000" y="1681605"/>
            <a:ext cx="5760000" cy="8337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meng\Desktop\g_weibojan_HDi_a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239" y="2818113"/>
            <a:ext cx="3048248" cy="30482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meng\Desktop\f_weibojan_HDi_a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815" y="2848325"/>
            <a:ext cx="3023480" cy="30234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355264" y="3506596"/>
            <a:ext cx="5790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&gt;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50480" y="3345955"/>
            <a:ext cx="16054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Meng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Jiang’s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2000" dirty="0" err="1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followees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3068" y="3345955"/>
            <a:ext cx="13601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Buy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AB22’s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2000" dirty="0" err="1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followees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97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Normality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23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458" y="2807652"/>
            <a:ext cx="3072656" cy="307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23" y="2878914"/>
            <a:ext cx="3001394" cy="3001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C:\Users\meng\Desktop\mynormalit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000" y="1718900"/>
            <a:ext cx="5760000" cy="8395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等腰三角形 16"/>
          <p:cNvSpPr/>
          <p:nvPr/>
        </p:nvSpPr>
        <p:spPr>
          <a:xfrm>
            <a:off x="6957368" y="4992577"/>
            <a:ext cx="216024" cy="198540"/>
          </a:xfrm>
          <a:prstGeom prst="triangl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/>
          <p:nvPr/>
        </p:nvSpPr>
        <p:spPr>
          <a:xfrm>
            <a:off x="2969891" y="4159964"/>
            <a:ext cx="201345" cy="21602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4355264" y="3506596"/>
            <a:ext cx="5790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&lt;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0480" y="4444852"/>
            <a:ext cx="16054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Meng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Jiang’s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2000" dirty="0" err="1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followee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63068" y="3345955"/>
            <a:ext cx="13601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Buy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AB22’s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2000" dirty="0" err="1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followee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meng\Desktop\cellvnorcohD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127" y="3532995"/>
            <a:ext cx="3319762" cy="33197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is the Synchronicity Too High?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Problem: </a:t>
            </a:r>
            <a:r>
              <a:rPr lang="en-US" sz="2400" dirty="0" smtClean="0"/>
              <a:t>Given a normality value (n) of a follower, find the minimal synchronicity value (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min</a:t>
            </a:r>
            <a:r>
              <a:rPr lang="en-US" sz="2400" dirty="0" smtClean="0"/>
              <a:t>). </a:t>
            </a:r>
          </a:p>
          <a:p>
            <a:pPr marL="0" indent="0">
              <a:buNone/>
            </a:pPr>
            <a:r>
              <a:rPr lang="en-US" sz="2400" b="1" dirty="0" smtClean="0"/>
              <a:t>Theorem: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Our </a:t>
            </a:r>
            <a:r>
              <a:rPr lang="en-US" sz="2400" b="1" dirty="0" err="1" smtClean="0"/>
              <a:t>CatchSync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98593" y="2501909"/>
            <a:ext cx="4811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n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+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n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zh-CN" altLang="en-US" sz="24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 err="1" smtClean="0">
                <a:latin typeface="Corbel" charset="0"/>
                <a:ea typeface="Corbel" charset="0"/>
                <a:cs typeface="Corbel" charset="0"/>
              </a:rPr>
              <a:t>s</a:t>
            </a:r>
            <a:r>
              <a:rPr lang="en-US" altLang="zh-CN" sz="2400" baseline="-25000" dirty="0" err="1" smtClean="0">
                <a:latin typeface="Corbel" charset="0"/>
                <a:ea typeface="Corbel" charset="0"/>
                <a:cs typeface="Corbel" charset="0"/>
              </a:rPr>
              <a:t>b</a:t>
            </a:r>
            <a:endParaRPr lang="zh-CN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1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zh-CN" altLang="en-US" sz="24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zh-CN" altLang="en-US" sz="24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 err="1" smtClean="0">
                <a:latin typeface="Corbel" charset="0"/>
                <a:ea typeface="Corbel" charset="0"/>
                <a:cs typeface="Corbel" charset="0"/>
              </a:rPr>
              <a:t>s</a:t>
            </a:r>
            <a:r>
              <a:rPr lang="en-US" altLang="zh-CN" sz="2400" baseline="-25000" dirty="0" err="1" smtClean="0">
                <a:latin typeface="Corbel" charset="0"/>
                <a:ea typeface="Corbel" charset="0"/>
                <a:cs typeface="Corbel" charset="0"/>
              </a:rPr>
              <a:t>b</a:t>
            </a:r>
            <a:endParaRPr lang="zh-CN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3127" y="2685058"/>
            <a:ext cx="970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</a:t>
            </a:r>
            <a:r>
              <a:rPr lang="en-US" altLang="zh-CN" sz="2400" baseline="-25000" dirty="0" err="1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min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zh-CN" altLang="en-US" sz="2400" dirty="0">
                <a:latin typeface="Corbel" charset="0"/>
                <a:ea typeface="Corbel" charset="0"/>
                <a:cs typeface="Corbel" charset="0"/>
              </a:rPr>
              <a:t> </a:t>
            </a:r>
            <a:endParaRPr 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333592" y="2915891"/>
            <a:ext cx="20167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69276" y="5361106"/>
            <a:ext cx="1391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Meng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Jiang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8503" y="3839174"/>
            <a:ext cx="1589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Buy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AB22 &amp;</a:t>
            </a:r>
          </a:p>
          <a:p>
            <a:pPr algn="r"/>
            <a:r>
              <a:rPr lang="en-US" altLang="zh-CN" sz="2000" dirty="0" err="1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Aisling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 Walsh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38233" y="4121624"/>
            <a:ext cx="846161" cy="24938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059155" y="5626748"/>
            <a:ext cx="1309713" cy="24956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682889" y="2671400"/>
            <a:ext cx="2845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/>
              <a:t>(parabolic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lower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limit)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017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Clustering-Based Outlier Detection (1 &amp; 2):</a:t>
            </a:r>
            <a:br>
              <a:rPr lang="en-US" altLang="en-US" sz="3600" dirty="0"/>
            </a:br>
            <a:r>
              <a:rPr lang="en-US" altLang="en-US" sz="2400" dirty="0"/>
              <a:t>Not belong to any cluster, or far from the closest </a:t>
            </a:r>
            <a:r>
              <a:rPr lang="en-US" altLang="en-US" sz="2400" dirty="0" smtClean="0"/>
              <a:t>one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573187" cy="5121275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dirty="0" smtClean="0"/>
              <a:t>An object is an outlier if (1) it does not belong to any cluster, (2) there is a large distance between the object and its closest cluster , or (3) it belongs to a small or sparse cluster </a:t>
            </a:r>
          </a:p>
          <a:p>
            <a:r>
              <a:rPr lang="en-US" altLang="en-US" dirty="0" smtClean="0"/>
              <a:t>Case I: Not belong to any cluster</a:t>
            </a:r>
          </a:p>
          <a:p>
            <a:pPr lvl="1"/>
            <a:r>
              <a:rPr lang="en-US" altLang="en-US" dirty="0" smtClean="0"/>
              <a:t>Identify animals not part of a flock:  Using a density-based clustering method such as DBSCAN</a:t>
            </a:r>
          </a:p>
          <a:p>
            <a:r>
              <a:rPr lang="en-US" altLang="en-US" dirty="0" smtClean="0"/>
              <a:t>Case 2:  Far from its closest cluster </a:t>
            </a:r>
          </a:p>
          <a:p>
            <a:pPr lvl="1"/>
            <a:r>
              <a:rPr lang="en-US" altLang="en-US" dirty="0" smtClean="0"/>
              <a:t>Using k-means, partition data points of into clusters </a:t>
            </a:r>
          </a:p>
          <a:p>
            <a:pPr lvl="1"/>
            <a:r>
              <a:rPr lang="en-US" altLang="en-US" dirty="0" smtClean="0"/>
              <a:t>For each object o, assign an outlier score based on its distance from its closest center </a:t>
            </a:r>
          </a:p>
          <a:p>
            <a:pPr lvl="2"/>
            <a:r>
              <a:rPr lang="en-US" altLang="en-US" dirty="0" smtClean="0"/>
              <a:t>If </a:t>
            </a:r>
            <a:r>
              <a:rPr lang="en-US" altLang="en-US" dirty="0" err="1" smtClean="0"/>
              <a:t>dist</a:t>
            </a:r>
            <a:r>
              <a:rPr lang="en-US" altLang="en-US" dirty="0" smtClean="0"/>
              <a:t>(o, co)/</a:t>
            </a:r>
            <a:r>
              <a:rPr lang="en-US" altLang="en-US" dirty="0" err="1" smtClean="0"/>
              <a:t>avg_dist</a:t>
            </a:r>
            <a:r>
              <a:rPr lang="en-US" altLang="en-US" dirty="0" smtClean="0"/>
              <a:t>(co) is large, likely an outlier</a:t>
            </a:r>
          </a:p>
          <a:p>
            <a:r>
              <a:rPr lang="en-US" altLang="en-US" dirty="0" smtClean="0"/>
              <a:t>Ex. Intrusion detection: Consider the similarity between data points and the clusters in a training data set</a:t>
            </a:r>
          </a:p>
          <a:p>
            <a:pPr lvl="1"/>
            <a:r>
              <a:rPr lang="en-US" altLang="en-US" dirty="0" smtClean="0"/>
              <a:t>Use a training set to find patterns of “normal” data, e.g., frequent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in each segment, and cluster similar connections into groups</a:t>
            </a:r>
          </a:p>
          <a:p>
            <a:pPr lvl="1"/>
            <a:r>
              <a:rPr lang="en-US" altLang="en-US" dirty="0" smtClean="0"/>
              <a:t>Compare new data points with the clusters mined—Outliers are possible attacks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332" y="1931194"/>
            <a:ext cx="1963737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357" y="3607594"/>
            <a:ext cx="2144712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901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50" y="4595424"/>
            <a:ext cx="3657600" cy="2262576"/>
          </a:xfrm>
          <a:prstGeom prst="rect">
            <a:avLst/>
          </a:prstGeom>
          <a:noFill/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:\Users\meng\Desktop\g_weibojan_HDi_a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50" y="2837045"/>
            <a:ext cx="3657600" cy="2262433"/>
          </a:xfrm>
          <a:prstGeom prst="rect">
            <a:avLst/>
          </a:prstGeom>
          <a:noFill/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meng\Desktop\f_weibojan_HDi_a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50" y="1078523"/>
            <a:ext cx="3651352" cy="2258568"/>
          </a:xfrm>
          <a:prstGeom prst="rect">
            <a:avLst/>
          </a:prstGeom>
          <a:noFill/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882" y="1383323"/>
            <a:ext cx="1538737" cy="1541556"/>
          </a:xfrm>
          <a:prstGeom prst="rect">
            <a:avLst/>
          </a:prstGeom>
          <a:noFill/>
          <a:ln w="1016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882" y="3141702"/>
            <a:ext cx="1538737" cy="1541556"/>
          </a:xfrm>
          <a:prstGeom prst="rect">
            <a:avLst/>
          </a:prstGeom>
          <a:noFill/>
          <a:ln w="1016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21" y="4902211"/>
            <a:ext cx="1538737" cy="1541556"/>
          </a:xfrm>
          <a:prstGeom prst="rect">
            <a:avLst/>
          </a:prstGeom>
          <a:noFill/>
          <a:ln w="1016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1" name="Rectangle 10"/>
          <p:cNvSpPr/>
          <p:nvPr/>
        </p:nvSpPr>
        <p:spPr>
          <a:xfrm>
            <a:off x="4462967" y="5372769"/>
            <a:ext cx="37400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bp</a:t>
            </a:r>
            <a:r>
              <a:rPr lang="en-US" altLang="zh-CN" sz="2000" baseline="-25000" dirty="0" err="1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: #background points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in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grid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g</a:t>
            </a:r>
          </a:p>
          <a:p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∑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bp</a:t>
            </a:r>
            <a:r>
              <a:rPr lang="en-US" altLang="zh-CN" sz="2000" baseline="-25000" dirty="0" err="1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zh-CN" altLang="en-US" sz="2000" baseline="-25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N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(#all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users)</a:t>
            </a:r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215454" y="5469567"/>
            <a:ext cx="1247513" cy="125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462967" y="1885897"/>
            <a:ext cx="36523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fp</a:t>
            </a:r>
            <a:r>
              <a:rPr lang="en-US" altLang="zh-CN" sz="2000" baseline="-25000" dirty="0" err="1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: #foreground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points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in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grid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g</a:t>
            </a:r>
          </a:p>
          <a:p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∑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fp</a:t>
            </a:r>
            <a:r>
              <a:rPr lang="en-US" altLang="zh-CN" sz="2000" baseline="-25000" dirty="0" err="1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zh-CN" altLang="en-US" sz="2000" baseline="-25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d(u)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(#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followees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of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u)</a:t>
            </a:r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252328" y="2341954"/>
            <a:ext cx="1210639" cy="1300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054855" y="2131079"/>
            <a:ext cx="1408112" cy="36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791065" y="2924879"/>
            <a:ext cx="365516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Given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normality</a:t>
            </a:r>
            <a:endParaRPr lang="zh-CN" altLang="en-US" sz="20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	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n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∑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 (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fp</a:t>
            </a:r>
            <a:r>
              <a:rPr lang="en-US" altLang="zh-CN" sz="2000" baseline="-25000" dirty="0" err="1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/F)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bp</a:t>
            </a:r>
            <a:r>
              <a:rPr lang="en-US" altLang="zh-CN" sz="2000" baseline="-25000" dirty="0" err="1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/B)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zh-CN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∑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zh-CN" sz="2000" baseline="-25000" dirty="0" err="1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zh-CN" sz="2000" baseline="-25000" dirty="0" err="1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,</a:t>
            </a: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ind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minimal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synchronicity</a:t>
            </a: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zh-CN" altLang="en-US" sz="2000" dirty="0">
                <a:latin typeface="Corbel" charset="0"/>
                <a:ea typeface="Corbel" charset="0"/>
                <a:cs typeface="Corbel" charset="0"/>
              </a:rPr>
              <a:t>	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s</a:t>
            </a:r>
            <a:r>
              <a:rPr lang="en-US" altLang="zh-CN" sz="2000" baseline="-25000" dirty="0" err="1" smtClean="0">
                <a:latin typeface="Corbel" charset="0"/>
                <a:ea typeface="Corbel" charset="0"/>
                <a:cs typeface="Corbel" charset="0"/>
              </a:rPr>
              <a:t>min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zh-CN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∑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 (</a:t>
            </a:r>
            <a:r>
              <a:rPr lang="en-US" altLang="zh-CN" sz="2000" dirty="0" err="1">
                <a:latin typeface="Corbel" charset="0"/>
                <a:ea typeface="Corbel" charset="0"/>
                <a:cs typeface="Corbel" charset="0"/>
              </a:rPr>
              <a:t>fp</a:t>
            </a:r>
            <a:r>
              <a:rPr lang="en-US" altLang="zh-CN" sz="2000" baseline="-25000" dirty="0" err="1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/F)</a:t>
            </a:r>
            <a:r>
              <a:rPr lang="zh-CN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zh-CN" sz="2000" dirty="0" err="1">
                <a:latin typeface="Corbel" charset="0"/>
                <a:ea typeface="Corbel" charset="0"/>
                <a:cs typeface="Corbel" charset="0"/>
              </a:rPr>
              <a:t>fp</a:t>
            </a:r>
            <a:r>
              <a:rPr lang="en-US" altLang="zh-CN" sz="2000" baseline="-25000" dirty="0" err="1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/F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zh-CN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∑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 f</a:t>
            </a:r>
            <a:r>
              <a:rPr lang="en-US" altLang="zh-CN" sz="2000" baseline="-25000" dirty="0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zh-CN" sz="2000" baseline="30000" dirty="0" smtClean="0">
                <a:latin typeface="Corbel" charset="0"/>
                <a:ea typeface="Corbel" charset="0"/>
                <a:cs typeface="Corbel" charset="0"/>
              </a:rPr>
              <a:t>2</a:t>
            </a:r>
            <a:endParaRPr lang="zh-CN" altLang="en-US" sz="2000" baseline="30000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w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here</a:t>
            </a: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zh-CN" altLang="en-US" sz="2000" dirty="0">
                <a:latin typeface="Corbel" charset="0"/>
                <a:ea typeface="Corbel" charset="0"/>
                <a:cs typeface="Corbel" charset="0"/>
              </a:rPr>
              <a:t>	 ∑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zh-CN" sz="2000" baseline="-25000" dirty="0" err="1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zh-CN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1,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∑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zh-CN" sz="2000" baseline="-25000" dirty="0" err="1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 =</a:t>
            </a:r>
            <a:r>
              <a:rPr lang="zh-CN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1</a:t>
            </a:r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68756" y="1280409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grids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50" y="4595424"/>
            <a:ext cx="3657600" cy="2262576"/>
          </a:xfrm>
          <a:prstGeom prst="rect">
            <a:avLst/>
          </a:prstGeom>
          <a:noFill/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:\Users\meng\Desktop\g_weibojan_HDi_a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50" y="2837045"/>
            <a:ext cx="3657600" cy="2262433"/>
          </a:xfrm>
          <a:prstGeom prst="rect">
            <a:avLst/>
          </a:prstGeom>
          <a:noFill/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meng\Desktop\f_weibojan_HDi_a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50" y="1078523"/>
            <a:ext cx="3651352" cy="2258568"/>
          </a:xfrm>
          <a:prstGeom prst="rect">
            <a:avLst/>
          </a:prstGeom>
          <a:noFill/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882" y="1383323"/>
            <a:ext cx="1538737" cy="1541556"/>
          </a:xfrm>
          <a:prstGeom prst="rect">
            <a:avLst/>
          </a:prstGeom>
          <a:noFill/>
          <a:ln w="1016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882" y="3141702"/>
            <a:ext cx="1538737" cy="1541556"/>
          </a:xfrm>
          <a:prstGeom prst="rect">
            <a:avLst/>
          </a:prstGeom>
          <a:noFill/>
          <a:ln w="1016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21" y="4902211"/>
            <a:ext cx="1538737" cy="1541556"/>
          </a:xfrm>
          <a:prstGeom prst="rect">
            <a:avLst/>
          </a:prstGeom>
          <a:noFill/>
          <a:ln w="1016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7" name="Rectangle 16"/>
          <p:cNvSpPr/>
          <p:nvPr/>
        </p:nvSpPr>
        <p:spPr>
          <a:xfrm>
            <a:off x="1368756" y="1280409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grids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41843" y="1119232"/>
            <a:ext cx="479896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2000" b="1" dirty="0" smtClean="0">
                <a:latin typeface="Corbel" charset="0"/>
                <a:ea typeface="Corbel" charset="0"/>
                <a:cs typeface="Corbel" charset="0"/>
              </a:rPr>
              <a:t>Lagrange</a:t>
            </a:r>
            <a:r>
              <a:rPr lang="zh-CN" altLang="en-US" sz="20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b="1" dirty="0" smtClean="0">
                <a:latin typeface="Corbel" charset="0"/>
                <a:ea typeface="Corbel" charset="0"/>
                <a:cs typeface="Corbel" charset="0"/>
              </a:rPr>
              <a:t>multiplier:</a:t>
            </a:r>
            <a:endParaRPr lang="zh-CN" altLang="en-US" sz="2000" b="1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inimize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s(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zh-CN" sz="2000" baseline="-25000" dirty="0" err="1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∑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 f</a:t>
            </a:r>
            <a:r>
              <a:rPr lang="en-US" altLang="zh-CN" sz="2000" baseline="-25000" dirty="0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zh-CN" sz="2000" baseline="30000" dirty="0" smtClean="0">
                <a:latin typeface="Corbel" charset="0"/>
                <a:ea typeface="Corbel" charset="0"/>
                <a:cs typeface="Corbel" charset="0"/>
              </a:rPr>
              <a:t>2</a:t>
            </a:r>
            <a:endParaRPr lang="zh-CN" altLang="en-US" sz="2000" baseline="300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subject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to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∑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zh-CN" sz="2000" baseline="-25000" dirty="0" err="1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zh-CN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1,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∑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zh-CN" sz="2000" baseline="-25000" dirty="0" err="1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zh-CN" sz="2000" baseline="-25000" dirty="0" err="1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 =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n</a:t>
            </a:r>
            <a:endParaRPr lang="zh-CN" altLang="en-US" sz="2000" b="1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2000" b="1" dirty="0" smtClean="0">
                <a:latin typeface="Corbel" charset="0"/>
                <a:ea typeface="Corbel" charset="0"/>
                <a:cs typeface="Corbel" charset="0"/>
              </a:rPr>
              <a:t>Lagrange</a:t>
            </a:r>
            <a:r>
              <a:rPr lang="zh-CN" altLang="en-US" sz="20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b="1" dirty="0" smtClean="0">
                <a:latin typeface="Corbel" charset="0"/>
                <a:ea typeface="Corbel" charset="0"/>
                <a:cs typeface="Corbel" charset="0"/>
              </a:rPr>
              <a:t>function:</a:t>
            </a:r>
            <a:endParaRPr lang="zh-CN" altLang="en-US" sz="2000" b="1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F(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zh-CN" sz="2000" baseline="-25000" dirty="0" err="1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,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λ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,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μ)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∑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 f</a:t>
            </a:r>
            <a:r>
              <a:rPr lang="en-US" altLang="zh-CN" sz="2000" baseline="-25000" dirty="0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zh-CN" sz="2000" baseline="30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+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λ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 (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∑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zh-CN" sz="2000" baseline="-25000" dirty="0" err="1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+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μ (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∑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zh-CN" sz="2000" baseline="-25000" dirty="0" err="1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zh-CN" sz="2000" baseline="-25000" dirty="0" err="1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n)</a:t>
            </a:r>
            <a:endParaRPr lang="zh-CN" altLang="en-US" sz="2000" b="1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2000" b="1" dirty="0" smtClean="0">
                <a:latin typeface="Corbel" charset="0"/>
                <a:ea typeface="Corbel" charset="0"/>
                <a:cs typeface="Corbel" charset="0"/>
              </a:rPr>
              <a:t>Gradients:</a:t>
            </a:r>
            <a:endParaRPr lang="zh-CN" altLang="en-US" sz="2000" b="1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	▽</a:t>
            </a:r>
            <a:r>
              <a:rPr lang="en-US" altLang="zh-CN" sz="1600" dirty="0" err="1" smtClean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zh-CN" sz="1600" baseline="-25000" dirty="0" err="1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zh-CN" sz="2000" baseline="-25000" dirty="0" err="1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+</a:t>
            </a:r>
            <a:r>
              <a:rPr lang="zh-CN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λ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 +</a:t>
            </a:r>
            <a:r>
              <a:rPr lang="zh-CN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μ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zh-CN" sz="2000" baseline="-25000" dirty="0" err="1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zh-CN" altLang="en-US" sz="2000" baseline="-25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0</a:t>
            </a: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	▽</a:t>
            </a:r>
            <a:r>
              <a:rPr lang="en-US" altLang="zh-CN" sz="1600" dirty="0" err="1" smtClean="0">
                <a:latin typeface="Corbel" charset="0"/>
                <a:ea typeface="Corbel" charset="0"/>
                <a:cs typeface="Corbel" charset="0"/>
              </a:rPr>
              <a:t>λ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zh-CN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∑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zh-CN" sz="2000" baseline="-25000" dirty="0" err="1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zh-CN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0</a:t>
            </a:r>
            <a:endParaRPr lang="zh-CN" altLang="en-US" sz="20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	▽</a:t>
            </a:r>
            <a:r>
              <a:rPr lang="en-US" altLang="zh-CN" sz="1600" dirty="0" err="1" smtClean="0">
                <a:latin typeface="Corbel" charset="0"/>
                <a:ea typeface="Corbel" charset="0"/>
                <a:cs typeface="Corbel" charset="0"/>
              </a:rPr>
              <a:t>μ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zh-CN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∑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zh-CN" sz="2000" baseline="-25000" dirty="0" err="1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zh-CN" sz="2000" baseline="-25000" dirty="0" err="1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zh-CN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n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0</a:t>
            </a: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zh-CN" altLang="en-US" sz="2000" dirty="0">
                <a:latin typeface="Corbel" charset="0"/>
                <a:ea typeface="Corbel" charset="0"/>
                <a:cs typeface="Corbel" charset="0"/>
              </a:rPr>
              <a:t>	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2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+</a:t>
            </a:r>
            <a:r>
              <a:rPr lang="zh-CN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err="1">
                <a:latin typeface="Corbel" charset="0"/>
                <a:ea typeface="Corbel" charset="0"/>
                <a:cs typeface="Corbel" charset="0"/>
              </a:rPr>
              <a:t>λ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+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μ</a:t>
            </a:r>
            <a:r>
              <a:rPr lang="zh-CN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0</a:t>
            </a:r>
            <a:endParaRPr lang="zh-CN" altLang="en-US" sz="20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	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2 n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+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λ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+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μ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s</a:t>
            </a:r>
            <a:r>
              <a:rPr lang="en-US" altLang="zh-CN" sz="2000" baseline="-25000" dirty="0" err="1" smtClean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0</a:t>
            </a: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zh-CN" altLang="en-US" sz="2000" dirty="0">
                <a:latin typeface="Corbel" charset="0"/>
                <a:ea typeface="Corbel" charset="0"/>
                <a:cs typeface="Corbel" charset="0"/>
              </a:rPr>
              <a:t>	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2 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s</a:t>
            </a:r>
            <a:r>
              <a:rPr lang="en-US" altLang="zh-CN" sz="2000" baseline="-25000" dirty="0" err="1" smtClean="0">
                <a:latin typeface="Corbel" charset="0"/>
                <a:ea typeface="Corbel" charset="0"/>
                <a:cs typeface="Corbel" charset="0"/>
              </a:rPr>
              <a:t>min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+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err="1">
                <a:latin typeface="Corbel" charset="0"/>
                <a:ea typeface="Corbel" charset="0"/>
                <a:cs typeface="Corbel" charset="0"/>
              </a:rPr>
              <a:t>λ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+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μ</a:t>
            </a:r>
            <a:r>
              <a:rPr lang="zh-CN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n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0</a:t>
            </a: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where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err="1">
                <a:latin typeface="Corbel" charset="0"/>
                <a:ea typeface="Corbel" charset="0"/>
                <a:cs typeface="Corbel" charset="0"/>
              </a:rPr>
              <a:t>s</a:t>
            </a:r>
            <a:r>
              <a:rPr lang="en-US" altLang="zh-CN" sz="2000" baseline="-25000" dirty="0" err="1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zh-CN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zh-CN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∑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 b</a:t>
            </a:r>
            <a:r>
              <a:rPr lang="en-US" altLang="zh-CN" sz="2000" baseline="-25000" dirty="0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zh-CN" sz="2000" baseline="30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.</a:t>
            </a:r>
            <a:endParaRPr lang="zh-CN" altLang="en-US" sz="2000" baseline="300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Therefore,</a:t>
            </a:r>
            <a:endParaRPr lang="en-US" altLang="zh-CN" sz="20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		–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n</a:t>
            </a:r>
            <a:r>
              <a:rPr lang="en-US" altLang="zh-CN" sz="2000" baseline="30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+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n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s</a:t>
            </a:r>
            <a:r>
              <a:rPr lang="en-US" altLang="zh-CN" sz="2000" baseline="-25000" dirty="0" err="1" smtClean="0">
                <a:latin typeface="Corbel" charset="0"/>
                <a:ea typeface="Corbel" charset="0"/>
                <a:cs typeface="Corbel" charset="0"/>
              </a:rPr>
              <a:t>b</a:t>
            </a:r>
            <a:endParaRPr lang="en-US" altLang="zh-CN" sz="20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2000" b="1" dirty="0" smtClean="0">
                <a:latin typeface="Corbel" charset="0"/>
                <a:ea typeface="Corbel" charset="0"/>
                <a:cs typeface="Corbel" charset="0"/>
              </a:rPr>
              <a:t>			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1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zh-CN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zh-CN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err="1" smtClean="0">
                <a:latin typeface="Corbel" charset="0"/>
                <a:ea typeface="Corbel" charset="0"/>
                <a:cs typeface="Corbel" charset="0"/>
              </a:rPr>
              <a:t>s</a:t>
            </a:r>
            <a:r>
              <a:rPr lang="en-US" altLang="zh-CN" sz="2000" baseline="-25000" dirty="0" err="1" smtClean="0">
                <a:latin typeface="Corbel" charset="0"/>
                <a:ea typeface="Corbel" charset="0"/>
                <a:cs typeface="Corbel" charset="0"/>
              </a:rPr>
              <a:t>b</a:t>
            </a:r>
            <a:endParaRPr lang="zh-CN" altLang="en-US" sz="20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9" name="Left Brace 18"/>
          <p:cNvSpPr/>
          <p:nvPr/>
        </p:nvSpPr>
        <p:spPr>
          <a:xfrm>
            <a:off x="4744581" y="3394124"/>
            <a:ext cx="155448" cy="7315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>
            <a:off x="4744581" y="4387047"/>
            <a:ext cx="155448" cy="7315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30699" y="3395178"/>
            <a:ext cx="2645245" cy="282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25124" y="4290964"/>
            <a:ext cx="1828800" cy="282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22263" y="4608630"/>
            <a:ext cx="1828800" cy="282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22263" y="4926296"/>
            <a:ext cx="1828800" cy="282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/>
          <p:nvPr/>
        </p:nvCxnSpPr>
        <p:spPr>
          <a:xfrm flipH="1">
            <a:off x="6997356" y="3500556"/>
            <a:ext cx="822020" cy="895786"/>
          </a:xfrm>
          <a:prstGeom prst="bentConnector3">
            <a:avLst>
              <a:gd name="adj1" fmla="val -278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H="1">
            <a:off x="6994495" y="3500556"/>
            <a:ext cx="824881" cy="1213452"/>
          </a:xfrm>
          <a:prstGeom prst="bentConnector3">
            <a:avLst>
              <a:gd name="adj1" fmla="val -615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H="1">
            <a:off x="6994495" y="3500556"/>
            <a:ext cx="824881" cy="1531118"/>
          </a:xfrm>
          <a:prstGeom prst="bentConnector3">
            <a:avLst>
              <a:gd name="adj1" fmla="val -969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603681" y="4069691"/>
            <a:ext cx="280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rbel" charset="0"/>
                <a:ea typeface="Corbel" charset="0"/>
                <a:cs typeface="Corbel" charset="0"/>
              </a:rPr>
              <a:t>∑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42901" y="4362144"/>
            <a:ext cx="944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×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dirty="0" err="1" smtClean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zh-CN" baseline="-25000" dirty="0" err="1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zh-CN" altLang="en-US" baseline="-25000" dirty="0" smtClean="0">
                <a:latin typeface="Corbel" charset="0"/>
                <a:ea typeface="Corbel" charset="0"/>
                <a:cs typeface="Corbel" charset="0"/>
              </a:rPr>
              <a:t>   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∑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172389" y="4682257"/>
            <a:ext cx="944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×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dirty="0" err="1" smtClean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zh-CN" baseline="-25000" dirty="0" err="1" smtClean="0"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zh-CN" altLang="en-US" baseline="-25000" dirty="0" smtClean="0">
                <a:latin typeface="Corbel" charset="0"/>
                <a:ea typeface="Corbel" charset="0"/>
                <a:cs typeface="Corbel" charset="0"/>
              </a:rPr>
              <a:t>   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∑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10791" y="5858059"/>
            <a:ext cx="7938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</a:t>
            </a:r>
            <a:r>
              <a:rPr lang="en-US" altLang="zh-CN" sz="2000" baseline="-25000" dirty="0" err="1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min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zh-CN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372404" y="6058114"/>
            <a:ext cx="17704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9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dirty="0" smtClean="0"/>
              <a:t>Distribution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was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Recovered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26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098" y="1602522"/>
            <a:ext cx="4572000" cy="4572000"/>
          </a:xfrm>
          <a:prstGeom prst="rect">
            <a:avLst/>
          </a:prstGeom>
        </p:spPr>
      </p:pic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76" y="1644471"/>
            <a:ext cx="4114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Connector 12"/>
          <p:cNvCxnSpPr/>
          <p:nvPr/>
        </p:nvCxnSpPr>
        <p:spPr>
          <a:xfrm>
            <a:off x="6857231" y="2635398"/>
            <a:ext cx="1247523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3"/>
          <p:cNvCxnSpPr/>
          <p:nvPr/>
        </p:nvCxnSpPr>
        <p:spPr>
          <a:xfrm>
            <a:off x="6857231" y="2156426"/>
            <a:ext cx="1247523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4"/>
          <p:cNvCxnSpPr/>
          <p:nvPr/>
        </p:nvCxnSpPr>
        <p:spPr>
          <a:xfrm>
            <a:off x="7629255" y="2162813"/>
            <a:ext cx="0" cy="472585"/>
          </a:xfrm>
          <a:prstGeom prst="line">
            <a:avLst/>
          </a:prstGeom>
          <a:ln w="25400">
            <a:solidFill>
              <a:srgbClr val="00B0F0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5"/>
          <p:cNvSpPr/>
          <p:nvPr/>
        </p:nvSpPr>
        <p:spPr>
          <a:xfrm>
            <a:off x="7368211" y="2672296"/>
            <a:ext cx="1151277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00B0F0"/>
                </a:solidFill>
                <a:latin typeface="Corbel" charset="0"/>
                <a:ea typeface="Corbel" charset="0"/>
                <a:cs typeface="Corbel" charset="0"/>
              </a:rPr>
              <a:t>0.41M</a:t>
            </a:r>
            <a:endParaRPr lang="en-US" sz="2800" b="1" dirty="0">
              <a:solidFill>
                <a:srgbClr val="00B0F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3" name="Rectangle 16"/>
          <p:cNvSpPr/>
          <p:nvPr/>
        </p:nvSpPr>
        <p:spPr>
          <a:xfrm>
            <a:off x="7368210" y="1644471"/>
            <a:ext cx="1151277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00B0F0"/>
                </a:solidFill>
                <a:latin typeface="Corbel" charset="0"/>
                <a:ea typeface="Corbel" charset="0"/>
                <a:cs typeface="Corbel" charset="0"/>
              </a:rPr>
              <a:t>3.17M</a:t>
            </a:r>
            <a:endParaRPr lang="en-US" sz="2800" b="1" dirty="0">
              <a:solidFill>
                <a:srgbClr val="00B0F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34" name="Straight Connector 17"/>
          <p:cNvCxnSpPr/>
          <p:nvPr/>
        </p:nvCxnSpPr>
        <p:spPr>
          <a:xfrm flipH="1">
            <a:off x="6750409" y="2743766"/>
            <a:ext cx="3681" cy="16789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18"/>
          <p:cNvSpPr/>
          <p:nvPr/>
        </p:nvSpPr>
        <p:spPr>
          <a:xfrm>
            <a:off x="6750409" y="4047041"/>
            <a:ext cx="949299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00B0F0"/>
                </a:solidFill>
                <a:latin typeface="Corbel" charset="0"/>
                <a:ea typeface="Corbel" charset="0"/>
                <a:cs typeface="Corbel" charset="0"/>
              </a:rPr>
              <a:t>d=20</a:t>
            </a:r>
            <a:endParaRPr lang="en-US" sz="2800" b="1" dirty="0">
              <a:solidFill>
                <a:srgbClr val="00B0F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71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kind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outliers?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Unsupervised</a:t>
            </a:r>
            <a:r>
              <a:rPr lang="zh-CN" altLang="en-US" dirty="0" smtClean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collective</a:t>
            </a:r>
            <a:r>
              <a:rPr lang="zh-CN" altLang="en-US" dirty="0"/>
              <a:t> </a:t>
            </a:r>
            <a:r>
              <a:rPr lang="en-US" altLang="zh-CN" dirty="0" smtClean="0"/>
              <a:t>outliers</a:t>
            </a:r>
            <a:endParaRPr lang="zh-CN" altLang="en-US" dirty="0" smtClean="0"/>
          </a:p>
          <a:p>
            <a:r>
              <a:rPr lang="en-US" altLang="zh-CN" dirty="0" smtClean="0"/>
              <a:t>Camouflage?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6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200" dirty="0" smtClean="0"/>
              <a:t>Clustering-Based Outlier Detection (3): </a:t>
            </a:r>
            <a:br>
              <a:rPr lang="en-US" altLang="en-US" sz="3200" dirty="0" smtClean="0"/>
            </a:br>
            <a:r>
              <a:rPr lang="en-US" altLang="en-US" sz="3200" dirty="0" smtClean="0"/>
              <a:t>Detecting Outliers in Small Clusters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588177" cy="512127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err="1" smtClean="0"/>
              <a:t>FindCBLOF</a:t>
            </a:r>
            <a:r>
              <a:rPr lang="en-US" altLang="en-US" dirty="0" smtClean="0"/>
              <a:t>: Detect outliers in small clusters</a:t>
            </a:r>
          </a:p>
          <a:p>
            <a:pPr lvl="1"/>
            <a:r>
              <a:rPr lang="en-US" altLang="en-US" dirty="0" smtClean="0"/>
              <a:t>Find clusters, and sort them in decreasing size</a:t>
            </a:r>
          </a:p>
          <a:p>
            <a:pPr lvl="1"/>
            <a:r>
              <a:rPr lang="en-US" altLang="en-US" dirty="0" smtClean="0"/>
              <a:t>To each data point, assign a cluster-based local outlier factor (CBLOF):</a:t>
            </a:r>
          </a:p>
          <a:p>
            <a:pPr lvl="1"/>
            <a:r>
              <a:rPr lang="en-US" altLang="en-US" dirty="0" smtClean="0"/>
              <a:t>If </a:t>
            </a:r>
            <a:r>
              <a:rPr lang="en-US" altLang="en-US" dirty="0" err="1" smtClean="0"/>
              <a:t>obj</a:t>
            </a:r>
            <a:r>
              <a:rPr lang="en-US" altLang="en-US" dirty="0" smtClean="0"/>
              <a:t> p belongs to a large cluster, CBLOF = </a:t>
            </a:r>
            <a:r>
              <a:rPr lang="en-US" altLang="en-US" dirty="0" err="1" smtClean="0"/>
              <a:t>cluster_size</a:t>
            </a:r>
            <a:r>
              <a:rPr lang="en-US" altLang="en-US" dirty="0" smtClean="0"/>
              <a:t> X similarity between p and cluster</a:t>
            </a:r>
          </a:p>
          <a:p>
            <a:pPr lvl="1"/>
            <a:r>
              <a:rPr lang="en-US" altLang="en-US" dirty="0" smtClean="0"/>
              <a:t>If p belongs to a small one, CBLOF = cluster size X  similarity </a:t>
            </a:r>
            <a:r>
              <a:rPr lang="en-US" altLang="en-US" dirty="0" err="1" smtClean="0"/>
              <a:t>betw</a:t>
            </a:r>
            <a:r>
              <a:rPr lang="en-US" altLang="en-US" dirty="0" smtClean="0"/>
              <a:t>. p and the closest large cluster</a:t>
            </a:r>
          </a:p>
          <a:p>
            <a:endParaRPr lang="zh-CN" altLang="en-US" sz="3100" dirty="0" smtClean="0"/>
          </a:p>
          <a:p>
            <a:r>
              <a:rPr lang="en-US" altLang="en-US" sz="3100" dirty="0" smtClean="0"/>
              <a:t>Ex. In the figure, o is outlier since its closest large cluster is C1, but the similarity between o and C1 is small. For any point in C3, its closest large cluster is C2 but its similarity from C2 is low, plus |C3| = 3 is small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554" y="2768326"/>
            <a:ext cx="2204760" cy="1758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84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Clustering-Based Method: Strength and Weakness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000" dirty="0"/>
              <a:t>Strength</a:t>
            </a:r>
          </a:p>
          <a:p>
            <a:pPr lvl="1"/>
            <a:r>
              <a:rPr lang="en-US" altLang="en-US" sz="2000" dirty="0"/>
              <a:t>Detect outliers without requiring any labeled data</a:t>
            </a:r>
          </a:p>
          <a:p>
            <a:pPr lvl="1"/>
            <a:r>
              <a:rPr lang="en-US" altLang="en-US" sz="2000" dirty="0"/>
              <a:t> Work for many types of data</a:t>
            </a:r>
          </a:p>
          <a:p>
            <a:pPr lvl="1"/>
            <a:r>
              <a:rPr lang="en-US" altLang="en-US" sz="2000" dirty="0"/>
              <a:t>Clusters can be regarded as summaries of the data</a:t>
            </a:r>
          </a:p>
          <a:p>
            <a:pPr lvl="1"/>
            <a:r>
              <a:rPr lang="en-US" altLang="en-US" sz="2000" dirty="0"/>
              <a:t>Once the cluster are obtained, need only compare any object against the clusters to determine whether it is an outlier (fast)</a:t>
            </a:r>
          </a:p>
          <a:p>
            <a:r>
              <a:rPr lang="en-US" altLang="en-US" sz="2000" dirty="0"/>
              <a:t>Weakness</a:t>
            </a:r>
          </a:p>
          <a:p>
            <a:pPr lvl="1"/>
            <a:r>
              <a:rPr lang="en-US" altLang="en-US" sz="2000" dirty="0"/>
              <a:t>Effectiveness depends highly on the clustering method used</a:t>
            </a:r>
            <a:r>
              <a:rPr lang="en-US" altLang="en-US" sz="2000" dirty="0">
                <a:ea typeface="Arial" charset="0"/>
                <a:cs typeface="Arial" charset="0"/>
              </a:rPr>
              <a:t>—</a:t>
            </a:r>
            <a:r>
              <a:rPr lang="en-US" altLang="en-US" sz="2000" dirty="0"/>
              <a:t>they may not be optimized for outlier detection</a:t>
            </a:r>
          </a:p>
          <a:p>
            <a:pPr lvl="1"/>
            <a:r>
              <a:rPr lang="en-US" altLang="en-US" sz="2000" dirty="0"/>
              <a:t>High computational cost: Need to first find clusters</a:t>
            </a:r>
          </a:p>
          <a:p>
            <a:pPr lvl="1"/>
            <a:r>
              <a:rPr lang="en-US" altLang="en-US" sz="2000" dirty="0"/>
              <a:t>A method to reduce the cost: Fixed-width clustering</a:t>
            </a:r>
          </a:p>
          <a:p>
            <a:pPr lvl="2"/>
            <a:r>
              <a:rPr lang="en-US" altLang="en-US" sz="2000" dirty="0"/>
              <a:t>A point is assigned to a cluster if the center of the cluster is within a pre-defined distance threshold from the point</a:t>
            </a:r>
          </a:p>
          <a:p>
            <a:pPr lvl="2"/>
            <a:r>
              <a:rPr lang="en-US" altLang="en-US" sz="2000" dirty="0"/>
              <a:t>If a point cannot be assigned to any existing cluster, a new cluster is created and the distance threshold may be learned from the training data under certain </a:t>
            </a:r>
            <a:r>
              <a:rPr lang="en-US" altLang="en-US" sz="2000" dirty="0" smtClean="0"/>
              <a:t>conditions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6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>
              <a:lnSpc>
                <a:spcPct val="120000"/>
              </a:lnSpc>
            </a:pP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Concepts</a:t>
            </a:r>
            <a:endParaRPr lang="en-US" altLang="en-US" dirty="0"/>
          </a:p>
          <a:p>
            <a:pPr marL="533400" indent="-533400">
              <a:lnSpc>
                <a:spcPct val="120000"/>
              </a:lnSpc>
            </a:pPr>
            <a:r>
              <a:rPr lang="en-US" altLang="en-US" dirty="0"/>
              <a:t>Outlier Detection Methods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en-US" dirty="0"/>
              <a:t>Statistical Approaches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en-US" dirty="0"/>
              <a:t>Clustering-Base</a:t>
            </a:r>
            <a:r>
              <a:rPr lang="en-US" altLang="zh-CN" dirty="0"/>
              <a:t>d</a:t>
            </a:r>
            <a:r>
              <a:rPr lang="en-US" altLang="en-US" dirty="0"/>
              <a:t> Approaches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en-US" b="1" dirty="0"/>
              <a:t>Classification</a:t>
            </a:r>
            <a:r>
              <a:rPr lang="en-US" altLang="zh-CN" b="1" dirty="0"/>
              <a:t>-Based</a:t>
            </a:r>
            <a:r>
              <a:rPr lang="en-US" altLang="en-US" b="1" dirty="0"/>
              <a:t> Approaches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7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878" y="1237756"/>
            <a:ext cx="31242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Classification-Based Method I: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en-US" smtClean="0"/>
              <a:t>One-Class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58590" cy="4525963"/>
          </a:xfrm>
        </p:spPr>
        <p:txBody>
          <a:bodyPr>
            <a:noAutofit/>
          </a:bodyPr>
          <a:lstStyle/>
          <a:p>
            <a:r>
              <a:rPr lang="en-US" altLang="en-US" sz="2000" dirty="0" smtClean="0"/>
              <a:t>Idea: Train a classification model that can distinguish “normal” data from outliers</a:t>
            </a:r>
          </a:p>
          <a:p>
            <a:r>
              <a:rPr lang="en-US" altLang="en-US" sz="2000" dirty="0" smtClean="0"/>
              <a:t>A brute-force approach: Consider a training set that contains samples labeled as “normal” and others labeled as “outlier”</a:t>
            </a:r>
          </a:p>
          <a:p>
            <a:pPr lvl="1"/>
            <a:r>
              <a:rPr lang="en-US" altLang="en-US" sz="1600" dirty="0" smtClean="0"/>
              <a:t>But, the training set is typically heavily biased:  # of “normal” samples likely far exceeds # of outlier samples</a:t>
            </a:r>
          </a:p>
          <a:p>
            <a:pPr lvl="1"/>
            <a:r>
              <a:rPr lang="en-US" altLang="en-US" sz="1600" dirty="0" smtClean="0"/>
              <a:t>Cannot detect unseen anomaly</a:t>
            </a:r>
          </a:p>
          <a:p>
            <a:r>
              <a:rPr lang="en-US" altLang="en-US" sz="2000" dirty="0" smtClean="0"/>
              <a:t>One-class model: A classifier is built to describe only the normal class. </a:t>
            </a:r>
          </a:p>
          <a:p>
            <a:pPr lvl="1"/>
            <a:r>
              <a:rPr lang="en-US" altLang="en-US" sz="1600" dirty="0" smtClean="0"/>
              <a:t>Learn the decision boundary of the normal class using classification methods such as SVM</a:t>
            </a:r>
          </a:p>
          <a:p>
            <a:pPr lvl="1"/>
            <a:r>
              <a:rPr lang="en-US" altLang="en-US" sz="1600" dirty="0" smtClean="0"/>
              <a:t>Any samples that do not belong to the normal class (not within the decision boundary) are declared as outliers</a:t>
            </a:r>
          </a:p>
          <a:p>
            <a:pPr lvl="1"/>
            <a:r>
              <a:rPr lang="en-US" altLang="en-US" sz="1600" dirty="0" err="1" smtClean="0"/>
              <a:t>Adv</a:t>
            </a:r>
            <a:r>
              <a:rPr lang="en-US" altLang="en-US" sz="1600" dirty="0" smtClean="0"/>
              <a:t>: can detect new outliers that may not appear close to any outlier objects in the training set</a:t>
            </a:r>
          </a:p>
          <a:p>
            <a:pPr lvl="1"/>
            <a:r>
              <a:rPr lang="en-US" altLang="en-US" sz="1600" dirty="0" smtClean="0"/>
              <a:t>Extension: Normal objects may belong to multiple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5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Classification-Based Method </a:t>
            </a:r>
            <a:r>
              <a:rPr lang="en-US" altLang="en-US" dirty="0" smtClean="0"/>
              <a:t>II: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en-US" dirty="0" smtClean="0"/>
              <a:t>Semi-Supervised </a:t>
            </a:r>
            <a:r>
              <a:rPr lang="en-US" altLang="en-US" dirty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53856" cy="51212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Semi-supervised learning: Combining classification-based and clustering-based methods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Method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Using a clustering-based approach, find a large cluster, C, and a small cluster, C</a:t>
            </a:r>
            <a:r>
              <a:rPr lang="en-US" altLang="en-US" sz="2000" baseline="-25000" dirty="0"/>
              <a:t>1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Since some objects in C carry the label “normal”, treat all objects in C as normal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the one-class model of this cluster to identify normal objects in outlier detection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Since some objects in cluster C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carry the label “outlier”, declare all objects in C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as outliers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Any object that does not fall into the model for C (such as </a:t>
            </a:r>
            <a:r>
              <a:rPr lang="en-US" altLang="en-US" sz="2000" i="1" dirty="0"/>
              <a:t>a</a:t>
            </a:r>
            <a:r>
              <a:rPr lang="en-US" altLang="en-US" sz="2000" dirty="0"/>
              <a:t>) is considered an outlier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056" y="1600200"/>
            <a:ext cx="3006621" cy="3529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252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Classification-Based</a:t>
            </a:r>
            <a:r>
              <a:rPr lang="zh-CN" altLang="en-US" dirty="0" smtClean="0"/>
              <a:t> </a:t>
            </a:r>
            <a:r>
              <a:rPr lang="en-US" altLang="en-US" dirty="0" smtClean="0"/>
              <a:t>Method</a:t>
            </a:r>
            <a:r>
              <a:rPr lang="en-US" altLang="en-US" dirty="0"/>
              <a:t>: Strength and Weakness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Strength: Outlier detection is fast</a:t>
            </a:r>
          </a:p>
          <a:p>
            <a:r>
              <a:rPr lang="en-US" altLang="en-US" sz="2800" dirty="0" smtClean="0"/>
              <a:t>Bottleneck: Quality heavily depends on the availability and quality of the training set, but often difficult to obtain representative and high-quality training data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1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50494</TotalTime>
  <Words>2144</Words>
  <Application>Microsoft Macintosh PowerPoint</Application>
  <PresentationFormat>On-screen Show (4:3)</PresentationFormat>
  <Paragraphs>341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Corbel</vt:lpstr>
      <vt:lpstr>Mangal</vt:lpstr>
      <vt:lpstr>Times</vt:lpstr>
      <vt:lpstr>华文楷体</vt:lpstr>
      <vt:lpstr>Arial</vt:lpstr>
      <vt:lpstr>Office Theme</vt:lpstr>
      <vt:lpstr>PowerPoint Presentation</vt:lpstr>
      <vt:lpstr>Outlier Analysis</vt:lpstr>
      <vt:lpstr>Clustering-Based Outlier Detection (1 &amp; 2): Not belong to any cluster, or far from the closest one</vt:lpstr>
      <vt:lpstr>Clustering-Based Outlier Detection (3):  Detecting Outliers in Small Clusters</vt:lpstr>
      <vt:lpstr>Clustering-Based Method: Strength and Weakness</vt:lpstr>
      <vt:lpstr>Outlier Analysis</vt:lpstr>
      <vt:lpstr>Classification-Based Method I: One-Class Model</vt:lpstr>
      <vt:lpstr>Classification-Based Method II: Semi-Supervised Learning</vt:lpstr>
      <vt:lpstr>Classification-Based Method: Strength and Weakness</vt:lpstr>
      <vt:lpstr>Summary</vt:lpstr>
      <vt:lpstr>References (1)</vt:lpstr>
      <vt:lpstr>References (2)</vt:lpstr>
      <vt:lpstr>Suspicious Behavior Detection</vt:lpstr>
      <vt:lpstr>Catching Social Link Farming</vt:lpstr>
      <vt:lpstr>Catching Zombie Followers</vt:lpstr>
      <vt:lpstr>Catching Zombie Followers</vt:lpstr>
      <vt:lpstr>PowerPoint Presentation</vt:lpstr>
      <vt:lpstr>Methodology</vt:lpstr>
      <vt:lpstr>Methodology</vt:lpstr>
      <vt:lpstr>Methodology</vt:lpstr>
      <vt:lpstr>Methodology</vt:lpstr>
      <vt:lpstr>Out-Degree Distributions: Power Law Expected</vt:lpstr>
      <vt:lpstr>Spikes!</vt:lpstr>
      <vt:lpstr>How We/They Connect to Our/Their Followees</vt:lpstr>
      <vt:lpstr>How We/They Connect to Our/Their Followees</vt:lpstr>
      <vt:lpstr>How We/They Connect to Our/Their Followees</vt:lpstr>
      <vt:lpstr>Definition: Synchronicity</vt:lpstr>
      <vt:lpstr>Definition: Normality</vt:lpstr>
      <vt:lpstr>When is the Synchronicity Too High?</vt:lpstr>
      <vt:lpstr>Proof</vt:lpstr>
      <vt:lpstr>Proof</vt:lpstr>
      <vt:lpstr>The Distribution was Recovered!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2224</cp:revision>
  <cp:lastPrinted>2017-01-15T22:23:57Z</cp:lastPrinted>
  <dcterms:created xsi:type="dcterms:W3CDTF">2015-05-16T14:51:23Z</dcterms:created>
  <dcterms:modified xsi:type="dcterms:W3CDTF">2017-07-29T15:41:57Z</dcterms:modified>
</cp:coreProperties>
</file>