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44" r:id="rId2"/>
    <p:sldId id="348" r:id="rId3"/>
    <p:sldId id="356" r:id="rId4"/>
    <p:sldId id="349" r:id="rId5"/>
    <p:sldId id="281" r:id="rId6"/>
    <p:sldId id="283" r:id="rId7"/>
    <p:sldId id="297" r:id="rId8"/>
    <p:sldId id="298" r:id="rId9"/>
    <p:sldId id="345" r:id="rId10"/>
    <p:sldId id="346" r:id="rId11"/>
    <p:sldId id="354" r:id="rId12"/>
    <p:sldId id="357" r:id="rId13"/>
    <p:sldId id="355" r:id="rId14"/>
    <p:sldId id="352" r:id="rId15"/>
    <p:sldId id="353" r:id="rId16"/>
    <p:sldId id="358" r:id="rId17"/>
    <p:sldId id="361" r:id="rId18"/>
    <p:sldId id="362" r:id="rId19"/>
    <p:sldId id="359" r:id="rId20"/>
    <p:sldId id="360" r:id="rId21"/>
    <p:sldId id="367" r:id="rId22"/>
    <p:sldId id="368" r:id="rId23"/>
    <p:sldId id="369" r:id="rId24"/>
    <p:sldId id="371" r:id="rId25"/>
    <p:sldId id="370" r:id="rId26"/>
    <p:sldId id="351" r:id="rId27"/>
    <p:sldId id="372" r:id="rId28"/>
    <p:sldId id="373" r:id="rId29"/>
    <p:sldId id="374" r:id="rId30"/>
    <p:sldId id="377" r:id="rId31"/>
    <p:sldId id="378" r:id="rId32"/>
    <p:sldId id="380" r:id="rId33"/>
    <p:sldId id="381" r:id="rId34"/>
    <p:sldId id="375" r:id="rId35"/>
    <p:sldId id="336" r:id="rId36"/>
    <p:sldId id="33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Cameron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Smick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Luke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Brennan?</a:t>
            </a:r>
            <a:endParaRPr lang="zh-CN" altLang="en-US" dirty="0" smtClean="0"/>
          </a:p>
          <a:p>
            <a:r>
              <a:rPr lang="en-US" altLang="zh-CN" dirty="0" smtClean="0"/>
              <a:t>Juliana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Laura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Syers</a:t>
            </a:r>
            <a:r>
              <a:rPr lang="en-US" altLang="zh-CN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28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2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ng-jiang.com/teaching/DecisionTreeDemo.zip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Mid-term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37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endParaRPr lang="zh-CN" altLang="en-US" dirty="0" smtClean="0"/>
          </a:p>
          <a:p>
            <a:pPr lvl="1"/>
            <a:r>
              <a:rPr lang="en-US" altLang="zh-CN" sz="2800" dirty="0" smtClean="0"/>
              <a:t>100: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endParaRPr lang="zh-CN" altLang="en-US" sz="2800" dirty="0" smtClean="0"/>
          </a:p>
          <a:p>
            <a:pPr lvl="2"/>
            <a:r>
              <a:rPr lang="en-US" altLang="zh-CN" sz="2600" dirty="0" smtClean="0"/>
              <a:t>Afzal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Hossain</a:t>
            </a:r>
            <a:endParaRPr lang="zh-CN" altLang="en-US" sz="2600" dirty="0" smtClean="0"/>
          </a:p>
          <a:p>
            <a:pPr lvl="2"/>
            <a:r>
              <a:rPr lang="en-US" altLang="zh-CN" sz="2600" dirty="0" err="1" smtClean="0"/>
              <a:t>Rosaura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Vidal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Mata</a:t>
            </a:r>
            <a:endParaRPr lang="zh-CN" altLang="en-US" sz="2600" dirty="0" smtClean="0"/>
          </a:p>
          <a:p>
            <a:pPr lvl="2"/>
            <a:r>
              <a:rPr lang="en-US" altLang="zh-CN" sz="2600" dirty="0" err="1" smtClean="0"/>
              <a:t>Hao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Zheng</a:t>
            </a:r>
            <a:endParaRPr lang="zh-CN" altLang="en-US" sz="2600" dirty="0" smtClean="0"/>
          </a:p>
          <a:p>
            <a:pPr lvl="1"/>
            <a:r>
              <a:rPr lang="en-US" altLang="zh-CN" sz="2800" dirty="0" smtClean="0"/>
              <a:t>95-99: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7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90-94: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13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85-89: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endParaRPr lang="zh-CN" altLang="en-US" sz="2800" dirty="0" smtClean="0"/>
          </a:p>
          <a:p>
            <a:pPr lvl="1"/>
            <a:r>
              <a:rPr lang="en-US" altLang="zh-CN" sz="2800" dirty="0" smtClean="0"/>
              <a:t>&lt;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85: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(min: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75)</a:t>
            </a:r>
            <a:endParaRPr lang="zh-CN" altLang="en-US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91</a:t>
            </a:r>
            <a:r>
              <a:rPr lang="zh-CN" altLang="en-US" dirty="0" smtClean="0"/>
              <a:t> </a:t>
            </a:r>
            <a:r>
              <a:rPr lang="en-US" altLang="zh-CN" dirty="0" smtClean="0"/>
              <a:t>(Mean)</a:t>
            </a:r>
            <a:r>
              <a:rPr lang="zh-CN" altLang="en-US" dirty="0" smtClean="0"/>
              <a:t> </a:t>
            </a:r>
            <a:r>
              <a:rPr lang="en-US" altLang="zh-CN" dirty="0" smtClean="0"/>
              <a:t>±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Stdev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Median:</a:t>
            </a:r>
            <a:r>
              <a:rPr lang="zh-CN" altLang="en-US" dirty="0" smtClean="0"/>
              <a:t> </a:t>
            </a:r>
            <a:r>
              <a:rPr lang="en-US" altLang="zh-CN" dirty="0" smtClean="0"/>
              <a:t>92</a:t>
            </a:r>
            <a:endParaRPr lang="zh-CN" altLang="en-US" dirty="0" smtClean="0"/>
          </a:p>
          <a:p>
            <a:r>
              <a:rPr lang="en-US" altLang="zh-CN" dirty="0" smtClean="0"/>
              <a:t>Mode:</a:t>
            </a:r>
            <a:r>
              <a:rPr lang="zh-CN" altLang="en-US" dirty="0" smtClean="0"/>
              <a:t> </a:t>
            </a:r>
            <a:r>
              <a:rPr lang="en-US" altLang="zh-CN" dirty="0" smtClean="0"/>
              <a:t>94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class.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directed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structure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comprised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nodes</a:t>
            </a:r>
            <a:endParaRPr lang="zh-CN" altLang="en-US" sz="2800" u="sng" dirty="0" smtClean="0"/>
          </a:p>
          <a:p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node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specified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feature</a:t>
            </a:r>
            <a:endParaRPr lang="zh-CN" altLang="en-US" sz="2800" u="sng" dirty="0" smtClean="0"/>
          </a:p>
          <a:p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branch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corresponds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feature</a:t>
            </a:r>
            <a:r>
              <a:rPr lang="zh-CN" altLang="en-US" sz="2800" u="sng" dirty="0" smtClean="0"/>
              <a:t> </a:t>
            </a:r>
            <a:r>
              <a:rPr lang="en-US" altLang="zh-CN" sz="2800" u="sng" dirty="0" smtClean="0"/>
              <a:t>value</a:t>
            </a:r>
            <a:endParaRPr lang="zh-CN" altLang="en-US" sz="2800" u="sng" dirty="0" smtClean="0"/>
          </a:p>
          <a:p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leaf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signified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categorical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decision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u="sng" dirty="0" smtClean="0"/>
              <a:t>class</a:t>
            </a:r>
            <a:endParaRPr lang="zh-CN" altLang="en-US" sz="2800" u="sng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972" y="3927905"/>
            <a:ext cx="803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{Barack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Obama,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Hillary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Clinton,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Ellen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DeGeneres,</a:t>
            </a:r>
            <a:r>
              <a:rPr lang="zh-CN" altLang="en-US" dirty="0" smtClean="0"/>
              <a:t>  </a:t>
            </a:r>
            <a:r>
              <a:rPr lang="en-US" altLang="zh-CN" dirty="0" smtClean="0"/>
              <a:t>Abraham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Lincoln,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Superman,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4946" y="4379538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8034" y="5060851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2611" y="5837133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3562611" y="4724312"/>
            <a:ext cx="896912" cy="3365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3562611" y="5405625"/>
            <a:ext cx="644577" cy="4315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4459523" y="4724312"/>
            <a:ext cx="1004342" cy="3365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2540783" y="5405625"/>
            <a:ext cx="1021828" cy="4315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81235" y="4621947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yes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75060" y="4624535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88951" y="543541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82776" y="5438007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3978548" y="6233179"/>
            <a:ext cx="480975" cy="288955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78548" y="64677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{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Top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down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recursive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divide-and-conquer</a:t>
            </a:r>
            <a:endParaRPr lang="zh-CN" altLang="en-US" sz="2000" dirty="0" smtClean="0"/>
          </a:p>
          <a:p>
            <a:r>
              <a:rPr lang="en-US" sz="2000" u="sng" dirty="0" smtClean="0"/>
              <a:t>Select</a:t>
            </a:r>
            <a:r>
              <a:rPr lang="zh-CN" altLang="en-US" sz="2000" u="sng" dirty="0" smtClean="0"/>
              <a:t> </a:t>
            </a:r>
            <a:r>
              <a:rPr lang="en-US" sz="2000" u="sng" dirty="0" smtClean="0"/>
              <a:t>best</a:t>
            </a:r>
            <a:r>
              <a:rPr lang="zh-CN" altLang="en-US" sz="2000" u="sng" dirty="0" smtClean="0"/>
              <a:t> </a:t>
            </a:r>
            <a:r>
              <a:rPr lang="en-US" sz="2000" u="sng" dirty="0" smtClean="0"/>
              <a:t>feature</a:t>
            </a:r>
            <a:r>
              <a:rPr lang="zh-CN" altLang="en-US" sz="2000" u="sng" dirty="0" smtClean="0"/>
              <a:t> </a:t>
            </a:r>
            <a:r>
              <a:rPr lang="en-US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root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node</a:t>
            </a:r>
            <a:endParaRPr lang="zh-CN" altLang="en-US" sz="2000" dirty="0" smtClean="0"/>
          </a:p>
          <a:p>
            <a:r>
              <a:rPr lang="en-US" sz="2000" dirty="0" smtClean="0"/>
              <a:t>Construct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branch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possible</a:t>
            </a:r>
            <a:r>
              <a:rPr lang="zh-CN" altLang="en-US" sz="2000" dirty="0" smtClean="0"/>
              <a:t> </a:t>
            </a:r>
            <a:r>
              <a:rPr lang="en-US" sz="2000" u="sng" dirty="0" smtClean="0"/>
              <a:t>feature</a:t>
            </a:r>
            <a:r>
              <a:rPr lang="zh-CN" altLang="en-US" sz="2000" u="sng" dirty="0" smtClean="0"/>
              <a:t> </a:t>
            </a:r>
            <a:r>
              <a:rPr lang="en-US" sz="2000" u="sng" dirty="0" smtClean="0"/>
              <a:t>value</a:t>
            </a:r>
            <a:endParaRPr lang="zh-CN" altLang="en-US" sz="2000" u="sng" dirty="0" smtClean="0"/>
          </a:p>
          <a:p>
            <a:r>
              <a:rPr lang="en-US" sz="2000" u="sng" dirty="0" smtClean="0"/>
              <a:t>Split</a:t>
            </a:r>
            <a:r>
              <a:rPr lang="zh-CN" altLang="en-US" sz="2000" u="sng" dirty="0" smtClean="0"/>
              <a:t> </a:t>
            </a:r>
            <a:r>
              <a:rPr lang="en-US" sz="2000" u="sng" dirty="0" smtClean="0"/>
              <a:t>data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into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mutually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exclusive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subsets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along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each branch</a:t>
            </a:r>
            <a:endParaRPr lang="zh-CN" altLang="en-US" sz="2000" dirty="0" smtClean="0"/>
          </a:p>
          <a:p>
            <a:r>
              <a:rPr lang="en-US" sz="2000" b="1" dirty="0" smtClean="0"/>
              <a:t>Repeat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procedure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recursively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branch</a:t>
            </a:r>
            <a:endParaRPr lang="zh-CN" altLang="en-US" sz="2000" dirty="0" smtClean="0"/>
          </a:p>
          <a:p>
            <a:r>
              <a:rPr lang="en-US" sz="2000" dirty="0" smtClean="0"/>
              <a:t>Terminate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into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leaf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node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after</a:t>
            </a:r>
            <a:r>
              <a:rPr lang="zh-CN" altLang="en-US" sz="2000" dirty="0" smtClean="0"/>
              <a:t> </a:t>
            </a:r>
            <a:r>
              <a:rPr lang="en-US" sz="2000" u="sng" dirty="0" smtClean="0"/>
              <a:t>adequate</a:t>
            </a:r>
            <a:r>
              <a:rPr lang="zh-CN" altLang="en-US" sz="2000" u="sng" dirty="0" smtClean="0"/>
              <a:t> </a:t>
            </a:r>
            <a:r>
              <a:rPr lang="en-US" sz="2000" u="sng" dirty="0" smtClean="0"/>
              <a:t>performance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1972" y="3927905"/>
            <a:ext cx="803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{Barack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Obama,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Hillary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Clinton,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Ellen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DeGeneres,</a:t>
            </a:r>
            <a:r>
              <a:rPr lang="zh-CN" altLang="en-US" dirty="0" smtClean="0"/>
              <a:t>  </a:t>
            </a:r>
            <a:r>
              <a:rPr lang="en-US" altLang="zh-CN" dirty="0" smtClean="0"/>
              <a:t>Abraham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Lincoln,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Superman,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4946" y="4379538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8034" y="5060851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2611" y="5837133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4" idx="2"/>
            <a:endCxn id="25" idx="0"/>
          </p:cNvCxnSpPr>
          <p:nvPr/>
        </p:nvCxnSpPr>
        <p:spPr>
          <a:xfrm flipH="1">
            <a:off x="3562611" y="4724312"/>
            <a:ext cx="896912" cy="3365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2"/>
            <a:endCxn id="26" idx="0"/>
          </p:cNvCxnSpPr>
          <p:nvPr/>
        </p:nvCxnSpPr>
        <p:spPr>
          <a:xfrm>
            <a:off x="3562611" y="5405625"/>
            <a:ext cx="644577" cy="4315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4459523" y="4724312"/>
            <a:ext cx="1004342" cy="3365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2540783" y="5405625"/>
            <a:ext cx="1021828" cy="4315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81235" y="4621947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75060" y="4624535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8951" y="543541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yes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82776" y="5438007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978548" y="6233179"/>
            <a:ext cx="480975" cy="288955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8548" y="64677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{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56435" y="4299647"/>
            <a:ext cx="3751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Q: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Which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feature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select?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Reduce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uncertainty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en-US" altLang="zh-CN" sz="2400" i="1" dirty="0" smtClean="0"/>
              <a:t>max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ReducedUncertainty</a:t>
            </a:r>
            <a:r>
              <a:rPr lang="en-US" altLang="zh-CN" sz="2400" dirty="0" smtClean="0"/>
              <a:t>(Y|X)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Uncertainty({instances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node})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	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Uncertainty({instances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child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nodes</a:t>
            </a:r>
            <a:r>
              <a:rPr lang="zh-CN" altLang="en-US" sz="2400" baseline="30000" dirty="0" smtClean="0"/>
              <a:t>*</a:t>
            </a:r>
            <a:r>
              <a:rPr lang="en-US" altLang="zh-CN" sz="2400" dirty="0" smtClean="0"/>
              <a:t>|</a:t>
            </a:r>
            <a:r>
              <a:rPr lang="en-US" altLang="zh-CN" sz="2400" dirty="0" err="1" smtClean="0"/>
              <a:t>selected_attribute</a:t>
            </a:r>
            <a:r>
              <a:rPr lang="en-US" altLang="zh-CN" sz="2400" dirty="0" smtClean="0"/>
              <a:t>})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baseline="30000" dirty="0" smtClean="0"/>
              <a:t>*</a:t>
            </a:r>
            <a:r>
              <a:rPr lang="en-US" altLang="zh-CN" sz="2400" dirty="0" smtClean="0"/>
              <a:t>child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selected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Revisiting</a:t>
            </a:r>
            <a:r>
              <a:rPr lang="zh-CN" altLang="en-US" dirty="0" smtClean="0"/>
              <a:t> </a:t>
            </a:r>
            <a:r>
              <a:rPr lang="en-US" alt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Entropy (Information Theory)</a:t>
            </a:r>
          </a:p>
          <a:p>
            <a:pPr lvl="1"/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A measure of </a:t>
            </a:r>
            <a:r>
              <a:rPr lang="en-US" sz="22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uncertainty</a:t>
            </a:r>
            <a:r>
              <a:rPr lang="en-US" sz="22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associated with a random number</a:t>
            </a:r>
          </a:p>
          <a:p>
            <a:pPr lvl="1"/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Calculation:  For a discrete random variable Y taking m distinct values {y</a:t>
            </a:r>
            <a:r>
              <a:rPr lang="en-US" sz="22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, y</a:t>
            </a:r>
            <a:r>
              <a:rPr lang="en-US" sz="22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sz="2200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sz="2200" baseline="-25000" dirty="0" err="1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457200" lvl="1" indent="0">
              <a:buNone/>
            </a:pPr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57150" indent="0">
              <a:buNone/>
            </a:pP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marL="57150" indent="0">
              <a:buNone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H(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Pr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(X=1)=0.5)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-0.5log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(0.5)-0.5log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(0.5)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marL="57150" indent="0">
              <a:buNone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H(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Pr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(X=1)=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1)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-0log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𝛆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)-1log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(1-</a:t>
            </a:r>
            <a:r>
              <a:rPr lang="zh-CN" altLang="en-US" sz="2400" dirty="0">
                <a:latin typeface="Corbel" charset="0"/>
                <a:ea typeface="Corbel" charset="0"/>
                <a:cs typeface="Corbel" charset="0"/>
              </a:rPr>
              <a:t>𝛆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								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𝛆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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o)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Interpretation</a:t>
            </a:r>
          </a:p>
          <a:p>
            <a:pPr lvl="2"/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Higher entropy → higher uncertainty</a:t>
            </a:r>
          </a:p>
          <a:p>
            <a:pPr lvl="2"/>
            <a:r>
              <a:rPr lang="en-US" sz="2200" dirty="0">
                <a:latin typeface="Corbel" charset="0"/>
                <a:ea typeface="Corbel" charset="0"/>
                <a:cs typeface="Corbel" charset="0"/>
              </a:rPr>
              <a:t>Lower entropy → lower </a:t>
            </a:r>
            <a:r>
              <a:rPr lang="en-US" sz="2200" dirty="0" smtClean="0">
                <a:latin typeface="Corbel" charset="0"/>
                <a:ea typeface="Corbel" charset="0"/>
                <a:cs typeface="Corbel" charset="0"/>
              </a:rPr>
              <a:t>uncertainty</a:t>
            </a:r>
            <a:endParaRPr lang="zh-CN" altLang="en-US" sz="2200" dirty="0" smtClean="0">
              <a:latin typeface="Corbel" charset="0"/>
              <a:ea typeface="Corbel" charset="0"/>
              <a:cs typeface="Corbel" charset="0"/>
            </a:endParaRPr>
          </a:p>
          <a:p>
            <a:pPr lvl="2"/>
            <a:endParaRPr lang="en-US" sz="22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Conditional entropy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76" y="2537628"/>
            <a:ext cx="4735513" cy="671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77" y="6138609"/>
            <a:ext cx="3149197" cy="515794"/>
          </a:xfrm>
          <a:prstGeom prst="rect">
            <a:avLst/>
          </a:prstGeom>
        </p:spPr>
      </p:pic>
      <p:pic>
        <p:nvPicPr>
          <p:cNvPr id="7" name="Picture 2" descr="Image result for entr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40" y="3534549"/>
            <a:ext cx="2574919" cy="23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376855" y="5996396"/>
            <a:ext cx="80946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1004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expected</a:t>
            </a:r>
            <a:r>
              <a:rPr lang="zh-CN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reduction</a:t>
            </a:r>
            <a:r>
              <a:rPr lang="zh-CN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in</a:t>
            </a:r>
            <a:r>
              <a:rPr lang="zh-CN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entropy</a:t>
            </a:r>
            <a:r>
              <a:rPr lang="zh-CN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X:</a:t>
            </a:r>
            <a:endParaRPr lang="zh-CN" altLang="en-US" dirty="0" smtClean="0"/>
          </a:p>
          <a:p>
            <a:endParaRPr lang="zh-CN" altLang="en-US" dirty="0"/>
          </a:p>
          <a:p>
            <a:pPr marL="0" indent="0" algn="ctr">
              <a:buNone/>
            </a:pPr>
            <a:r>
              <a:rPr lang="en-US" altLang="zh-CN" i="1" dirty="0" err="1" smtClean="0"/>
              <a:t>max_X</a:t>
            </a:r>
            <a:r>
              <a:rPr lang="zh-CN" altLang="en-US" i="1" dirty="0" smtClean="0"/>
              <a:t>  </a:t>
            </a:r>
            <a:r>
              <a:rPr lang="zh-CN" altLang="en-US" dirty="0" smtClean="0"/>
              <a:t> </a:t>
            </a:r>
            <a:r>
              <a:rPr lang="en-US" altLang="zh-CN" dirty="0" smtClean="0"/>
              <a:t>IG(Y|X)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H(Y)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H(Y|X)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4764" y="4863272"/>
            <a:ext cx="3048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083270" y="4863272"/>
            <a:ext cx="2518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Unconditional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entropy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44089" y="4678605"/>
            <a:ext cx="2518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Conditional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entropy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08740" y="4272196"/>
            <a:ext cx="509666" cy="5910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27482" y="4272196"/>
            <a:ext cx="74950" cy="5910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18698" y="4272196"/>
            <a:ext cx="584616" cy="40641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774972"/>
              </p:ext>
            </p:extLst>
          </p:nvPr>
        </p:nvGraphicFramePr>
        <p:xfrm>
          <a:off x="289753" y="1312140"/>
          <a:ext cx="8664316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427188"/>
                <a:gridCol w="862359"/>
                <a:gridCol w="1868445"/>
                <a:gridCol w="1509128"/>
                <a:gridCol w="1940309"/>
                <a:gridCol w="1077949"/>
                <a:gridCol w="978938"/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1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Is Home/Away?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Is Opponent in AP Top 25 at Preseason?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Media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Win/Lose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9/2/17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Temple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9/9/17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Georgia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1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In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Lose</a:t>
                      </a:r>
                      <a:endParaRPr lang="en-US" sz="1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9/16/17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Boston College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Away</a:t>
                      </a:r>
                      <a:endParaRPr lang="en-US" sz="1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2-ESPN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9/23/17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Michigan State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Away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3-FOX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9/30/17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Miami Ohio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10/7/17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North Carolina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Away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4-ABC</a:t>
                      </a:r>
                      <a:endParaRPr lang="en-US" sz="1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1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5430" y="3155993"/>
            <a:ext cx="5672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Partitioning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of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instances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according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feature</a:t>
            </a:r>
            <a:r>
              <a:rPr lang="zh-CN" altLang="en-US" sz="2000" b="1" dirty="0" smtClean="0"/>
              <a:t>  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76275" y="3687580"/>
            <a:ext cx="1541489" cy="330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Home/Away?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63" y="4702718"/>
            <a:ext cx="1011836" cy="10077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Lose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17" idx="0"/>
          </p:cNvCxnSpPr>
          <p:nvPr/>
        </p:nvCxnSpPr>
        <p:spPr>
          <a:xfrm>
            <a:off x="1447020" y="4017736"/>
            <a:ext cx="338410" cy="6849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565881" y="4017736"/>
            <a:ext cx="881139" cy="6849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8962" y="412547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Home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66578" y="4125476"/>
            <a:ext cx="71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Away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3096" y="4702718"/>
            <a:ext cx="864668" cy="10077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88451" y="3683036"/>
            <a:ext cx="2248229" cy="330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Opponent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</a:rPr>
              <a:t>Top25?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58473" y="4683184"/>
            <a:ext cx="1011836" cy="37558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Lose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12243" y="410594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65088" y="410594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51606" y="4683184"/>
            <a:ext cx="864668" cy="153773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>
          <a:xfrm flipH="1">
            <a:off x="3064391" y="4013192"/>
            <a:ext cx="848175" cy="6699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31" idx="0"/>
          </p:cNvCxnSpPr>
          <p:nvPr/>
        </p:nvCxnSpPr>
        <p:spPr>
          <a:xfrm>
            <a:off x="3912566" y="4013192"/>
            <a:ext cx="371374" cy="6699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48516" y="3668046"/>
            <a:ext cx="1541489" cy="330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Media?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36680" y="4683225"/>
            <a:ext cx="1011836" cy="102721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Lose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42597" y="4105942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NBC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801241" y="403136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ABC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86869" y="4683184"/>
            <a:ext cx="864668" cy="37558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 flipH="1">
            <a:off x="5542598" y="3998202"/>
            <a:ext cx="1276664" cy="68502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0"/>
          </p:cNvCxnSpPr>
          <p:nvPr/>
        </p:nvCxnSpPr>
        <p:spPr>
          <a:xfrm flipH="1">
            <a:off x="6619203" y="3998202"/>
            <a:ext cx="200058" cy="6849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197250" y="4683184"/>
            <a:ext cx="864668" cy="37558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07631" y="4674642"/>
            <a:ext cx="864668" cy="3841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Win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0" idx="2"/>
            <a:endCxn id="47" idx="0"/>
          </p:cNvCxnSpPr>
          <p:nvPr/>
        </p:nvCxnSpPr>
        <p:spPr>
          <a:xfrm>
            <a:off x="6819261" y="3998202"/>
            <a:ext cx="810323" cy="6849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8" idx="0"/>
          </p:cNvCxnSpPr>
          <p:nvPr/>
        </p:nvCxnSpPr>
        <p:spPr>
          <a:xfrm>
            <a:off x="6819261" y="3998202"/>
            <a:ext cx="1820704" cy="6764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90918" y="4196902"/>
            <a:ext cx="60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FOX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304194" y="4186385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ESPN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/>
              <a:t> </a:t>
            </a:r>
            <a:r>
              <a:rPr lang="en-US" altLang="zh-CN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{Win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5,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Lose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1}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charset="0"/>
                      </a:rPr>
                      <m:t>=0.65</m:t>
                    </m:r>
                  </m:oMath>
                </a14:m>
                <a:endParaRPr lang="zh-CN" altLang="en-US" sz="2400" dirty="0" smtClean="0"/>
              </a:p>
              <a:p>
                <a:pPr marL="0" indent="0">
                  <a:buNone/>
                </a:pP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X1_HomeAway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{Home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3,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Away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3}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H(Y|X1)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H(</a:t>
                </a:r>
                <a:r>
                  <a:rPr lang="en-US" altLang="zh-CN" sz="2400" dirty="0" err="1" smtClean="0"/>
                  <a:t>Y|Home</a:t>
                </a:r>
                <a:r>
                  <a:rPr lang="en-US" altLang="zh-CN" sz="2400" dirty="0" smtClean="0"/>
                  <a:t>)+H(</a:t>
                </a:r>
                <a:r>
                  <a:rPr lang="en-US" altLang="zh-CN" sz="2400" dirty="0" err="1" smtClean="0"/>
                  <a:t>Y|Away</a:t>
                </a:r>
                <a:r>
                  <a:rPr lang="en-US" altLang="zh-CN" sz="2400" dirty="0" smtClean="0"/>
                  <a:t>)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mr-IN" altLang="zh-CN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mr-IN" altLang="zh-C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charset="0"/>
                        </a:rPr>
                        <m:t>(−</m:t>
                      </m:r>
                      <m:f>
                        <m:f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altLang="zh-CN" sz="24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0.5×0.92+0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0.46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IG(Y|X1)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0.65-0.46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0.19</a:t>
                </a:r>
                <a:endParaRPr lang="zh-CN" alt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/>
              <a:t> </a:t>
            </a:r>
            <a:r>
              <a:rPr lang="en-US" altLang="zh-CN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{Win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5,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Lose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1}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charset="0"/>
                      </a:rPr>
                      <m:t>=0.65</m:t>
                    </m:r>
                  </m:oMath>
                </a14:m>
                <a:endParaRPr lang="zh-CN" altLang="en-US" sz="2400" dirty="0" smtClean="0"/>
              </a:p>
              <a:p>
                <a:pPr marL="0" indent="0">
                  <a:buNone/>
                </a:pP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X2_Top25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{In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1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Out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5}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H(Y|X2)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H(</a:t>
                </a:r>
                <a:r>
                  <a:rPr lang="en-US" altLang="zh-CN" sz="2400" dirty="0" err="1" smtClean="0"/>
                  <a:t>Y|In</a:t>
                </a:r>
                <a:r>
                  <a:rPr lang="en-US" altLang="zh-CN" sz="2400" dirty="0" smtClean="0"/>
                  <a:t>)+H(</a:t>
                </a:r>
                <a:r>
                  <a:rPr lang="en-US" altLang="zh-CN" sz="2400" dirty="0" err="1" smtClean="0"/>
                  <a:t>Y|Out</a:t>
                </a:r>
                <a:r>
                  <a:rPr lang="en-US" altLang="zh-CN" sz="2400" dirty="0" smtClean="0"/>
                  <a:t>)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mr-IN" altLang="zh-CN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mr-IN" altLang="zh-C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charset="0"/>
                        </a:rPr>
                        <m:t>(−</m:t>
                      </m:r>
                      <m:f>
                        <m:f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altLang="zh-CN" sz="24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IG(Y|X2)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0.65-0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0.65</a:t>
                </a:r>
                <a:endParaRPr lang="zh-CN" alt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/>
              <a:t> </a:t>
            </a:r>
            <a:r>
              <a:rPr lang="en-US" altLang="zh-CN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{Win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5,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Lose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1}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charset="0"/>
                      </a:rPr>
                      <m:t>=0.65</m:t>
                    </m:r>
                  </m:oMath>
                </a14:m>
                <a:endParaRPr lang="zh-CN" altLang="en-US" sz="2400" dirty="0" smtClean="0"/>
              </a:p>
              <a:p>
                <a:pPr marL="0" indent="0">
                  <a:buNone/>
                </a:pP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X3_Media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{NBC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3,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ESPN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1,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FOX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1,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ABC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1}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H(Y|X3)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H(Y|NBC)+H(Y|ESPN)+H(Y|FOX)+H(Y|ABC)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1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mr-IN" altLang="zh-CN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en-US" altLang="zh-CN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altLang="zh-CN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altLang="zh-CN" sz="18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mr-IN" altLang="zh-CN" sz="1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18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altLang="zh-CN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altLang="zh-CN" sz="18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mr-IN" altLang="zh-CN" sz="1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18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mr-IN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1800" i="1">
                        <a:latin typeface="Cambria Math" charset="0"/>
                      </a:rPr>
                      <m:t>(−</m:t>
                    </m:r>
                    <m:f>
                      <m:f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charset="0"/>
                          </a:rPr>
                          <m:t>1</m:t>
                        </m:r>
                      </m:den>
                    </m:f>
                    <m:func>
                      <m:func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18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mr-IN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1800" i="1">
                        <a:latin typeface="Cambria Math" charset="0"/>
                      </a:rPr>
                      <m:t>(−</m:t>
                    </m:r>
                    <m:f>
                      <m:f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charset="0"/>
                          </a:rPr>
                          <m:t>1</m:t>
                        </m:r>
                      </m:den>
                    </m:f>
                    <m:func>
                      <m:func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18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charset="0"/>
                      </a:rPr>
                      <m:t>)+</m:t>
                    </m:r>
                    <m:f>
                      <m:f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mr-IN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1800" i="1">
                        <a:latin typeface="Cambria Math" charset="0"/>
                      </a:rPr>
                      <m:t>(−</m:t>
                    </m:r>
                    <m:f>
                      <m:f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charset="0"/>
                          </a:rPr>
                          <m:t>1</m:t>
                        </m:r>
                      </m:den>
                    </m:f>
                    <m:func>
                      <m:funcPr>
                        <m:ctrlPr>
                          <a:rPr lang="mr-IN" altLang="zh-CN" sz="18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18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charset="0"/>
                      </a:rPr>
                      <m:t>)</m:t>
                    </m:r>
                  </m:oMath>
                </a14:m>
                <a:endParaRPr lang="zh-CN" altLang="en-US" sz="18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 smtClean="0"/>
                  <a:t>0.92+0+0+0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0.46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IG(Y|X3)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0.65-0.46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0.19</a:t>
                </a:r>
                <a:endParaRPr lang="zh-CN" alt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7885" y="1673491"/>
            <a:ext cx="2248229" cy="330156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Is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Opponent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mr-IN" altLang="zh-CN" dirty="0" smtClean="0">
                <a:solidFill>
                  <a:srgbClr val="0070C0"/>
                </a:solidFill>
              </a:rPr>
              <a:t>…</a:t>
            </a:r>
            <a:r>
              <a:rPr lang="en-US" altLang="zh-CN" dirty="0" smtClean="0">
                <a:solidFill>
                  <a:srgbClr val="0070C0"/>
                </a:solidFill>
              </a:rPr>
              <a:t>Top25?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907" y="2673639"/>
            <a:ext cx="1011836" cy="375586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Lose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677" y="2096397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4522" y="2096397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Out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1040" y="2673639"/>
            <a:ext cx="864668" cy="375586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Win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23825" y="2003647"/>
            <a:ext cx="848175" cy="6699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2003647"/>
            <a:ext cx="371374" cy="6699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93601"/>
              </p:ext>
            </p:extLst>
          </p:nvPr>
        </p:nvGraphicFramePr>
        <p:xfrm>
          <a:off x="457200" y="3719217"/>
          <a:ext cx="8229602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405755"/>
                <a:gridCol w="1340600"/>
                <a:gridCol w="2383436"/>
                <a:gridCol w="1214203"/>
                <a:gridCol w="931921"/>
                <a:gridCol w="1023865"/>
                <a:gridCol w="929822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10/21/17</a:t>
                      </a:r>
                      <a:endParaRPr lang="en-US" sz="2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USC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In</a:t>
                      </a:r>
                      <a:endParaRPr lang="en-US" sz="2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Lose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10/28/17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North Carolina State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11/4/17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Wake Forest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11/18/17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Navy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Home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</a:t>
                      </a:r>
                      <a:endParaRPr lang="en-US" sz="24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1-NBC</a:t>
                      </a:r>
                      <a:endParaRPr lang="en-US" sz="24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3257552"/>
            <a:ext cx="80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Test: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82539" y="5338583"/>
            <a:ext cx="5586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don’t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classifier</a:t>
            </a:r>
            <a:r>
              <a:rPr lang="mr-IN" altLang="zh-CN" sz="2400" dirty="0" smtClean="0"/>
              <a:t>…</a:t>
            </a:r>
            <a:r>
              <a:rPr lang="zh-CN" altLang="en-US" sz="2400" dirty="0" smtClean="0"/>
              <a:t> </a:t>
            </a:r>
          </a:p>
          <a:p>
            <a:pPr algn="r"/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overfitting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straight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accuracy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75%!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9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two-member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teams!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single-member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teams: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Afzal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Hossain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(graduate)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Rachel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Krohn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(graduate)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Lauren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Ferrara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underg</a:t>
            </a:r>
            <a:r>
              <a:rPr lang="en-US" altLang="zh-CN" dirty="0" smtClean="0"/>
              <a:t>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❤ </a:t>
            </a:r>
            <a:r>
              <a:rPr lang="en-US" altLang="zh-CN" dirty="0" smtClean="0"/>
              <a:t>Graduates:</a:t>
            </a:r>
            <a:endParaRPr lang="zh-CN" altLang="en-US" dirty="0" smtClean="0"/>
          </a:p>
          <a:p>
            <a:pPr lvl="1"/>
            <a:r>
              <a:rPr lang="en-US" altLang="zh-CN" dirty="0" err="1"/>
              <a:t>Anselme</a:t>
            </a:r>
            <a:r>
              <a:rPr lang="zh-CN" altLang="en-US" dirty="0"/>
              <a:t> </a:t>
            </a:r>
            <a:r>
              <a:rPr lang="en-US" altLang="zh-CN" dirty="0" err="1"/>
              <a:t>Mucunguzi</a:t>
            </a:r>
            <a:endParaRPr lang="zh-CN" altLang="en-US" dirty="0"/>
          </a:p>
          <a:p>
            <a:pPr lvl="1"/>
            <a:r>
              <a:rPr lang="en-US" altLang="zh-CN" dirty="0" err="1"/>
              <a:t>Satyaki</a:t>
            </a:r>
            <a:r>
              <a:rPr lang="zh-CN" altLang="en-US" dirty="0"/>
              <a:t> </a:t>
            </a:r>
            <a:r>
              <a:rPr lang="en-US" altLang="zh-CN" dirty="0" err="1"/>
              <a:t>Sikdar</a:t>
            </a:r>
            <a:endParaRPr lang="zh-CN" altLang="en-US" dirty="0"/>
          </a:p>
          <a:p>
            <a:pPr lvl="1"/>
            <a:r>
              <a:rPr lang="en-US" altLang="zh-CN" dirty="0" err="1"/>
              <a:t>Famim</a:t>
            </a:r>
            <a:r>
              <a:rPr lang="zh-CN" altLang="en-US" dirty="0"/>
              <a:t> </a:t>
            </a:r>
            <a:r>
              <a:rPr lang="en-US" altLang="zh-CN" dirty="0" err="1" smtClean="0"/>
              <a:t>Talukder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Kuang</a:t>
            </a:r>
            <a:r>
              <a:rPr lang="zh-CN" altLang="en-US" dirty="0" smtClean="0"/>
              <a:t> </a:t>
            </a:r>
            <a:r>
              <a:rPr lang="en-US" altLang="zh-CN" dirty="0"/>
              <a:t>Wu</a:t>
            </a:r>
            <a:endParaRPr lang="zh-CN" altLang="en-US" dirty="0"/>
          </a:p>
          <a:p>
            <a:pPr lvl="1"/>
            <a:r>
              <a:rPr lang="en-US" altLang="zh-CN" dirty="0" err="1"/>
              <a:t>Shengsheng</a:t>
            </a:r>
            <a:r>
              <a:rPr lang="zh-CN" altLang="en-US" dirty="0"/>
              <a:t> </a:t>
            </a:r>
            <a:r>
              <a:rPr lang="en-US" altLang="zh-CN" dirty="0" smtClean="0"/>
              <a:t>Yuan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❤ 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Undergraduates: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Aron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Collin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Klenke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David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Durkin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Chris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Rho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Luis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Prieb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Matthew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Reily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3" y="3730937"/>
            <a:ext cx="3437051" cy="25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30454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40" y="2467295"/>
            <a:ext cx="2585648" cy="3590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4056" y="2924552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14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95860" y="584706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786064" y="584706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4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43540" y="584706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</a:t>
            </a:r>
            <a:r>
              <a:rPr lang="zh-CN" altLang="en-US" dirty="0"/>
              <a:t> </a:t>
            </a:r>
            <a:r>
              <a:rPr lang="en-US" altLang="zh-CN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{Yes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9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No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5</a:t>
                </a:r>
                <a:r>
                  <a:rPr lang="en-US" altLang="zh-CN" sz="2400" dirty="0" smtClean="0"/>
                  <a:t>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mr-IN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en-US" altLang="zh-CN" sz="2400" b="0" i="1" smtClean="0">
                        <a:latin typeface="Cambria Math" charset="0"/>
                      </a:rPr>
                      <m:t>=0.94</m:t>
                    </m:r>
                  </m:oMath>
                </a14:m>
                <a:endParaRPr lang="zh-CN" altLang="en-US" sz="2400" dirty="0" smtClean="0"/>
              </a:p>
              <a:p>
                <a:pPr marL="0" indent="0">
                  <a:buNone/>
                </a:pP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X1_Outlook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{Sunny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5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Overcast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4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Rainy</a:t>
                </a:r>
                <a:r>
                  <a:rPr lang="zh-CN" altLang="en-US" sz="2400" dirty="0" smtClean="0"/>
                  <a:t>*</a:t>
                </a:r>
                <a:r>
                  <a:rPr lang="en-US" altLang="zh-CN" sz="2400" dirty="0"/>
                  <a:t>5</a:t>
                </a:r>
                <a:r>
                  <a:rPr lang="en-US" altLang="zh-CN" sz="2400" dirty="0" smtClean="0"/>
                  <a:t>}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H(Y|X1)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H(</a:t>
                </a:r>
                <a:r>
                  <a:rPr lang="en-US" altLang="zh-CN" sz="2400" dirty="0" err="1" smtClean="0"/>
                  <a:t>Y|Sunny</a:t>
                </a:r>
                <a:r>
                  <a:rPr lang="en-US" altLang="zh-CN" sz="2400" dirty="0" smtClean="0"/>
                  <a:t>)+H(</a:t>
                </a:r>
                <a:r>
                  <a:rPr lang="en-US" altLang="zh-CN" sz="2400" dirty="0" err="1" smtClean="0"/>
                  <a:t>Y|Overcast</a:t>
                </a:r>
                <a:r>
                  <a:rPr lang="en-US" altLang="zh-CN" sz="2400" dirty="0" smtClean="0"/>
                  <a:t>)+H(</a:t>
                </a:r>
                <a:r>
                  <a:rPr lang="en-US" altLang="zh-CN" sz="2400" dirty="0" err="1" smtClean="0"/>
                  <a:t>Y|Rainy</a:t>
                </a:r>
                <a:r>
                  <a:rPr lang="en-US" altLang="zh-CN" sz="2400" dirty="0" smtClean="0"/>
                  <a:t>)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mr-IN" altLang="zh-CN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mr-IN" altLang="zh-C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mr-IN" altLang="zh-C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40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0.345+0+0.345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0.69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IG(Y|X1)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0.94-0.69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0.25</a:t>
                </a:r>
                <a:endParaRPr lang="zh-CN" alt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617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34207" y="191540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“No”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47900" y="1982870"/>
            <a:ext cx="69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“Yes”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85220" y="2284733"/>
            <a:ext cx="200127" cy="1825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184056" y="2284733"/>
            <a:ext cx="120495" cy="1825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IG(Y|X1_Outlook)</a:t>
            </a:r>
            <a:r>
              <a:rPr lang="zh-CN" altLang="en-US" b="1" dirty="0" smtClean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 smtClean="0"/>
              <a:t>0.25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 smtClean="0"/>
              <a:t>IG(Y|X2_Temperature)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0.03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IG(Y|X3_Humidity)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0.15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IG(Y|X4_Windy)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0.05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Outlook.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step?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52" y="1647825"/>
            <a:ext cx="2585648" cy="3590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1968" y="2105082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14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03772" y="502759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393976" y="502759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4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51452" y="502759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01152" y="4392118"/>
            <a:ext cx="659412" cy="1097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8110" y="4392118"/>
            <a:ext cx="659412" cy="1097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0115"/>
            <a:ext cx="8229600" cy="34537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092316"/>
            <a:ext cx="1146748" cy="374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5252" y="4092316"/>
            <a:ext cx="1146748" cy="374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3252" y="4092316"/>
            <a:ext cx="1146748" cy="374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8686" y="559144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Good!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49" y="1600200"/>
            <a:ext cx="6515301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304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27" y="2087562"/>
            <a:ext cx="5962544" cy="4198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09434" y="6242319"/>
            <a:ext cx="866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“Yes”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01588" y="6059758"/>
            <a:ext cx="614596" cy="2262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(used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ID3)</a:t>
            </a:r>
            <a:endParaRPr lang="zh-CN" altLang="en-US" sz="2400" dirty="0" smtClean="0"/>
          </a:p>
          <a:p>
            <a:pPr lvl="1"/>
            <a:r>
              <a:rPr lang="en-US" altLang="zh-CN" sz="2000" dirty="0"/>
              <a:t>Iterative </a:t>
            </a:r>
            <a:r>
              <a:rPr lang="en-US" altLang="zh-CN" sz="2000" dirty="0" err="1"/>
              <a:t>Dichotomiser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invented by Ross </a:t>
            </a:r>
            <a:r>
              <a:rPr lang="en-US" altLang="zh-CN" sz="2000" dirty="0" smtClean="0"/>
              <a:t>Quinlan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1986</a:t>
            </a:r>
            <a:endParaRPr lang="zh-CN" altLang="en-US" sz="2000" dirty="0" smtClean="0"/>
          </a:p>
          <a:p>
            <a:r>
              <a:rPr lang="en-US" altLang="zh-CN" sz="2400" dirty="0" smtClean="0"/>
              <a:t>Gain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Ratio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(used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C4.5)</a:t>
            </a:r>
            <a:endParaRPr lang="zh-CN" altLang="en-US" sz="2400" dirty="0" smtClean="0"/>
          </a:p>
          <a:p>
            <a:pPr lvl="1"/>
            <a:r>
              <a:rPr lang="en-US" altLang="zh-CN" sz="2000" dirty="0"/>
              <a:t>C4.5 is an extension of </a:t>
            </a:r>
            <a:r>
              <a:rPr lang="en-US" altLang="zh-CN" sz="2000" dirty="0" smtClean="0"/>
              <a:t>Quinlan‘s </a:t>
            </a:r>
            <a:r>
              <a:rPr lang="en-US" altLang="zh-CN" sz="2000" dirty="0"/>
              <a:t>earlier ID3 </a:t>
            </a:r>
            <a:r>
              <a:rPr lang="en-US" altLang="zh-CN" sz="2000" dirty="0" smtClean="0"/>
              <a:t>algorithm,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developed by Ross </a:t>
            </a:r>
            <a:r>
              <a:rPr lang="en-US" altLang="zh-CN" sz="2000" dirty="0" smtClean="0"/>
              <a:t>Quinlan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It </a:t>
            </a:r>
            <a:r>
              <a:rPr lang="en-US" altLang="zh-CN" sz="2000" dirty="0"/>
              <a:t>became quite popular after ranking #1 in the Top 10 Algorithms in Data Mining pre-eminent paper published by Springer LNCS in 2008</a:t>
            </a:r>
            <a:endParaRPr lang="zh-CN" altLang="en-US" sz="2000" dirty="0" smtClean="0"/>
          </a:p>
          <a:p>
            <a:r>
              <a:rPr lang="en-US" altLang="zh-CN" sz="2400" dirty="0" smtClean="0"/>
              <a:t>Gini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Measure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(used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CART)</a:t>
            </a:r>
            <a:endParaRPr lang="zh-CN" altLang="en-US" sz="2400" dirty="0" smtClean="0"/>
          </a:p>
          <a:p>
            <a:pPr lvl="1"/>
            <a:r>
              <a:rPr lang="en-US" sz="2000" dirty="0"/>
              <a:t>Classification And Regression </a:t>
            </a:r>
            <a:r>
              <a:rPr lang="en-US" sz="2000" dirty="0" smtClean="0"/>
              <a:t>Trees</a:t>
            </a:r>
            <a:r>
              <a:rPr lang="zh-CN" altLang="en-US" sz="2000" dirty="0"/>
              <a:t> </a:t>
            </a:r>
            <a:r>
              <a:rPr lang="en-US" sz="2000" dirty="0" smtClean="0"/>
              <a:t>by </a:t>
            </a:r>
            <a:r>
              <a:rPr lang="en-US" sz="2000" dirty="0" err="1"/>
              <a:t>Breiman</a:t>
            </a:r>
            <a:r>
              <a:rPr lang="en-US" sz="2000" dirty="0"/>
              <a:t> et </a:t>
            </a:r>
            <a:r>
              <a:rPr lang="en-US" sz="2000" dirty="0" smtClean="0"/>
              <a:t>al</a:t>
            </a:r>
            <a:r>
              <a:rPr lang="en-US" altLang="zh-CN" sz="2000" dirty="0" smtClean="0"/>
              <a:t>.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984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Gain Ratio (C4.5)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Information gain measure is biased towards </a:t>
            </a:r>
            <a:r>
              <a:rPr lang="en-US" altLang="zh-CN" sz="2400" b="1" dirty="0" smtClean="0"/>
              <a:t>highly-branching</a:t>
            </a:r>
            <a:r>
              <a:rPr lang="zh-CN" altLang="en-US" sz="2400" b="1" dirty="0" smtClean="0"/>
              <a:t> </a:t>
            </a:r>
            <a:r>
              <a:rPr lang="en-US" altLang="en-US" sz="2400" b="1" dirty="0" smtClean="0"/>
              <a:t>attributes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with </a:t>
            </a:r>
            <a:r>
              <a:rPr lang="en-US" altLang="en-US" sz="2400" dirty="0"/>
              <a:t>a large number of </a:t>
            </a:r>
            <a:r>
              <a:rPr lang="en-US" altLang="en-US" sz="2400" dirty="0" smtClean="0"/>
              <a:t>values</a:t>
            </a:r>
            <a:endParaRPr lang="zh-CN" altLang="en-US" sz="2400" dirty="0" smtClean="0"/>
          </a:p>
          <a:p>
            <a:r>
              <a:rPr lang="en-US" altLang="zh-CN" sz="2400" dirty="0" smtClean="0"/>
              <a:t>Entropy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splitting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“ID”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“ID”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maximal.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6" y="3077121"/>
            <a:ext cx="8064708" cy="25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1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Gain Ratio (C4.5)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Corrects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information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calculating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i="1" dirty="0" smtClean="0"/>
                  <a:t> </a:t>
                </a:r>
                <a:r>
                  <a:rPr lang="en-US" altLang="zh-CN" sz="2800" i="1" dirty="0" smtClean="0"/>
                  <a:t>intrinsic</a:t>
                </a:r>
                <a:r>
                  <a:rPr lang="zh-CN" altLang="en-US" sz="2800" i="1" dirty="0" smtClean="0"/>
                  <a:t> </a:t>
                </a:r>
                <a:r>
                  <a:rPr lang="en-US" altLang="zh-CN" sz="2800" i="1" dirty="0" smtClean="0"/>
                  <a:t>information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split</a:t>
                </a:r>
                <a:endParaRPr lang="zh-CN" altLang="en-US" sz="2800" dirty="0" smtClean="0"/>
              </a:p>
              <a:p>
                <a:pPr lvl="1"/>
                <a:r>
                  <a:rPr lang="en-US" altLang="zh-CN" sz="2400" dirty="0"/>
                  <a:t>Information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needed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identify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branch</a:t>
                </a:r>
                <a:endParaRPr lang="zh-CN" altLang="en-US" sz="2400" dirty="0"/>
              </a:p>
              <a:p>
                <a:pPr lvl="1"/>
                <a:r>
                  <a:rPr lang="en-US" altLang="zh-CN" sz="2400" dirty="0"/>
                  <a:t>Accounts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number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branches</a:t>
                </a:r>
                <a:endParaRPr lang="zh-CN" altLang="en-US" sz="2800" dirty="0" smtClean="0"/>
              </a:p>
              <a:p>
                <a:r>
                  <a:rPr lang="en-US" altLang="zh-CN" sz="2800" dirty="0" smtClean="0"/>
                  <a:t>Given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entropy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instances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distributed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branches</a:t>
                </a:r>
                <a:endParaRPr lang="zh-CN" alt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</a:rPr>
                        <m:t>𝑆𝑝𝑙𝑖𝑡𝐼𝑛𝑓𝑜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mr-IN" altLang="zh-C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mr-IN" altLang="zh-CN" sz="2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mr-IN" altLang="zh-CN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altLang="zh-CN" sz="20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mr-IN" altLang="zh-CN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/>
              </a:p>
              <a:p>
                <a:r>
                  <a:rPr lang="en-US" altLang="zh-CN" sz="2800" dirty="0" smtClean="0"/>
                  <a:t>Gain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ratio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defined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as</a:t>
                </a:r>
                <a:endParaRPr lang="zh-CN" alt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mr-IN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𝐼𝐺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𝑆𝑝𝑙𝑖𝑡𝐼𝑛𝑓𝑜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90307" y="4542584"/>
            <a:ext cx="1786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“samples”</a:t>
            </a:r>
            <a:endParaRPr lang="zh-CN" altLang="en-US" sz="2400" dirty="0"/>
          </a:p>
          <a:p>
            <a:r>
              <a:rPr lang="en-US" altLang="zh-CN" sz="2400" dirty="0" smtClean="0"/>
              <a:t>F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40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Gain Ratio </a:t>
            </a:r>
            <a:r>
              <a:rPr lang="en-US" altLang="zh-CN" dirty="0" smtClean="0"/>
              <a:t>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IG(Y|X1_Outlook)</a:t>
                </a:r>
                <a:r>
                  <a:rPr lang="zh-CN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0.25</a:t>
                </a:r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b="1" dirty="0"/>
                  <a:t>IG(Y|X2_Temperature)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=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0.03</a:t>
                </a:r>
                <a:endParaRPr lang="zh-CN" altLang="en-US" sz="2400" b="1" dirty="0"/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IG(Y|X3_Humidity)</a:t>
                </a:r>
                <a:r>
                  <a:rPr lang="zh-CN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0.15</a:t>
                </a:r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IG(Y|X4_Windy)</a:t>
                </a:r>
                <a:r>
                  <a:rPr lang="zh-CN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0.05</a:t>
                </a:r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err="1" smtClean="0"/>
                  <a:t>SplitInfo</a:t>
                </a:r>
                <a:r>
                  <a:rPr lang="en-US" altLang="zh-CN" sz="2400" dirty="0" smtClean="0"/>
                  <a:t>(X2_Temperature)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</a:rPr>
                          <m:t>6</m:t>
                        </m:r>
                      </m:num>
                      <m:den>
                        <m:r>
                          <a:rPr lang="en-US" altLang="zh-CN" sz="2400" i="1"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mr-IN" altLang="zh-CN" sz="24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altLang="zh-CN" sz="24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mr-IN" altLang="zh-C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charset="0"/>
                              </a:rPr>
                              <m:t>14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charset="0"/>
                      </a:rPr>
                      <m:t>=1.56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err="1" smtClean="0"/>
                  <a:t>GainRatio</a:t>
                </a:r>
                <a:r>
                  <a:rPr lang="en-US" altLang="zh-CN" sz="2400" dirty="0" smtClean="0"/>
                  <a:t>(X2_Temperature)</a:t>
                </a:r>
                <a:endParaRPr lang="zh-CN" altLang="en-US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=0.03/1.56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b="1" dirty="0" smtClean="0"/>
                  <a:t>0.02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370470"/>
              </p:ext>
            </p:extLst>
          </p:nvPr>
        </p:nvGraphicFramePr>
        <p:xfrm>
          <a:off x="6803036" y="1762958"/>
          <a:ext cx="1633928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1633928"/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30777"/>
            <a:ext cx="2327223" cy="2327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24" y="2849288"/>
            <a:ext cx="5641348" cy="230348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3613"/>
            <a:ext cx="2327223" cy="232722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7" y="1257609"/>
            <a:ext cx="1848847" cy="14260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74" y="1257609"/>
            <a:ext cx="1848847" cy="14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Gini Index (CART)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Another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splitting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criteria.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𝐺𝑖𝑛𝑖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altLang="zh-CN" dirty="0"/>
                  <a:t>w</a:t>
                </a:r>
                <a:r>
                  <a:rPr lang="en-US" altLang="zh-CN" dirty="0" smtClean="0"/>
                  <a:t>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proportion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instances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class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</a:t>
                </a:r>
                <a:r>
                  <a:rPr lang="mr-IN" altLang="zh-CN" dirty="0" smtClean="0"/>
                  <a:t>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).</a:t>
                </a:r>
                <a:endParaRPr lang="zh-CN" altLang="en-US" dirty="0" smtClean="0"/>
              </a:p>
              <a:p>
                <a:pPr marL="0" indent="0">
                  <a:buNone/>
                </a:pPr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Compared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Information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Entropy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(Info,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H):</a:t>
                </a:r>
                <a:endParaRPr lang="zh-CN" alt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𝐼𝑛𝑓𝑜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 vs Gini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74990"/>
              </p:ext>
            </p:extLst>
          </p:nvPr>
        </p:nvGraphicFramePr>
        <p:xfrm>
          <a:off x="299206" y="2003659"/>
          <a:ext cx="362682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4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06" y="2003659"/>
                        <a:ext cx="3626820" cy="93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2269"/>
              </p:ext>
            </p:extLst>
          </p:nvPr>
        </p:nvGraphicFramePr>
        <p:xfrm>
          <a:off x="299206" y="3503433"/>
          <a:ext cx="400862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06" y="3503433"/>
                        <a:ext cx="400862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427304"/>
              </p:ext>
            </p:extLst>
          </p:nvPr>
        </p:nvGraphicFramePr>
        <p:xfrm>
          <a:off x="262330" y="4902480"/>
          <a:ext cx="4008620" cy="46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6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30" y="4902480"/>
                        <a:ext cx="4008620" cy="46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616043"/>
              </p:ext>
            </p:extLst>
          </p:nvPr>
        </p:nvGraphicFramePr>
        <p:xfrm>
          <a:off x="4620026" y="2000426"/>
          <a:ext cx="2587443" cy="99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Equation" r:id="rId9" imgW="1777229" imgH="761669" progId="Equation.3">
                  <p:embed/>
                </p:oleObj>
              </mc:Choice>
              <mc:Fallback>
                <p:oleObj name="Equation" r:id="rId9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026" y="2000426"/>
                        <a:ext cx="2587443" cy="99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99258"/>
              </p:ext>
            </p:extLst>
          </p:nvPr>
        </p:nvGraphicFramePr>
        <p:xfrm>
          <a:off x="4583950" y="3436744"/>
          <a:ext cx="4365180" cy="79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8" name="Equation" r:id="rId11" imgW="3441700" imgH="596900" progId="Equation.3">
                  <p:embed/>
                </p:oleObj>
              </mc:Choice>
              <mc:Fallback>
                <p:oleObj name="Equation" r:id="rId11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950" y="3436744"/>
                        <a:ext cx="4365180" cy="794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46513"/>
              </p:ext>
            </p:extLst>
          </p:nvPr>
        </p:nvGraphicFramePr>
        <p:xfrm>
          <a:off x="4620026" y="4965687"/>
          <a:ext cx="3811065" cy="43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9" name="Equation" r:id="rId13" imgW="2692400" imgH="304800" progId="Equation.3">
                  <p:embed/>
                </p:oleObj>
              </mc:Choice>
              <mc:Fallback>
                <p:oleObj name="Equation" r:id="rId13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026" y="4965687"/>
                        <a:ext cx="3811065" cy="43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599138" y="5820868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Maximize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477720" y="5371146"/>
            <a:ext cx="448306" cy="449723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83950" y="5371146"/>
            <a:ext cx="317836" cy="42416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Gini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Y = {Yes*9, No * 5}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charset="0"/>
                        </a:rPr>
                        <m:t>Gini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Y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 1−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</a:rPr>
                        <m:t>=0.46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X1_Outlook = {Sunny*5, Overcast*4, Rainy*5}</a:t>
                </a:r>
                <a:endParaRPr lang="zh-CN" alt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Y</m:t>
                          </m:r>
                          <m:r>
                            <a:rPr lang="en-US" sz="240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X</m:t>
                          </m:r>
                          <m:r>
                            <a:rPr lang="en-US" sz="240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=0.34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Y</m:t>
                          </m:r>
                          <m:r>
                            <a:rPr lang="en-US" sz="240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X</m:t>
                          </m:r>
                          <m:r>
                            <a:rPr lang="en-US" sz="240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charset="0"/>
                        </a:rPr>
                        <m:t>=0.46−0.34</m:t>
                      </m:r>
                      <m:r>
                        <a:rPr lang="en-US" sz="2400" i="1">
                          <a:latin typeface="Cambria Math" charset="0"/>
                        </a:rPr>
                        <m:t>=0.12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40" y="2467295"/>
            <a:ext cx="2585648" cy="3590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4056" y="2924552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14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95860" y="584706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786064" y="584706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4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43540" y="584706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834207" y="191540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“No”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47900" y="1982870"/>
            <a:ext cx="69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“Yes”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85220" y="2284733"/>
            <a:ext cx="200127" cy="1825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84056" y="2284733"/>
            <a:ext cx="120495" cy="1825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45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Gini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𝞓</a:t>
            </a:r>
            <a:r>
              <a:rPr lang="en-US" altLang="zh-CN" b="1" dirty="0" err="1" smtClean="0"/>
              <a:t>gini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(Y|X1_Outlook)</a:t>
            </a:r>
            <a:r>
              <a:rPr lang="zh-CN" altLang="en-US" b="1" dirty="0" smtClean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 smtClean="0"/>
              <a:t>0.12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dirty="0"/>
              <a:t>𝞓</a:t>
            </a:r>
            <a:r>
              <a:rPr lang="en-US" altLang="zh-CN" dirty="0" err="1"/>
              <a:t>gini</a:t>
            </a:r>
            <a:r>
              <a:rPr lang="en-US" altLang="zh-CN" dirty="0" smtClean="0"/>
              <a:t>(Y|X2_Temperature)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0.02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𝞓</a:t>
            </a:r>
            <a:r>
              <a:rPr lang="en-US" altLang="zh-CN" dirty="0" err="1"/>
              <a:t>gini</a:t>
            </a:r>
            <a:r>
              <a:rPr lang="en-US" altLang="zh-CN" dirty="0" smtClean="0"/>
              <a:t>(Y|X3_Humidity)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0.09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𝞓</a:t>
            </a:r>
            <a:r>
              <a:rPr lang="en-US" altLang="zh-CN" dirty="0" err="1"/>
              <a:t>gini</a:t>
            </a:r>
            <a:r>
              <a:rPr lang="en-US" altLang="zh-CN" dirty="0" smtClean="0"/>
              <a:t>(Y|X4_Windy)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0.03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smtClean="0"/>
              <a:t>Outlook.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52" y="1647825"/>
            <a:ext cx="2585648" cy="3590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1968" y="2105082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14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03772" y="502759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393976" y="502759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4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51452" y="5027590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5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01152" y="4392118"/>
            <a:ext cx="659412" cy="1097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8110" y="4392118"/>
            <a:ext cx="659412" cy="10971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www.meng-jiang.com/teaching/DecisionTreeDemo.zip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is for Question 1 in your exercise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5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 smtClean="0"/>
              <a:t>C. </a:t>
            </a:r>
            <a:r>
              <a:rPr lang="en-US" altLang="en-US" sz="1600" dirty="0" err="1" smtClean="0"/>
              <a:t>Apte</a:t>
            </a:r>
            <a:r>
              <a:rPr lang="en-US" altLang="en-US" sz="1600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sz="1600" dirty="0" smtClean="0"/>
              <a:t>P. K. Chan and S. J. </a:t>
            </a:r>
            <a:r>
              <a:rPr lang="en-US" altLang="en-US" sz="1600" dirty="0" err="1" smtClean="0"/>
              <a:t>Stolfo</a:t>
            </a:r>
            <a:r>
              <a:rPr lang="en-US" altLang="en-US" sz="1600" dirty="0" smtClean="0"/>
              <a:t>. Learning arbiter and combiner trees from partitioned data for scaling machine learning. KDD'95</a:t>
            </a:r>
          </a:p>
          <a:p>
            <a:r>
              <a:rPr lang="en-US" altLang="en-US" sz="1600" dirty="0" smtClean="0"/>
              <a:t>A. J. Dobson.  An Introduction to Generalized Linear Models.  Chapman &amp; Hall, 1990.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U. M. Fayyad. Branching on attribute values in decision tree generation. AAAI’94.</a:t>
            </a:r>
          </a:p>
          <a:p>
            <a:r>
              <a:rPr lang="en-US" altLang="en-US" sz="1600" dirty="0" smtClean="0"/>
              <a:t>Y. Freund and R. E. </a:t>
            </a:r>
            <a:r>
              <a:rPr lang="en-US" altLang="en-US" sz="1600" dirty="0" err="1" smtClean="0"/>
              <a:t>Schapire</a:t>
            </a:r>
            <a:r>
              <a:rPr lang="en-US" altLang="en-US" sz="1600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sz="1600" dirty="0" smtClean="0"/>
              <a:t>J. </a:t>
            </a:r>
            <a:r>
              <a:rPr lang="en-US" altLang="en-US" sz="1600" dirty="0" err="1" smtClean="0"/>
              <a:t>Gehrke</a:t>
            </a:r>
            <a:r>
              <a:rPr lang="en-US" altLang="en-US" sz="1600" dirty="0" smtClean="0"/>
              <a:t>, R. </a:t>
            </a:r>
            <a:r>
              <a:rPr lang="en-US" altLang="en-US" sz="1600" dirty="0" err="1" smtClean="0"/>
              <a:t>Ramakrishnan</a:t>
            </a:r>
            <a:r>
              <a:rPr lang="en-US" altLang="en-US" sz="1600" dirty="0" smtClean="0"/>
              <a:t>, and V. </a:t>
            </a:r>
            <a:r>
              <a:rPr lang="en-US" altLang="en-US" sz="1600" dirty="0" err="1" smtClean="0"/>
              <a:t>Ganti</a:t>
            </a:r>
            <a:r>
              <a:rPr lang="en-US" altLang="en-US" sz="1600" dirty="0" smtClean="0"/>
              <a:t>. Rainforest: A framework for fast decision tree construction of large datasets. VLDB’98.</a:t>
            </a:r>
          </a:p>
          <a:p>
            <a:r>
              <a:rPr lang="en-US" altLang="en-US" sz="1600" dirty="0" smtClean="0"/>
              <a:t>J. </a:t>
            </a:r>
            <a:r>
              <a:rPr lang="en-US" altLang="en-US" sz="1600" dirty="0" err="1" smtClean="0"/>
              <a:t>Gehrke</a:t>
            </a:r>
            <a:r>
              <a:rPr lang="en-US" altLang="en-US" sz="1600" dirty="0" smtClean="0"/>
              <a:t>, V. Gant, R. </a:t>
            </a:r>
            <a:r>
              <a:rPr lang="en-US" altLang="en-US" sz="1600" dirty="0" err="1" smtClean="0"/>
              <a:t>Ramakrishnan</a:t>
            </a:r>
            <a:r>
              <a:rPr lang="en-US" altLang="en-US" sz="1600" dirty="0" smtClean="0"/>
              <a:t>, and W.-Y. </a:t>
            </a:r>
            <a:r>
              <a:rPr lang="en-US" altLang="en-US" sz="1600" dirty="0" err="1" smtClean="0"/>
              <a:t>Loh</a:t>
            </a:r>
            <a:r>
              <a:rPr lang="en-US" altLang="en-US" sz="1600" dirty="0" smtClean="0"/>
              <a:t>, BOAT -- Optimistic Decision Tree Construction. SIGMOD'99.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2001.</a:t>
            </a:r>
          </a:p>
          <a:p>
            <a:r>
              <a:rPr lang="en-US" altLang="en-US" sz="1600" dirty="0" smtClean="0"/>
              <a:t>T.-S. Lim, W.-Y. </a:t>
            </a:r>
            <a:r>
              <a:rPr lang="en-US" altLang="en-US" sz="1600" dirty="0" err="1" smtClean="0"/>
              <a:t>Loh</a:t>
            </a:r>
            <a:r>
              <a:rPr lang="en-US" altLang="en-US" sz="1600" dirty="0" smtClean="0"/>
              <a:t>, and Y.-S. Shih. A comparison of prediction accuracy, complexity, and training time of  thirty-three old and new classification algorithms.  Machine Learning, 2000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400" dirty="0" smtClean="0"/>
              <a:t>J. </a:t>
            </a:r>
            <a:r>
              <a:rPr lang="en-US" altLang="en-US" sz="1400" dirty="0" err="1" smtClean="0"/>
              <a:t>Magidson</a:t>
            </a:r>
            <a:r>
              <a:rPr lang="en-US" altLang="en-US" sz="1400" dirty="0" smtClean="0"/>
              <a:t>.  The </a:t>
            </a:r>
            <a:r>
              <a:rPr lang="en-US" altLang="en-US" sz="1400" dirty="0" err="1" smtClean="0"/>
              <a:t>Chaid</a:t>
            </a:r>
            <a:r>
              <a:rPr lang="en-US" altLang="en-US" sz="1400" dirty="0" smtClean="0"/>
              <a:t> approach to segmentation modeling:  Chi-squared automatic interaction detection. In R. P. </a:t>
            </a:r>
            <a:r>
              <a:rPr lang="en-US" altLang="en-US" sz="1400" dirty="0" err="1" smtClean="0"/>
              <a:t>Bagozzi</a:t>
            </a:r>
            <a:r>
              <a:rPr lang="en-US" altLang="en-US" sz="1400" dirty="0" smtClean="0"/>
              <a:t>, editor, Advanced Methods of Marketing Research, Blackwell Business, 1994</a:t>
            </a:r>
          </a:p>
          <a:p>
            <a:r>
              <a:rPr lang="en-US" altLang="en-US" sz="1400" dirty="0" smtClean="0"/>
              <a:t>M. Mehta, R. Agrawal, and J. </a:t>
            </a:r>
            <a:r>
              <a:rPr lang="en-US" altLang="en-US" sz="1400" dirty="0" err="1" smtClean="0"/>
              <a:t>Rissanen</a:t>
            </a:r>
            <a:r>
              <a:rPr lang="en-US" altLang="en-US" sz="1400" dirty="0" smtClean="0"/>
              <a:t>. SLIQ : A fast scalable classifier for data mining. EDBT'96</a:t>
            </a:r>
          </a:p>
          <a:p>
            <a:r>
              <a:rPr lang="en-US" altLang="en-US" sz="1400" dirty="0" smtClean="0"/>
              <a:t>T. M. Mitchell. Machine Learning. McGraw Hill, 1997</a:t>
            </a:r>
          </a:p>
          <a:p>
            <a:r>
              <a:rPr lang="en-US" altLang="en-US" sz="1400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sz="1400" dirty="0" smtClean="0"/>
              <a:t>J. R. Quinlan. Induction of decision trees. Machine Learning, 1:81-106, 1986. </a:t>
            </a:r>
          </a:p>
          <a:p>
            <a:r>
              <a:rPr lang="en-US" altLang="en-US" sz="1400" dirty="0" smtClean="0"/>
              <a:t>J. R. Quinlan. C4.5: Programs for Machine Learning. Morgan Kaufmann, 1993.</a:t>
            </a:r>
          </a:p>
          <a:p>
            <a:r>
              <a:rPr lang="en-US" altLang="en-US" sz="1400" dirty="0" smtClean="0"/>
              <a:t>J. R. Quinlan.  Bagging, boosting, and c4.5. AAAI‘96.</a:t>
            </a:r>
            <a:endParaRPr lang="zh-CN" altLang="en-US" sz="1400" dirty="0" smtClean="0"/>
          </a:p>
          <a:p>
            <a:r>
              <a:rPr lang="en-US" altLang="en-US" sz="1400" dirty="0" smtClean="0"/>
              <a:t>R. </a:t>
            </a:r>
            <a:r>
              <a:rPr lang="en-US" altLang="en-US" sz="1400" dirty="0" err="1" smtClean="0"/>
              <a:t>Rastogi</a:t>
            </a:r>
            <a:r>
              <a:rPr lang="en-US" altLang="en-US" sz="1400" dirty="0" smtClean="0"/>
              <a:t> and K. Shim. Public: A decision tree classifier that integrates building and pruning. VLDB’98</a:t>
            </a:r>
          </a:p>
          <a:p>
            <a:r>
              <a:rPr lang="en-US" altLang="en-US" sz="1400" dirty="0" smtClean="0"/>
              <a:t>J. Shafer, R. Agrawal, and M. Mehta. SPRINT : A scalable parallel classifier for data mining. VLDB’96</a:t>
            </a:r>
          </a:p>
          <a:p>
            <a:r>
              <a:rPr lang="en-US" altLang="en-US" sz="1400" dirty="0" smtClean="0"/>
              <a:t>J. W. </a:t>
            </a:r>
            <a:r>
              <a:rPr lang="en-US" altLang="en-US" sz="1400" dirty="0" err="1" smtClean="0"/>
              <a:t>Shavlik</a:t>
            </a:r>
            <a:r>
              <a:rPr lang="en-US" altLang="en-US" sz="1400" dirty="0" smtClean="0"/>
              <a:t> and T. G. </a:t>
            </a:r>
            <a:r>
              <a:rPr lang="en-US" altLang="en-US" sz="1400" dirty="0" err="1" smtClean="0"/>
              <a:t>Dietterich</a:t>
            </a:r>
            <a:r>
              <a:rPr lang="en-US" altLang="en-US" sz="1400" dirty="0" smtClean="0"/>
              <a:t>. Readings in Machine Learning. Morgan Kaufmann, 1990</a:t>
            </a:r>
          </a:p>
          <a:p>
            <a:r>
              <a:rPr lang="en-US" altLang="en-US" sz="1400" dirty="0" smtClean="0"/>
              <a:t>P. Tan, M. Steinbach, and V. Kumar. Introduction to Data Mining. Addison Wesley, 2005</a:t>
            </a:r>
          </a:p>
          <a:p>
            <a:r>
              <a:rPr lang="en-US" altLang="en-US" sz="1400" dirty="0" smtClean="0"/>
              <a:t>S. M. Weiss and C. A. </a:t>
            </a:r>
            <a:r>
              <a:rPr lang="en-US" altLang="en-US" sz="1400" dirty="0" err="1" smtClean="0"/>
              <a:t>Kulikowski</a:t>
            </a:r>
            <a:r>
              <a:rPr lang="en-US" altLang="en-US" sz="1400" dirty="0" smtClean="0"/>
              <a:t>.  Computer Systems that Learn:  Classification and Prediction Methods from Statistics, Neural Nets, Machine Learning, and Expert Systems.  Morgan Kaufman, 1991</a:t>
            </a:r>
          </a:p>
          <a:p>
            <a:r>
              <a:rPr lang="en-US" altLang="en-US" sz="1400" dirty="0" smtClean="0"/>
              <a:t>S. M. Weiss and N. </a:t>
            </a:r>
            <a:r>
              <a:rPr lang="en-US" altLang="en-US" sz="1400" dirty="0" err="1" smtClean="0"/>
              <a:t>Indurkhya</a:t>
            </a:r>
            <a:r>
              <a:rPr lang="en-US" altLang="en-US" sz="1400" dirty="0" smtClean="0"/>
              <a:t>. Predictive Data Mining. Morgan Kaufmann, 1997</a:t>
            </a:r>
          </a:p>
          <a:p>
            <a:r>
              <a:rPr lang="en-US" altLang="en-US" sz="1400" dirty="0" smtClean="0"/>
              <a:t>I. H. Witten and E. Frank. Data Mining: Practical Machine Learning Tools and Techniques,  2ed.  Morgan Kaufmann, 2005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Thursday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3:30pm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4:30pm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options: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Wednesday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10am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11am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Wednesday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11am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12pm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Thursday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10am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11am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" y="0"/>
            <a:ext cx="9144000" cy="50490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49078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Meng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</a:rPr>
              <a:t>CSE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40647/60647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Data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Science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Fall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2017</a:t>
            </a:r>
            <a:endParaRPr lang="zh-CN" altLang="en-US" dirty="0">
              <a:solidFill>
                <a:schemeClr val="accent3"/>
              </a:solidFill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101" y="3236444"/>
            <a:ext cx="7772400" cy="2414847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 smtClean="0">
                <a:solidFill>
                  <a:srgbClr val="00B050"/>
                </a:solidFill>
              </a:rPr>
              <a:t>Chapter 8.</a:t>
            </a:r>
            <a:br>
              <a:rPr lang="en-US" altLang="zh-CN" b="1" dirty="0" smtClean="0">
                <a:solidFill>
                  <a:srgbClr val="00B050"/>
                </a:solidFill>
              </a:rPr>
            </a:br>
            <a:r>
              <a:rPr lang="en-US" altLang="zh-CN" b="1" dirty="0" smtClean="0">
                <a:solidFill>
                  <a:srgbClr val="00B050"/>
                </a:solidFill>
              </a:rPr>
              <a:t>Classification: Decision</a:t>
            </a:r>
            <a:r>
              <a:rPr lang="zh-CN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Trees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Supervised learning (</a:t>
            </a:r>
            <a:r>
              <a:rPr lang="en-US" altLang="en-US" b="1" dirty="0" smtClean="0">
                <a:solidFill>
                  <a:srgbClr val="00B050"/>
                </a:solidFill>
              </a:rPr>
              <a:t>classification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zh-CN" dirty="0" smtClean="0"/>
              <a:t>Supervision:</a:t>
            </a:r>
            <a:r>
              <a:rPr lang="zh-CN" altLang="en-US" dirty="0" smtClean="0"/>
              <a:t> </a:t>
            </a:r>
            <a:r>
              <a:rPr lang="en-US" altLang="en-US" dirty="0" smtClean="0"/>
              <a:t>The </a:t>
            </a:r>
            <a:r>
              <a:rPr lang="en-US" altLang="en-US" i="1" dirty="0" smtClean="0"/>
              <a:t>training</a:t>
            </a:r>
            <a:r>
              <a:rPr lang="en-US" altLang="en-US" dirty="0" smtClean="0"/>
              <a:t> data </a:t>
            </a:r>
            <a:r>
              <a:rPr lang="en-US" altLang="zh-CN" u="sng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u="sng" dirty="0" smtClean="0"/>
              <a:t>attributes/features</a:t>
            </a:r>
            <a:r>
              <a:rPr lang="zh-CN" altLang="en-US" dirty="0" smtClean="0"/>
              <a:t> </a:t>
            </a:r>
            <a:r>
              <a:rPr lang="en-US" altLang="en-US" dirty="0" smtClean="0"/>
              <a:t>are accompanied by </a:t>
            </a:r>
            <a:r>
              <a:rPr lang="en-US" altLang="en-US" u="sng" dirty="0" smtClean="0"/>
              <a:t>labels</a:t>
            </a:r>
            <a:r>
              <a:rPr lang="en-US" altLang="en-US" dirty="0" smtClean="0"/>
              <a:t> indicating the class of the </a:t>
            </a:r>
            <a:r>
              <a:rPr lang="en-US" altLang="zh-CN" dirty="0" smtClean="0"/>
              <a:t>instances.</a:t>
            </a:r>
            <a:endParaRPr lang="zh-CN" altLang="en-US" dirty="0" smtClean="0"/>
          </a:p>
          <a:p>
            <a:pPr lvl="1"/>
            <a:r>
              <a:rPr lang="en-US" altLang="zh-CN" u="sng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instances.</a:t>
            </a:r>
            <a:endParaRPr lang="en-US" altLang="en-US" dirty="0" smtClean="0"/>
          </a:p>
          <a:p>
            <a:r>
              <a:rPr lang="en-US" altLang="en-US" dirty="0" smtClean="0"/>
              <a:t>Unsupervised learning (</a:t>
            </a:r>
            <a:r>
              <a:rPr lang="en-US" altLang="en-US" b="1" dirty="0" smtClean="0">
                <a:solidFill>
                  <a:srgbClr val="00B050"/>
                </a:solidFill>
              </a:rPr>
              <a:t>clustering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The class labels of training data is </a:t>
            </a:r>
            <a:r>
              <a:rPr lang="en-US" altLang="en-US" u="sng" dirty="0" smtClean="0"/>
              <a:t>unknown</a:t>
            </a:r>
          </a:p>
          <a:p>
            <a:pPr lvl="1"/>
            <a:r>
              <a:rPr lang="en-US" altLang="en-US" dirty="0" smtClean="0"/>
              <a:t>Given a set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attributes,</a:t>
            </a:r>
            <a:r>
              <a:rPr lang="en-US" altLang="en-US" dirty="0" smtClean="0"/>
              <a:t> with the aim of </a:t>
            </a:r>
            <a:r>
              <a:rPr lang="en-US" altLang="en-US" u="sng" dirty="0" smtClean="0"/>
              <a:t>establishing</a:t>
            </a:r>
            <a:r>
              <a:rPr lang="en-US" altLang="en-US" dirty="0" smtClean="0"/>
              <a:t> the existence of classes or clusters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Classification:</a:t>
            </a:r>
            <a:r>
              <a:rPr lang="zh-CN" altLang="en-US" smtClean="0"/>
              <a:t> </a:t>
            </a:r>
            <a:r>
              <a:rPr lang="en-US" altLang="zh-CN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Credit/loan approval</a:t>
            </a:r>
            <a:endParaRPr lang="zh-CN" altLang="en-US" sz="2800" dirty="0" smtClean="0"/>
          </a:p>
          <a:p>
            <a:r>
              <a:rPr lang="en-US" altLang="en-US" sz="2800" dirty="0" smtClean="0"/>
              <a:t>Medical diagnosis: if a tumor is cancerous or benign</a:t>
            </a:r>
            <a:endParaRPr lang="zh-CN" altLang="en-US" sz="2800" dirty="0" smtClean="0"/>
          </a:p>
          <a:p>
            <a:r>
              <a:rPr lang="en-US" altLang="en-US" sz="2800" dirty="0" smtClean="0"/>
              <a:t>Fraud detection: if a transaction is fraudulent</a:t>
            </a:r>
            <a:endParaRPr lang="zh-CN" altLang="en-US" sz="2800" dirty="0" smtClean="0"/>
          </a:p>
          <a:p>
            <a:r>
              <a:rPr lang="en-US" altLang="en-US" sz="2800" dirty="0" smtClean="0"/>
              <a:t>Web page categorization: which category it is</a:t>
            </a:r>
            <a:endParaRPr lang="zh-CN" altLang="en-US" sz="2800" dirty="0"/>
          </a:p>
          <a:p>
            <a:r>
              <a:rPr lang="mr-IN" altLang="zh-CN" sz="2800" dirty="0" smtClean="0"/>
              <a:t>…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67" y="3852471"/>
            <a:ext cx="3387417" cy="27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Classification: A Two-Step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Model construction</a:t>
            </a:r>
            <a:endParaRPr lang="zh-CN" altLang="en-US" sz="2400" b="1" dirty="0" smtClean="0"/>
          </a:p>
          <a:p>
            <a:pPr lvl="1"/>
            <a:r>
              <a:rPr lang="en-US" altLang="en-US" sz="2000" b="1" dirty="0" smtClean="0">
                <a:solidFill>
                  <a:srgbClr val="00B050"/>
                </a:solidFill>
              </a:rPr>
              <a:t>Model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s: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D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ecision trees,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Naïve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Bayes,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SVM,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Neural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Networks,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etc.</a:t>
            </a:r>
            <a:endParaRPr lang="zh-CN" altLang="en-US" sz="2000" b="1" dirty="0" smtClean="0">
              <a:solidFill>
                <a:srgbClr val="00B050"/>
              </a:solidFill>
            </a:endParaRPr>
          </a:p>
          <a:p>
            <a:r>
              <a:rPr lang="en-US" altLang="en-US" sz="2400" b="1" dirty="0" smtClean="0"/>
              <a:t>Model usage</a:t>
            </a:r>
            <a:endParaRPr lang="zh-CN" altLang="en-US" sz="2400" b="1" dirty="0" smtClean="0"/>
          </a:p>
          <a:p>
            <a:pPr lvl="1"/>
            <a:r>
              <a:rPr lang="en-US" altLang="en-US" sz="2000" dirty="0" smtClean="0"/>
              <a:t>Estimate accuracy of the model</a:t>
            </a:r>
          </a:p>
          <a:p>
            <a:pPr lvl="2"/>
            <a:r>
              <a:rPr lang="en-US" altLang="en-US" sz="2000" dirty="0" smtClean="0"/>
              <a:t>Accuracy: % of test </a:t>
            </a:r>
            <a:r>
              <a:rPr lang="en-US" altLang="zh-CN" sz="2000" dirty="0" smtClean="0"/>
              <a:t>instances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that are correctly classified</a:t>
            </a:r>
            <a:endParaRPr lang="zh-CN" altLang="en-US" sz="2000" dirty="0" smtClean="0"/>
          </a:p>
          <a:p>
            <a:pPr lvl="2"/>
            <a:r>
              <a:rPr lang="en-US" altLang="en-US" sz="2000" dirty="0" smtClean="0"/>
              <a:t>Test set is independent of training set (otherwise </a:t>
            </a:r>
            <a:r>
              <a:rPr lang="en-US" altLang="en-US" sz="2000" b="1" dirty="0" err="1" smtClean="0"/>
              <a:t>overfitting</a:t>
            </a:r>
            <a:r>
              <a:rPr lang="en-US" altLang="en-US" sz="2000" dirty="0" smtClean="0"/>
              <a:t>) </a:t>
            </a:r>
          </a:p>
          <a:p>
            <a:pPr lvl="1"/>
            <a:r>
              <a:rPr lang="en-US" altLang="en-US" sz="2000" dirty="0" smtClean="0"/>
              <a:t>If the accuracy is acceptable, use the model to classify new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67716" y="4914106"/>
            <a:ext cx="1698625" cy="1506538"/>
            <a:chOff x="1283" y="1118"/>
            <a:chExt cx="1070" cy="949"/>
          </a:xfrm>
        </p:grpSpPr>
        <p:pic>
          <p:nvPicPr>
            <p:cNvPr id="9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20341" y="5249862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Algorithms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286250" y="4914106"/>
            <a:ext cx="1889125" cy="1506538"/>
            <a:chOff x="4081" y="2026"/>
            <a:chExt cx="1190" cy="949"/>
          </a:xfrm>
        </p:grpSpPr>
        <p:pic>
          <p:nvPicPr>
            <p:cNvPr id="13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(Model)</a:t>
              </a:r>
            </a:p>
          </p:txBody>
        </p:sp>
      </p:grp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6581775" y="4395788"/>
            <a:ext cx="1698625" cy="1506537"/>
            <a:chOff x="1359" y="1723"/>
            <a:chExt cx="1070" cy="949"/>
          </a:xfrm>
        </p:grpSpPr>
        <p:pic>
          <p:nvPicPr>
            <p:cNvPr id="16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553200" y="5948362"/>
            <a:ext cx="1825625" cy="815975"/>
            <a:chOff x="4169" y="2008"/>
            <a:chExt cx="1150" cy="514"/>
          </a:xfrm>
        </p:grpSpPr>
        <p:pic>
          <p:nvPicPr>
            <p:cNvPr id="19" name="Picture 1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169" y="2149"/>
              <a:ext cx="1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Unseen Data</a:t>
              </a:r>
            </a:p>
          </p:txBody>
        </p:sp>
      </p:grp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810571" y="5503864"/>
            <a:ext cx="410134" cy="428625"/>
          </a:xfrm>
          <a:prstGeom prst="rightArrow">
            <a:avLst>
              <a:gd name="adj1" fmla="val 50000"/>
              <a:gd name="adj2" fmla="val 6083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3957358" y="5490970"/>
            <a:ext cx="410134" cy="428625"/>
          </a:xfrm>
          <a:prstGeom prst="rightArrow">
            <a:avLst>
              <a:gd name="adj1" fmla="val 50000"/>
              <a:gd name="adj2" fmla="val 6083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6193397" y="5062345"/>
            <a:ext cx="410134" cy="428625"/>
          </a:xfrm>
          <a:prstGeom prst="rightArrow">
            <a:avLst>
              <a:gd name="adj1" fmla="val 50000"/>
              <a:gd name="adj2" fmla="val 60838"/>
            </a:avLst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6193397" y="5932489"/>
            <a:ext cx="410134" cy="428625"/>
          </a:xfrm>
          <a:prstGeom prst="rightArrow">
            <a:avLst>
              <a:gd name="adj1" fmla="val 50000"/>
              <a:gd name="adj2" fmla="val 60838"/>
            </a:avLst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Decision-Trees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1972" y="3927905"/>
            <a:ext cx="803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{Barack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Obama,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Hillary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Clinton,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Ellen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DeGeneres,</a:t>
            </a:r>
            <a:r>
              <a:rPr lang="zh-CN" altLang="en-US" dirty="0" smtClean="0"/>
              <a:t>  </a:t>
            </a:r>
            <a:r>
              <a:rPr lang="en-US" altLang="zh-CN" dirty="0" smtClean="0"/>
              <a:t>Abraham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Lincoln,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Superman,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4946" y="4379538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18034" y="5060851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2611" y="5837133"/>
            <a:ext cx="1289154" cy="3447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mr-IN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4" idx="2"/>
            <a:endCxn id="25" idx="0"/>
          </p:cNvCxnSpPr>
          <p:nvPr/>
        </p:nvCxnSpPr>
        <p:spPr>
          <a:xfrm flipH="1">
            <a:off x="3562611" y="4724312"/>
            <a:ext cx="896912" cy="3365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2"/>
            <a:endCxn id="26" idx="0"/>
          </p:cNvCxnSpPr>
          <p:nvPr/>
        </p:nvCxnSpPr>
        <p:spPr>
          <a:xfrm>
            <a:off x="3562611" y="5405625"/>
            <a:ext cx="644577" cy="4315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4459523" y="4724312"/>
            <a:ext cx="1004342" cy="33653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2540783" y="5405625"/>
            <a:ext cx="1021828" cy="4315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81235" y="4621947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75060" y="4624535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8951" y="543541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yes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82776" y="5438007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3978548" y="6233179"/>
            <a:ext cx="480975" cy="288955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8548" y="64677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{</a:t>
            </a:r>
            <a:r>
              <a:rPr lang="mr-IN" altLang="zh-CN" dirty="0" smtClean="0"/>
              <a:t>…</a:t>
            </a:r>
            <a:r>
              <a:rPr lang="en-US" altLang="zh-CN" dirty="0" smtClean="0"/>
              <a:t>}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52715</TotalTime>
  <Words>2045</Words>
  <Application>Microsoft Macintosh PowerPoint</Application>
  <PresentationFormat>On-screen Show (4:3)</PresentationFormat>
  <Paragraphs>576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Cambria Math</vt:lpstr>
      <vt:lpstr>Corbel</vt:lpstr>
      <vt:lpstr>Mangal</vt:lpstr>
      <vt:lpstr>Wingdings</vt:lpstr>
      <vt:lpstr>华文楷体</vt:lpstr>
      <vt:lpstr>宋体</vt:lpstr>
      <vt:lpstr>Arial</vt:lpstr>
      <vt:lpstr>Office Theme</vt:lpstr>
      <vt:lpstr>Equation</vt:lpstr>
      <vt:lpstr>Mid-term Exam Stats</vt:lpstr>
      <vt:lpstr>Project Team Pairing</vt:lpstr>
      <vt:lpstr>Best Project Awards (2)</vt:lpstr>
      <vt:lpstr>Moving Office Hour?</vt:lpstr>
      <vt:lpstr>Chapter 8. Classification: Decision Trees</vt:lpstr>
      <vt:lpstr>Supervised vs. Unsupervised Learning</vt:lpstr>
      <vt:lpstr>Classification: Applications</vt:lpstr>
      <vt:lpstr>Classification: A Two-Step Process </vt:lpstr>
      <vt:lpstr>How to Construct a Decision-Trees Model for Classification?</vt:lpstr>
      <vt:lpstr>Decision Trees</vt:lpstr>
      <vt:lpstr>Constructing Decision Trees</vt:lpstr>
      <vt:lpstr>PRINCIPLE</vt:lpstr>
      <vt:lpstr>Revisiting Entropy</vt:lpstr>
      <vt:lpstr>Information Gain</vt:lpstr>
      <vt:lpstr>Game Classification (Result Prediction)</vt:lpstr>
      <vt:lpstr>Information Gain Calculation</vt:lpstr>
      <vt:lpstr>Information Gain Calculation</vt:lpstr>
      <vt:lpstr>Information Gain Calculation</vt:lpstr>
      <vt:lpstr>Final Decision Tree</vt:lpstr>
      <vt:lpstr>Quinlan’s Example (1986): Playing Tennis</vt:lpstr>
      <vt:lpstr>Information Gain Calculation</vt:lpstr>
      <vt:lpstr>Information Gain Calculation</vt:lpstr>
      <vt:lpstr>Next Step</vt:lpstr>
      <vt:lpstr>Final Decision Tree</vt:lpstr>
      <vt:lpstr>Prediction</vt:lpstr>
      <vt:lpstr>Splitting Criterion</vt:lpstr>
      <vt:lpstr>Gain Ratio (C4.5)</vt:lpstr>
      <vt:lpstr>Gain Ratio (C4.5)</vt:lpstr>
      <vt:lpstr>Gain Ratio Calculation</vt:lpstr>
      <vt:lpstr>Gini Index (CART)</vt:lpstr>
      <vt:lpstr>IG vs Gini</vt:lpstr>
      <vt:lpstr>Gini Index Calculation</vt:lpstr>
      <vt:lpstr>Gini Index Calculation</vt:lpstr>
      <vt:lpstr>Decision Tree Demo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2246</cp:revision>
  <cp:lastPrinted>2017-01-15T22:23:57Z</cp:lastPrinted>
  <dcterms:created xsi:type="dcterms:W3CDTF">2015-05-16T14:51:23Z</dcterms:created>
  <dcterms:modified xsi:type="dcterms:W3CDTF">2017-10-10T12:29:11Z</dcterms:modified>
</cp:coreProperties>
</file>