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79975" cy="42808525"/>
  <p:notesSz cx="6669088" cy="9928225"/>
  <p:defaultTextStyle>
    <a:defPPr>
      <a:defRPr lang="zh-CN"/>
    </a:defPPr>
    <a:lvl1pPr marL="0" algn="l" defTabSz="2137410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1pPr>
    <a:lvl2pPr marL="1068705" algn="l" defTabSz="2137410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2pPr>
    <a:lvl3pPr marL="2137410" algn="l" defTabSz="2137410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3pPr>
    <a:lvl4pPr marL="3206115" algn="l" defTabSz="2137410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4pPr>
    <a:lvl5pPr marL="4274820" algn="l" defTabSz="2137410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5pPr>
    <a:lvl6pPr marL="5343525" algn="l" defTabSz="2137410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6pPr>
    <a:lvl7pPr marL="6412230" algn="l" defTabSz="2137410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7pPr>
    <a:lvl8pPr marL="7480935" algn="l" defTabSz="2137410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8pPr>
    <a:lvl9pPr marL="8549640" algn="l" defTabSz="2137410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6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8F8"/>
    <a:srgbClr val="E6D6F2"/>
    <a:srgbClr val="D1B3E7"/>
    <a:srgbClr val="EADCF4"/>
    <a:srgbClr val="CFAFE7"/>
    <a:srgbClr val="DEC8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9218"/>
    <p:restoredTop sz="94666"/>
  </p:normalViewPr>
  <p:slideViewPr>
    <p:cSldViewPr>
      <p:cViewPr>
        <p:scale>
          <a:sx n="32" d="100"/>
          <a:sy n="32" d="100"/>
        </p:scale>
        <p:origin x="768" y="-4032"/>
      </p:cViewPr>
      <p:guideLst>
        <p:guide orient="horz" pos="13486"/>
        <p:guide pos="95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70999" y="13298397"/>
            <a:ext cx="25737979" cy="917608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41997" y="24258165"/>
            <a:ext cx="21195983" cy="1093995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6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374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06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274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343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412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480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549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1952982" y="1714335"/>
            <a:ext cx="6812994" cy="3652597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14000" y="1714335"/>
            <a:ext cx="19934317" cy="3652597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1910" y="27508442"/>
            <a:ext cx="25737979" cy="8502249"/>
          </a:xfrm>
        </p:spPr>
        <p:txBody>
          <a:bodyPr anchor="t"/>
          <a:lstStyle>
            <a:lvl1pPr algn="l">
              <a:defRPr sz="94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91910" y="18144083"/>
            <a:ext cx="25737979" cy="9364362"/>
          </a:xfrm>
        </p:spPr>
        <p:txBody>
          <a:bodyPr anchor="b"/>
          <a:lstStyle>
            <a:lvl1pPr marL="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1pPr>
            <a:lvl2pPr marL="1068705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2137410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3pPr>
            <a:lvl4pPr marL="3206115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4pPr>
            <a:lvl5pPr marL="4274820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5pPr>
            <a:lvl6pPr marL="5343525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6pPr>
            <a:lvl7pPr marL="6412230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7pPr>
            <a:lvl8pPr marL="7480935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8pPr>
            <a:lvl9pPr marL="8549640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13999" y="9988661"/>
            <a:ext cx="13373656" cy="28251650"/>
          </a:xfrm>
        </p:spPr>
        <p:txBody>
          <a:bodyPr/>
          <a:lstStyle>
            <a:lvl1pPr>
              <a:defRPr sz="6500"/>
            </a:lvl1pPr>
            <a:lvl2pPr>
              <a:defRPr sz="56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392320" y="9988661"/>
            <a:ext cx="13373656" cy="28251650"/>
          </a:xfrm>
        </p:spPr>
        <p:txBody>
          <a:bodyPr/>
          <a:lstStyle>
            <a:lvl1pPr>
              <a:defRPr sz="6500"/>
            </a:lvl1pPr>
            <a:lvl2pPr>
              <a:defRPr sz="56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13999" y="9582372"/>
            <a:ext cx="13378914" cy="3993479"/>
          </a:xfrm>
        </p:spPr>
        <p:txBody>
          <a:bodyPr anchor="b"/>
          <a:lstStyle>
            <a:lvl1pPr marL="0" indent="0">
              <a:buNone/>
              <a:defRPr sz="5600" b="1"/>
            </a:lvl1pPr>
            <a:lvl2pPr marL="1068705" indent="0">
              <a:buNone/>
              <a:defRPr sz="4700" b="1"/>
            </a:lvl2pPr>
            <a:lvl3pPr marL="2137410" indent="0">
              <a:buNone/>
              <a:defRPr sz="4200" b="1"/>
            </a:lvl3pPr>
            <a:lvl4pPr marL="3206115" indent="0">
              <a:buNone/>
              <a:defRPr sz="3700" b="1"/>
            </a:lvl4pPr>
            <a:lvl5pPr marL="4274820" indent="0">
              <a:buNone/>
              <a:defRPr sz="3700" b="1"/>
            </a:lvl5pPr>
            <a:lvl6pPr marL="5343525" indent="0">
              <a:buNone/>
              <a:defRPr sz="3700" b="1"/>
            </a:lvl6pPr>
            <a:lvl7pPr marL="6412230" indent="0">
              <a:buNone/>
              <a:defRPr sz="3700" b="1"/>
            </a:lvl7pPr>
            <a:lvl8pPr marL="7480935" indent="0">
              <a:buNone/>
              <a:defRPr sz="3700" b="1"/>
            </a:lvl8pPr>
            <a:lvl9pPr marL="8549640" indent="0">
              <a:buNone/>
              <a:defRPr sz="3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13999" y="13575851"/>
            <a:ext cx="13378914" cy="24664451"/>
          </a:xfrm>
        </p:spPr>
        <p:txBody>
          <a:bodyPr/>
          <a:lstStyle>
            <a:lvl1pPr>
              <a:defRPr sz="5600"/>
            </a:lvl1pPr>
            <a:lvl2pPr>
              <a:defRPr sz="47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5381808" y="9582372"/>
            <a:ext cx="13384170" cy="3993479"/>
          </a:xfrm>
        </p:spPr>
        <p:txBody>
          <a:bodyPr anchor="b"/>
          <a:lstStyle>
            <a:lvl1pPr marL="0" indent="0">
              <a:buNone/>
              <a:defRPr sz="5600" b="1"/>
            </a:lvl1pPr>
            <a:lvl2pPr marL="1068705" indent="0">
              <a:buNone/>
              <a:defRPr sz="4700" b="1"/>
            </a:lvl2pPr>
            <a:lvl3pPr marL="2137410" indent="0">
              <a:buNone/>
              <a:defRPr sz="4200" b="1"/>
            </a:lvl3pPr>
            <a:lvl4pPr marL="3206115" indent="0">
              <a:buNone/>
              <a:defRPr sz="3700" b="1"/>
            </a:lvl4pPr>
            <a:lvl5pPr marL="4274820" indent="0">
              <a:buNone/>
              <a:defRPr sz="3700" b="1"/>
            </a:lvl5pPr>
            <a:lvl6pPr marL="5343525" indent="0">
              <a:buNone/>
              <a:defRPr sz="3700" b="1"/>
            </a:lvl6pPr>
            <a:lvl7pPr marL="6412230" indent="0">
              <a:buNone/>
              <a:defRPr sz="3700" b="1"/>
            </a:lvl7pPr>
            <a:lvl8pPr marL="7480935" indent="0">
              <a:buNone/>
              <a:defRPr sz="3700" b="1"/>
            </a:lvl8pPr>
            <a:lvl9pPr marL="8549640" indent="0">
              <a:buNone/>
              <a:defRPr sz="3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5381808" y="13575851"/>
            <a:ext cx="13384170" cy="24664451"/>
          </a:xfrm>
        </p:spPr>
        <p:txBody>
          <a:bodyPr/>
          <a:lstStyle>
            <a:lvl1pPr>
              <a:defRPr sz="5600"/>
            </a:lvl1pPr>
            <a:lvl2pPr>
              <a:defRPr sz="47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4001" y="1704415"/>
            <a:ext cx="9961903" cy="7253667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38630" y="1704423"/>
            <a:ext cx="16927347" cy="36535888"/>
          </a:xfrm>
        </p:spPr>
        <p:txBody>
          <a:bodyPr/>
          <a:lstStyle>
            <a:lvl1pPr>
              <a:defRPr sz="7500"/>
            </a:lvl1pPr>
            <a:lvl2pPr>
              <a:defRPr sz="6500"/>
            </a:lvl2pPr>
            <a:lvl3pPr>
              <a:defRPr sz="5600"/>
            </a:lvl3pPr>
            <a:lvl4pPr>
              <a:defRPr sz="4700"/>
            </a:lvl4pPr>
            <a:lvl5pPr>
              <a:defRPr sz="4700"/>
            </a:lvl5pPr>
            <a:lvl6pPr>
              <a:defRPr sz="4700"/>
            </a:lvl6pPr>
            <a:lvl7pPr>
              <a:defRPr sz="4700"/>
            </a:lvl7pPr>
            <a:lvl8pPr>
              <a:defRPr sz="4700"/>
            </a:lvl8pPr>
            <a:lvl9pPr>
              <a:defRPr sz="4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14001" y="8958085"/>
            <a:ext cx="9961903" cy="29282221"/>
          </a:xfrm>
        </p:spPr>
        <p:txBody>
          <a:bodyPr/>
          <a:lstStyle>
            <a:lvl1pPr marL="0" indent="0">
              <a:buNone/>
              <a:defRPr sz="3300"/>
            </a:lvl1pPr>
            <a:lvl2pPr marL="1068705" indent="0">
              <a:buNone/>
              <a:defRPr sz="2800"/>
            </a:lvl2pPr>
            <a:lvl3pPr marL="2137410" indent="0">
              <a:buNone/>
              <a:defRPr sz="2300"/>
            </a:lvl3pPr>
            <a:lvl4pPr marL="3206115" indent="0">
              <a:buNone/>
              <a:defRPr sz="2100"/>
            </a:lvl4pPr>
            <a:lvl5pPr marL="4274820" indent="0">
              <a:buNone/>
              <a:defRPr sz="2100"/>
            </a:lvl5pPr>
            <a:lvl6pPr marL="5343525" indent="0">
              <a:buNone/>
              <a:defRPr sz="2100"/>
            </a:lvl6pPr>
            <a:lvl7pPr marL="6412230" indent="0">
              <a:buNone/>
              <a:defRPr sz="2100"/>
            </a:lvl7pPr>
            <a:lvl8pPr marL="7480935" indent="0">
              <a:buNone/>
              <a:defRPr sz="2100"/>
            </a:lvl8pPr>
            <a:lvl9pPr marL="8549640" indent="0">
              <a:buNone/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35088" y="29965973"/>
            <a:ext cx="18167985" cy="3537652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935088" y="3825024"/>
            <a:ext cx="18167985" cy="25685116"/>
          </a:xfrm>
        </p:spPr>
        <p:txBody>
          <a:bodyPr/>
          <a:lstStyle>
            <a:lvl1pPr marL="0" indent="0">
              <a:buNone/>
              <a:defRPr sz="7500"/>
            </a:lvl1pPr>
            <a:lvl2pPr marL="1068705" indent="0">
              <a:buNone/>
              <a:defRPr sz="6500"/>
            </a:lvl2pPr>
            <a:lvl3pPr marL="2137410" indent="0">
              <a:buNone/>
              <a:defRPr sz="5600"/>
            </a:lvl3pPr>
            <a:lvl4pPr marL="3206115" indent="0">
              <a:buNone/>
              <a:defRPr sz="4700"/>
            </a:lvl4pPr>
            <a:lvl5pPr marL="4274820" indent="0">
              <a:buNone/>
              <a:defRPr sz="4700"/>
            </a:lvl5pPr>
            <a:lvl6pPr marL="5343525" indent="0">
              <a:buNone/>
              <a:defRPr sz="4700"/>
            </a:lvl6pPr>
            <a:lvl7pPr marL="6412230" indent="0">
              <a:buNone/>
              <a:defRPr sz="4700"/>
            </a:lvl7pPr>
            <a:lvl8pPr marL="7480935" indent="0">
              <a:buNone/>
              <a:defRPr sz="4700"/>
            </a:lvl8pPr>
            <a:lvl9pPr marL="8549640" indent="0">
              <a:buNone/>
              <a:defRPr sz="47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935088" y="33503619"/>
            <a:ext cx="18167985" cy="5024056"/>
          </a:xfrm>
        </p:spPr>
        <p:txBody>
          <a:bodyPr/>
          <a:lstStyle>
            <a:lvl1pPr marL="0" indent="0">
              <a:buNone/>
              <a:defRPr sz="3300"/>
            </a:lvl1pPr>
            <a:lvl2pPr marL="1068705" indent="0">
              <a:buNone/>
              <a:defRPr sz="2800"/>
            </a:lvl2pPr>
            <a:lvl3pPr marL="2137410" indent="0">
              <a:buNone/>
              <a:defRPr sz="2300"/>
            </a:lvl3pPr>
            <a:lvl4pPr marL="3206115" indent="0">
              <a:buNone/>
              <a:defRPr sz="2100"/>
            </a:lvl4pPr>
            <a:lvl5pPr marL="4274820" indent="0">
              <a:buNone/>
              <a:defRPr sz="2100"/>
            </a:lvl5pPr>
            <a:lvl6pPr marL="5343525" indent="0">
              <a:buNone/>
              <a:defRPr sz="2100"/>
            </a:lvl6pPr>
            <a:lvl7pPr marL="6412230" indent="0">
              <a:buNone/>
              <a:defRPr sz="2100"/>
            </a:lvl7pPr>
            <a:lvl8pPr marL="7480935" indent="0">
              <a:buNone/>
              <a:defRPr sz="2100"/>
            </a:lvl8pPr>
            <a:lvl9pPr marL="8549640" indent="0">
              <a:buNone/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1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13999" y="1714329"/>
            <a:ext cx="27251978" cy="7134756"/>
          </a:xfrm>
          <a:prstGeom prst="rect">
            <a:avLst/>
          </a:prstGeom>
        </p:spPr>
        <p:txBody>
          <a:bodyPr vert="horz" lIns="213741" tIns="106871" rIns="213741" bIns="106871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13999" y="9988661"/>
            <a:ext cx="27251978" cy="28251650"/>
          </a:xfrm>
          <a:prstGeom prst="rect">
            <a:avLst/>
          </a:prstGeom>
        </p:spPr>
        <p:txBody>
          <a:bodyPr vert="horz" lIns="213741" tIns="106871" rIns="213741" bIns="106871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13999" y="39677169"/>
            <a:ext cx="7065328" cy="2279158"/>
          </a:xfrm>
          <a:prstGeom prst="rect">
            <a:avLst/>
          </a:prstGeom>
        </p:spPr>
        <p:txBody>
          <a:bodyPr vert="horz" lIns="213741" tIns="106871" rIns="213741" bIns="106871" rtlCol="0" anchor="ctr"/>
          <a:lstStyle>
            <a:lvl1pPr algn="l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345659" y="39677169"/>
            <a:ext cx="9588659" cy="2279158"/>
          </a:xfrm>
          <a:prstGeom prst="rect">
            <a:avLst/>
          </a:prstGeom>
        </p:spPr>
        <p:txBody>
          <a:bodyPr vert="horz" lIns="213741" tIns="106871" rIns="213741" bIns="106871" rtlCol="0" anchor="ctr"/>
          <a:lstStyle>
            <a:lvl1pPr algn="ct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1700649" y="39677169"/>
            <a:ext cx="7065328" cy="2279158"/>
          </a:xfrm>
          <a:prstGeom prst="rect">
            <a:avLst/>
          </a:prstGeom>
        </p:spPr>
        <p:txBody>
          <a:bodyPr vert="horz" lIns="213741" tIns="106871" rIns="213741" bIns="106871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37410" rtl="0" eaLnBrk="1" latinLnBrk="0" hangingPunct="1">
        <a:spcBef>
          <a:spcPct val="0"/>
        </a:spcBef>
        <a:buNone/>
        <a:defRPr sz="10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1529" indent="-801529" algn="l" defTabSz="2137410" rtl="0" eaLnBrk="1" latinLnBrk="0" hangingPunct="1">
        <a:spcBef>
          <a:spcPct val="20000"/>
        </a:spcBef>
        <a:buFont typeface="Arial" pitchFamily="34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1pPr>
      <a:lvl2pPr marL="1736646" indent="-667941" algn="l" defTabSz="2137410" rtl="0" eaLnBrk="1" latinLnBrk="0" hangingPunct="1">
        <a:spcBef>
          <a:spcPct val="20000"/>
        </a:spcBef>
        <a:buFont typeface="Arial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2pPr>
      <a:lvl3pPr marL="2671763" indent="-534353" algn="l" defTabSz="2137410" rtl="0" eaLnBrk="1" latinLnBrk="0" hangingPunct="1">
        <a:spcBef>
          <a:spcPct val="20000"/>
        </a:spcBef>
        <a:buFont typeface="Arial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3740468" indent="-534353" algn="l" defTabSz="2137410" rtl="0" eaLnBrk="1" latinLnBrk="0" hangingPunct="1">
        <a:spcBef>
          <a:spcPct val="20000"/>
        </a:spcBef>
        <a:buFont typeface="Arial" pitchFamily="34" charset="0"/>
        <a:buChar char="–"/>
        <a:defRPr sz="4700" kern="1200">
          <a:solidFill>
            <a:schemeClr val="tx1"/>
          </a:solidFill>
          <a:latin typeface="+mn-lt"/>
          <a:ea typeface="+mn-ea"/>
          <a:cs typeface="+mn-cs"/>
        </a:defRPr>
      </a:lvl4pPr>
      <a:lvl5pPr marL="4809173" indent="-534353" algn="l" defTabSz="2137410" rtl="0" eaLnBrk="1" latinLnBrk="0" hangingPunct="1">
        <a:spcBef>
          <a:spcPct val="20000"/>
        </a:spcBef>
        <a:buFont typeface="Arial" pitchFamily="34" charset="0"/>
        <a:buChar char="»"/>
        <a:defRPr sz="4700" kern="1200">
          <a:solidFill>
            <a:schemeClr val="tx1"/>
          </a:solidFill>
          <a:latin typeface="+mn-lt"/>
          <a:ea typeface="+mn-ea"/>
          <a:cs typeface="+mn-cs"/>
        </a:defRPr>
      </a:lvl5pPr>
      <a:lvl6pPr marL="5877878" indent="-534353" algn="l" defTabSz="2137410" rtl="0" eaLnBrk="1" latinLnBrk="0" hangingPunct="1">
        <a:spcBef>
          <a:spcPct val="20000"/>
        </a:spcBef>
        <a:buFont typeface="Arial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6pPr>
      <a:lvl7pPr marL="6946583" indent="-534353" algn="l" defTabSz="2137410" rtl="0" eaLnBrk="1" latinLnBrk="0" hangingPunct="1">
        <a:spcBef>
          <a:spcPct val="20000"/>
        </a:spcBef>
        <a:buFont typeface="Arial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7pPr>
      <a:lvl8pPr marL="8015288" indent="-534353" algn="l" defTabSz="2137410" rtl="0" eaLnBrk="1" latinLnBrk="0" hangingPunct="1">
        <a:spcBef>
          <a:spcPct val="20000"/>
        </a:spcBef>
        <a:buFont typeface="Arial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8pPr>
      <a:lvl9pPr marL="9083993" indent="-534353" algn="l" defTabSz="2137410" rtl="0" eaLnBrk="1" latinLnBrk="0" hangingPunct="1">
        <a:spcBef>
          <a:spcPct val="20000"/>
        </a:spcBef>
        <a:buFont typeface="Arial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137410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8705" algn="l" defTabSz="2137410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37410" algn="l" defTabSz="2137410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206115" algn="l" defTabSz="2137410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74820" algn="l" defTabSz="2137410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43525" algn="l" defTabSz="2137410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412230" algn="l" defTabSz="2137410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80935" algn="l" defTabSz="2137410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49640" algn="l" defTabSz="2137410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837624" y="6331256"/>
            <a:ext cx="14230355" cy="16657182"/>
          </a:xfrm>
          <a:prstGeom prst="rect">
            <a:avLst/>
          </a:prstGeom>
          <a:noFill/>
          <a:ln w="63500">
            <a:solidFill>
              <a:schemeClr val="accent6">
                <a:lumMod val="75000"/>
              </a:schemeClr>
            </a:solidFill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zh-CN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Task: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</a:t>
            </a:r>
            <a:r>
              <a:rPr lang="zh-CN" altLang="en-US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extraction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massive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corpora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(e.g.,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news,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tweets,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papers)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heterogeneous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</a:t>
            </a:r>
            <a:endParaRPr lang="zh-CN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(entity,</a:t>
            </a:r>
            <a:r>
              <a:rPr lang="zh-CN" altLang="en-US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  <a:r>
              <a:rPr lang="zh-CN" altLang="en-US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name,</a:t>
            </a:r>
            <a:r>
              <a:rPr lang="zh-CN" altLang="en-US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  <a:r>
              <a:rPr lang="zh-CN" altLang="en-US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value)-tuple</a:t>
            </a:r>
            <a:r>
              <a:rPr lang="zh-CN" altLang="en-US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extraction</a:t>
            </a:r>
            <a:endParaRPr lang="zh-CN" altLang="en-US" sz="3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(Burkina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aso,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president,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Blaise </a:t>
            </a:r>
            <a:r>
              <a:rPr lang="en-US" sz="3200" dirty="0" err="1" smtClean="0">
                <a:latin typeface="Times New Roman" charset="0"/>
                <a:ea typeface="Times New Roman" charset="0"/>
                <a:cs typeface="Times New Roman" charset="0"/>
              </a:rPr>
              <a:t>Compaor</a:t>
            </a:r>
            <a:r>
              <a:rPr lang="en-US" altLang="zh-CN" sz="3200" dirty="0" err="1" smtClean="0">
                <a:latin typeface="Times New Roman" charset="0"/>
                <a:ea typeface="Times New Roman" charset="0"/>
                <a:cs typeface="Times New Roman" charset="0"/>
              </a:rPr>
              <a:t>é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zh-CN" altLang="en-US" sz="32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zh-CN" altLang="en-US" sz="3200" dirty="0">
                <a:latin typeface="Times New Roman" charset="0"/>
                <a:ea typeface="Times New Roman" charset="0"/>
                <a:cs typeface="Times New Roman" charset="0"/>
              </a:rPr>
              <a:t>	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(Burkina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Faso,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population,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17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million)</a:t>
            </a:r>
            <a:endParaRPr lang="zh-CN" altLang="en-US" sz="32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zh-CN" altLang="en-US" sz="3200" dirty="0">
                <a:latin typeface="Times New Roman" charset="0"/>
                <a:ea typeface="Times New Roman" charset="0"/>
                <a:cs typeface="Times New Roman" charset="0"/>
              </a:rPr>
              <a:t>	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(Blaise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3200" dirty="0" err="1">
                <a:latin typeface="Times New Roman" charset="0"/>
                <a:ea typeface="Times New Roman" charset="0"/>
                <a:cs typeface="Times New Roman" charset="0"/>
              </a:rPr>
              <a:t>Compaor</a:t>
            </a:r>
            <a:r>
              <a:rPr lang="en-US" altLang="zh-CN" sz="3200" dirty="0" err="1">
                <a:latin typeface="Times New Roman" charset="0"/>
                <a:ea typeface="Times New Roman" charset="0"/>
                <a:cs typeface="Times New Roman" charset="0"/>
              </a:rPr>
              <a:t>é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age,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65)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2: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(entity</a:t>
            </a:r>
            <a:r>
              <a:rPr lang="zh-CN" altLang="en-US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type,</a:t>
            </a:r>
            <a:r>
              <a:rPr lang="zh-CN" altLang="en-US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  <a:r>
              <a:rPr lang="zh-CN" altLang="en-US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name,</a:t>
            </a:r>
            <a:r>
              <a:rPr lang="zh-CN" altLang="en-US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zh-CN" altLang="en-US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type)-tuple</a:t>
            </a:r>
            <a:r>
              <a:rPr lang="zh-CN" altLang="en-US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extraction</a:t>
            </a:r>
            <a:endParaRPr lang="zh-CN" altLang="en-US" sz="3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($L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OCATION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.C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OUNTRY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president,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$P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ERSON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.P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OLITICIAN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($L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OCATION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population,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$D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IGIT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$D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IGITUNIT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($P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ERSON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age,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Idea: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Discovering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synonymous</a:t>
            </a:r>
            <a:r>
              <a:rPr lang="zh-CN" alt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“meta</a:t>
            </a:r>
            <a:r>
              <a:rPr lang="zh-CN" alt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patterns”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facts.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530475" y="1256082"/>
            <a:ext cx="27251978" cy="4234412"/>
          </a:xfrm>
        </p:spPr>
        <p:txBody>
          <a:bodyPr>
            <a:normAutofit fontScale="90000"/>
          </a:bodyPr>
          <a:lstStyle/>
          <a:p>
            <a:r>
              <a:rPr lang="en-US" altLang="zh-CN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 </a:t>
            </a:r>
            <a:r>
              <a:rPr lang="en-US" altLang="zh-CN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Jiang</a:t>
            </a:r>
            <a:r>
              <a:rPr lang="en-US" altLang="zh-CN" sz="6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Jingbo</a:t>
            </a:r>
            <a:r>
              <a:rPr lang="zh-CN" alt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Shang</a:t>
            </a:r>
            <a:r>
              <a:rPr lang="en-US" altLang="zh-CN" sz="6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Talyor</a:t>
            </a:r>
            <a:r>
              <a:rPr lang="zh-CN" alt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Cassidy</a:t>
            </a:r>
            <a:r>
              <a:rPr lang="en-US" altLang="zh-CN" sz="6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Xiang</a:t>
            </a:r>
            <a:r>
              <a:rPr lang="zh-CN" alt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</a:t>
            </a:r>
            <a:r>
              <a:rPr lang="en-US" altLang="zh-CN" sz="6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Lance</a:t>
            </a:r>
            <a:r>
              <a:rPr lang="zh-CN" alt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M.</a:t>
            </a:r>
            <a:r>
              <a:rPr lang="zh-CN" alt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Kaplan</a:t>
            </a:r>
            <a:r>
              <a:rPr lang="en-US" altLang="zh-CN" sz="6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Timothy</a:t>
            </a:r>
            <a:r>
              <a:rPr lang="zh-CN" alt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P.</a:t>
            </a:r>
            <a:r>
              <a:rPr lang="zh-CN" alt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Hanratty</a:t>
            </a:r>
            <a:r>
              <a:rPr lang="en-US" altLang="zh-CN" sz="6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Jiawei</a:t>
            </a:r>
            <a:r>
              <a:rPr lang="zh-CN" alt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</a:t>
            </a:r>
            <a:r>
              <a:rPr lang="en-US" altLang="zh-CN" sz="6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6000" dirty="0" smtClean="0">
                <a:latin typeface="Arial Rounded MT Bold" panose="020F0704030504030204" pitchFamily="34" charset="0"/>
                <a:cs typeface="Times New Roman" panose="02020603050405020304" pitchFamily="18" charset="0"/>
              </a:rPr>
              <a:t/>
            </a:r>
            <a:br>
              <a:rPr lang="en-US" altLang="zh-CN" sz="6000" dirty="0" smtClean="0">
                <a:latin typeface="Arial Rounded MT Bold" panose="020F0704030504030204" pitchFamily="34" charset="0"/>
                <a:cs typeface="Times New Roman" panose="02020603050405020304" pitchFamily="18" charset="0"/>
              </a:rPr>
            </a:br>
            <a:r>
              <a:rPr lang="en-US" altLang="zh-CN" sz="5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Science, University</a:t>
            </a:r>
            <a:r>
              <a:rPr lang="zh-CN" alt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Illinois</a:t>
            </a:r>
            <a:r>
              <a:rPr lang="zh-CN" alt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zh-CN" alt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Urbana-Champaign,</a:t>
            </a:r>
            <a:r>
              <a:rPr lang="zh-CN" alt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IL,</a:t>
            </a:r>
            <a:r>
              <a:rPr lang="zh-CN" alt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</a:t>
            </a:r>
            <a:br>
              <a:rPr lang="en-US" altLang="zh-CN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5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</a:t>
            </a:r>
            <a:r>
              <a:rPr lang="zh-CN" alt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zh-CN" alt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zh-CN" alt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Sciences</a:t>
            </a:r>
            <a:r>
              <a:rPr lang="zh-CN" alt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Directorate,</a:t>
            </a:r>
            <a:r>
              <a:rPr lang="zh-CN" alt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Army</a:t>
            </a:r>
            <a:r>
              <a:rPr lang="zh-CN" alt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  <a:r>
              <a:rPr lang="zh-CN" alt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Laboratory, Adelphi,</a:t>
            </a:r>
            <a:r>
              <a:rPr lang="zh-CN" alt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MD, </a:t>
            </a:r>
            <a:r>
              <a:rPr lang="en-US" altLang="zh-CN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22363" y="5955206"/>
            <a:ext cx="29379264" cy="0"/>
          </a:xfrm>
          <a:prstGeom prst="line">
            <a:avLst/>
          </a:prstGeom>
          <a:ln w="127000">
            <a:solidFill>
              <a:schemeClr val="accent6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99" y="1821466"/>
            <a:ext cx="1815314" cy="2351174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15402154" y="6331258"/>
            <a:ext cx="14283450" cy="24290028"/>
          </a:xfrm>
          <a:prstGeom prst="rect">
            <a:avLst/>
          </a:prstGeom>
          <a:noFill/>
          <a:ln w="63500">
            <a:solidFill>
              <a:schemeClr val="accent6">
                <a:lumMod val="75000"/>
              </a:schemeClr>
            </a:solidFill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zh-CN" alt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  <a:r>
              <a:rPr lang="zh-CN" alt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Meta</a:t>
            </a:r>
            <a:r>
              <a:rPr lang="zh-CN" alt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lang="zh-CN" alt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r>
              <a:rPr lang="zh-CN" alt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assessment</a:t>
            </a:r>
            <a:r>
              <a:rPr lang="zh-CN" alt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</a:t>
            </a:r>
            <a:endParaRPr lang="zh-CN" altLang="en-US" sz="4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zh-CN" alt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2:</a:t>
            </a:r>
            <a:r>
              <a:rPr lang="zh-CN" alt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Grouping</a:t>
            </a:r>
            <a:r>
              <a:rPr lang="zh-CN" alt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synonymous</a:t>
            </a:r>
            <a:r>
              <a:rPr lang="zh-CN" alt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meta</a:t>
            </a:r>
            <a:r>
              <a:rPr lang="zh-CN" alt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  <a:endParaRPr lang="zh-CN" altLang="en-US" sz="4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zh-CN" alt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3:</a:t>
            </a:r>
            <a:r>
              <a:rPr lang="zh-CN" alt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Adjusting</a:t>
            </a:r>
            <a:r>
              <a:rPr lang="zh-CN" alt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lang="zh-CN" alt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</a:t>
            </a:r>
            <a:r>
              <a:rPr lang="zh-CN" alt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granularity</a:t>
            </a:r>
            <a:endParaRPr lang="zh-CN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矩形 21"/>
          <p:cNvSpPr/>
          <p:nvPr/>
        </p:nvSpPr>
        <p:spPr>
          <a:xfrm>
            <a:off x="837625" y="23364486"/>
            <a:ext cx="14230354" cy="19210127"/>
          </a:xfrm>
          <a:prstGeom prst="rect">
            <a:avLst/>
          </a:prstGeom>
          <a:noFill/>
          <a:ln w="63500">
            <a:solidFill>
              <a:schemeClr val="accent6">
                <a:lumMod val="75000"/>
              </a:schemeClr>
            </a:solidFill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MetaPAD</a:t>
            </a:r>
            <a:r>
              <a:rPr lang="zh-CN" alt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endParaRPr lang="zh-CN" altLang="en-US" sz="4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zh-CN" sz="4000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mutual</a:t>
            </a:r>
            <a:r>
              <a:rPr lang="zh-CN" altLang="en-US" sz="4000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enhancement</a:t>
            </a:r>
            <a:r>
              <a:rPr lang="en-US" altLang="zh-CN" sz="4000" b="1" i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eta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(pattern)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c(tuple)</a:t>
            </a:r>
            <a:r>
              <a:rPr lang="en-US" altLang="zh-CN" sz="36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_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endParaRPr lang="zh-CN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algn="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Grouping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ynonymous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meta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patterns: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#(patterns)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↑ 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 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#(tuples)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↑</a:t>
            </a:r>
            <a:r>
              <a:rPr lang="en-US" altLang="zh-CN" sz="36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_</a:t>
            </a:r>
            <a:endParaRPr lang="zh-CN" altLang="en-US" sz="3600" b="1" dirty="0" smtClean="0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zh-CN" alt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0:</a:t>
            </a:r>
            <a:r>
              <a:rPr lang="zh-CN" alt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endParaRPr lang="zh-CN" altLang="en-US" sz="4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3195" y="1821466"/>
            <a:ext cx="3744416" cy="138129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627" y="317739"/>
            <a:ext cx="3027997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MetaPAD</a:t>
            </a:r>
            <a:r>
              <a:rPr lang="en-US" altLang="zh-CN" sz="8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8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</a:t>
            </a:r>
            <a:r>
              <a:rPr lang="zh-CN" altLang="en-US" sz="8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lang="zh-CN" altLang="en-US" sz="8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Discovery</a:t>
            </a:r>
            <a:r>
              <a:rPr lang="zh-CN" altLang="en-US" sz="8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zh-CN" altLang="en-US" sz="8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Massive</a:t>
            </a:r>
            <a:r>
              <a:rPr lang="zh-CN" altLang="en-US" sz="8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zh-CN" altLang="en-US" sz="8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Corpora </a:t>
            </a:r>
            <a:endParaRPr lang="en-US" sz="8400" dirty="0"/>
          </a:p>
        </p:txBody>
      </p:sp>
      <p:sp>
        <p:nvSpPr>
          <p:cNvPr id="8" name="Rectangle 7"/>
          <p:cNvSpPr/>
          <p:nvPr/>
        </p:nvSpPr>
        <p:spPr>
          <a:xfrm>
            <a:off x="4309941" y="5090168"/>
            <a:ext cx="2559168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4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en-US" altLang="zh-CN" sz="44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zh-CN" altLang="en-US" sz="4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ACM</a:t>
            </a:r>
            <a:r>
              <a:rPr lang="zh-CN" altLang="en-US" sz="4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SIGKDD</a:t>
            </a:r>
            <a:r>
              <a:rPr lang="zh-CN" altLang="en-US" sz="4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Conference</a:t>
            </a:r>
            <a:r>
              <a:rPr lang="zh-CN" altLang="en-US" sz="4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zh-CN" altLang="en-US" sz="4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  <a:r>
              <a:rPr lang="zh-CN" altLang="en-US" sz="4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Discovery</a:t>
            </a:r>
            <a:r>
              <a:rPr lang="zh-CN" altLang="en-US" sz="4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4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zh-CN" altLang="en-US" sz="4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Mining</a:t>
            </a:r>
            <a:r>
              <a:rPr lang="zh-CN" altLang="en-US" sz="4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(KDD),</a:t>
            </a:r>
            <a:r>
              <a:rPr lang="zh-CN" altLang="en-US" sz="4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Halifax,</a:t>
            </a:r>
            <a:r>
              <a:rPr lang="zh-CN" altLang="en-US" sz="4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Canada,</a:t>
            </a:r>
            <a:r>
              <a:rPr lang="zh-CN" altLang="en-US" sz="4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2017.</a:t>
            </a:r>
            <a:r>
              <a:rPr lang="zh-CN" altLang="en-US" sz="4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i="1" dirty="0"/>
          </a:p>
        </p:txBody>
      </p:sp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1069"/>
              </p:ext>
            </p:extLst>
          </p:nvPr>
        </p:nvGraphicFramePr>
        <p:xfrm>
          <a:off x="4774431" y="9578671"/>
          <a:ext cx="36576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</a:t>
                      </a:r>
                      <a:endParaRPr 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</a:t>
                      </a:r>
                      <a:endParaRPr 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X</a:t>
                      </a:r>
                      <a:endParaRPr 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</a:t>
                      </a:r>
                      <a:endParaRPr 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</a:t>
                      </a:r>
                      <a:endParaRPr 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</a:t>
                      </a:r>
                      <a:endParaRPr 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U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</a:t>
                      </a:r>
                      <a:endParaRPr 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U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W</a:t>
                      </a:r>
                      <a:endParaRPr 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</a:t>
                      </a:r>
                      <a:endParaRPr 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</a:t>
                      </a:r>
                      <a:endParaRPr 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K</a:t>
                      </a:r>
                      <a:endParaRPr 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9" name="Rectangle 98"/>
          <p:cNvSpPr/>
          <p:nvPr/>
        </p:nvSpPr>
        <p:spPr>
          <a:xfrm>
            <a:off x="1586994" y="8298806"/>
            <a:ext cx="858781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Given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sentence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“President </a:t>
            </a:r>
            <a:r>
              <a:rPr lang="en-US" sz="3200" b="1" dirty="0">
                <a:latin typeface="Times New Roman" charset="0"/>
                <a:ea typeface="Times New Roman" charset="0"/>
                <a:cs typeface="Times New Roman" charset="0"/>
              </a:rPr>
              <a:t>Blaise </a:t>
            </a:r>
            <a:r>
              <a:rPr lang="en-US" sz="3200" b="1" dirty="0" err="1" smtClean="0">
                <a:latin typeface="Times New Roman" charset="0"/>
                <a:ea typeface="Times New Roman" charset="0"/>
                <a:cs typeface="Times New Roman" charset="0"/>
              </a:rPr>
              <a:t>Compaor</a:t>
            </a:r>
            <a:r>
              <a:rPr lang="en-US" altLang="zh-CN" sz="3200" b="1" dirty="0" err="1">
                <a:latin typeface="Times New Roman" charset="0"/>
                <a:ea typeface="Times New Roman" charset="0"/>
                <a:cs typeface="Times New Roman" charset="0"/>
              </a:rPr>
              <a:t>é</a:t>
            </a:r>
            <a:r>
              <a:rPr lang="en-US" sz="3200" dirty="0" err="1" smtClean="0">
                <a:latin typeface="Times New Roman" charset="0"/>
                <a:ea typeface="Times New Roman" charset="0"/>
                <a:cs typeface="Times New Roman" charset="0"/>
              </a:rPr>
              <a:t>’s</a:t>
            </a:r>
            <a:r>
              <a:rPr 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government of </a:t>
            </a:r>
            <a:r>
              <a:rPr lang="en-US" sz="3200" b="1" dirty="0">
                <a:latin typeface="Times New Roman" charset="0"/>
                <a:ea typeface="Times New Roman" charset="0"/>
                <a:cs typeface="Times New Roman" charset="0"/>
              </a:rPr>
              <a:t>Burkina Faso </a:t>
            </a:r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was founded</a:t>
            </a:r>
            <a:r>
              <a:rPr lang="mr-IN" sz="3200" dirty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r>
              <a:rPr 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”,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mr-IN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 flipH="1" flipV="1">
            <a:off x="4385319" y="9445384"/>
            <a:ext cx="450376" cy="503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1900752" y="9928472"/>
            <a:ext cx="2484567" cy="31019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was,13897</a:t>
            </a:r>
            <a:endParaRPr lang="zh-CN" altLang="en-US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president,2769</a:t>
            </a:r>
            <a:endParaRPr lang="zh-CN" altLang="en-US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mr-IN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lang="zh-CN" altLang="en-US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government,1886</a:t>
            </a:r>
            <a:endParaRPr lang="zh-CN" altLang="en-US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mr-IN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lang="zh-CN" altLang="en-US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blaise,42</a:t>
            </a:r>
            <a:endParaRPr lang="zh-CN" altLang="en-US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compaore,15</a:t>
            </a:r>
            <a:endParaRPr lang="zh-CN" altLang="en-US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mr-IN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02" name="Straight Arrow Connector 101"/>
          <p:cNvCxnSpPr/>
          <p:nvPr/>
        </p:nvCxnSpPr>
        <p:spPr>
          <a:xfrm flipH="1">
            <a:off x="4440257" y="10780915"/>
            <a:ext cx="668348" cy="209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8461570" y="11657604"/>
            <a:ext cx="2617508" cy="101445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Burkina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Faso: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$COUNTRY</a:t>
            </a:r>
            <a:endParaRPr lang="en-US" sz="2400" dirty="0">
              <a:solidFill>
                <a:schemeClr val="tx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10679119" y="10379766"/>
            <a:ext cx="3812796" cy="1011858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Blaise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err="1" smtClean="0">
                <a:solidFill>
                  <a:schemeClr val="accent6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Compaor</a:t>
            </a: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é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: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$PERSON.POLITICIAN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3142321" y="9844637"/>
            <a:ext cx="11400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accent6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age:65</a:t>
            </a:r>
            <a:endParaRPr lang="en-US" sz="2800" dirty="0">
              <a:solidFill>
                <a:schemeClr val="accent6">
                  <a:lumMod val="7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7685854" y="12613091"/>
            <a:ext cx="33922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p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opulation: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17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million</a:t>
            </a:r>
            <a:endParaRPr lang="en-US" sz="2800" dirty="0">
              <a:solidFill>
                <a:schemeClr val="tx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07" name="Straight Arrow Connector 106"/>
          <p:cNvCxnSpPr/>
          <p:nvPr/>
        </p:nvCxnSpPr>
        <p:spPr>
          <a:xfrm flipH="1">
            <a:off x="11131711" y="11417443"/>
            <a:ext cx="407876" cy="66624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11439190" y="11582325"/>
            <a:ext cx="16898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smtClean="0">
                <a:latin typeface="Times New Roman" charset="0"/>
                <a:ea typeface="Times New Roman" charset="0"/>
                <a:cs typeface="Times New Roman" charset="0"/>
              </a:rPr>
              <a:t>president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8540539" y="11277984"/>
            <a:ext cx="541174" cy="227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0" name="Picture 10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353" y="8328996"/>
            <a:ext cx="1870262" cy="1984768"/>
          </a:xfrm>
          <a:prstGeom prst="rect">
            <a:avLst/>
          </a:prstGeom>
        </p:spPr>
      </p:pic>
      <p:sp>
        <p:nvSpPr>
          <p:cNvPr id="111" name="Rectangle 110"/>
          <p:cNvSpPr/>
          <p:nvPr/>
        </p:nvSpPr>
        <p:spPr>
          <a:xfrm>
            <a:off x="1318216" y="18349524"/>
            <a:ext cx="9860737" cy="2985433"/>
          </a:xfrm>
          <a:prstGeom prst="rect">
            <a:avLst/>
          </a:prstGeom>
          <a:ln w="3175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president $P</a:t>
            </a:r>
            <a:r>
              <a:rPr lang="en-US" altLang="zh-CN" sz="2400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OLITICIAN</a:t>
            </a:r>
            <a:r>
              <a:rPr lang="en-US" altLang="zh-CN" sz="3200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’s</a:t>
            </a:r>
            <a:r>
              <a:rPr lang="zh-CN" altLang="en-US" sz="3200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government</a:t>
            </a:r>
            <a:r>
              <a:rPr lang="zh-CN" altLang="en-US" sz="3200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lang="zh-CN" altLang="en-US" sz="3200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$</a:t>
            </a:r>
            <a:r>
              <a:rPr lang="en-US" altLang="zh-CN" sz="3200" dirty="0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C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OUNTRY</a:t>
            </a:r>
            <a:endParaRPr lang="zh-CN" altLang="en-US" sz="2400" dirty="0" smtClean="0">
              <a:solidFill>
                <a:schemeClr val="tx2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(e.g.,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President </a:t>
            </a: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Blaise </a:t>
            </a:r>
            <a:r>
              <a:rPr lang="en-US" sz="2800" b="1" dirty="0" err="1">
                <a:latin typeface="Times New Roman" charset="0"/>
                <a:ea typeface="Times New Roman" charset="0"/>
                <a:cs typeface="Times New Roman" charset="0"/>
              </a:rPr>
              <a:t>Compaor</a:t>
            </a:r>
            <a:r>
              <a:rPr lang="en-US" altLang="zh-CN" sz="2800" b="1" dirty="0" err="1">
                <a:latin typeface="Times New Roman" charset="0"/>
                <a:ea typeface="Times New Roman" charset="0"/>
                <a:cs typeface="Times New Roman" charset="0"/>
              </a:rPr>
              <a:t>é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’s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government of </a:t>
            </a: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Burkina </a:t>
            </a:r>
            <a:r>
              <a:rPr lang="en-US" sz="2800" b="1" dirty="0" smtClean="0">
                <a:latin typeface="Times New Roman" charset="0"/>
                <a:ea typeface="Times New Roman" charset="0"/>
                <a:cs typeface="Times New Roman" charset="0"/>
              </a:rPr>
              <a:t>Faso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en-US" sz="28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3200" dirty="0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$</a:t>
            </a:r>
            <a:r>
              <a:rPr lang="en-US" altLang="zh-CN" sz="3200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C</a:t>
            </a:r>
            <a:r>
              <a:rPr lang="en-US" altLang="zh-CN" sz="2400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OUNTRY</a:t>
            </a:r>
            <a:r>
              <a:rPr lang="zh-CN" altLang="en-US" sz="3200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p</a:t>
            </a:r>
            <a:r>
              <a:rPr lang="en-US" altLang="zh-CN" sz="3200" dirty="0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resident</a:t>
            </a:r>
            <a:r>
              <a:rPr lang="zh-CN" altLang="en-US" sz="3200" dirty="0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$P</a:t>
            </a:r>
            <a:r>
              <a:rPr lang="en-US" altLang="zh-CN" sz="2400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OLITICIAN</a:t>
            </a:r>
            <a:endParaRPr lang="en-US" sz="2400" dirty="0">
              <a:solidFill>
                <a:schemeClr val="tx2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3200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$</a:t>
            </a:r>
            <a:r>
              <a:rPr lang="en-US" altLang="zh-CN" sz="3200" dirty="0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C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OUNTRY</a:t>
            </a:r>
            <a:r>
              <a:rPr lang="en-US" altLang="zh-CN" sz="3200" dirty="0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 ’s</a:t>
            </a:r>
            <a:r>
              <a:rPr lang="zh-CN" altLang="en-US" sz="3200" dirty="0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president</a:t>
            </a:r>
            <a:r>
              <a:rPr lang="zh-CN" altLang="en-US" sz="3200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$P</a:t>
            </a:r>
            <a:r>
              <a:rPr lang="en-US" altLang="zh-CN" sz="2400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OLITICIAN</a:t>
            </a:r>
            <a:endParaRPr lang="en-US" sz="2400" dirty="0">
              <a:solidFill>
                <a:schemeClr val="tx2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3200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p</a:t>
            </a:r>
            <a:r>
              <a:rPr lang="en-US" altLang="zh-CN" sz="3200" dirty="0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resident</a:t>
            </a:r>
            <a:r>
              <a:rPr lang="zh-CN" altLang="en-US" sz="3200" dirty="0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$P</a:t>
            </a:r>
            <a:r>
              <a:rPr lang="en-US" altLang="zh-CN" sz="2400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OLITICIAN</a:t>
            </a:r>
            <a:r>
              <a:rPr lang="zh-CN" altLang="en-US" sz="3200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lang="zh-CN" altLang="en-US" sz="3200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$C</a:t>
            </a:r>
            <a:r>
              <a:rPr lang="en-US" altLang="zh-CN" sz="2400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OUNTRY</a:t>
            </a:r>
            <a:r>
              <a:rPr lang="zh-CN" altLang="en-US" sz="3200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sz="3200" dirty="0">
              <a:solidFill>
                <a:schemeClr val="tx2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defRPr/>
            </a:pPr>
            <a:r>
              <a:rPr lang="mr-IN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2" name="Rectangle 111"/>
          <p:cNvSpPr>
            <a:spLocks/>
          </p:cNvSpPr>
          <p:nvPr/>
        </p:nvSpPr>
        <p:spPr>
          <a:xfrm>
            <a:off x="6805852" y="20986609"/>
            <a:ext cx="7902087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50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zh-CN" sz="3200" dirty="0" smtClean="0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Burkina</a:t>
            </a:r>
            <a:r>
              <a:rPr lang="zh-CN" altLang="en-US" sz="3200" dirty="0" smtClean="0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Faso,</a:t>
            </a:r>
            <a:r>
              <a:rPr lang="zh-CN" altLang="en-US" sz="3200" dirty="0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president,</a:t>
            </a:r>
            <a:r>
              <a:rPr lang="zh-CN" altLang="en-US" sz="3200" dirty="0" smtClean="0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Blaise</a:t>
            </a:r>
            <a:r>
              <a:rPr lang="zh-CN" altLang="en-US" sz="3200" dirty="0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err="1" smtClean="0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Compaoré</a:t>
            </a:r>
            <a:r>
              <a:rPr lang="en-US" altLang="zh-CN" sz="3200" dirty="0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en-US" altLang="zh-CN" sz="3200" dirty="0" smtClean="0">
              <a:solidFill>
                <a:schemeClr val="accent6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3200" dirty="0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zh-CN" sz="3200" dirty="0" smtClean="0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U.S</a:t>
            </a:r>
            <a:r>
              <a:rPr lang="en-US" altLang="zh-CN" sz="3200" dirty="0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.,</a:t>
            </a:r>
            <a:r>
              <a:rPr lang="zh-CN" altLang="en-US" sz="3200" dirty="0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president,</a:t>
            </a:r>
            <a:r>
              <a:rPr lang="zh-CN" altLang="en-US" sz="3200" dirty="0" smtClean="0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Barack</a:t>
            </a:r>
            <a:r>
              <a:rPr lang="zh-CN" altLang="en-US" sz="3200" dirty="0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Obama</a:t>
            </a:r>
            <a:r>
              <a:rPr lang="en-US" altLang="zh-CN" sz="3200" dirty="0" smtClean="0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zh-CN" altLang="en-US" sz="3200" dirty="0" smtClean="0">
              <a:solidFill>
                <a:schemeClr val="accent6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mr-IN" altLang="zh-CN" sz="3200" dirty="0" smtClean="0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lang="en-US" sz="3200" dirty="0">
              <a:solidFill>
                <a:schemeClr val="accent6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Down Arrow 23"/>
          <p:cNvSpPr/>
          <p:nvPr/>
        </p:nvSpPr>
        <p:spPr>
          <a:xfrm rot="19279060">
            <a:off x="7791922" y="20156745"/>
            <a:ext cx="457357" cy="7328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47" y="34293694"/>
            <a:ext cx="13716000" cy="8072226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47" y="24199635"/>
            <a:ext cx="13716000" cy="800403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5879" y="7366913"/>
            <a:ext cx="13716000" cy="662052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6" name="Picture 1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5879" y="15050137"/>
            <a:ext cx="13716000" cy="6930189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5879" y="22951242"/>
            <a:ext cx="13716000" cy="745402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19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9193940"/>
              </p:ext>
            </p:extLst>
          </p:nvPr>
        </p:nvGraphicFramePr>
        <p:xfrm>
          <a:off x="15397340" y="33958745"/>
          <a:ext cx="14283449" cy="36271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514697"/>
                <a:gridCol w="3384376"/>
                <a:gridCol w="33843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Meta</a:t>
                      </a:r>
                      <a:r>
                        <a:rPr lang="zh-CN" altLang="en-US" sz="28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8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patterns</a:t>
                      </a:r>
                      <a:endParaRPr lang="en-US" sz="28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Entity</a:t>
                      </a:r>
                      <a:endParaRPr lang="en-US" sz="28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Attribute</a:t>
                      </a:r>
                      <a:r>
                        <a:rPr lang="zh-CN" altLang="en-US" sz="28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8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value</a:t>
                      </a:r>
                      <a:endParaRPr lang="en-US" sz="28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70840">
                <a:tc rowSpan="6"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$C</a:t>
                      </a:r>
                      <a:r>
                        <a:rPr lang="en-US" altLang="zh-CN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OMPANY</a:t>
                      </a:r>
                      <a:r>
                        <a:rPr lang="zh-CN" altLang="en-US" sz="28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8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CEO</a:t>
                      </a:r>
                      <a:r>
                        <a:rPr lang="zh-CN" altLang="en-US" sz="28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8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$P</a:t>
                      </a:r>
                      <a:r>
                        <a:rPr lang="en-US" altLang="zh-CN" sz="24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ERSON</a:t>
                      </a:r>
                      <a:endParaRPr lang="en-US" sz="2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$C</a:t>
                      </a:r>
                      <a:r>
                        <a:rPr lang="en-US" altLang="zh-CN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OMPANY</a:t>
                      </a:r>
                      <a:r>
                        <a:rPr lang="zh-CN" altLang="en-US" sz="28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8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chief</a:t>
                      </a:r>
                      <a:r>
                        <a:rPr lang="zh-CN" altLang="en-US" sz="28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8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executive</a:t>
                      </a:r>
                      <a:r>
                        <a:rPr lang="zh-CN" altLang="en-US" sz="28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8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$P</a:t>
                      </a:r>
                      <a:r>
                        <a:rPr lang="en-US" altLang="zh-CN" sz="24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ERSON</a:t>
                      </a:r>
                      <a:endParaRPr lang="en-US" sz="2400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$P</a:t>
                      </a:r>
                      <a:r>
                        <a:rPr lang="en-US" altLang="zh-CN" sz="24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ERSON</a:t>
                      </a:r>
                      <a:r>
                        <a:rPr lang="en-US" altLang="zh-CN" sz="28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,</a:t>
                      </a:r>
                      <a:r>
                        <a:rPr lang="zh-CN" altLang="en-US" sz="28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8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the</a:t>
                      </a:r>
                      <a:r>
                        <a:rPr lang="zh-CN" altLang="en-US" sz="28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8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$C</a:t>
                      </a:r>
                      <a:r>
                        <a:rPr lang="en-US" altLang="zh-CN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OMPANY</a:t>
                      </a:r>
                      <a:r>
                        <a:rPr lang="zh-CN" altLang="en-US" sz="28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8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CEO,</a:t>
                      </a:r>
                      <a:endParaRPr lang="en-US" sz="28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sz="28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…</a:t>
                      </a:r>
                      <a:endParaRPr lang="en-US" sz="2800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$C</a:t>
                      </a:r>
                      <a:r>
                        <a:rPr lang="en-US" altLang="zh-CN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OMPANY</a:t>
                      </a:r>
                      <a:r>
                        <a:rPr lang="zh-CN" altLang="en-US" sz="28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8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former</a:t>
                      </a:r>
                      <a:r>
                        <a:rPr lang="zh-CN" altLang="en-US" sz="28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8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CEO</a:t>
                      </a:r>
                      <a:r>
                        <a:rPr lang="zh-CN" altLang="en-US" sz="28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8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$P</a:t>
                      </a:r>
                      <a:r>
                        <a:rPr lang="en-US" altLang="zh-CN" sz="24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ERSON</a:t>
                      </a:r>
                      <a:endParaRPr lang="en-US" sz="2400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r>
                        <a:rPr lang="en-US" altLang="zh-CN" sz="28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$P</a:t>
                      </a:r>
                      <a:r>
                        <a:rPr lang="en-US" altLang="zh-CN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ERSON</a:t>
                      </a:r>
                      <a:r>
                        <a:rPr lang="en-US" altLang="zh-CN" sz="28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,</a:t>
                      </a:r>
                      <a:r>
                        <a:rPr lang="zh-CN" altLang="en-US" sz="28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8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the</a:t>
                      </a:r>
                      <a:r>
                        <a:rPr lang="zh-CN" altLang="en-US" sz="28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8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$C</a:t>
                      </a:r>
                      <a:r>
                        <a:rPr lang="en-US" altLang="zh-CN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OMPANY</a:t>
                      </a:r>
                      <a:r>
                        <a:rPr lang="zh-CN" altLang="en-US" sz="28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8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former</a:t>
                      </a:r>
                      <a:r>
                        <a:rPr lang="zh-CN" altLang="en-US" sz="28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8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CEO,</a:t>
                      </a:r>
                      <a:endParaRPr lang="en-US" sz="28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Apple</a:t>
                      </a:r>
                      <a:endParaRPr lang="en-US" sz="28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Tim</a:t>
                      </a:r>
                      <a:r>
                        <a:rPr lang="zh-CN" altLang="en-US" sz="28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8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Cook</a:t>
                      </a:r>
                      <a:endParaRPr lang="en-US" sz="28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Facebook</a:t>
                      </a:r>
                      <a:endParaRPr lang="en-US" sz="28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Mark</a:t>
                      </a:r>
                      <a:r>
                        <a:rPr lang="zh-CN" altLang="en-US" sz="28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8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Zuckerberg</a:t>
                      </a:r>
                      <a:endParaRPr lang="en-US" sz="28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Hewlett-Packard</a:t>
                      </a:r>
                      <a:endParaRPr lang="en-US" sz="28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Carly</a:t>
                      </a:r>
                      <a:r>
                        <a:rPr lang="zh-CN" altLang="en-US" sz="28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8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Fiorina</a:t>
                      </a:r>
                      <a:endParaRPr lang="en-US" sz="28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sz="28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…</a:t>
                      </a:r>
                      <a:endParaRPr lang="en-US" sz="28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sz="28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…</a:t>
                      </a:r>
                      <a:endParaRPr lang="en-US" sz="28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Infor</a:t>
                      </a:r>
                      <a:endParaRPr lang="en-US" sz="28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Charles</a:t>
                      </a:r>
                      <a:r>
                        <a:rPr lang="zh-CN" altLang="en-US" sz="28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8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Phillips</a:t>
                      </a:r>
                      <a:endParaRPr lang="en-US" sz="28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Afghan</a:t>
                      </a:r>
                      <a:r>
                        <a:rPr lang="zh-CN" altLang="en-US" sz="28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8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Citadel</a:t>
                      </a:r>
                      <a:endParaRPr lang="en-US" sz="28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Roya</a:t>
                      </a:r>
                      <a:r>
                        <a:rPr lang="zh-CN" altLang="en-US" sz="28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8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Mahboob</a:t>
                      </a:r>
                      <a:endParaRPr lang="en-US" sz="28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0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2539619"/>
              </p:ext>
            </p:extLst>
          </p:nvPr>
        </p:nvGraphicFramePr>
        <p:xfrm>
          <a:off x="15402153" y="30765302"/>
          <a:ext cx="14283449" cy="31089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8162770"/>
                <a:gridCol w="2592288"/>
                <a:gridCol w="3528391"/>
              </a:tblGrid>
              <a:tr h="22721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Meta</a:t>
                      </a:r>
                      <a:r>
                        <a:rPr lang="zh-CN" altLang="en-US" sz="28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8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patterns</a:t>
                      </a:r>
                      <a:endParaRPr lang="en-US" sz="28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Entity</a:t>
                      </a:r>
                      <a:endParaRPr lang="en-US" sz="28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Attribute</a:t>
                      </a:r>
                      <a:r>
                        <a:rPr lang="zh-CN" altLang="en-US" sz="28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8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value</a:t>
                      </a:r>
                      <a:endParaRPr lang="en-US" sz="28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227210">
                <a:tc rowSpan="5"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$C</a:t>
                      </a:r>
                      <a:r>
                        <a:rPr lang="en-US" altLang="zh-CN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OUNTRY</a:t>
                      </a:r>
                      <a:r>
                        <a:rPr lang="zh-CN" altLang="en-US" sz="28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8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president</a:t>
                      </a:r>
                      <a:r>
                        <a:rPr lang="zh-CN" altLang="en-US" sz="28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8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$P</a:t>
                      </a:r>
                      <a:r>
                        <a:rPr lang="en-US" altLang="zh-CN" sz="24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OLITICIAN</a:t>
                      </a:r>
                      <a:endParaRPr lang="en-US" sz="2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r>
                        <a:rPr lang="en-US" altLang="zh-CN" sz="28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$C</a:t>
                      </a:r>
                      <a:r>
                        <a:rPr lang="en-US" altLang="zh-CN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OUNTRY</a:t>
                      </a:r>
                      <a:r>
                        <a:rPr lang="en-US" altLang="zh-CN" sz="28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’s</a:t>
                      </a:r>
                      <a:r>
                        <a:rPr lang="zh-CN" altLang="en-US" sz="28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8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president</a:t>
                      </a:r>
                      <a:r>
                        <a:rPr lang="zh-CN" altLang="en-US" sz="28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8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$P</a:t>
                      </a:r>
                      <a:r>
                        <a:rPr lang="en-US" altLang="zh-CN" sz="24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OLITICIAN</a:t>
                      </a:r>
                      <a:endParaRPr lang="en-US" sz="2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r>
                        <a:rPr lang="en-US" altLang="zh-CN" sz="28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president</a:t>
                      </a:r>
                      <a:r>
                        <a:rPr lang="zh-CN" altLang="en-US" sz="28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8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$P</a:t>
                      </a:r>
                      <a:r>
                        <a:rPr lang="en-US" altLang="zh-CN" sz="24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OLITICIAN</a:t>
                      </a:r>
                      <a:r>
                        <a:rPr lang="zh-CN" altLang="en-US" sz="28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8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of</a:t>
                      </a:r>
                      <a:r>
                        <a:rPr lang="zh-CN" altLang="en-US" sz="28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8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$C</a:t>
                      </a:r>
                      <a:r>
                        <a:rPr lang="en-US" altLang="zh-CN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OUNTRY</a:t>
                      </a:r>
                      <a:r>
                        <a:rPr lang="zh-CN" altLang="en-US" sz="28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endParaRPr lang="en-US" sz="28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sz="28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…</a:t>
                      </a:r>
                      <a:endParaRPr lang="en-US" sz="2800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r>
                        <a:rPr lang="en-US" altLang="zh-CN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president</a:t>
                      </a:r>
                      <a:r>
                        <a:rPr lang="zh-CN" altLang="en-US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$P</a:t>
                      </a:r>
                      <a:r>
                        <a:rPr lang="en-US" altLang="zh-CN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OLITICIAN</a:t>
                      </a:r>
                      <a:r>
                        <a:rPr lang="en-US" altLang="zh-CN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’s</a:t>
                      </a:r>
                      <a:r>
                        <a:rPr lang="zh-CN" altLang="en-US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government</a:t>
                      </a:r>
                      <a:r>
                        <a:rPr lang="zh-CN" altLang="en-US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of</a:t>
                      </a:r>
                      <a:r>
                        <a:rPr lang="zh-CN" altLang="en-US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$C</a:t>
                      </a:r>
                      <a:r>
                        <a:rPr lang="en-US" altLang="zh-CN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OUNTRY</a:t>
                      </a:r>
                      <a:endParaRPr lang="en-US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United</a:t>
                      </a:r>
                      <a:r>
                        <a:rPr lang="zh-CN" altLang="en-US" sz="28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8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States</a:t>
                      </a:r>
                      <a:endParaRPr lang="en-US" sz="28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Barack</a:t>
                      </a:r>
                      <a:r>
                        <a:rPr lang="zh-CN" altLang="en-US" sz="28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8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Obama</a:t>
                      </a:r>
                      <a:endParaRPr lang="en-US" sz="28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22721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Russia</a:t>
                      </a:r>
                      <a:endParaRPr lang="en-US" sz="28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Vladimir</a:t>
                      </a:r>
                      <a:r>
                        <a:rPr lang="zh-CN" altLang="en-US" sz="28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8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Putin</a:t>
                      </a:r>
                      <a:endParaRPr lang="en-US" sz="28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22721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France</a:t>
                      </a:r>
                      <a:endParaRPr lang="en-US" sz="28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Francois</a:t>
                      </a:r>
                      <a:r>
                        <a:rPr lang="zh-CN" altLang="en-US" sz="28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8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Hollande</a:t>
                      </a:r>
                      <a:endParaRPr lang="en-US" sz="28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227210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sz="28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…</a:t>
                      </a:r>
                      <a:endParaRPr lang="en-US" sz="28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sz="28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…</a:t>
                      </a:r>
                      <a:endParaRPr lang="en-US" sz="28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22721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Burkina</a:t>
                      </a:r>
                      <a:r>
                        <a:rPr lang="zh-CN" altLang="en-US" sz="28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8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Faso</a:t>
                      </a:r>
                      <a:endParaRPr lang="en-US" sz="28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Blaise</a:t>
                      </a:r>
                      <a:r>
                        <a:rPr lang="zh-CN" altLang="en-US" sz="28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800" baseline="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Compaor</a:t>
                      </a:r>
                      <a:r>
                        <a:rPr lang="en-US" altLang="zh-CN" sz="28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é</a:t>
                      </a:r>
                      <a:endParaRPr lang="en-US" sz="28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1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9186793"/>
              </p:ext>
            </p:extLst>
          </p:nvPr>
        </p:nvGraphicFramePr>
        <p:xfrm>
          <a:off x="15397340" y="37671555"/>
          <a:ext cx="14283449" cy="26212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447503"/>
                <a:gridCol w="4104456"/>
                <a:gridCol w="2731490"/>
              </a:tblGrid>
              <a:tr h="122418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Meta</a:t>
                      </a:r>
                      <a:r>
                        <a:rPr lang="zh-CN" altLang="en-US" sz="28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8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patterns</a:t>
                      </a:r>
                      <a:endParaRPr lang="en-US" sz="28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Entity</a:t>
                      </a:r>
                      <a:endParaRPr lang="en-US" sz="28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Attribute</a:t>
                      </a:r>
                      <a:r>
                        <a:rPr lang="zh-CN" altLang="en-US" sz="28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8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value</a:t>
                      </a:r>
                      <a:endParaRPr lang="en-US" sz="28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223233">
                <a:tc rowSpan="3"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$B</a:t>
                      </a:r>
                      <a:r>
                        <a:rPr lang="en-US" altLang="zh-CN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ACTERIA</a:t>
                      </a:r>
                      <a:r>
                        <a:rPr lang="zh-CN" altLang="en-US" sz="28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8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was</a:t>
                      </a:r>
                      <a:r>
                        <a:rPr lang="zh-CN" altLang="en-US" sz="28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8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resistant</a:t>
                      </a:r>
                      <a:r>
                        <a:rPr lang="zh-CN" altLang="en-US" sz="28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8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to</a:t>
                      </a:r>
                      <a:r>
                        <a:rPr lang="zh-CN" altLang="en-US" sz="28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8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$A</a:t>
                      </a:r>
                      <a:r>
                        <a:rPr lang="en-US" altLang="zh-CN" sz="20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NTIBIOTICS</a:t>
                      </a:r>
                      <a:endParaRPr lang="en-US" sz="2000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r>
                        <a:rPr lang="en-US" altLang="zh-CN" sz="28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$B</a:t>
                      </a:r>
                      <a:r>
                        <a:rPr lang="en-US" altLang="zh-CN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ACTERIA</a:t>
                      </a:r>
                      <a:r>
                        <a:rPr lang="zh-CN" altLang="en-US" sz="28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8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are</a:t>
                      </a:r>
                      <a:r>
                        <a:rPr lang="zh-CN" altLang="en-US" sz="28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8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resistant</a:t>
                      </a:r>
                      <a:r>
                        <a:rPr lang="zh-CN" altLang="en-US" sz="28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8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to</a:t>
                      </a:r>
                      <a:r>
                        <a:rPr lang="zh-CN" altLang="en-US" sz="28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8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$A</a:t>
                      </a:r>
                      <a:r>
                        <a:rPr lang="en-US" altLang="zh-CN" sz="20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NTIBIOTICS</a:t>
                      </a:r>
                      <a:endParaRPr lang="en-US" sz="2000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r>
                        <a:rPr lang="en-US" altLang="zh-CN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$B</a:t>
                      </a:r>
                      <a:r>
                        <a:rPr lang="en-US" altLang="zh-CN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ACTERIA</a:t>
                      </a:r>
                      <a:r>
                        <a:rPr lang="zh-CN" altLang="en-US" sz="24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4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is</a:t>
                      </a:r>
                      <a:r>
                        <a:rPr lang="zh-CN" altLang="en-US" sz="24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4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the</a:t>
                      </a:r>
                      <a:r>
                        <a:rPr lang="zh-CN" altLang="en-US" sz="24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4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most</a:t>
                      </a:r>
                      <a:r>
                        <a:rPr lang="zh-CN" altLang="en-US" sz="24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4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resistant</a:t>
                      </a:r>
                      <a:r>
                        <a:rPr lang="zh-CN" altLang="en-US" sz="24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4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to</a:t>
                      </a:r>
                      <a:r>
                        <a:rPr lang="zh-CN" altLang="en-US" sz="24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4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$A</a:t>
                      </a:r>
                      <a:r>
                        <a:rPr lang="en-US" altLang="zh-CN" sz="20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NTIBIOTICS</a:t>
                      </a:r>
                      <a:endParaRPr lang="en-US" sz="2000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r>
                        <a:rPr lang="mr-IN" altLang="zh-CN" sz="28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…</a:t>
                      </a:r>
                      <a:endParaRPr lang="zh-CN" altLang="en-US" sz="2800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$B</a:t>
                      </a:r>
                      <a:r>
                        <a:rPr lang="en-US" altLang="zh-CN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ACTERIA</a:t>
                      </a:r>
                      <a:r>
                        <a:rPr lang="en-US" altLang="zh-CN" sz="24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,</a:t>
                      </a:r>
                      <a:r>
                        <a:rPr lang="zh-CN" altLang="en-US" sz="24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4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particularly</a:t>
                      </a:r>
                      <a:r>
                        <a:rPr lang="zh-CN" altLang="en-US" sz="24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4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those</a:t>
                      </a:r>
                      <a:r>
                        <a:rPr lang="zh-CN" altLang="en-US" sz="24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4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resistant</a:t>
                      </a:r>
                      <a:r>
                        <a:rPr lang="zh-CN" altLang="en-US" sz="24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4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to</a:t>
                      </a:r>
                      <a:r>
                        <a:rPr lang="zh-CN" altLang="en-US" sz="24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4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$A</a:t>
                      </a:r>
                      <a:r>
                        <a:rPr lang="en-US" altLang="zh-CN" sz="20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NTIBIOTICS</a:t>
                      </a:r>
                      <a:endParaRPr lang="en-US" sz="2000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corynebacterium</a:t>
                      </a:r>
                      <a:r>
                        <a:rPr lang="zh-CN" altLang="en-US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striatum</a:t>
                      </a:r>
                      <a:r>
                        <a:rPr lang="zh-CN" altLang="en-US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BM4687</a:t>
                      </a:r>
                      <a:endParaRPr lang="en-US" sz="2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gentamicin</a:t>
                      </a:r>
                      <a:endParaRPr lang="en-US" sz="2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22323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methicillin-susceptible</a:t>
                      </a:r>
                      <a:r>
                        <a:rPr lang="zh-CN" altLang="en-US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</a:t>
                      </a:r>
                      <a:r>
                        <a:rPr lang="zh-CN" altLang="en-US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4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aureus</a:t>
                      </a:r>
                      <a:endParaRPr lang="en-US" sz="2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vancomycin</a:t>
                      </a:r>
                      <a:endParaRPr lang="en-US" sz="2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22323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multidrug-resistant</a:t>
                      </a:r>
                      <a:r>
                        <a:rPr lang="zh-CN" altLang="en-US" sz="24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400" baseline="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enterobacteriaceae</a:t>
                      </a:r>
                      <a:endParaRPr lang="en-US" sz="2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gentamicin</a:t>
                      </a:r>
                      <a:endParaRPr lang="en-US" sz="2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2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111989"/>
              </p:ext>
            </p:extLst>
          </p:nvPr>
        </p:nvGraphicFramePr>
        <p:xfrm>
          <a:off x="15397340" y="40414941"/>
          <a:ext cx="14283448" cy="23774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119265"/>
                <a:gridCol w="3593320"/>
                <a:gridCol w="3570863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Meta</a:t>
                      </a:r>
                      <a:r>
                        <a:rPr lang="zh-CN" altLang="en-US" sz="24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4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patterns</a:t>
                      </a:r>
                      <a:endParaRPr lang="en-US" sz="2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Entity</a:t>
                      </a:r>
                      <a:endParaRPr lang="en-US" sz="2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Attribute</a:t>
                      </a:r>
                      <a:r>
                        <a:rPr lang="zh-CN" altLang="en-US" sz="24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4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value</a:t>
                      </a:r>
                      <a:endParaRPr lang="en-US" sz="2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0">
                <a:tc rowSpan="3"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$T</a:t>
                      </a:r>
                      <a:r>
                        <a:rPr lang="en-US" altLang="zh-CN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REATMENT</a:t>
                      </a:r>
                      <a:r>
                        <a:rPr lang="zh-CN" altLang="en-US" sz="24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4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was</a:t>
                      </a:r>
                      <a:r>
                        <a:rPr lang="zh-CN" altLang="en-US" sz="24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4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used</a:t>
                      </a:r>
                      <a:r>
                        <a:rPr lang="zh-CN" altLang="en-US" sz="24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4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to</a:t>
                      </a:r>
                      <a:r>
                        <a:rPr lang="zh-CN" altLang="en-US" sz="24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4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treat</a:t>
                      </a:r>
                      <a:r>
                        <a:rPr lang="zh-CN" altLang="en-US" sz="24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4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$D</a:t>
                      </a:r>
                      <a:r>
                        <a:rPr lang="en-US" altLang="zh-CN" sz="20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ISEASE</a:t>
                      </a:r>
                      <a:endParaRPr lang="en-US" sz="2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$D</a:t>
                      </a:r>
                      <a:r>
                        <a:rPr lang="en-US" altLang="zh-CN" sz="20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ISEASE</a:t>
                      </a:r>
                      <a:r>
                        <a:rPr lang="zh-CN" altLang="en-US" sz="24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using</a:t>
                      </a:r>
                      <a:r>
                        <a:rPr lang="zh-CN" altLang="en-US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the</a:t>
                      </a:r>
                      <a:r>
                        <a:rPr lang="zh-CN" altLang="en-US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$T</a:t>
                      </a:r>
                      <a:r>
                        <a:rPr lang="en-US" altLang="zh-CN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REATMENT</a:t>
                      </a:r>
                      <a:endParaRPr lang="en-US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r>
                        <a:rPr lang="en-US" altLang="zh-CN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$T</a:t>
                      </a:r>
                      <a:r>
                        <a:rPr lang="en-US" altLang="zh-CN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REATMENT</a:t>
                      </a:r>
                      <a:r>
                        <a:rPr lang="zh-CN" altLang="en-US" sz="24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4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has</a:t>
                      </a:r>
                      <a:r>
                        <a:rPr lang="zh-CN" altLang="en-US" sz="24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4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been</a:t>
                      </a:r>
                      <a:r>
                        <a:rPr lang="zh-CN" altLang="en-US" sz="24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4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used</a:t>
                      </a:r>
                      <a:r>
                        <a:rPr lang="zh-CN" altLang="en-US" sz="24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4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to</a:t>
                      </a:r>
                      <a:r>
                        <a:rPr lang="zh-CN" altLang="en-US" sz="24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4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treat</a:t>
                      </a:r>
                      <a:r>
                        <a:rPr lang="zh-CN" altLang="en-US" sz="24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4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$D</a:t>
                      </a:r>
                      <a:r>
                        <a:rPr lang="en-US" altLang="zh-CN" sz="20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ISEASE</a:t>
                      </a:r>
                      <a:endParaRPr lang="en-US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r>
                        <a:rPr lang="en-US" altLang="zh-CN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$T</a:t>
                      </a:r>
                      <a:r>
                        <a:rPr lang="en-US" altLang="zh-CN" sz="2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REATMENT</a:t>
                      </a:r>
                      <a:r>
                        <a:rPr lang="zh-CN" altLang="en-US" sz="24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4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of</a:t>
                      </a:r>
                      <a:r>
                        <a:rPr lang="zh-CN" altLang="en-US" sz="24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4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patients</a:t>
                      </a:r>
                      <a:r>
                        <a:rPr lang="zh-CN" altLang="en-US" sz="24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4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with</a:t>
                      </a:r>
                      <a:r>
                        <a:rPr lang="zh-CN" altLang="en-US" sz="24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4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$D</a:t>
                      </a:r>
                      <a:r>
                        <a:rPr lang="en-US" altLang="zh-CN" sz="20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ISEASE</a:t>
                      </a:r>
                      <a:endParaRPr lang="en-US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r>
                        <a:rPr lang="mr-IN" altLang="zh-CN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…</a:t>
                      </a:r>
                      <a:endParaRPr lang="en-US" sz="2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zoledronic</a:t>
                      </a:r>
                      <a:r>
                        <a:rPr lang="zh-CN" altLang="en-US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acid</a:t>
                      </a:r>
                      <a:r>
                        <a:rPr lang="zh-CN" altLang="en-US" sz="24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4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therapy</a:t>
                      </a:r>
                      <a:endParaRPr lang="en-US" sz="2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Paget’s</a:t>
                      </a:r>
                      <a:r>
                        <a:rPr lang="zh-CN" altLang="en-US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disease</a:t>
                      </a:r>
                      <a:r>
                        <a:rPr lang="zh-CN" altLang="en-US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of</a:t>
                      </a:r>
                      <a:r>
                        <a:rPr lang="zh-CN" altLang="en-US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bone</a:t>
                      </a:r>
                      <a:endParaRPr lang="en-US" sz="2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bisphosphonates</a:t>
                      </a:r>
                      <a:endParaRPr lang="en-US" sz="2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osteoporosis</a:t>
                      </a:r>
                      <a:endParaRPr lang="en-US" sz="2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calcitonin</a:t>
                      </a:r>
                      <a:endParaRPr lang="en-US" sz="2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Paget’s</a:t>
                      </a:r>
                      <a:r>
                        <a:rPr lang="zh-CN" altLang="en-US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disease</a:t>
                      </a:r>
                      <a:r>
                        <a:rPr lang="zh-CN" altLang="en-US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of</a:t>
                      </a:r>
                      <a:r>
                        <a:rPr lang="zh-CN" altLang="en-US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bone</a:t>
                      </a:r>
                      <a:endParaRPr lang="en-US" sz="2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050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453</Words>
  <Application>Microsoft Macintosh PowerPoint</Application>
  <PresentationFormat>Custom</PresentationFormat>
  <Paragraphs>215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 Rounded MT Bold</vt:lpstr>
      <vt:lpstr>Calibri</vt:lpstr>
      <vt:lpstr>Times New Roman</vt:lpstr>
      <vt:lpstr>Wingdings</vt:lpstr>
      <vt:lpstr>宋体</vt:lpstr>
      <vt:lpstr>Arial</vt:lpstr>
      <vt:lpstr>Office 主题</vt:lpstr>
      <vt:lpstr>Meng Jiang1, Jingbo Shang1, Talyor Cassidy2, Xiang Ren1,  Lance M. Kaplan2, Timothy P. Hanratty2, Jiawei Han1 1 Department of Computer Science, University of Illinois at Urbana-Champaign, IL, USA 2 Computational &amp; Information Sciences Directorate, Army Research Laboratory, Adelphi, MD, USA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</dc:creator>
  <cp:lastModifiedBy>MengJiang</cp:lastModifiedBy>
  <cp:revision>412</cp:revision>
  <cp:lastPrinted>2014-03-19T12:29:27Z</cp:lastPrinted>
  <dcterms:created xsi:type="dcterms:W3CDTF">2014-03-19T06:39:49Z</dcterms:created>
  <dcterms:modified xsi:type="dcterms:W3CDTF">2017-07-22T05:05:44Z</dcterms:modified>
</cp:coreProperties>
</file>