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1"/>
  </p:notesMasterIdLst>
  <p:handoutMasterIdLst>
    <p:handoutMasterId r:id="rId32"/>
  </p:handoutMasterIdLst>
  <p:sldIdLst>
    <p:sldId id="281" r:id="rId2"/>
    <p:sldId id="282" r:id="rId3"/>
    <p:sldId id="289" r:id="rId4"/>
    <p:sldId id="290" r:id="rId5"/>
    <p:sldId id="291" r:id="rId6"/>
    <p:sldId id="292" r:id="rId7"/>
    <p:sldId id="283" r:id="rId8"/>
    <p:sldId id="293" r:id="rId9"/>
    <p:sldId id="294" r:id="rId10"/>
    <p:sldId id="295" r:id="rId11"/>
    <p:sldId id="296" r:id="rId12"/>
    <p:sldId id="297" r:id="rId13"/>
    <p:sldId id="298" r:id="rId14"/>
    <p:sldId id="303" r:id="rId15"/>
    <p:sldId id="299" r:id="rId16"/>
    <p:sldId id="300" r:id="rId17"/>
    <p:sldId id="301" r:id="rId18"/>
    <p:sldId id="302" r:id="rId19"/>
    <p:sldId id="304" r:id="rId20"/>
    <p:sldId id="305" r:id="rId21"/>
    <p:sldId id="309" r:id="rId22"/>
    <p:sldId id="306" r:id="rId23"/>
    <p:sldId id="285" r:id="rId24"/>
    <p:sldId id="286" r:id="rId25"/>
    <p:sldId id="287" r:id="rId26"/>
    <p:sldId id="288" r:id="rId27"/>
    <p:sldId id="310" r:id="rId28"/>
    <p:sldId id="311" r:id="rId29"/>
    <p:sldId id="312"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aron Elmore"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10012"/>
    <a:srgbClr val="E2AC01"/>
    <a:srgbClr val="FFFC00"/>
    <a:srgbClr val="FFE92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10" autoAdjust="0"/>
    <p:restoredTop sz="80414"/>
  </p:normalViewPr>
  <p:slideViewPr>
    <p:cSldViewPr snapToGrid="0" snapToObjects="1">
      <p:cViewPr>
        <p:scale>
          <a:sx n="89" d="100"/>
          <a:sy n="89" d="100"/>
        </p:scale>
        <p:origin x="784" y="56"/>
      </p:cViewPr>
      <p:guideLst>
        <p:guide orient="horz" pos="2160"/>
        <p:guide pos="2880"/>
      </p:guideLst>
    </p:cSldViewPr>
  </p:slideViewPr>
  <p:outlineViewPr>
    <p:cViewPr>
      <p:scale>
        <a:sx n="33" d="100"/>
        <a:sy n="33" d="100"/>
      </p:scale>
      <p:origin x="0" y="-12336"/>
    </p:cViewPr>
  </p:outlineViewPr>
  <p:notesTextViewPr>
    <p:cViewPr>
      <p:scale>
        <a:sx n="100" d="100"/>
        <a:sy n="100" d="100"/>
      </p:scale>
      <p:origin x="0" y="0"/>
    </p:cViewPr>
  </p:notesTextViewPr>
  <p:sorterViewPr>
    <p:cViewPr>
      <p:scale>
        <a:sx n="66" d="100"/>
        <a:sy n="66" d="100"/>
      </p:scale>
      <p:origin x="0" y="76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92DA4-7033-254B-9755-02E963D2D60B}" type="datetimeFigureOut">
              <a:rPr lang="en-US" smtClean="0"/>
              <a:t>5/27/17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AB62766-2C43-EF4D-81BB-E60258EC485F}" type="slidenum">
              <a:rPr lang="en-US" smtClean="0"/>
              <a:t>‹#›</a:t>
            </a:fld>
            <a:endParaRPr lang="en-US"/>
          </a:p>
        </p:txBody>
      </p:sp>
    </p:spTree>
    <p:extLst>
      <p:ext uri="{BB962C8B-B14F-4D97-AF65-F5344CB8AC3E}">
        <p14:creationId xmlns:p14="http://schemas.microsoft.com/office/powerpoint/2010/main" val="2594597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33186B-3F56-2747-A708-0F062C13EF5A}" type="datetimeFigureOut">
              <a:rPr lang="en-US" smtClean="0"/>
              <a:t>5/27/17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C9EB6B-96A1-6146-928C-891905651823}" type="slidenum">
              <a:rPr lang="en-US" smtClean="0"/>
              <a:t>‹#›</a:t>
            </a:fld>
            <a:endParaRPr lang="en-US"/>
          </a:p>
        </p:txBody>
      </p:sp>
    </p:spTree>
    <p:extLst>
      <p:ext uri="{BB962C8B-B14F-4D97-AF65-F5344CB8AC3E}">
        <p14:creationId xmlns:p14="http://schemas.microsoft.com/office/powerpoint/2010/main" val="19106325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n-US" altLang="en-US" sz="2000" dirty="0" smtClean="0"/>
              <a:t>For {(a</a:t>
            </a:r>
            <a:r>
              <a:rPr lang="en-US" altLang="en-US" sz="2000" baseline="-25000" dirty="0" smtClean="0"/>
              <a:t>1</a:t>
            </a:r>
            <a:r>
              <a:rPr lang="en-US" altLang="en-US" sz="2000" dirty="0" smtClean="0"/>
              <a:t>, a</a:t>
            </a:r>
            <a:r>
              <a:rPr lang="en-US" altLang="en-US" sz="2000" baseline="-25000" dirty="0" smtClean="0"/>
              <a:t>2</a:t>
            </a:r>
            <a:r>
              <a:rPr lang="en-US" altLang="en-US" sz="2000" dirty="0" smtClean="0"/>
              <a:t>, a</a:t>
            </a:r>
            <a:r>
              <a:rPr lang="en-US" altLang="en-US" sz="2000" baseline="-25000" dirty="0" smtClean="0"/>
              <a:t>3</a:t>
            </a:r>
            <a:r>
              <a:rPr lang="en-US" altLang="en-US" sz="2000" dirty="0" smtClean="0"/>
              <a:t> . . . , a</a:t>
            </a:r>
            <a:r>
              <a:rPr lang="en-US" altLang="en-US" sz="2000" baseline="-25000" dirty="0" smtClean="0"/>
              <a:t>100</a:t>
            </a:r>
            <a:r>
              <a:rPr lang="en-US" altLang="en-US" sz="2000" dirty="0" smtClean="0"/>
              <a:t>), (a</a:t>
            </a:r>
            <a:r>
              <a:rPr lang="en-US" altLang="en-US" sz="2000" baseline="-25000" dirty="0" smtClean="0"/>
              <a:t>1</a:t>
            </a:r>
            <a:r>
              <a:rPr lang="en-US" altLang="en-US" sz="2000" dirty="0" smtClean="0"/>
              <a:t>, a</a:t>
            </a:r>
            <a:r>
              <a:rPr lang="en-US" altLang="en-US" sz="2000" baseline="-25000" dirty="0" smtClean="0"/>
              <a:t>2</a:t>
            </a:r>
            <a:r>
              <a:rPr lang="en-US" altLang="en-US" sz="2000" dirty="0" smtClean="0"/>
              <a:t>, b</a:t>
            </a:r>
            <a:r>
              <a:rPr lang="en-US" altLang="en-US" sz="2000" baseline="-25000" dirty="0" smtClean="0"/>
              <a:t>3</a:t>
            </a:r>
            <a:r>
              <a:rPr lang="en-US" altLang="en-US" sz="2000" dirty="0" smtClean="0"/>
              <a:t>, . . . , b</a:t>
            </a:r>
            <a:r>
              <a:rPr lang="en-US" altLang="en-US" sz="2000" baseline="-25000" dirty="0" smtClean="0"/>
              <a:t>100</a:t>
            </a:r>
            <a:r>
              <a:rPr lang="en-US" altLang="en-US" sz="2000" dirty="0" smtClean="0"/>
              <a:t>)}, the total # of non-base cells should be 2 * (2^{100} – 1) – 4.</a:t>
            </a:r>
          </a:p>
          <a:p>
            <a:pPr marL="0" lvl="1"/>
            <a:r>
              <a:rPr lang="en-US" altLang="en-US" sz="2000" dirty="0" smtClean="0"/>
              <a:t>This is calculated as follows:</a:t>
            </a:r>
            <a:endParaRPr lang="en-US" altLang="en-US" dirty="0" smtClean="0"/>
          </a:p>
          <a:p>
            <a:r>
              <a:rPr lang="en-US" altLang="en-US" dirty="0" smtClean="0"/>
              <a:t>(a1, a2, a3 . . . , a100) will generate 2^{100} - 1 non-base cells</a:t>
            </a:r>
          </a:p>
          <a:p>
            <a:r>
              <a:rPr lang="en-US" altLang="en-US" dirty="0" smtClean="0"/>
              <a:t>(a1, a2, b3, . . . , b100) will generate 2^{100} - 1 non-base cells</a:t>
            </a:r>
          </a:p>
          <a:p>
            <a:r>
              <a:rPr lang="en-US" altLang="en-US" dirty="0" smtClean="0"/>
              <a:t>Among these, 4 cells are overlapped and thus minus 4 so we get: 2*2^{100} - 2 - 4 =  2*2^{100} - 6</a:t>
            </a:r>
          </a:p>
          <a:p>
            <a:r>
              <a:rPr lang="en-US" altLang="en-US" dirty="0" smtClean="0"/>
              <a:t>These 4 cells are: </a:t>
            </a:r>
          </a:p>
          <a:p>
            <a:r>
              <a:rPr lang="en-US" altLang="en-US" dirty="0" smtClean="0"/>
              <a:t>(a1, a2, *, ..., *): 2</a:t>
            </a:r>
          </a:p>
          <a:p>
            <a:r>
              <a:rPr lang="en-US" altLang="en-US" dirty="0" smtClean="0"/>
              <a:t>(a1, *, *, ..., *): 2</a:t>
            </a:r>
          </a:p>
          <a:p>
            <a:r>
              <a:rPr lang="en-US" altLang="en-US" dirty="0" smtClean="0"/>
              <a:t>(*, a2, *, ..., *): 2</a:t>
            </a:r>
          </a:p>
          <a:p>
            <a:r>
              <a:rPr lang="en-US" altLang="en-US" dirty="0" smtClean="0"/>
              <a:t>(*, *, *, ..., *): 2</a:t>
            </a:r>
          </a:p>
        </p:txBody>
      </p:sp>
      <p:sp>
        <p:nvSpPr>
          <p:cNvPr id="4" name="Slide Number Placeholder 3"/>
          <p:cNvSpPr>
            <a:spLocks noGrp="1"/>
          </p:cNvSpPr>
          <p:nvPr>
            <p:ph type="sldNum" sz="quarter" idx="10"/>
          </p:nvPr>
        </p:nvSpPr>
        <p:spPr/>
        <p:txBody>
          <a:bodyPr/>
          <a:lstStyle/>
          <a:p>
            <a:fld id="{09C9EB6B-96A1-6146-928C-891905651823}" type="slidenum">
              <a:rPr lang="en-US" smtClean="0"/>
              <a:t>5</a:t>
            </a:fld>
            <a:endParaRPr lang="en-US"/>
          </a:p>
        </p:txBody>
      </p:sp>
    </p:spTree>
    <p:extLst>
      <p:ext uri="{BB962C8B-B14F-4D97-AF65-F5344CB8AC3E}">
        <p14:creationId xmlns:p14="http://schemas.microsoft.com/office/powerpoint/2010/main" val="1563825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C9EB6B-96A1-6146-928C-891905651823}" type="slidenum">
              <a:rPr lang="en-US" smtClean="0"/>
              <a:t>6</a:t>
            </a:fld>
            <a:endParaRPr lang="en-US"/>
          </a:p>
        </p:txBody>
      </p:sp>
    </p:spTree>
    <p:extLst>
      <p:ext uri="{BB962C8B-B14F-4D97-AF65-F5344CB8AC3E}">
        <p14:creationId xmlns:p14="http://schemas.microsoft.com/office/powerpoint/2010/main" val="23333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3363555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439645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74223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88781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110462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2344714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293698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418943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102871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3806379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A68613-FF0B-4246-B613-8295211CFAFA}" type="slidenum">
              <a:rPr lang="en-US" smtClean="0"/>
              <a:t>‹#›</a:t>
            </a:fld>
            <a:endParaRPr lang="en-US"/>
          </a:p>
        </p:txBody>
      </p:sp>
    </p:spTree>
    <p:extLst>
      <p:ext uri="{BB962C8B-B14F-4D97-AF65-F5344CB8AC3E}">
        <p14:creationId xmlns:p14="http://schemas.microsoft.com/office/powerpoint/2010/main" val="8450380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A68613-FF0B-4246-B613-8295211CFAFA}" type="slidenum">
              <a:rPr lang="en-US" smtClean="0"/>
              <a:t>‹#›</a:t>
            </a:fld>
            <a:endParaRPr lang="en-US"/>
          </a:p>
        </p:txBody>
      </p:sp>
    </p:spTree>
    <p:extLst>
      <p:ext uri="{BB962C8B-B14F-4D97-AF65-F5344CB8AC3E}">
        <p14:creationId xmlns:p14="http://schemas.microsoft.com/office/powerpoint/2010/main" val="2304016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5.wm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5800" y="4577933"/>
            <a:ext cx="7456311" cy="1752600"/>
          </a:xfrm>
        </p:spPr>
        <p:txBody>
          <a:bodyPr>
            <a:normAutofit/>
          </a:bodyPr>
          <a:lstStyle/>
          <a:p>
            <a:pPr algn="l"/>
            <a:r>
              <a:rPr lang="en-US" altLang="zh-CN" smtClean="0">
                <a:solidFill>
                  <a:srgbClr val="000000"/>
                </a:solidFill>
              </a:rPr>
              <a:t>Meng</a:t>
            </a:r>
            <a:r>
              <a:rPr lang="zh-CN" altLang="en-US" smtClean="0">
                <a:solidFill>
                  <a:srgbClr val="000000"/>
                </a:solidFill>
              </a:rPr>
              <a:t> </a:t>
            </a:r>
            <a:r>
              <a:rPr lang="en-US" altLang="zh-CN" smtClean="0">
                <a:solidFill>
                  <a:srgbClr val="000000"/>
                </a:solidFill>
              </a:rPr>
              <a:t>Jiang</a:t>
            </a:r>
          </a:p>
          <a:p>
            <a:pPr algn="l"/>
            <a:r>
              <a:rPr lang="en-US" altLang="zh-CN" smtClean="0"/>
              <a:t>CS412 Summer 2017:</a:t>
            </a:r>
          </a:p>
          <a:p>
            <a:pPr algn="l"/>
            <a:r>
              <a:rPr lang="en-US" altLang="zh-CN" smtClean="0"/>
              <a:t>Introduction to Data Mining</a:t>
            </a:r>
            <a:endParaRPr lang="en-US" altLang="zh-CN" dirty="0" smtClean="0">
              <a:solidFill>
                <a:srgbClr val="000000"/>
              </a:solidFill>
            </a:endParaRPr>
          </a:p>
        </p:txBody>
      </p:sp>
      <p:sp>
        <p:nvSpPr>
          <p:cNvPr id="2" name="Title 1"/>
          <p:cNvSpPr>
            <a:spLocks noGrp="1"/>
          </p:cNvSpPr>
          <p:nvPr>
            <p:ph type="ctrTitle"/>
          </p:nvPr>
        </p:nvSpPr>
        <p:spPr>
          <a:xfrm>
            <a:off x="685800" y="1256514"/>
            <a:ext cx="7772400" cy="2268074"/>
          </a:xfrm>
        </p:spPr>
        <p:txBody>
          <a:bodyPr>
            <a:normAutofit/>
          </a:bodyPr>
          <a:lstStyle/>
          <a:p>
            <a:pPr algn="l"/>
            <a:r>
              <a:rPr lang="en-US" altLang="zh-CN" dirty="0" smtClean="0"/>
              <a:t>Chapter </a:t>
            </a:r>
            <a:r>
              <a:rPr lang="en-US" altLang="zh-CN" dirty="0" smtClean="0"/>
              <a:t>5.</a:t>
            </a:r>
            <a:r>
              <a:rPr lang="zh-CN" altLang="en-US" dirty="0"/>
              <a:t/>
            </a:r>
            <a:br>
              <a:rPr lang="zh-CN" altLang="en-US" dirty="0"/>
            </a:br>
            <a:r>
              <a:rPr lang="en-US" altLang="zh-CN" dirty="0" smtClean="0"/>
              <a:t>Data Cube Technology</a:t>
            </a:r>
            <a:endParaRPr lang="en-US" dirty="0"/>
          </a:p>
        </p:txBody>
      </p:sp>
      <p:sp>
        <p:nvSpPr>
          <p:cNvPr id="7" name="Subtitle 2"/>
          <p:cNvSpPr txBox="1">
            <a:spLocks/>
          </p:cNvSpPr>
          <p:nvPr/>
        </p:nvSpPr>
        <p:spPr>
          <a:xfrm>
            <a:off x="685800" y="4739317"/>
            <a:ext cx="8110368" cy="122064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endParaRPr lang="en-US" sz="2800" dirty="0" smtClean="0">
              <a:solidFill>
                <a:schemeClr val="tx1">
                  <a:lumMod val="50000"/>
                  <a:lumOff val="50000"/>
                </a:schemeClr>
              </a:solidFill>
            </a:endParaRPr>
          </a:p>
        </p:txBody>
      </p:sp>
    </p:spTree>
    <p:extLst>
      <p:ext uri="{BB962C8B-B14F-4D97-AF65-F5344CB8AC3E}">
        <p14:creationId xmlns:p14="http://schemas.microsoft.com/office/powerpoint/2010/main" val="38347295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10"/>
          <p:cNvGraphicFramePr>
            <a:graphicFrameLocks noChangeAspect="1"/>
          </p:cNvGraphicFramePr>
          <p:nvPr>
            <p:extLst>
              <p:ext uri="{D42A27DB-BD31-4B8C-83A1-F6EECF244321}">
                <p14:modId xmlns:p14="http://schemas.microsoft.com/office/powerpoint/2010/main" val="2036968620"/>
              </p:ext>
            </p:extLst>
          </p:nvPr>
        </p:nvGraphicFramePr>
        <p:xfrm>
          <a:off x="6381750" y="2116932"/>
          <a:ext cx="2762250" cy="2749550"/>
        </p:xfrm>
        <a:graphic>
          <a:graphicData uri="http://schemas.openxmlformats.org/presentationml/2006/ole">
            <mc:AlternateContent xmlns:mc="http://schemas.openxmlformats.org/markup-compatibility/2006">
              <mc:Choice xmlns:v="urn:schemas-microsoft-com:vml" Requires="v">
                <p:oleObj spid="_x0000_s1038" name="SmartDraw" r:id="rId3" imgW="2721864" imgH="3043428" progId="SmartDraw.2">
                  <p:embed/>
                </p:oleObj>
              </mc:Choice>
              <mc:Fallback>
                <p:oleObj name="SmartDraw" r:id="rId3" imgW="2721864" imgH="3043428"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2116932"/>
                        <a:ext cx="2762250" cy="2749550"/>
                      </a:xfrm>
                      <a:prstGeom prst="rect">
                        <a:avLst/>
                      </a:prstGeom>
                      <a:noFill/>
                      <a:ln>
                        <a:noFill/>
                      </a:ln>
                      <a:effectLst/>
                      <a:extLst/>
                    </p:spPr>
                  </p:pic>
                </p:oleObj>
              </mc:Fallback>
            </mc:AlternateContent>
          </a:graphicData>
        </a:graphic>
      </p:graphicFrame>
      <p:sp>
        <p:nvSpPr>
          <p:cNvPr id="2" name="Title 1"/>
          <p:cNvSpPr>
            <a:spLocks noGrp="1"/>
          </p:cNvSpPr>
          <p:nvPr>
            <p:ph type="title"/>
          </p:nvPr>
        </p:nvSpPr>
        <p:spPr/>
        <p:txBody>
          <a:bodyPr/>
          <a:lstStyle/>
          <a:p>
            <a:r>
              <a:rPr lang="en-US" dirty="0" smtClean="0"/>
              <a:t>Multi-Way Array Aggregation</a:t>
            </a:r>
            <a:endParaRPr lang="en-US" dirty="0"/>
          </a:p>
        </p:txBody>
      </p:sp>
      <p:sp>
        <p:nvSpPr>
          <p:cNvPr id="3" name="Content Placeholder 2"/>
          <p:cNvSpPr>
            <a:spLocks noGrp="1"/>
          </p:cNvSpPr>
          <p:nvPr>
            <p:ph idx="1"/>
          </p:nvPr>
        </p:nvSpPr>
        <p:spPr>
          <a:xfrm>
            <a:off x="457200" y="1600200"/>
            <a:ext cx="6943725" cy="4525963"/>
          </a:xfrm>
        </p:spPr>
        <p:txBody>
          <a:bodyPr>
            <a:normAutofit fontScale="70000" lnSpcReduction="20000"/>
          </a:bodyPr>
          <a:lstStyle/>
          <a:p>
            <a:pPr>
              <a:lnSpc>
                <a:spcPct val="120000"/>
              </a:lnSpc>
            </a:pPr>
            <a:r>
              <a:rPr lang="en-US" altLang="zh-CN" dirty="0">
                <a:ea typeface="SimSun" pitchFamily="2" charset="-122"/>
              </a:rPr>
              <a:t>Array-based “bottom-up” algorithm (from ABC to AB,…)</a:t>
            </a:r>
          </a:p>
          <a:p>
            <a:pPr>
              <a:lnSpc>
                <a:spcPct val="120000"/>
              </a:lnSpc>
            </a:pPr>
            <a:r>
              <a:rPr lang="en-US" altLang="zh-CN" dirty="0">
                <a:ea typeface="SimSun" pitchFamily="2" charset="-122"/>
              </a:rPr>
              <a:t>Using multi-dimensional chunks</a:t>
            </a:r>
          </a:p>
          <a:p>
            <a:pPr>
              <a:lnSpc>
                <a:spcPct val="120000"/>
              </a:lnSpc>
            </a:pPr>
            <a:r>
              <a:rPr lang="en-US" altLang="zh-CN" dirty="0">
                <a:ea typeface="SimSun" pitchFamily="2" charset="-122"/>
              </a:rPr>
              <a:t>Simultaneous aggregation on multiple dimensions</a:t>
            </a:r>
          </a:p>
          <a:p>
            <a:pPr>
              <a:lnSpc>
                <a:spcPct val="120000"/>
              </a:lnSpc>
            </a:pPr>
            <a:r>
              <a:rPr lang="en-US" altLang="zh-CN" dirty="0">
                <a:ea typeface="SimSun" pitchFamily="2" charset="-122"/>
              </a:rPr>
              <a:t>Intermediate aggregate values are re-used for computing ancestor cuboids</a:t>
            </a:r>
          </a:p>
          <a:p>
            <a:pPr>
              <a:lnSpc>
                <a:spcPct val="120000"/>
              </a:lnSpc>
            </a:pPr>
            <a:r>
              <a:rPr lang="en-US" altLang="zh-CN" dirty="0">
                <a:ea typeface="SimSun" pitchFamily="2" charset="-122"/>
              </a:rPr>
              <a:t>Cannot do </a:t>
            </a:r>
            <a:r>
              <a:rPr lang="en-US" altLang="zh-CN" i="1" dirty="0" err="1">
                <a:ea typeface="SimSun" pitchFamily="2" charset="-122"/>
              </a:rPr>
              <a:t>Apriori</a:t>
            </a:r>
            <a:r>
              <a:rPr lang="en-US" altLang="zh-CN" dirty="0">
                <a:ea typeface="SimSun" pitchFamily="2" charset="-122"/>
              </a:rPr>
              <a:t> pruning: No iceberg optimization</a:t>
            </a:r>
          </a:p>
          <a:p>
            <a:pPr>
              <a:lnSpc>
                <a:spcPct val="120000"/>
              </a:lnSpc>
            </a:pPr>
            <a:r>
              <a:rPr lang="en-US" altLang="zh-CN" dirty="0">
                <a:ea typeface="SimSun" pitchFamily="2" charset="-122"/>
              </a:rPr>
              <a:t>Comments on the method</a:t>
            </a:r>
          </a:p>
          <a:p>
            <a:pPr lvl="1">
              <a:lnSpc>
                <a:spcPct val="120000"/>
              </a:lnSpc>
            </a:pPr>
            <a:r>
              <a:rPr lang="en-US" altLang="zh-CN" dirty="0">
                <a:ea typeface="SimSun" pitchFamily="2" charset="-122"/>
              </a:rPr>
              <a:t>Efficient for computing the full cube for a small number of dimensions</a:t>
            </a:r>
          </a:p>
          <a:p>
            <a:pPr lvl="1">
              <a:lnSpc>
                <a:spcPct val="120000"/>
              </a:lnSpc>
            </a:pPr>
            <a:r>
              <a:rPr lang="en-US" altLang="zh-CN" dirty="0">
                <a:ea typeface="SimSun" pitchFamily="2" charset="-122"/>
              </a:rPr>
              <a:t>If there are a large number of dimensions, “top-down” computation and iceberg cube computation methods (e.g., BUC) should be </a:t>
            </a:r>
            <a:r>
              <a:rPr lang="en-US" altLang="zh-CN" dirty="0" smtClean="0">
                <a:ea typeface="SimSun" pitchFamily="2" charset="-122"/>
              </a:rPr>
              <a:t>used</a:t>
            </a:r>
            <a:endParaRPr lang="en-US" altLang="zh-CN" dirty="0">
              <a:ea typeface="SimSun"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10</a:t>
            </a:fld>
            <a:endParaRPr lang="en-US"/>
          </a:p>
        </p:txBody>
      </p:sp>
    </p:spTree>
    <p:extLst>
      <p:ext uri="{BB962C8B-B14F-4D97-AF65-F5344CB8AC3E}">
        <p14:creationId xmlns:p14="http://schemas.microsoft.com/office/powerpoint/2010/main" val="66999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itchFamily="2" charset="-122"/>
              </a:rPr>
              <a:t>Cube Computation: Multi-Way Array Aggregation (MOLAP</a:t>
            </a:r>
            <a:r>
              <a:rPr lang="en-US" altLang="zh-CN" sz="3600" dirty="0">
                <a:ea typeface="SimSun" pitchFamily="2" charset="-122"/>
              </a:rPr>
              <a:t>)</a:t>
            </a:r>
            <a:endParaRPr lang="en-US" dirty="0"/>
          </a:p>
        </p:txBody>
      </p:sp>
      <p:sp>
        <p:nvSpPr>
          <p:cNvPr id="3" name="Content Placeholder 2"/>
          <p:cNvSpPr>
            <a:spLocks noGrp="1"/>
          </p:cNvSpPr>
          <p:nvPr>
            <p:ph idx="1"/>
          </p:nvPr>
        </p:nvSpPr>
        <p:spPr/>
        <p:txBody>
          <a:bodyPr>
            <a:normAutofit/>
          </a:bodyPr>
          <a:lstStyle/>
          <a:p>
            <a:pPr>
              <a:lnSpc>
                <a:spcPct val="110000"/>
              </a:lnSpc>
            </a:pPr>
            <a:r>
              <a:rPr lang="en-US" altLang="zh-CN" sz="2000" dirty="0">
                <a:ea typeface="SimSun" pitchFamily="2" charset="-122"/>
              </a:rPr>
              <a:t>Partition arrays into </a:t>
            </a:r>
            <a:r>
              <a:rPr lang="en-US" altLang="zh-CN" sz="2000" i="1" dirty="0">
                <a:ea typeface="SimSun" pitchFamily="2" charset="-122"/>
              </a:rPr>
              <a:t>chunks</a:t>
            </a:r>
            <a:r>
              <a:rPr lang="en-US" altLang="zh-CN" sz="2000" dirty="0">
                <a:ea typeface="SimSun" pitchFamily="2" charset="-122"/>
              </a:rPr>
              <a:t> (a small </a:t>
            </a:r>
            <a:r>
              <a:rPr lang="en-US" altLang="zh-CN" sz="2000" dirty="0" err="1">
                <a:ea typeface="SimSun" pitchFamily="2" charset="-122"/>
              </a:rPr>
              <a:t>subcube</a:t>
            </a:r>
            <a:r>
              <a:rPr lang="en-US" altLang="zh-CN" sz="2000" dirty="0">
                <a:ea typeface="SimSun" pitchFamily="2" charset="-122"/>
              </a:rPr>
              <a:t> which fits in memory). </a:t>
            </a:r>
          </a:p>
          <a:p>
            <a:pPr>
              <a:lnSpc>
                <a:spcPct val="110000"/>
              </a:lnSpc>
            </a:pPr>
            <a:r>
              <a:rPr lang="en-US" altLang="zh-CN" sz="2000" dirty="0">
                <a:ea typeface="SimSun" pitchFamily="2" charset="-122"/>
              </a:rPr>
              <a:t>Compressed </a:t>
            </a:r>
            <a:r>
              <a:rPr lang="en-US" altLang="zh-CN" sz="2000" i="1" dirty="0">
                <a:ea typeface="SimSun" pitchFamily="2" charset="-122"/>
              </a:rPr>
              <a:t>sparse array addressing</a:t>
            </a:r>
            <a:r>
              <a:rPr lang="en-US" altLang="zh-CN" sz="2000" dirty="0">
                <a:ea typeface="SimSun" pitchFamily="2" charset="-122"/>
              </a:rPr>
              <a:t>: (</a:t>
            </a:r>
            <a:r>
              <a:rPr lang="en-US" altLang="zh-CN" sz="2000" dirty="0" err="1">
                <a:ea typeface="SimSun" pitchFamily="2" charset="-122"/>
              </a:rPr>
              <a:t>chunk_id</a:t>
            </a:r>
            <a:r>
              <a:rPr lang="en-US" altLang="zh-CN" sz="2000" dirty="0">
                <a:ea typeface="SimSun" pitchFamily="2" charset="-122"/>
              </a:rPr>
              <a:t>, offset)</a:t>
            </a:r>
          </a:p>
          <a:p>
            <a:pPr>
              <a:lnSpc>
                <a:spcPct val="110000"/>
              </a:lnSpc>
            </a:pPr>
            <a:r>
              <a:rPr lang="en-US" altLang="zh-CN" sz="2000" dirty="0">
                <a:ea typeface="SimSun" pitchFamily="2" charset="-122"/>
              </a:rPr>
              <a:t>Compute aggregates in “</a:t>
            </a:r>
            <a:r>
              <a:rPr lang="en-US" altLang="zh-CN" sz="2000" dirty="0" err="1">
                <a:ea typeface="SimSun" pitchFamily="2" charset="-122"/>
              </a:rPr>
              <a:t>multiway</a:t>
            </a:r>
            <a:r>
              <a:rPr lang="en-US" altLang="zh-CN" sz="2000" dirty="0">
                <a:ea typeface="SimSun" pitchFamily="2" charset="-122"/>
              </a:rPr>
              <a:t>” by visiting cube cells in the order which minimizes the # of times to visit each cell, and reduces memory access and storage cost</a:t>
            </a:r>
          </a:p>
          <a:p>
            <a:endParaRPr lang="en-US" sz="2000" dirty="0"/>
          </a:p>
        </p:txBody>
      </p:sp>
      <p:sp>
        <p:nvSpPr>
          <p:cNvPr id="4" name="Slide Number Placeholder 3"/>
          <p:cNvSpPr>
            <a:spLocks noGrp="1"/>
          </p:cNvSpPr>
          <p:nvPr>
            <p:ph type="sldNum" sz="quarter" idx="12"/>
          </p:nvPr>
        </p:nvSpPr>
        <p:spPr/>
        <p:txBody>
          <a:bodyPr/>
          <a:lstStyle/>
          <a:p>
            <a:fld id="{18A68613-FF0B-4246-B613-8295211CFAFA}" type="slidenum">
              <a:rPr lang="en-US" smtClean="0"/>
              <a:t>11</a:t>
            </a:fld>
            <a:endParaRPr lang="en-US"/>
          </a:p>
        </p:txBody>
      </p:sp>
      <p:grpSp>
        <p:nvGrpSpPr>
          <p:cNvPr id="5" name="Group 5"/>
          <p:cNvGrpSpPr>
            <a:grpSpLocks/>
          </p:cNvGrpSpPr>
          <p:nvPr/>
        </p:nvGrpSpPr>
        <p:grpSpPr bwMode="auto">
          <a:xfrm>
            <a:off x="200026" y="3849735"/>
            <a:ext cx="4599488" cy="2871740"/>
            <a:chOff x="624" y="1056"/>
            <a:chExt cx="3905" cy="3188"/>
          </a:xfrm>
        </p:grpSpPr>
        <p:sp>
          <p:nvSpPr>
            <p:cNvPr id="6" name="Text Box 6"/>
            <p:cNvSpPr txBox="1">
              <a:spLocks noChangeArrowheads="1"/>
            </p:cNvSpPr>
            <p:nvPr/>
          </p:nvSpPr>
          <p:spPr bwMode="auto">
            <a:xfrm>
              <a:off x="2255" y="3890"/>
              <a:ext cx="13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a:latin typeface="Corbel" charset="0"/>
                  <a:ea typeface="Corbel" charset="0"/>
                  <a:cs typeface="Corbel" charset="0"/>
                </a:rPr>
                <a:t>A</a:t>
              </a:r>
            </a:p>
          </p:txBody>
        </p:sp>
        <p:sp>
          <p:nvSpPr>
            <p:cNvPr id="7" name="Text Box 7"/>
            <p:cNvSpPr txBox="1">
              <a:spLocks noChangeArrowheads="1"/>
            </p:cNvSpPr>
            <p:nvPr/>
          </p:nvSpPr>
          <p:spPr bwMode="auto">
            <a:xfrm>
              <a:off x="1362" y="1774"/>
              <a:ext cx="248"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2400">
                  <a:latin typeface="Corbel" charset="0"/>
                  <a:ea typeface="Corbel" charset="0"/>
                  <a:cs typeface="Corbel" charset="0"/>
                </a:rPr>
                <a:t>B</a:t>
              </a:r>
            </a:p>
          </p:txBody>
        </p:sp>
        <p:sp>
          <p:nvSpPr>
            <p:cNvPr id="8" name="AutoShape 8"/>
            <p:cNvSpPr>
              <a:spLocks noChangeArrowheads="1"/>
            </p:cNvSpPr>
            <p:nvPr/>
          </p:nvSpPr>
          <p:spPr bwMode="auto">
            <a:xfrm>
              <a:off x="3739" y="2526"/>
              <a:ext cx="753" cy="56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9" name="AutoShape 9"/>
            <p:cNvSpPr>
              <a:spLocks noChangeArrowheads="1"/>
            </p:cNvSpPr>
            <p:nvPr/>
          </p:nvSpPr>
          <p:spPr bwMode="auto">
            <a:xfrm>
              <a:off x="3739" y="2068"/>
              <a:ext cx="753"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10" name="AutoShape 10"/>
            <p:cNvSpPr>
              <a:spLocks noChangeArrowheads="1"/>
            </p:cNvSpPr>
            <p:nvPr/>
          </p:nvSpPr>
          <p:spPr bwMode="auto">
            <a:xfrm>
              <a:off x="3739" y="161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11" name="AutoShape 11"/>
            <p:cNvSpPr>
              <a:spLocks noChangeArrowheads="1"/>
            </p:cNvSpPr>
            <p:nvPr/>
          </p:nvSpPr>
          <p:spPr bwMode="auto">
            <a:xfrm>
              <a:off x="3531" y="2695"/>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12" name="AutoShape 12"/>
            <p:cNvSpPr>
              <a:spLocks noChangeArrowheads="1"/>
            </p:cNvSpPr>
            <p:nvPr/>
          </p:nvSpPr>
          <p:spPr bwMode="auto">
            <a:xfrm>
              <a:off x="3531" y="2239"/>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13" name="AutoShape 13"/>
            <p:cNvSpPr>
              <a:spLocks noChangeArrowheads="1"/>
            </p:cNvSpPr>
            <p:nvPr/>
          </p:nvSpPr>
          <p:spPr bwMode="auto">
            <a:xfrm>
              <a:off x="3531" y="1783"/>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14" name="AutoShape 14"/>
            <p:cNvSpPr>
              <a:spLocks noChangeArrowheads="1"/>
            </p:cNvSpPr>
            <p:nvPr/>
          </p:nvSpPr>
          <p:spPr bwMode="auto">
            <a:xfrm>
              <a:off x="3321" y="2868"/>
              <a:ext cx="754" cy="56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15" name="AutoShape 15"/>
            <p:cNvSpPr>
              <a:spLocks noChangeArrowheads="1"/>
            </p:cNvSpPr>
            <p:nvPr/>
          </p:nvSpPr>
          <p:spPr bwMode="auto">
            <a:xfrm>
              <a:off x="3321" y="2412"/>
              <a:ext cx="754" cy="560"/>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16" name="AutoShape 16"/>
            <p:cNvSpPr>
              <a:spLocks noChangeArrowheads="1"/>
            </p:cNvSpPr>
            <p:nvPr/>
          </p:nvSpPr>
          <p:spPr bwMode="auto">
            <a:xfrm>
              <a:off x="3321" y="1954"/>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17" name="AutoShape 17"/>
            <p:cNvSpPr>
              <a:spLocks noChangeArrowheads="1"/>
            </p:cNvSpPr>
            <p:nvPr/>
          </p:nvSpPr>
          <p:spPr bwMode="auto">
            <a:xfrm>
              <a:off x="1862" y="117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18" name="AutoShape 18"/>
            <p:cNvSpPr>
              <a:spLocks noChangeArrowheads="1"/>
            </p:cNvSpPr>
            <p:nvPr/>
          </p:nvSpPr>
          <p:spPr bwMode="auto">
            <a:xfrm>
              <a:off x="1653" y="1341"/>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19" name="AutoShape 19"/>
            <p:cNvSpPr>
              <a:spLocks noChangeArrowheads="1"/>
            </p:cNvSpPr>
            <p:nvPr/>
          </p:nvSpPr>
          <p:spPr bwMode="auto">
            <a:xfrm>
              <a:off x="1444" y="1513"/>
              <a:ext cx="755"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20" name="AutoShape 20"/>
            <p:cNvSpPr>
              <a:spLocks noChangeArrowheads="1"/>
            </p:cNvSpPr>
            <p:nvPr/>
          </p:nvSpPr>
          <p:spPr bwMode="auto">
            <a:xfrm>
              <a:off x="2487" y="1171"/>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21" name="AutoShape 21"/>
            <p:cNvSpPr>
              <a:spLocks noChangeArrowheads="1"/>
            </p:cNvSpPr>
            <p:nvPr/>
          </p:nvSpPr>
          <p:spPr bwMode="auto">
            <a:xfrm>
              <a:off x="2279" y="1341"/>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22" name="AutoShape 22"/>
            <p:cNvSpPr>
              <a:spLocks noChangeArrowheads="1"/>
            </p:cNvSpPr>
            <p:nvPr/>
          </p:nvSpPr>
          <p:spPr bwMode="auto">
            <a:xfrm>
              <a:off x="2070" y="1513"/>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23" name="AutoShape 23"/>
            <p:cNvSpPr>
              <a:spLocks noChangeArrowheads="1"/>
            </p:cNvSpPr>
            <p:nvPr/>
          </p:nvSpPr>
          <p:spPr bwMode="auto">
            <a:xfrm>
              <a:off x="3113" y="1171"/>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24" name="AutoShape 24"/>
            <p:cNvSpPr>
              <a:spLocks noChangeArrowheads="1"/>
            </p:cNvSpPr>
            <p:nvPr/>
          </p:nvSpPr>
          <p:spPr bwMode="auto">
            <a:xfrm>
              <a:off x="2906" y="1341"/>
              <a:ext cx="753"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25" name="AutoShape 25"/>
            <p:cNvSpPr>
              <a:spLocks noChangeArrowheads="1"/>
            </p:cNvSpPr>
            <p:nvPr/>
          </p:nvSpPr>
          <p:spPr bwMode="auto">
            <a:xfrm>
              <a:off x="2696" y="1513"/>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26" name="AutoShape 26"/>
            <p:cNvSpPr>
              <a:spLocks noChangeArrowheads="1"/>
            </p:cNvSpPr>
            <p:nvPr/>
          </p:nvSpPr>
          <p:spPr bwMode="auto">
            <a:xfrm>
              <a:off x="3740" y="117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27" name="AutoShape 27"/>
            <p:cNvSpPr>
              <a:spLocks noChangeArrowheads="1"/>
            </p:cNvSpPr>
            <p:nvPr/>
          </p:nvSpPr>
          <p:spPr bwMode="auto">
            <a:xfrm>
              <a:off x="3531" y="1341"/>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28" name="AutoShape 28"/>
            <p:cNvSpPr>
              <a:spLocks noChangeArrowheads="1"/>
            </p:cNvSpPr>
            <p:nvPr/>
          </p:nvSpPr>
          <p:spPr bwMode="auto">
            <a:xfrm>
              <a:off x="3322" y="1513"/>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29" name="AutoShape 29"/>
            <p:cNvSpPr>
              <a:spLocks noChangeArrowheads="1"/>
            </p:cNvSpPr>
            <p:nvPr/>
          </p:nvSpPr>
          <p:spPr bwMode="auto">
            <a:xfrm>
              <a:off x="1248" y="3037"/>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2400">
                <a:latin typeface="Corbel" charset="0"/>
                <a:ea typeface="Corbel" charset="0"/>
                <a:cs typeface="Corbel" charset="0"/>
              </a:endParaRPr>
            </a:p>
          </p:txBody>
        </p:sp>
        <p:sp>
          <p:nvSpPr>
            <p:cNvPr id="30" name="AutoShape 30"/>
            <p:cNvSpPr>
              <a:spLocks noChangeArrowheads="1"/>
            </p:cNvSpPr>
            <p:nvPr/>
          </p:nvSpPr>
          <p:spPr bwMode="auto">
            <a:xfrm>
              <a:off x="1248" y="2581"/>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31" name="AutoShape 31"/>
            <p:cNvSpPr>
              <a:spLocks noChangeArrowheads="1"/>
            </p:cNvSpPr>
            <p:nvPr/>
          </p:nvSpPr>
          <p:spPr bwMode="auto">
            <a:xfrm>
              <a:off x="1248" y="2124"/>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32" name="AutoShape 32"/>
            <p:cNvSpPr>
              <a:spLocks noChangeArrowheads="1"/>
            </p:cNvSpPr>
            <p:nvPr/>
          </p:nvSpPr>
          <p:spPr bwMode="auto">
            <a:xfrm>
              <a:off x="1873" y="3037"/>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33" name="AutoShape 33"/>
            <p:cNvSpPr>
              <a:spLocks noChangeArrowheads="1"/>
            </p:cNvSpPr>
            <p:nvPr/>
          </p:nvSpPr>
          <p:spPr bwMode="auto">
            <a:xfrm>
              <a:off x="1873" y="2581"/>
              <a:ext cx="754"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34" name="AutoShape 34"/>
            <p:cNvSpPr>
              <a:spLocks noChangeArrowheads="1"/>
            </p:cNvSpPr>
            <p:nvPr/>
          </p:nvSpPr>
          <p:spPr bwMode="auto">
            <a:xfrm>
              <a:off x="1873" y="2124"/>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2400">
                <a:latin typeface="Corbel" charset="0"/>
                <a:ea typeface="Corbel" charset="0"/>
                <a:cs typeface="Corbel" charset="0"/>
              </a:endParaRPr>
            </a:p>
          </p:txBody>
        </p:sp>
        <p:sp>
          <p:nvSpPr>
            <p:cNvPr id="35" name="AutoShape 35"/>
            <p:cNvSpPr>
              <a:spLocks noChangeArrowheads="1"/>
            </p:cNvSpPr>
            <p:nvPr/>
          </p:nvSpPr>
          <p:spPr bwMode="auto">
            <a:xfrm>
              <a:off x="2499" y="3037"/>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36" name="AutoShape 36"/>
            <p:cNvSpPr>
              <a:spLocks noChangeArrowheads="1"/>
            </p:cNvSpPr>
            <p:nvPr/>
          </p:nvSpPr>
          <p:spPr bwMode="auto">
            <a:xfrm>
              <a:off x="2499" y="2581"/>
              <a:ext cx="753"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37" name="AutoShape 37"/>
            <p:cNvSpPr>
              <a:spLocks noChangeArrowheads="1"/>
            </p:cNvSpPr>
            <p:nvPr/>
          </p:nvSpPr>
          <p:spPr bwMode="auto">
            <a:xfrm>
              <a:off x="2499" y="2124"/>
              <a:ext cx="753"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38" name="AutoShape 38"/>
            <p:cNvSpPr>
              <a:spLocks noChangeArrowheads="1"/>
            </p:cNvSpPr>
            <p:nvPr/>
          </p:nvSpPr>
          <p:spPr bwMode="auto">
            <a:xfrm>
              <a:off x="3126" y="3037"/>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39" name="AutoShape 39"/>
            <p:cNvSpPr>
              <a:spLocks noChangeArrowheads="1"/>
            </p:cNvSpPr>
            <p:nvPr/>
          </p:nvSpPr>
          <p:spPr bwMode="auto">
            <a:xfrm>
              <a:off x="3126" y="2581"/>
              <a:ext cx="752" cy="561"/>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40" name="AutoShape 40"/>
            <p:cNvSpPr>
              <a:spLocks noChangeArrowheads="1"/>
            </p:cNvSpPr>
            <p:nvPr/>
          </p:nvSpPr>
          <p:spPr bwMode="auto">
            <a:xfrm>
              <a:off x="3126" y="2124"/>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41" name="AutoShape 41"/>
            <p:cNvSpPr>
              <a:spLocks noChangeArrowheads="1"/>
            </p:cNvSpPr>
            <p:nvPr/>
          </p:nvSpPr>
          <p:spPr bwMode="auto">
            <a:xfrm>
              <a:off x="1249" y="1683"/>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2400">
                <a:latin typeface="Corbel" charset="0"/>
                <a:ea typeface="Corbel" charset="0"/>
                <a:cs typeface="Corbel" charset="0"/>
              </a:endParaRPr>
            </a:p>
          </p:txBody>
        </p:sp>
        <p:sp>
          <p:nvSpPr>
            <p:cNvPr id="42" name="AutoShape 42"/>
            <p:cNvSpPr>
              <a:spLocks noChangeArrowheads="1"/>
            </p:cNvSpPr>
            <p:nvPr/>
          </p:nvSpPr>
          <p:spPr bwMode="auto">
            <a:xfrm>
              <a:off x="1874" y="1683"/>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43" name="AutoShape 43"/>
            <p:cNvSpPr>
              <a:spLocks noChangeArrowheads="1"/>
            </p:cNvSpPr>
            <p:nvPr/>
          </p:nvSpPr>
          <p:spPr bwMode="auto">
            <a:xfrm>
              <a:off x="2500" y="1683"/>
              <a:ext cx="754"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a:latin typeface="Corbel" charset="0"/>
                <a:ea typeface="Corbel" charset="0"/>
                <a:cs typeface="Corbel" charset="0"/>
              </a:endParaRPr>
            </a:p>
          </p:txBody>
        </p:sp>
        <p:sp>
          <p:nvSpPr>
            <p:cNvPr id="44" name="AutoShape 44"/>
            <p:cNvSpPr>
              <a:spLocks noChangeArrowheads="1"/>
            </p:cNvSpPr>
            <p:nvPr/>
          </p:nvSpPr>
          <p:spPr bwMode="auto">
            <a:xfrm>
              <a:off x="3135" y="1675"/>
              <a:ext cx="752" cy="562"/>
            </a:xfrm>
            <a:prstGeom prst="cube">
              <a:avLst>
                <a:gd name="adj" fmla="val 24995"/>
              </a:avLst>
            </a:prstGeom>
            <a:solidFill>
              <a:schemeClr val="bg1"/>
            </a:solidFill>
            <a:ln w="12700">
              <a:solidFill>
                <a:schemeClr val="tx1"/>
              </a:solidFill>
              <a:miter lim="800000"/>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endParaRPr lang="zh-CN" altLang="en-US" sz="2400" b="1">
                <a:latin typeface="Corbel" charset="0"/>
                <a:ea typeface="Corbel" charset="0"/>
                <a:cs typeface="Corbel" charset="0"/>
              </a:endParaRPr>
            </a:p>
          </p:txBody>
        </p:sp>
        <p:sp>
          <p:nvSpPr>
            <p:cNvPr id="45" name="Text Box 45"/>
            <p:cNvSpPr txBox="1">
              <a:spLocks noChangeArrowheads="1"/>
            </p:cNvSpPr>
            <p:nvPr/>
          </p:nvSpPr>
          <p:spPr bwMode="auto">
            <a:xfrm>
              <a:off x="1690" y="1485"/>
              <a:ext cx="16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29</a:t>
              </a:r>
            </a:p>
          </p:txBody>
        </p:sp>
        <p:sp>
          <p:nvSpPr>
            <p:cNvPr id="46" name="Text Box 46"/>
            <p:cNvSpPr txBox="1">
              <a:spLocks noChangeArrowheads="1"/>
            </p:cNvSpPr>
            <p:nvPr/>
          </p:nvSpPr>
          <p:spPr bwMode="auto">
            <a:xfrm>
              <a:off x="2319" y="1485"/>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dirty="0">
                  <a:latin typeface="Corbel" charset="0"/>
                  <a:ea typeface="Corbel" charset="0"/>
                  <a:cs typeface="Corbel" charset="0"/>
                </a:rPr>
                <a:t>30</a:t>
              </a:r>
            </a:p>
          </p:txBody>
        </p:sp>
        <p:sp>
          <p:nvSpPr>
            <p:cNvPr id="47" name="Text Box 47"/>
            <p:cNvSpPr txBox="1">
              <a:spLocks noChangeArrowheads="1"/>
            </p:cNvSpPr>
            <p:nvPr/>
          </p:nvSpPr>
          <p:spPr bwMode="auto">
            <a:xfrm>
              <a:off x="2944" y="1485"/>
              <a:ext cx="14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31</a:t>
              </a:r>
            </a:p>
          </p:txBody>
        </p:sp>
        <p:sp>
          <p:nvSpPr>
            <p:cNvPr id="48" name="Text Box 48"/>
            <p:cNvSpPr txBox="1">
              <a:spLocks noChangeArrowheads="1"/>
            </p:cNvSpPr>
            <p:nvPr/>
          </p:nvSpPr>
          <p:spPr bwMode="auto">
            <a:xfrm>
              <a:off x="3575" y="1485"/>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32</a:t>
              </a:r>
            </a:p>
          </p:txBody>
        </p:sp>
        <p:sp>
          <p:nvSpPr>
            <p:cNvPr id="49" name="Text Box 49"/>
            <p:cNvSpPr txBox="1">
              <a:spLocks noChangeArrowheads="1"/>
            </p:cNvSpPr>
            <p:nvPr/>
          </p:nvSpPr>
          <p:spPr bwMode="auto">
            <a:xfrm>
              <a:off x="1499" y="3263"/>
              <a:ext cx="7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1</a:t>
              </a:r>
            </a:p>
          </p:txBody>
        </p:sp>
        <p:sp>
          <p:nvSpPr>
            <p:cNvPr id="50" name="Text Box 50"/>
            <p:cNvSpPr txBox="1">
              <a:spLocks noChangeArrowheads="1"/>
            </p:cNvSpPr>
            <p:nvPr/>
          </p:nvSpPr>
          <p:spPr bwMode="auto">
            <a:xfrm>
              <a:off x="2129" y="3263"/>
              <a:ext cx="8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2</a:t>
              </a:r>
            </a:p>
          </p:txBody>
        </p:sp>
        <p:sp>
          <p:nvSpPr>
            <p:cNvPr id="51" name="Text Box 51"/>
            <p:cNvSpPr txBox="1">
              <a:spLocks noChangeArrowheads="1"/>
            </p:cNvSpPr>
            <p:nvPr/>
          </p:nvSpPr>
          <p:spPr bwMode="auto">
            <a:xfrm>
              <a:off x="2819" y="3263"/>
              <a:ext cx="7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3</a:t>
              </a:r>
            </a:p>
          </p:txBody>
        </p:sp>
        <p:sp>
          <p:nvSpPr>
            <p:cNvPr id="52" name="Text Box 52"/>
            <p:cNvSpPr txBox="1">
              <a:spLocks noChangeArrowheads="1"/>
            </p:cNvSpPr>
            <p:nvPr/>
          </p:nvSpPr>
          <p:spPr bwMode="auto">
            <a:xfrm>
              <a:off x="3386" y="3263"/>
              <a:ext cx="8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4</a:t>
              </a:r>
            </a:p>
          </p:txBody>
        </p:sp>
        <p:sp>
          <p:nvSpPr>
            <p:cNvPr id="53" name="Text Box 53"/>
            <p:cNvSpPr txBox="1">
              <a:spLocks noChangeArrowheads="1"/>
            </p:cNvSpPr>
            <p:nvPr/>
          </p:nvSpPr>
          <p:spPr bwMode="auto">
            <a:xfrm>
              <a:off x="1499" y="2820"/>
              <a:ext cx="7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5</a:t>
              </a:r>
            </a:p>
          </p:txBody>
        </p:sp>
        <p:sp>
          <p:nvSpPr>
            <p:cNvPr id="54" name="Text Box 54"/>
            <p:cNvSpPr txBox="1">
              <a:spLocks noChangeArrowheads="1"/>
            </p:cNvSpPr>
            <p:nvPr/>
          </p:nvSpPr>
          <p:spPr bwMode="auto">
            <a:xfrm>
              <a:off x="1499" y="2373"/>
              <a:ext cx="8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9</a:t>
              </a:r>
            </a:p>
          </p:txBody>
        </p:sp>
        <p:sp>
          <p:nvSpPr>
            <p:cNvPr id="55" name="Text Box 55"/>
            <p:cNvSpPr txBox="1">
              <a:spLocks noChangeArrowheads="1"/>
            </p:cNvSpPr>
            <p:nvPr/>
          </p:nvSpPr>
          <p:spPr bwMode="auto">
            <a:xfrm>
              <a:off x="1499" y="1928"/>
              <a:ext cx="13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13</a:t>
              </a:r>
            </a:p>
          </p:txBody>
        </p:sp>
        <p:sp>
          <p:nvSpPr>
            <p:cNvPr id="56" name="Text Box 56"/>
            <p:cNvSpPr txBox="1">
              <a:spLocks noChangeArrowheads="1"/>
            </p:cNvSpPr>
            <p:nvPr/>
          </p:nvSpPr>
          <p:spPr bwMode="auto">
            <a:xfrm>
              <a:off x="2129" y="1928"/>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14</a:t>
              </a:r>
            </a:p>
          </p:txBody>
        </p:sp>
        <p:sp>
          <p:nvSpPr>
            <p:cNvPr id="57" name="Text Box 57"/>
            <p:cNvSpPr txBox="1">
              <a:spLocks noChangeArrowheads="1"/>
            </p:cNvSpPr>
            <p:nvPr/>
          </p:nvSpPr>
          <p:spPr bwMode="auto">
            <a:xfrm>
              <a:off x="2757" y="1928"/>
              <a:ext cx="145"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15</a:t>
              </a:r>
            </a:p>
          </p:txBody>
        </p:sp>
        <p:sp>
          <p:nvSpPr>
            <p:cNvPr id="58" name="Text Box 58"/>
            <p:cNvSpPr txBox="1">
              <a:spLocks noChangeArrowheads="1"/>
            </p:cNvSpPr>
            <p:nvPr/>
          </p:nvSpPr>
          <p:spPr bwMode="auto">
            <a:xfrm>
              <a:off x="3386" y="1928"/>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16</a:t>
              </a:r>
            </a:p>
          </p:txBody>
        </p:sp>
        <p:sp>
          <p:nvSpPr>
            <p:cNvPr id="59" name="Text Box 59"/>
            <p:cNvSpPr txBox="1">
              <a:spLocks noChangeArrowheads="1"/>
            </p:cNvSpPr>
            <p:nvPr/>
          </p:nvSpPr>
          <p:spPr bwMode="auto">
            <a:xfrm>
              <a:off x="4014" y="1099"/>
              <a:ext cx="16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64</a:t>
              </a:r>
            </a:p>
          </p:txBody>
        </p:sp>
        <p:sp>
          <p:nvSpPr>
            <p:cNvPr id="60" name="Text Box 60"/>
            <p:cNvSpPr txBox="1">
              <a:spLocks noChangeArrowheads="1"/>
            </p:cNvSpPr>
            <p:nvPr/>
          </p:nvSpPr>
          <p:spPr bwMode="auto">
            <a:xfrm>
              <a:off x="3386" y="1099"/>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63</a:t>
              </a:r>
            </a:p>
          </p:txBody>
        </p:sp>
        <p:sp>
          <p:nvSpPr>
            <p:cNvPr id="61" name="Text Box 61"/>
            <p:cNvSpPr txBox="1">
              <a:spLocks noChangeArrowheads="1"/>
            </p:cNvSpPr>
            <p:nvPr/>
          </p:nvSpPr>
          <p:spPr bwMode="auto">
            <a:xfrm>
              <a:off x="2757" y="1099"/>
              <a:ext cx="16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62</a:t>
              </a:r>
            </a:p>
          </p:txBody>
        </p:sp>
        <p:sp>
          <p:nvSpPr>
            <p:cNvPr id="62" name="Text Box 62"/>
            <p:cNvSpPr txBox="1">
              <a:spLocks noChangeArrowheads="1"/>
            </p:cNvSpPr>
            <p:nvPr/>
          </p:nvSpPr>
          <p:spPr bwMode="auto">
            <a:xfrm>
              <a:off x="2129" y="1099"/>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61</a:t>
              </a:r>
            </a:p>
          </p:txBody>
        </p:sp>
        <p:sp>
          <p:nvSpPr>
            <p:cNvPr id="63" name="Text Box 63"/>
            <p:cNvSpPr txBox="1">
              <a:spLocks noChangeArrowheads="1"/>
            </p:cNvSpPr>
            <p:nvPr/>
          </p:nvSpPr>
          <p:spPr bwMode="auto">
            <a:xfrm>
              <a:off x="3826" y="1290"/>
              <a:ext cx="16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48</a:t>
              </a:r>
            </a:p>
          </p:txBody>
        </p:sp>
        <p:sp>
          <p:nvSpPr>
            <p:cNvPr id="64" name="Text Box 64"/>
            <p:cNvSpPr txBox="1">
              <a:spLocks noChangeArrowheads="1"/>
            </p:cNvSpPr>
            <p:nvPr/>
          </p:nvSpPr>
          <p:spPr bwMode="auto">
            <a:xfrm>
              <a:off x="3199" y="1290"/>
              <a:ext cx="14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47</a:t>
              </a:r>
            </a:p>
          </p:txBody>
        </p:sp>
        <p:sp>
          <p:nvSpPr>
            <p:cNvPr id="65" name="Text Box 65"/>
            <p:cNvSpPr txBox="1">
              <a:spLocks noChangeArrowheads="1"/>
            </p:cNvSpPr>
            <p:nvPr/>
          </p:nvSpPr>
          <p:spPr bwMode="auto">
            <a:xfrm>
              <a:off x="2569" y="1290"/>
              <a:ext cx="16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46</a:t>
              </a:r>
            </a:p>
          </p:txBody>
        </p:sp>
        <p:sp>
          <p:nvSpPr>
            <p:cNvPr id="66" name="Text Box 66"/>
            <p:cNvSpPr txBox="1">
              <a:spLocks noChangeArrowheads="1"/>
            </p:cNvSpPr>
            <p:nvPr/>
          </p:nvSpPr>
          <p:spPr bwMode="auto">
            <a:xfrm>
              <a:off x="1941" y="1290"/>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45</a:t>
              </a:r>
            </a:p>
          </p:txBody>
        </p:sp>
        <p:sp>
          <p:nvSpPr>
            <p:cNvPr id="67" name="Text Box 67"/>
            <p:cNvSpPr txBox="1">
              <a:spLocks noChangeArrowheads="1"/>
            </p:cNvSpPr>
            <p:nvPr/>
          </p:nvSpPr>
          <p:spPr bwMode="auto">
            <a:xfrm>
              <a:off x="2064" y="3645"/>
              <a:ext cx="14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Corbel" charset="0"/>
                  <a:ea typeface="Corbel" charset="0"/>
                  <a:cs typeface="Corbel" charset="0"/>
                </a:rPr>
                <a:t>a1</a:t>
              </a:r>
            </a:p>
          </p:txBody>
        </p:sp>
        <p:sp>
          <p:nvSpPr>
            <p:cNvPr id="68" name="Text Box 68"/>
            <p:cNvSpPr txBox="1">
              <a:spLocks noChangeArrowheads="1"/>
            </p:cNvSpPr>
            <p:nvPr/>
          </p:nvSpPr>
          <p:spPr bwMode="auto">
            <a:xfrm>
              <a:off x="1488" y="3645"/>
              <a:ext cx="15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Corbel" charset="0"/>
                  <a:ea typeface="Corbel" charset="0"/>
                  <a:cs typeface="Corbel" charset="0"/>
                </a:rPr>
                <a:t>a0</a:t>
              </a:r>
            </a:p>
          </p:txBody>
        </p:sp>
        <p:sp>
          <p:nvSpPr>
            <p:cNvPr id="69" name="Text Box 69"/>
            <p:cNvSpPr txBox="1">
              <a:spLocks noChangeArrowheads="1"/>
            </p:cNvSpPr>
            <p:nvPr/>
          </p:nvSpPr>
          <p:spPr bwMode="auto">
            <a:xfrm>
              <a:off x="1775" y="1099"/>
              <a:ext cx="139"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Corbel" charset="0"/>
                  <a:ea typeface="Corbel" charset="0"/>
                  <a:cs typeface="Corbel" charset="0"/>
                </a:rPr>
                <a:t>c3</a:t>
              </a:r>
            </a:p>
          </p:txBody>
        </p:sp>
        <p:sp>
          <p:nvSpPr>
            <p:cNvPr id="70" name="Text Box 70"/>
            <p:cNvSpPr txBox="1">
              <a:spLocks noChangeArrowheads="1"/>
            </p:cNvSpPr>
            <p:nvPr/>
          </p:nvSpPr>
          <p:spPr bwMode="auto">
            <a:xfrm>
              <a:off x="1535" y="1246"/>
              <a:ext cx="14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Corbel" charset="0"/>
                  <a:ea typeface="Corbel" charset="0"/>
                  <a:cs typeface="Corbel" charset="0"/>
                </a:rPr>
                <a:t>c2</a:t>
              </a:r>
            </a:p>
          </p:txBody>
        </p:sp>
        <p:sp>
          <p:nvSpPr>
            <p:cNvPr id="71" name="Text Box 71"/>
            <p:cNvSpPr txBox="1">
              <a:spLocks noChangeArrowheads="1"/>
            </p:cNvSpPr>
            <p:nvPr/>
          </p:nvSpPr>
          <p:spPr bwMode="auto">
            <a:xfrm>
              <a:off x="1343" y="1440"/>
              <a:ext cx="139"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Corbel" charset="0"/>
                  <a:ea typeface="Corbel" charset="0"/>
                  <a:cs typeface="Corbel" charset="0"/>
                </a:rPr>
                <a:t>c1</a:t>
              </a:r>
            </a:p>
          </p:txBody>
        </p:sp>
        <p:sp>
          <p:nvSpPr>
            <p:cNvPr id="72" name="Text Box 72"/>
            <p:cNvSpPr txBox="1">
              <a:spLocks noChangeArrowheads="1"/>
            </p:cNvSpPr>
            <p:nvPr/>
          </p:nvSpPr>
          <p:spPr bwMode="auto">
            <a:xfrm>
              <a:off x="1150" y="1581"/>
              <a:ext cx="18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Corbel" charset="0"/>
                  <a:ea typeface="Corbel" charset="0"/>
                  <a:cs typeface="Corbel" charset="0"/>
                </a:rPr>
                <a:t>c 0</a:t>
              </a:r>
            </a:p>
          </p:txBody>
        </p:sp>
        <p:sp>
          <p:nvSpPr>
            <p:cNvPr id="73" name="Text Box 73"/>
            <p:cNvSpPr txBox="1">
              <a:spLocks noChangeArrowheads="1"/>
            </p:cNvSpPr>
            <p:nvPr/>
          </p:nvSpPr>
          <p:spPr bwMode="auto">
            <a:xfrm>
              <a:off x="1055" y="1966"/>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Corbel" charset="0"/>
                  <a:ea typeface="Corbel" charset="0"/>
                  <a:cs typeface="Corbel" charset="0"/>
                </a:rPr>
                <a:t>b3</a:t>
              </a:r>
            </a:p>
          </p:txBody>
        </p:sp>
        <p:sp>
          <p:nvSpPr>
            <p:cNvPr id="74" name="Text Box 74"/>
            <p:cNvSpPr txBox="1">
              <a:spLocks noChangeArrowheads="1"/>
            </p:cNvSpPr>
            <p:nvPr/>
          </p:nvSpPr>
          <p:spPr bwMode="auto">
            <a:xfrm>
              <a:off x="1055" y="2399"/>
              <a:ext cx="16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Corbel" charset="0"/>
                  <a:ea typeface="Corbel" charset="0"/>
                  <a:cs typeface="Corbel" charset="0"/>
                </a:rPr>
                <a:t>b2</a:t>
              </a:r>
            </a:p>
          </p:txBody>
        </p:sp>
        <p:sp>
          <p:nvSpPr>
            <p:cNvPr id="75" name="Text Box 75"/>
            <p:cNvSpPr txBox="1">
              <a:spLocks noChangeArrowheads="1"/>
            </p:cNvSpPr>
            <p:nvPr/>
          </p:nvSpPr>
          <p:spPr bwMode="auto">
            <a:xfrm>
              <a:off x="1055" y="2829"/>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Corbel" charset="0"/>
                  <a:ea typeface="Corbel" charset="0"/>
                  <a:cs typeface="Corbel" charset="0"/>
                </a:rPr>
                <a:t>b1</a:t>
              </a:r>
            </a:p>
          </p:txBody>
        </p:sp>
        <p:sp>
          <p:nvSpPr>
            <p:cNvPr id="76" name="Text Box 76"/>
            <p:cNvSpPr txBox="1">
              <a:spLocks noChangeArrowheads="1"/>
            </p:cNvSpPr>
            <p:nvPr/>
          </p:nvSpPr>
          <p:spPr bwMode="auto">
            <a:xfrm>
              <a:off x="1055" y="3310"/>
              <a:ext cx="16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Corbel" charset="0"/>
                  <a:ea typeface="Corbel" charset="0"/>
                  <a:cs typeface="Corbel" charset="0"/>
                </a:rPr>
                <a:t>b0</a:t>
              </a:r>
            </a:p>
          </p:txBody>
        </p:sp>
        <p:sp>
          <p:nvSpPr>
            <p:cNvPr id="77" name="Text Box 77"/>
            <p:cNvSpPr txBox="1">
              <a:spLocks noChangeArrowheads="1"/>
            </p:cNvSpPr>
            <p:nvPr/>
          </p:nvSpPr>
          <p:spPr bwMode="auto">
            <a:xfrm>
              <a:off x="2689" y="3645"/>
              <a:ext cx="15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Corbel" charset="0"/>
                  <a:ea typeface="Corbel" charset="0"/>
                  <a:cs typeface="Corbel" charset="0"/>
                </a:rPr>
                <a:t>a2</a:t>
              </a:r>
            </a:p>
          </p:txBody>
        </p:sp>
        <p:sp>
          <p:nvSpPr>
            <p:cNvPr id="78" name="Text Box 78"/>
            <p:cNvSpPr txBox="1">
              <a:spLocks noChangeArrowheads="1"/>
            </p:cNvSpPr>
            <p:nvPr/>
          </p:nvSpPr>
          <p:spPr bwMode="auto">
            <a:xfrm>
              <a:off x="3311" y="3645"/>
              <a:ext cx="14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800">
                  <a:latin typeface="Corbel" charset="0"/>
                  <a:ea typeface="Corbel" charset="0"/>
                  <a:cs typeface="Corbel" charset="0"/>
                </a:rPr>
                <a:t>a3</a:t>
              </a:r>
            </a:p>
          </p:txBody>
        </p:sp>
        <p:sp>
          <p:nvSpPr>
            <p:cNvPr id="79" name="Text Box 79"/>
            <p:cNvSpPr txBox="1">
              <a:spLocks noChangeArrowheads="1"/>
            </p:cNvSpPr>
            <p:nvPr/>
          </p:nvSpPr>
          <p:spPr bwMode="auto">
            <a:xfrm>
              <a:off x="1055" y="1056"/>
              <a:ext cx="12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a:latin typeface="Corbel" charset="0"/>
                  <a:ea typeface="Corbel" charset="0"/>
                  <a:cs typeface="Corbel" charset="0"/>
                </a:rPr>
                <a:t>C</a:t>
              </a:r>
            </a:p>
          </p:txBody>
        </p:sp>
        <p:sp>
          <p:nvSpPr>
            <p:cNvPr id="80" name="Text Box 80"/>
            <p:cNvSpPr txBox="1">
              <a:spLocks noChangeArrowheads="1"/>
            </p:cNvSpPr>
            <p:nvPr/>
          </p:nvSpPr>
          <p:spPr bwMode="auto">
            <a:xfrm>
              <a:off x="624" y="2543"/>
              <a:ext cx="12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2400">
                  <a:latin typeface="Corbel" charset="0"/>
                  <a:ea typeface="Corbel" charset="0"/>
                  <a:cs typeface="Corbel" charset="0"/>
                </a:rPr>
                <a:t>B</a:t>
              </a:r>
            </a:p>
          </p:txBody>
        </p:sp>
        <p:sp>
          <p:nvSpPr>
            <p:cNvPr id="81" name="Text Box 81"/>
            <p:cNvSpPr txBox="1">
              <a:spLocks noChangeArrowheads="1"/>
            </p:cNvSpPr>
            <p:nvPr/>
          </p:nvSpPr>
          <p:spPr bwMode="auto">
            <a:xfrm>
              <a:off x="4177" y="2064"/>
              <a:ext cx="16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44</a:t>
              </a:r>
            </a:p>
          </p:txBody>
        </p:sp>
        <p:sp>
          <p:nvSpPr>
            <p:cNvPr id="82" name="Text Box 82"/>
            <p:cNvSpPr txBox="1">
              <a:spLocks noChangeArrowheads="1"/>
            </p:cNvSpPr>
            <p:nvPr/>
          </p:nvSpPr>
          <p:spPr bwMode="auto">
            <a:xfrm>
              <a:off x="3935" y="2254"/>
              <a:ext cx="16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28</a:t>
              </a:r>
            </a:p>
          </p:txBody>
        </p:sp>
        <p:sp>
          <p:nvSpPr>
            <p:cNvPr id="83" name="Text Box 83"/>
            <p:cNvSpPr txBox="1">
              <a:spLocks noChangeArrowheads="1"/>
            </p:cNvSpPr>
            <p:nvPr/>
          </p:nvSpPr>
          <p:spPr bwMode="auto">
            <a:xfrm>
              <a:off x="4367" y="2348"/>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56</a:t>
              </a:r>
            </a:p>
          </p:txBody>
        </p:sp>
        <p:sp>
          <p:nvSpPr>
            <p:cNvPr id="84" name="Text Box 84"/>
            <p:cNvSpPr txBox="1">
              <a:spLocks noChangeArrowheads="1"/>
            </p:cNvSpPr>
            <p:nvPr/>
          </p:nvSpPr>
          <p:spPr bwMode="auto">
            <a:xfrm>
              <a:off x="4177" y="2543"/>
              <a:ext cx="16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40</a:t>
              </a:r>
            </a:p>
          </p:txBody>
        </p:sp>
        <p:sp>
          <p:nvSpPr>
            <p:cNvPr id="85" name="Text Box 85"/>
            <p:cNvSpPr txBox="1">
              <a:spLocks noChangeArrowheads="1"/>
            </p:cNvSpPr>
            <p:nvPr/>
          </p:nvSpPr>
          <p:spPr bwMode="auto">
            <a:xfrm>
              <a:off x="3936" y="2685"/>
              <a:ext cx="160"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24</a:t>
              </a:r>
            </a:p>
          </p:txBody>
        </p:sp>
        <p:sp>
          <p:nvSpPr>
            <p:cNvPr id="86" name="Text Box 86"/>
            <p:cNvSpPr txBox="1">
              <a:spLocks noChangeArrowheads="1"/>
            </p:cNvSpPr>
            <p:nvPr/>
          </p:nvSpPr>
          <p:spPr bwMode="auto">
            <a:xfrm>
              <a:off x="4367" y="2784"/>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52</a:t>
              </a:r>
            </a:p>
          </p:txBody>
        </p:sp>
        <p:sp>
          <p:nvSpPr>
            <p:cNvPr id="87" name="Text Box 87"/>
            <p:cNvSpPr txBox="1">
              <a:spLocks noChangeArrowheads="1"/>
            </p:cNvSpPr>
            <p:nvPr/>
          </p:nvSpPr>
          <p:spPr bwMode="auto">
            <a:xfrm>
              <a:off x="4127" y="2925"/>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36</a:t>
              </a:r>
            </a:p>
          </p:txBody>
        </p:sp>
        <p:sp>
          <p:nvSpPr>
            <p:cNvPr id="88" name="Text Box 88"/>
            <p:cNvSpPr txBox="1">
              <a:spLocks noChangeArrowheads="1"/>
            </p:cNvSpPr>
            <p:nvPr/>
          </p:nvSpPr>
          <p:spPr bwMode="auto">
            <a:xfrm>
              <a:off x="3936" y="3117"/>
              <a:ext cx="156"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20</a:t>
              </a:r>
            </a:p>
          </p:txBody>
        </p:sp>
        <p:sp>
          <p:nvSpPr>
            <p:cNvPr id="89" name="Text Box 89"/>
            <p:cNvSpPr txBox="1">
              <a:spLocks noChangeArrowheads="1"/>
            </p:cNvSpPr>
            <p:nvPr/>
          </p:nvSpPr>
          <p:spPr bwMode="auto">
            <a:xfrm>
              <a:off x="4367" y="1870"/>
              <a:ext cx="16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latin typeface="Corbel" charset="0"/>
                  <a:ea typeface="Corbel" charset="0"/>
                  <a:cs typeface="Corbel" charset="0"/>
                </a:rPr>
                <a:t>60</a:t>
              </a:r>
            </a:p>
          </p:txBody>
        </p:sp>
      </p:grpSp>
      <p:sp>
        <p:nvSpPr>
          <p:cNvPr id="90" name="Rectangle 89"/>
          <p:cNvSpPr/>
          <p:nvPr/>
        </p:nvSpPr>
        <p:spPr>
          <a:xfrm>
            <a:off x="5000926" y="4392237"/>
            <a:ext cx="4070441" cy="707886"/>
          </a:xfrm>
          <a:prstGeom prst="rect">
            <a:avLst/>
          </a:prstGeom>
        </p:spPr>
        <p:txBody>
          <a:bodyPr wrap="square">
            <a:spAutoFit/>
          </a:bodyPr>
          <a:lstStyle/>
          <a:p>
            <a:pPr>
              <a:spcBef>
                <a:spcPct val="50000"/>
              </a:spcBef>
              <a:buClrTx/>
              <a:buSzTx/>
              <a:buFontTx/>
              <a:buNone/>
            </a:pPr>
            <a:r>
              <a:rPr lang="en-US" altLang="zh-CN" sz="2000" dirty="0">
                <a:solidFill>
                  <a:srgbClr val="FF0000"/>
                </a:solidFill>
                <a:latin typeface="Corbel" charset="0"/>
                <a:ea typeface="Corbel" charset="0"/>
                <a:cs typeface="Corbel" charset="0"/>
              </a:rPr>
              <a:t>What is the best traversing order to do multi-way aggregation?</a:t>
            </a:r>
            <a:endParaRPr lang="en-US" altLang="zh-CN" sz="2000" dirty="0">
              <a:solidFill>
                <a:srgbClr val="FF0000"/>
              </a:solidFill>
              <a:latin typeface="Corbel" charset="0"/>
              <a:ea typeface="Corbel" charset="0"/>
              <a:cs typeface="Corbel" charset="0"/>
            </a:endParaRPr>
          </a:p>
        </p:txBody>
      </p:sp>
    </p:spTree>
    <p:extLst>
      <p:ext uri="{BB962C8B-B14F-4D97-AF65-F5344CB8AC3E}">
        <p14:creationId xmlns:p14="http://schemas.microsoft.com/office/powerpoint/2010/main" val="780409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381503" y="3334118"/>
            <a:ext cx="4171697" cy="309172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755269" y="6044367"/>
            <a:ext cx="1495778" cy="677108"/>
          </a:xfrm>
          <a:prstGeom prst="rect">
            <a:avLst/>
          </a:prstGeom>
          <a:solidFill>
            <a:srgbClr val="92D050"/>
          </a:solidFill>
        </p:spPr>
        <p:txBody>
          <a:bodyPr wrap="square" rtlCol="0">
            <a:spAutoFit/>
          </a:bodyPr>
          <a:lstStyle/>
          <a:p>
            <a:r>
              <a:rPr lang="en-US" dirty="0" smtClean="0"/>
              <a:t>One column of AC plane</a:t>
            </a:r>
            <a:endParaRPr lang="en-US" dirty="0"/>
          </a:p>
        </p:txBody>
      </p:sp>
      <p:sp>
        <p:nvSpPr>
          <p:cNvPr id="9" name="TextBox 8"/>
          <p:cNvSpPr txBox="1"/>
          <p:nvPr/>
        </p:nvSpPr>
        <p:spPr>
          <a:xfrm>
            <a:off x="2376209" y="4013751"/>
            <a:ext cx="1343379" cy="677108"/>
          </a:xfrm>
          <a:prstGeom prst="rect">
            <a:avLst/>
          </a:prstGeom>
          <a:solidFill>
            <a:srgbClr val="FFC000"/>
          </a:solidFill>
        </p:spPr>
        <p:txBody>
          <a:bodyPr wrap="square" rtlCol="0">
            <a:spAutoFit/>
          </a:bodyPr>
          <a:lstStyle/>
          <a:p>
            <a:r>
              <a:rPr lang="en-US" dirty="0" smtClean="0"/>
              <a:t>One chunk of BC plane</a:t>
            </a:r>
            <a:endParaRPr lang="en-US" dirty="0"/>
          </a:p>
        </p:txBody>
      </p:sp>
      <p:sp>
        <p:nvSpPr>
          <p:cNvPr id="10" name="TextBox 9"/>
          <p:cNvSpPr txBox="1"/>
          <p:nvPr/>
        </p:nvSpPr>
        <p:spPr>
          <a:xfrm>
            <a:off x="4114447" y="3365391"/>
            <a:ext cx="1507068" cy="384721"/>
          </a:xfrm>
          <a:prstGeom prst="rect">
            <a:avLst/>
          </a:prstGeom>
          <a:gradFill flip="none" rotWithShape="1">
            <a:gsLst>
              <a:gs pos="0">
                <a:srgbClr val="94A088">
                  <a:tint val="66000"/>
                  <a:satMod val="160000"/>
                </a:srgbClr>
              </a:gs>
              <a:gs pos="50000">
                <a:srgbClr val="94A088">
                  <a:tint val="44500"/>
                  <a:satMod val="160000"/>
                </a:srgbClr>
              </a:gs>
              <a:gs pos="100000">
                <a:srgbClr val="94A088">
                  <a:tint val="23500"/>
                  <a:satMod val="160000"/>
                </a:srgbClr>
              </a:gs>
            </a:gsLst>
            <a:lin ang="5400000" scaled="1"/>
            <a:tileRect/>
          </a:gradFill>
        </p:spPr>
        <p:txBody>
          <a:bodyPr wrap="square" rtlCol="0">
            <a:spAutoFit/>
          </a:bodyPr>
          <a:lstStyle/>
          <a:p>
            <a:r>
              <a:rPr lang="en-US" dirty="0" smtClean="0"/>
              <a:t>4x4x4 chunks</a:t>
            </a:r>
            <a:endParaRPr lang="en-US" dirty="0"/>
          </a:p>
        </p:txBody>
      </p:sp>
      <p:sp>
        <p:nvSpPr>
          <p:cNvPr id="11" name="TextBox 10"/>
          <p:cNvSpPr txBox="1"/>
          <p:nvPr/>
        </p:nvSpPr>
        <p:spPr>
          <a:xfrm>
            <a:off x="6553200" y="3750112"/>
            <a:ext cx="1794934" cy="384721"/>
          </a:xfrm>
          <a:prstGeom prst="rect">
            <a:avLst/>
          </a:prstGeom>
          <a:solidFill>
            <a:srgbClr val="FFFF00"/>
          </a:solidFill>
        </p:spPr>
        <p:txBody>
          <a:bodyPr wrap="square" rtlCol="0">
            <a:spAutoFit/>
          </a:bodyPr>
          <a:lstStyle/>
          <a:p>
            <a:r>
              <a:rPr lang="en-US" dirty="0" smtClean="0"/>
              <a:t>Entire AB plane</a:t>
            </a:r>
            <a:endParaRPr lang="en-US" dirty="0"/>
          </a:p>
        </p:txBody>
      </p:sp>
      <p:sp>
        <p:nvSpPr>
          <p:cNvPr id="12" name="TextBox 11"/>
          <p:cNvSpPr txBox="1"/>
          <p:nvPr/>
        </p:nvSpPr>
        <p:spPr>
          <a:xfrm>
            <a:off x="6553200" y="4838397"/>
            <a:ext cx="2415822" cy="39010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txBody>
          <a:bodyPr wrap="square" rtlCol="0">
            <a:spAutoFit/>
          </a:bodyPr>
          <a:lstStyle/>
          <a:p>
            <a:pPr algn="ctr"/>
            <a:r>
              <a:rPr lang="en-US" dirty="0" smtClean="0"/>
              <a:t>A: 40, B: 400, C: 4000</a:t>
            </a:r>
            <a:endParaRPr lang="en-US" dirty="0"/>
          </a:p>
        </p:txBody>
      </p:sp>
      <p:sp>
        <p:nvSpPr>
          <p:cNvPr id="2" name="Title 1"/>
          <p:cNvSpPr>
            <a:spLocks noGrp="1"/>
          </p:cNvSpPr>
          <p:nvPr>
            <p:ph type="title"/>
          </p:nvPr>
        </p:nvSpPr>
        <p:spPr/>
        <p:txBody>
          <a:bodyPr>
            <a:normAutofit fontScale="90000"/>
          </a:bodyPr>
          <a:lstStyle/>
          <a:p>
            <a:r>
              <a:rPr lang="en-US" altLang="zh-CN" dirty="0">
                <a:ea typeface="SimSun" pitchFamily="2" charset="-122"/>
              </a:rPr>
              <a:t>Multi-way Array </a:t>
            </a:r>
            <a:r>
              <a:rPr lang="en-US" altLang="zh-CN" dirty="0" smtClean="0">
                <a:ea typeface="SimSun" pitchFamily="2" charset="-122"/>
              </a:rPr>
              <a:t>Aggregation</a:t>
            </a:r>
            <a:br>
              <a:rPr lang="en-US" altLang="zh-CN" dirty="0" smtClean="0">
                <a:ea typeface="SimSun" pitchFamily="2" charset="-122"/>
              </a:rPr>
            </a:br>
            <a:r>
              <a:rPr lang="en-US" altLang="zh-CN" dirty="0" smtClean="0">
                <a:ea typeface="SimSun" pitchFamily="2" charset="-122"/>
              </a:rPr>
              <a:t>(3-D </a:t>
            </a:r>
            <a:r>
              <a:rPr lang="en-US" altLang="zh-CN" dirty="0">
                <a:ea typeface="SimSun" pitchFamily="2" charset="-122"/>
              </a:rPr>
              <a:t>to 2-D)</a:t>
            </a:r>
            <a:endParaRPr lang="en-US" dirty="0"/>
          </a:p>
        </p:txBody>
      </p:sp>
      <p:sp>
        <p:nvSpPr>
          <p:cNvPr id="3" name="Content Placeholder 2"/>
          <p:cNvSpPr>
            <a:spLocks noGrp="1"/>
          </p:cNvSpPr>
          <p:nvPr>
            <p:ph idx="1"/>
          </p:nvPr>
        </p:nvSpPr>
        <p:spPr/>
        <p:txBody>
          <a:bodyPr>
            <a:normAutofit/>
          </a:bodyPr>
          <a:lstStyle/>
          <a:p>
            <a:r>
              <a:rPr lang="en-US" altLang="en-US" sz="2000" dirty="0"/>
              <a:t>How to minimizes the memory requirement and reduced I/</a:t>
            </a:r>
            <a:r>
              <a:rPr lang="en-US" altLang="en-US" sz="2000" dirty="0" err="1"/>
              <a:t>Os</a:t>
            </a:r>
            <a:r>
              <a:rPr lang="en-US" altLang="en-US" sz="2000" dirty="0" smtClean="0"/>
              <a:t>?</a:t>
            </a:r>
          </a:p>
          <a:p>
            <a:pPr lvl="1">
              <a:lnSpc>
                <a:spcPct val="120000"/>
              </a:lnSpc>
            </a:pPr>
            <a:r>
              <a:rPr lang="en-US" altLang="zh-CN" sz="2000" dirty="0">
                <a:ea typeface="SimSun" pitchFamily="2" charset="-122"/>
              </a:rPr>
              <a:t>Keep the smallest plane in main memory, fetch and compute only one chunk at a time for the largest plane</a:t>
            </a:r>
          </a:p>
          <a:p>
            <a:pPr lvl="1">
              <a:lnSpc>
                <a:spcPct val="120000"/>
              </a:lnSpc>
            </a:pPr>
            <a:r>
              <a:rPr lang="en-US" altLang="zh-CN" sz="2000" dirty="0">
                <a:ea typeface="SimSun" pitchFamily="2" charset="-122"/>
              </a:rPr>
              <a:t>The planes should be sorted and computed according to their size in ascending order</a:t>
            </a:r>
          </a:p>
          <a:p>
            <a:endParaRPr lang="en-US" altLang="en-US" sz="2000" dirty="0"/>
          </a:p>
        </p:txBody>
      </p:sp>
      <p:sp>
        <p:nvSpPr>
          <p:cNvPr id="4" name="Slide Number Placeholder 3"/>
          <p:cNvSpPr>
            <a:spLocks noGrp="1"/>
          </p:cNvSpPr>
          <p:nvPr>
            <p:ph type="sldNum" sz="quarter" idx="12"/>
          </p:nvPr>
        </p:nvSpPr>
        <p:spPr/>
        <p:txBody>
          <a:bodyPr/>
          <a:lstStyle/>
          <a:p>
            <a:fld id="{18A68613-FF0B-4246-B613-8295211CFAFA}" type="slidenum">
              <a:rPr lang="en-US" smtClean="0"/>
              <a:t>12</a:t>
            </a:fld>
            <a:endParaRPr lang="en-US"/>
          </a:p>
        </p:txBody>
      </p:sp>
    </p:spTree>
    <p:extLst>
      <p:ext uri="{BB962C8B-B14F-4D97-AF65-F5344CB8AC3E}">
        <p14:creationId xmlns:p14="http://schemas.microsoft.com/office/powerpoint/2010/main" val="1324284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itchFamily="2" charset="-122"/>
              </a:rPr>
              <a:t>Multi-Way Array </a:t>
            </a:r>
            <a:r>
              <a:rPr lang="en-US" altLang="zh-CN" dirty="0" smtClean="0">
                <a:ea typeface="SimSun" pitchFamily="2" charset="-122"/>
              </a:rPr>
              <a:t>Aggregation</a:t>
            </a:r>
            <a:br>
              <a:rPr lang="en-US" altLang="zh-CN" dirty="0" smtClean="0">
                <a:ea typeface="SimSun" pitchFamily="2" charset="-122"/>
              </a:rPr>
            </a:br>
            <a:r>
              <a:rPr lang="en-US" altLang="zh-CN" dirty="0" smtClean="0">
                <a:ea typeface="SimSun" pitchFamily="2" charset="-122"/>
              </a:rPr>
              <a:t>(2-D </a:t>
            </a:r>
            <a:r>
              <a:rPr lang="en-US" altLang="zh-CN" dirty="0">
                <a:ea typeface="SimSun" pitchFamily="2" charset="-122"/>
              </a:rPr>
              <a:t>to 1-D</a:t>
            </a:r>
            <a:r>
              <a:rPr lang="en-US" altLang="zh-CN" sz="3200" dirty="0">
                <a:ea typeface="SimSun" pitchFamily="2" charset="-122"/>
              </a:rPr>
              <a:t>)</a:t>
            </a:r>
            <a:endParaRPr lang="en-US" dirty="0"/>
          </a:p>
        </p:txBody>
      </p:sp>
      <p:sp>
        <p:nvSpPr>
          <p:cNvPr id="3" name="Content Placeholder 2"/>
          <p:cNvSpPr>
            <a:spLocks noGrp="1"/>
          </p:cNvSpPr>
          <p:nvPr>
            <p:ph idx="1"/>
          </p:nvPr>
        </p:nvSpPr>
        <p:spPr/>
        <p:txBody>
          <a:bodyPr>
            <a:normAutofit/>
          </a:bodyPr>
          <a:lstStyle/>
          <a:p>
            <a:pPr>
              <a:lnSpc>
                <a:spcPct val="120000"/>
              </a:lnSpc>
            </a:pPr>
            <a:r>
              <a:rPr lang="en-US" altLang="zh-CN" sz="2400" dirty="0">
                <a:ea typeface="SimSun" pitchFamily="2" charset="-122"/>
              </a:rPr>
              <a:t>Same methodology</a:t>
            </a:r>
            <a:r>
              <a:rPr lang="en-US" altLang="zh-CN" sz="2400" dirty="0"/>
              <a:t> for computing 2-D and 1-D planes</a:t>
            </a:r>
            <a:endParaRPr lang="en-US" altLang="zh-CN" sz="2400" dirty="0">
              <a:ea typeface="SimSun"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13</a:t>
            </a:fld>
            <a:endParaRPr lang="en-US"/>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57162" y="2232248"/>
            <a:ext cx="8829675" cy="412410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6552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itchFamily="2" charset="-122"/>
              </a:rPr>
              <a:t>Cube Computation: Computing in Reverse Order</a:t>
            </a:r>
            <a:endParaRPr lang="en-US" dirty="0"/>
          </a:p>
        </p:txBody>
      </p:sp>
      <p:sp>
        <p:nvSpPr>
          <p:cNvPr id="3" name="Content Placeholder 2"/>
          <p:cNvSpPr>
            <a:spLocks noGrp="1"/>
          </p:cNvSpPr>
          <p:nvPr>
            <p:ph idx="1"/>
          </p:nvPr>
        </p:nvSpPr>
        <p:spPr>
          <a:xfrm>
            <a:off x="457200" y="1600200"/>
            <a:ext cx="7343776" cy="4525963"/>
          </a:xfrm>
        </p:spPr>
        <p:txBody>
          <a:bodyPr>
            <a:normAutofit lnSpcReduction="10000"/>
          </a:bodyPr>
          <a:lstStyle/>
          <a:p>
            <a:pPr>
              <a:spcAft>
                <a:spcPts val="600"/>
              </a:spcAft>
            </a:pPr>
            <a:r>
              <a:rPr lang="en-US" altLang="zh-CN" sz="2400" dirty="0">
                <a:ea typeface="SimSun" pitchFamily="2" charset="-122"/>
              </a:rPr>
              <a:t>BUC (Beyer &amp; </a:t>
            </a:r>
            <a:r>
              <a:rPr lang="en-US" altLang="zh-CN" sz="2400" dirty="0" err="1">
                <a:ea typeface="SimSun" pitchFamily="2" charset="-122"/>
              </a:rPr>
              <a:t>Ramakrishnan</a:t>
            </a:r>
            <a:r>
              <a:rPr lang="en-US" altLang="zh-CN" sz="2400" dirty="0">
                <a:ea typeface="SimSun" pitchFamily="2" charset="-122"/>
              </a:rPr>
              <a:t>, SIGMOD’99) </a:t>
            </a:r>
          </a:p>
          <a:p>
            <a:pPr marL="342874" lvl="2" indent="0">
              <a:spcAft>
                <a:spcPts val="600"/>
              </a:spcAft>
              <a:buNone/>
            </a:pPr>
            <a:r>
              <a:rPr lang="en-US" altLang="zh-CN" dirty="0">
                <a:ea typeface="SimSun" pitchFamily="2" charset="-122"/>
              </a:rPr>
              <a:t>BUC: acronym of Bottom-Up (cube) Computation </a:t>
            </a:r>
          </a:p>
          <a:p>
            <a:pPr lvl="2">
              <a:spcAft>
                <a:spcPts val="600"/>
              </a:spcAft>
              <a:buFont typeface="Wingdings" pitchFamily="2" charset="2"/>
              <a:buNone/>
            </a:pPr>
            <a:r>
              <a:rPr lang="en-US" altLang="zh-CN" dirty="0">
                <a:ea typeface="SimSun" pitchFamily="2" charset="-122"/>
              </a:rPr>
              <a:t>(Note: It is “</a:t>
            </a:r>
            <a:r>
              <a:rPr lang="en-US" altLang="zh-CN" b="1" dirty="0">
                <a:solidFill>
                  <a:srgbClr val="FF0000"/>
                </a:solidFill>
                <a:ea typeface="SimSun" pitchFamily="2" charset="-122"/>
              </a:rPr>
              <a:t>top-down</a:t>
            </a:r>
            <a:r>
              <a:rPr lang="en-US" altLang="zh-CN" dirty="0">
                <a:ea typeface="SimSun" pitchFamily="2" charset="-122"/>
              </a:rPr>
              <a:t>” in our view since we put Apex cuboid on the top!)</a:t>
            </a:r>
          </a:p>
          <a:p>
            <a:pPr>
              <a:spcAft>
                <a:spcPts val="600"/>
              </a:spcAft>
            </a:pPr>
            <a:r>
              <a:rPr lang="en-US" altLang="zh-CN" sz="2400" dirty="0">
                <a:ea typeface="SimSun" pitchFamily="2" charset="-122"/>
              </a:rPr>
              <a:t>Divides dimensions into partitions and facilitates iceberg pruning</a:t>
            </a:r>
          </a:p>
          <a:p>
            <a:pPr lvl="1">
              <a:spcAft>
                <a:spcPts val="600"/>
              </a:spcAft>
            </a:pPr>
            <a:r>
              <a:rPr lang="en-US" altLang="zh-CN" sz="2400" dirty="0">
                <a:ea typeface="SimSun" pitchFamily="2" charset="-122"/>
              </a:rPr>
              <a:t>If a partition does not satisfy </a:t>
            </a:r>
            <a:r>
              <a:rPr lang="en-US" altLang="zh-CN" sz="2400" i="1" dirty="0" err="1">
                <a:ea typeface="SimSun" pitchFamily="2" charset="-122"/>
              </a:rPr>
              <a:t>min_sup</a:t>
            </a:r>
            <a:r>
              <a:rPr lang="en-US" altLang="zh-CN" sz="2400" dirty="0">
                <a:ea typeface="SimSun" pitchFamily="2" charset="-122"/>
              </a:rPr>
              <a:t>, its descendants can be pruned</a:t>
            </a:r>
          </a:p>
          <a:p>
            <a:pPr lvl="1">
              <a:spcAft>
                <a:spcPts val="600"/>
              </a:spcAft>
            </a:pPr>
            <a:r>
              <a:rPr lang="en-US" altLang="zh-CN" sz="2400" dirty="0">
                <a:ea typeface="SimSun" pitchFamily="2" charset="-122"/>
              </a:rPr>
              <a:t>If </a:t>
            </a:r>
            <a:r>
              <a:rPr lang="en-US" altLang="zh-CN" sz="2400" i="1" dirty="0" err="1">
                <a:ea typeface="SimSun" pitchFamily="2" charset="-122"/>
              </a:rPr>
              <a:t>minsup</a:t>
            </a:r>
            <a:r>
              <a:rPr lang="en-US" altLang="zh-CN" sz="2400" dirty="0">
                <a:ea typeface="SimSun" pitchFamily="2" charset="-122"/>
              </a:rPr>
              <a:t> = 1 </a:t>
            </a:r>
            <a:r>
              <a:rPr lang="en-US" altLang="zh-CN" sz="2400" dirty="0" err="1">
                <a:ea typeface="SimSun" pitchFamily="2" charset="-122"/>
              </a:rPr>
              <a:t>Þ</a:t>
            </a:r>
            <a:r>
              <a:rPr lang="en-US" altLang="zh-CN" sz="2400" dirty="0">
                <a:ea typeface="SimSun" pitchFamily="2" charset="-122"/>
              </a:rPr>
              <a:t> compute full CUBE!</a:t>
            </a:r>
          </a:p>
          <a:p>
            <a:pPr>
              <a:spcAft>
                <a:spcPts val="600"/>
              </a:spcAft>
            </a:pPr>
            <a:r>
              <a:rPr lang="en-US" altLang="zh-CN" sz="2400" dirty="0">
                <a:ea typeface="SimSun" pitchFamily="2" charset="-122"/>
              </a:rPr>
              <a:t>No simultaneous aggregation</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14</a:t>
            </a:fld>
            <a:endParaRPr lang="en-US"/>
          </a:p>
        </p:txBody>
      </p:sp>
      <p:graphicFrame>
        <p:nvGraphicFramePr>
          <p:cNvPr id="5" name="Object 1024" descr="prune-order"/>
          <p:cNvGraphicFramePr>
            <a:graphicFrameLocks noChangeAspect="1"/>
          </p:cNvGraphicFramePr>
          <p:nvPr>
            <p:extLst>
              <p:ext uri="{D42A27DB-BD31-4B8C-83A1-F6EECF244321}">
                <p14:modId xmlns:p14="http://schemas.microsoft.com/office/powerpoint/2010/main" val="2085199827"/>
              </p:ext>
            </p:extLst>
          </p:nvPr>
        </p:nvGraphicFramePr>
        <p:xfrm>
          <a:off x="5613179" y="4141787"/>
          <a:ext cx="3344298" cy="2397125"/>
        </p:xfrm>
        <a:graphic>
          <a:graphicData uri="http://schemas.openxmlformats.org/presentationml/2006/ole">
            <mc:AlternateContent xmlns:mc="http://schemas.openxmlformats.org/markup-compatibility/2006">
              <mc:Choice xmlns:v="urn:schemas-microsoft-com:vml" Requires="v">
                <p:oleObj spid="_x0000_s27656" name="SmartDraw" r:id="rId3" imgW="3177540" imgH="2816352" progId="SmartDraw.2">
                  <p:embed/>
                </p:oleObj>
              </mc:Choice>
              <mc:Fallback>
                <p:oleObj name="SmartDraw" r:id="rId3" imgW="3177540" imgH="2816352" progId="SmartDraw.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3179" y="4141787"/>
                        <a:ext cx="3344298" cy="2397125"/>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360466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p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525" y="1891044"/>
            <a:ext cx="3028950" cy="2187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a:bodyPr>
          <a:lstStyle/>
          <a:p>
            <a:r>
              <a:rPr lang="en-US" altLang="zh-CN" dirty="0">
                <a:ea typeface="SimSun" pitchFamily="2" charset="-122"/>
              </a:rPr>
              <a:t>BUC: Partitioning and Aggregating</a:t>
            </a:r>
            <a:endParaRPr lang="en-US" dirty="0"/>
          </a:p>
        </p:txBody>
      </p:sp>
      <p:sp>
        <p:nvSpPr>
          <p:cNvPr id="3" name="Content Placeholder 2"/>
          <p:cNvSpPr>
            <a:spLocks noGrp="1"/>
          </p:cNvSpPr>
          <p:nvPr>
            <p:ph idx="1"/>
          </p:nvPr>
        </p:nvSpPr>
        <p:spPr/>
        <p:txBody>
          <a:bodyPr>
            <a:normAutofit lnSpcReduction="10000"/>
          </a:bodyPr>
          <a:lstStyle/>
          <a:p>
            <a:r>
              <a:rPr lang="en-US" altLang="zh-CN" sz="2400" dirty="0">
                <a:ea typeface="SimSun" pitchFamily="2" charset="-122"/>
              </a:rPr>
              <a:t>Usually, entire data set cannot fit in main memory</a:t>
            </a:r>
          </a:p>
          <a:p>
            <a:r>
              <a:rPr lang="en-US" altLang="zh-CN" sz="2400" dirty="0">
                <a:ea typeface="SimSun" pitchFamily="2" charset="-122"/>
              </a:rPr>
              <a:t>Sort </a:t>
            </a:r>
            <a:r>
              <a:rPr lang="en-US" altLang="zh-CN" sz="2400" i="1" dirty="0">
                <a:ea typeface="SimSun" pitchFamily="2" charset="-122"/>
              </a:rPr>
              <a:t>distinct</a:t>
            </a:r>
            <a:r>
              <a:rPr lang="en-US" altLang="zh-CN" sz="2400" dirty="0">
                <a:ea typeface="SimSun" pitchFamily="2" charset="-122"/>
              </a:rPr>
              <a:t> values</a:t>
            </a:r>
          </a:p>
          <a:p>
            <a:pPr lvl="1"/>
            <a:r>
              <a:rPr lang="en-US" altLang="zh-CN" sz="2400" dirty="0">
                <a:ea typeface="SimSun" pitchFamily="2" charset="-122"/>
              </a:rPr>
              <a:t>partition into blocks that fit</a:t>
            </a:r>
          </a:p>
          <a:p>
            <a:r>
              <a:rPr lang="en-US" altLang="zh-CN" sz="2400" dirty="0">
                <a:ea typeface="SimSun" pitchFamily="2" charset="-122"/>
              </a:rPr>
              <a:t>Continue processing</a:t>
            </a:r>
          </a:p>
          <a:p>
            <a:r>
              <a:rPr lang="en-US" altLang="zh-CN" sz="2400" dirty="0">
                <a:ea typeface="SimSun" pitchFamily="2" charset="-122"/>
              </a:rPr>
              <a:t>Optimizations</a:t>
            </a:r>
          </a:p>
          <a:p>
            <a:pPr lvl="1"/>
            <a:r>
              <a:rPr lang="en-US" altLang="zh-CN" sz="2400" dirty="0">
                <a:ea typeface="SimSun" pitchFamily="2" charset="-122"/>
              </a:rPr>
              <a:t>Partitioning</a:t>
            </a:r>
          </a:p>
          <a:p>
            <a:pPr lvl="2"/>
            <a:r>
              <a:rPr lang="en-US" altLang="zh-CN" dirty="0">
                <a:ea typeface="SimSun" pitchFamily="2" charset="-122"/>
              </a:rPr>
              <a:t>External Sorting, Hashing, Counting Sort</a:t>
            </a:r>
          </a:p>
          <a:p>
            <a:pPr lvl="1"/>
            <a:r>
              <a:rPr lang="en-US" altLang="zh-CN" sz="2400" dirty="0">
                <a:ea typeface="SimSun" pitchFamily="2" charset="-122"/>
              </a:rPr>
              <a:t>Ordering dimensions to encourage pruning</a:t>
            </a:r>
          </a:p>
          <a:p>
            <a:pPr lvl="2"/>
            <a:r>
              <a:rPr lang="en-US" altLang="zh-CN" dirty="0">
                <a:ea typeface="SimSun" pitchFamily="2" charset="-122"/>
              </a:rPr>
              <a:t>Cardinality, Skew, Correlation</a:t>
            </a:r>
          </a:p>
          <a:p>
            <a:pPr lvl="1"/>
            <a:r>
              <a:rPr lang="en-US" altLang="zh-CN" sz="2400" dirty="0">
                <a:ea typeface="SimSun" pitchFamily="2" charset="-122"/>
              </a:rPr>
              <a:t>Collapsing duplicates</a:t>
            </a:r>
          </a:p>
          <a:p>
            <a:pPr lvl="2"/>
            <a:r>
              <a:rPr lang="en-US" altLang="zh-CN" dirty="0">
                <a:ea typeface="SimSun" pitchFamily="2" charset="-122"/>
              </a:rPr>
              <a:t>Cannot do holistic aggregates anymore!</a:t>
            </a:r>
          </a:p>
        </p:txBody>
      </p:sp>
      <p:sp>
        <p:nvSpPr>
          <p:cNvPr id="4" name="Slide Number Placeholder 3"/>
          <p:cNvSpPr>
            <a:spLocks noGrp="1"/>
          </p:cNvSpPr>
          <p:nvPr>
            <p:ph type="sldNum" sz="quarter" idx="12"/>
          </p:nvPr>
        </p:nvSpPr>
        <p:spPr/>
        <p:txBody>
          <a:bodyPr/>
          <a:lstStyle/>
          <a:p>
            <a:fld id="{18A68613-FF0B-4246-B613-8295211CFAFA}" type="slidenum">
              <a:rPr lang="en-US" smtClean="0"/>
              <a:t>15</a:t>
            </a:fld>
            <a:endParaRPr lang="en-US"/>
          </a:p>
        </p:txBody>
      </p:sp>
    </p:spTree>
    <p:extLst>
      <p:ext uri="{BB962C8B-B14F-4D97-AF65-F5344CB8AC3E}">
        <p14:creationId xmlns:p14="http://schemas.microsoft.com/office/powerpoint/2010/main" val="583279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085" y="4525962"/>
            <a:ext cx="322671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normAutofit fontScale="90000"/>
          </a:bodyPr>
          <a:lstStyle/>
          <a:p>
            <a:r>
              <a:rPr lang="en-US" altLang="zh-CN" dirty="0">
                <a:ea typeface="SimSun" pitchFamily="2" charset="-122"/>
              </a:rPr>
              <a:t>High-Dimensional OLAP</a:t>
            </a:r>
            <a:r>
              <a:rPr lang="en-US" altLang="zh-CN" dirty="0" smtClean="0">
                <a:ea typeface="SimSun" pitchFamily="2" charset="-122"/>
              </a:rPr>
              <a:t>?</a:t>
            </a:r>
            <a:br>
              <a:rPr lang="en-US" altLang="zh-CN" dirty="0" smtClean="0">
                <a:ea typeface="SimSun" pitchFamily="2" charset="-122"/>
              </a:rPr>
            </a:br>
            <a:r>
              <a:rPr lang="en-US" altLang="zh-CN" dirty="0" smtClean="0">
                <a:ea typeface="SimSun" pitchFamily="2" charset="-122"/>
              </a:rPr>
              <a:t>— The </a:t>
            </a:r>
            <a:r>
              <a:rPr lang="en-US" altLang="zh-CN" dirty="0">
                <a:ea typeface="SimSun" pitchFamily="2" charset="-122"/>
              </a:rPr>
              <a:t>Curse of Dimensionality</a:t>
            </a:r>
            <a:endParaRPr lang="en-US" dirty="0"/>
          </a:p>
        </p:txBody>
      </p:sp>
      <p:sp>
        <p:nvSpPr>
          <p:cNvPr id="3" name="Content Placeholder 2"/>
          <p:cNvSpPr>
            <a:spLocks noGrp="1"/>
          </p:cNvSpPr>
          <p:nvPr>
            <p:ph idx="1"/>
          </p:nvPr>
        </p:nvSpPr>
        <p:spPr/>
        <p:txBody>
          <a:bodyPr>
            <a:normAutofit/>
          </a:bodyPr>
          <a:lstStyle/>
          <a:p>
            <a:r>
              <a:rPr lang="en-US" altLang="zh-CN" sz="1800" dirty="0">
                <a:ea typeface="SimSun" pitchFamily="2" charset="-122"/>
              </a:rPr>
              <a:t>High-D OLAP: Needed in many applications</a:t>
            </a:r>
          </a:p>
          <a:p>
            <a:pPr lvl="1"/>
            <a:r>
              <a:rPr lang="en-US" altLang="zh-CN" sz="1800" dirty="0">
                <a:ea typeface="SimSun" pitchFamily="2" charset="-122"/>
              </a:rPr>
              <a:t>Science and engineering analysis</a:t>
            </a:r>
          </a:p>
          <a:p>
            <a:pPr lvl="1"/>
            <a:r>
              <a:rPr lang="en-US" altLang="zh-CN" sz="1800" dirty="0">
                <a:ea typeface="SimSun" pitchFamily="2" charset="-122"/>
              </a:rPr>
              <a:t>Bio-data analysis: thousands of genes</a:t>
            </a:r>
          </a:p>
          <a:p>
            <a:pPr lvl="1"/>
            <a:r>
              <a:rPr lang="en-US" altLang="zh-CN" sz="1800" dirty="0">
                <a:ea typeface="SimSun" pitchFamily="2" charset="-122"/>
              </a:rPr>
              <a:t>Statistical surveys: hundreds of variables</a:t>
            </a:r>
          </a:p>
          <a:p>
            <a:r>
              <a:rPr lang="en-US" altLang="zh-CN" sz="1800" dirty="0">
                <a:ea typeface="SimSun" pitchFamily="2" charset="-122"/>
              </a:rPr>
              <a:t>None of the previous cubing method can handle high dimensionality!</a:t>
            </a:r>
          </a:p>
          <a:p>
            <a:pPr lvl="1">
              <a:lnSpc>
                <a:spcPct val="90000"/>
              </a:lnSpc>
            </a:pPr>
            <a:r>
              <a:rPr lang="en-US" altLang="zh-CN" sz="1800" dirty="0">
                <a:ea typeface="SimSun" pitchFamily="2" charset="-122"/>
              </a:rPr>
              <a:t>Iceberg cube and compressed cubes: only delay the inevitable explosion</a:t>
            </a:r>
          </a:p>
          <a:p>
            <a:pPr lvl="1">
              <a:lnSpc>
                <a:spcPct val="90000"/>
              </a:lnSpc>
            </a:pPr>
            <a:r>
              <a:rPr lang="en-US" altLang="zh-CN" sz="1800" dirty="0">
                <a:ea typeface="SimSun" pitchFamily="2" charset="-122"/>
              </a:rPr>
              <a:t>Full materialization: still significant overhead in accessing results on disk</a:t>
            </a:r>
          </a:p>
          <a:p>
            <a:pPr>
              <a:lnSpc>
                <a:spcPct val="90000"/>
              </a:lnSpc>
            </a:pPr>
            <a:r>
              <a:rPr lang="en-US" altLang="zh-CN" sz="1800" dirty="0">
                <a:ea typeface="SimSun" pitchFamily="2" charset="-122"/>
              </a:rPr>
              <a:t>A shell-fragment approach:  X. Li, J. Han, and H. Gonzalez, High-Dimensional OLAP: A Minimal Cubing Approach, </a:t>
            </a:r>
            <a:r>
              <a:rPr lang="en-US" altLang="zh-CN" sz="1800" dirty="0" smtClean="0">
                <a:ea typeface="SimSun" pitchFamily="2" charset="-122"/>
              </a:rPr>
              <a:t>VLDB'04</a:t>
            </a:r>
            <a:endParaRPr lang="en-US" altLang="zh-CN" sz="1800" dirty="0">
              <a:ea typeface="SimSun"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16</a:t>
            </a:fld>
            <a:endParaRPr lang="en-US"/>
          </a:p>
        </p:txBody>
      </p:sp>
      <p:sp>
        <p:nvSpPr>
          <p:cNvPr id="6" name="Rectangle 5"/>
          <p:cNvSpPr/>
          <p:nvPr/>
        </p:nvSpPr>
        <p:spPr>
          <a:xfrm>
            <a:off x="4114800" y="5110500"/>
            <a:ext cx="4572000" cy="1015663"/>
          </a:xfrm>
          <a:prstGeom prst="rect">
            <a:avLst/>
          </a:prstGeom>
        </p:spPr>
        <p:txBody>
          <a:bodyPr>
            <a:spAutoFit/>
          </a:bodyPr>
          <a:lstStyle/>
          <a:p>
            <a:r>
              <a:rPr lang="en-US" altLang="zh-CN" sz="2000" dirty="0">
                <a:solidFill>
                  <a:srgbClr val="FF0000"/>
                </a:solidFill>
                <a:ea typeface="SimSun" pitchFamily="2" charset="-122"/>
              </a:rPr>
              <a:t>A curse of dimensionality:  A database of </a:t>
            </a:r>
            <a:r>
              <a:rPr lang="en-US" altLang="zh-CN" sz="2000" dirty="0" smtClean="0">
                <a:solidFill>
                  <a:srgbClr val="FF0000"/>
                </a:solidFill>
                <a:ea typeface="SimSun" pitchFamily="2" charset="-122"/>
              </a:rPr>
              <a:t>600,000 </a:t>
            </a:r>
            <a:r>
              <a:rPr lang="en-US" altLang="zh-CN" sz="2000" dirty="0">
                <a:solidFill>
                  <a:srgbClr val="FF0000"/>
                </a:solidFill>
                <a:ea typeface="SimSun" pitchFamily="2" charset="-122"/>
              </a:rPr>
              <a:t>tuples.  Each dimension has cardinality of 100 and </a:t>
            </a:r>
            <a:r>
              <a:rPr lang="en-US" altLang="zh-CN" sz="2000" i="1" dirty="0" err="1">
                <a:solidFill>
                  <a:srgbClr val="FF0000"/>
                </a:solidFill>
                <a:ea typeface="SimSun" pitchFamily="2" charset="-122"/>
              </a:rPr>
              <a:t>zipf</a:t>
            </a:r>
            <a:r>
              <a:rPr lang="en-US" altLang="zh-CN" sz="2000" dirty="0">
                <a:solidFill>
                  <a:srgbClr val="FF0000"/>
                </a:solidFill>
                <a:ea typeface="SimSun" pitchFamily="2" charset="-122"/>
              </a:rPr>
              <a:t> of 2.</a:t>
            </a:r>
            <a:endParaRPr lang="en-US" altLang="zh-CN" sz="2000" dirty="0">
              <a:solidFill>
                <a:srgbClr val="FF0000"/>
              </a:solidFill>
              <a:ea typeface="SimSun" pitchFamily="2" charset="-122"/>
            </a:endParaRPr>
          </a:p>
        </p:txBody>
      </p:sp>
    </p:spTree>
    <p:extLst>
      <p:ext uri="{BB962C8B-B14F-4D97-AF65-F5344CB8AC3E}">
        <p14:creationId xmlns:p14="http://schemas.microsoft.com/office/powerpoint/2010/main" val="206070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itchFamily="2" charset="-122"/>
              </a:rPr>
              <a:t>Fast </a:t>
            </a:r>
            <a:r>
              <a:rPr lang="en-US" altLang="zh-CN" dirty="0" smtClean="0">
                <a:ea typeface="SimSun" pitchFamily="2" charset="-122"/>
              </a:rPr>
              <a:t>High-Dimensional </a:t>
            </a:r>
            <a:r>
              <a:rPr lang="en-US" altLang="zh-CN" dirty="0">
                <a:ea typeface="SimSun" pitchFamily="2" charset="-122"/>
              </a:rPr>
              <a:t>OLAP with Minimal Cubing</a:t>
            </a:r>
            <a:endParaRPr lang="en-US" dirty="0"/>
          </a:p>
        </p:txBody>
      </p:sp>
      <p:sp>
        <p:nvSpPr>
          <p:cNvPr id="3" name="Content Placeholder 2"/>
          <p:cNvSpPr>
            <a:spLocks noGrp="1"/>
          </p:cNvSpPr>
          <p:nvPr>
            <p:ph idx="1"/>
          </p:nvPr>
        </p:nvSpPr>
        <p:spPr/>
        <p:txBody>
          <a:bodyPr>
            <a:normAutofit fontScale="92500" lnSpcReduction="20000"/>
          </a:bodyPr>
          <a:lstStyle/>
          <a:p>
            <a:r>
              <a:rPr lang="en-US" altLang="zh-CN" sz="2400" u="sng" dirty="0">
                <a:solidFill>
                  <a:srgbClr val="FF0000"/>
                </a:solidFill>
                <a:ea typeface="SimSun" pitchFamily="2" charset="-122"/>
              </a:rPr>
              <a:t>Observation</a:t>
            </a:r>
            <a:r>
              <a:rPr lang="en-US" altLang="zh-CN" sz="2400" dirty="0">
                <a:solidFill>
                  <a:srgbClr val="FF0000"/>
                </a:solidFill>
                <a:ea typeface="SimSun" pitchFamily="2" charset="-122"/>
              </a:rPr>
              <a:t>: </a:t>
            </a:r>
            <a:r>
              <a:rPr lang="en-US" altLang="zh-CN" sz="2400" dirty="0">
                <a:ea typeface="SimSun" pitchFamily="2" charset="-122"/>
              </a:rPr>
              <a:t>OLAP occurs only on a small subset of dimensions at a time</a:t>
            </a:r>
          </a:p>
          <a:p>
            <a:r>
              <a:rPr lang="en-US" altLang="zh-CN" sz="2400" u="sng" dirty="0">
                <a:solidFill>
                  <a:srgbClr val="FF0000"/>
                </a:solidFill>
                <a:ea typeface="SimSun" pitchFamily="2" charset="-122"/>
              </a:rPr>
              <a:t>Semi-Online Computational Model</a:t>
            </a:r>
            <a:endParaRPr lang="en-US" altLang="zh-CN" sz="2400" dirty="0">
              <a:solidFill>
                <a:srgbClr val="FF0000"/>
              </a:solidFill>
              <a:ea typeface="SimSun" pitchFamily="2" charset="-122"/>
            </a:endParaRPr>
          </a:p>
          <a:p>
            <a:pPr lvl="1"/>
            <a:r>
              <a:rPr lang="en-US" altLang="zh-CN" sz="2400" dirty="0">
                <a:ea typeface="SimSun" pitchFamily="2" charset="-122"/>
              </a:rPr>
              <a:t>Partition the set of dimensions into </a:t>
            </a:r>
            <a:r>
              <a:rPr lang="en-US" altLang="zh-CN" sz="2400" b="1" dirty="0">
                <a:ea typeface="SimSun" pitchFamily="2" charset="-122"/>
              </a:rPr>
              <a:t>shell fragments</a:t>
            </a:r>
            <a:endParaRPr lang="en-US" altLang="zh-CN" sz="2400" dirty="0">
              <a:ea typeface="SimSun" pitchFamily="2" charset="-122"/>
            </a:endParaRPr>
          </a:p>
          <a:p>
            <a:pPr lvl="1"/>
            <a:r>
              <a:rPr lang="en-US" altLang="zh-CN" sz="2400" dirty="0">
                <a:ea typeface="SimSun" pitchFamily="2" charset="-122"/>
              </a:rPr>
              <a:t>Compute data cubes for each shell fragment while retaining </a:t>
            </a:r>
            <a:r>
              <a:rPr lang="en-US" altLang="zh-CN" sz="2400" b="1" dirty="0">
                <a:ea typeface="SimSun" pitchFamily="2" charset="-122"/>
              </a:rPr>
              <a:t>inverted indices</a:t>
            </a:r>
            <a:r>
              <a:rPr lang="en-US" altLang="zh-CN" sz="2400" dirty="0">
                <a:ea typeface="SimSun" pitchFamily="2" charset="-122"/>
              </a:rPr>
              <a:t> or </a:t>
            </a:r>
            <a:r>
              <a:rPr lang="en-US" altLang="zh-CN" sz="2400" b="1" dirty="0">
                <a:ea typeface="SimSun" pitchFamily="2" charset="-122"/>
              </a:rPr>
              <a:t>value-list indices</a:t>
            </a:r>
            <a:endParaRPr lang="en-US" altLang="zh-CN" sz="2400" dirty="0">
              <a:ea typeface="SimSun" pitchFamily="2" charset="-122"/>
            </a:endParaRPr>
          </a:p>
          <a:p>
            <a:pPr lvl="1"/>
            <a:r>
              <a:rPr lang="en-US" altLang="zh-CN" sz="2400" dirty="0">
                <a:ea typeface="SimSun" pitchFamily="2" charset="-122"/>
              </a:rPr>
              <a:t>Given the pre-computed </a:t>
            </a:r>
            <a:r>
              <a:rPr lang="en-US" altLang="zh-CN" sz="2400" b="1" dirty="0">
                <a:ea typeface="SimSun" pitchFamily="2" charset="-122"/>
              </a:rPr>
              <a:t>fragment cubes</a:t>
            </a:r>
            <a:r>
              <a:rPr lang="en-US" altLang="zh-CN" sz="2400" dirty="0">
                <a:ea typeface="SimSun" pitchFamily="2" charset="-122"/>
              </a:rPr>
              <a:t>, dynamically compute cube cells of the high-dimensional data cube </a:t>
            </a:r>
            <a:r>
              <a:rPr lang="en-US" altLang="zh-CN" sz="2400" i="1" dirty="0">
                <a:ea typeface="SimSun" pitchFamily="2" charset="-122"/>
              </a:rPr>
              <a:t>online</a:t>
            </a:r>
          </a:p>
          <a:p>
            <a:pPr marL="533400" indent="-533400"/>
            <a:r>
              <a:rPr lang="en-US" altLang="zh-CN" sz="2400" dirty="0">
                <a:ea typeface="SimSun" pitchFamily="2" charset="-122"/>
              </a:rPr>
              <a:t>Major idea:  Tradeoff between the amount of pre-computation and the speed of online computation</a:t>
            </a:r>
          </a:p>
          <a:p>
            <a:pPr marL="809619" lvl="1" indent="-533400"/>
            <a:r>
              <a:rPr lang="en-US" altLang="zh-CN" sz="2400" dirty="0">
                <a:ea typeface="SimSun" pitchFamily="2" charset="-122"/>
              </a:rPr>
              <a:t>Reducing computing high-dimensional cube into </a:t>
            </a:r>
            <a:r>
              <a:rPr lang="en-US" altLang="zh-CN" sz="2400" dirty="0" err="1">
                <a:ea typeface="SimSun" pitchFamily="2" charset="-122"/>
              </a:rPr>
              <a:t>precomputing</a:t>
            </a:r>
            <a:r>
              <a:rPr lang="en-US" altLang="zh-CN" sz="2400" dirty="0">
                <a:ea typeface="SimSun" pitchFamily="2" charset="-122"/>
              </a:rPr>
              <a:t> a set of lower dimensional cubes</a:t>
            </a:r>
          </a:p>
          <a:p>
            <a:pPr marL="809619" lvl="1" indent="-533400"/>
            <a:r>
              <a:rPr lang="en-US" altLang="zh-CN" sz="2400" dirty="0">
                <a:ea typeface="SimSun" pitchFamily="2" charset="-122"/>
              </a:rPr>
              <a:t>Online re-construction of original high-dimensional space</a:t>
            </a:r>
          </a:p>
          <a:p>
            <a:pPr marL="809619" lvl="1" indent="-533400"/>
            <a:r>
              <a:rPr lang="en-US" altLang="zh-CN" sz="2400" dirty="0">
                <a:ea typeface="SimSun" pitchFamily="2" charset="-122"/>
              </a:rPr>
              <a:t>Lossless reduction</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17</a:t>
            </a:fld>
            <a:endParaRPr lang="en-US"/>
          </a:p>
        </p:txBody>
      </p:sp>
    </p:spTree>
    <p:extLst>
      <p:ext uri="{BB962C8B-B14F-4D97-AF65-F5344CB8AC3E}">
        <p14:creationId xmlns:p14="http://schemas.microsoft.com/office/powerpoint/2010/main" val="1785974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4"/>
          <p:cNvGraphicFramePr>
            <a:graphicFrameLocks noGrp="1"/>
          </p:cNvGraphicFramePr>
          <p:nvPr>
            <p:extLst>
              <p:ext uri="{D42A27DB-BD31-4B8C-83A1-F6EECF244321}">
                <p14:modId xmlns:p14="http://schemas.microsoft.com/office/powerpoint/2010/main" val="1153962344"/>
              </p:ext>
            </p:extLst>
          </p:nvPr>
        </p:nvGraphicFramePr>
        <p:xfrm>
          <a:off x="5372100" y="2149548"/>
          <a:ext cx="3538537" cy="4236544"/>
        </p:xfrm>
        <a:graphic>
          <a:graphicData uri="http://schemas.openxmlformats.org/drawingml/2006/table">
            <a:tbl>
              <a:tblPr/>
              <a:tblGrid>
                <a:gridCol w="1352970"/>
                <a:gridCol w="1457046"/>
                <a:gridCol w="728521"/>
              </a:tblGrid>
              <a:tr h="42709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latin typeface="+mn-lt"/>
                          <a:ea typeface="SimSun" pitchFamily="2" charset="-122"/>
                        </a:rPr>
                        <a:t>Attribute Value</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latin typeface="+mn-lt"/>
                          <a:ea typeface="SimSun" pitchFamily="2" charset="-122"/>
                        </a:rPr>
                        <a:t>TID List</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latin typeface="+mn-lt"/>
                          <a:ea typeface="SimSun" pitchFamily="2" charset="-122"/>
                        </a:rPr>
                        <a:t>List Size</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715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a1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1 2 3</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3</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27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a2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27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b1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1 4 5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3</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27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b2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2 3</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15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c1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1 2 3 4 5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5</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2727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d1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1 3 4 5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4</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27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d2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1</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27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e1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1 2</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158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e2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3 4 </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7275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e3</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1</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 name="Title 1"/>
          <p:cNvSpPr>
            <a:spLocks noGrp="1"/>
          </p:cNvSpPr>
          <p:nvPr>
            <p:ph type="title"/>
          </p:nvPr>
        </p:nvSpPr>
        <p:spPr/>
        <p:txBody>
          <a:bodyPr>
            <a:normAutofit fontScale="90000"/>
          </a:bodyPr>
          <a:lstStyle/>
          <a:p>
            <a:r>
              <a:rPr lang="en-US" altLang="zh-CN" dirty="0">
                <a:ea typeface="SimSun" pitchFamily="2" charset="-122"/>
              </a:rPr>
              <a:t>Computing a 5-D Cube with 2-Shell Fragments</a:t>
            </a:r>
            <a:endParaRPr lang="en-US" dirty="0"/>
          </a:p>
        </p:txBody>
      </p:sp>
      <p:sp>
        <p:nvSpPr>
          <p:cNvPr id="3" name="Content Placeholder 2"/>
          <p:cNvSpPr>
            <a:spLocks noGrp="1"/>
          </p:cNvSpPr>
          <p:nvPr>
            <p:ph idx="1"/>
          </p:nvPr>
        </p:nvSpPr>
        <p:spPr>
          <a:xfrm>
            <a:off x="457200" y="1600200"/>
            <a:ext cx="8229600" cy="5121275"/>
          </a:xfrm>
        </p:spPr>
        <p:txBody>
          <a:bodyPr>
            <a:normAutofit/>
          </a:bodyPr>
          <a:lstStyle/>
          <a:p>
            <a:pPr>
              <a:lnSpc>
                <a:spcPct val="90000"/>
              </a:lnSpc>
              <a:defRPr/>
            </a:pPr>
            <a:r>
              <a:rPr lang="en-US" altLang="zh-CN" sz="2400" dirty="0">
                <a:latin typeface="Corbel" charset="0"/>
                <a:ea typeface="Corbel" charset="0"/>
                <a:cs typeface="Corbel" charset="0"/>
              </a:rPr>
              <a:t>Example: Let the cube aggregation function be </a:t>
            </a:r>
            <a:r>
              <a:rPr lang="en-US" altLang="zh-CN" sz="2400" b="1" dirty="0">
                <a:latin typeface="Corbel" charset="0"/>
                <a:ea typeface="Corbel" charset="0"/>
                <a:cs typeface="Corbel" charset="0"/>
              </a:rPr>
              <a:t>count</a:t>
            </a:r>
            <a:endParaRPr lang="en-US" altLang="zh-CN" sz="2400" dirty="0">
              <a:latin typeface="Corbel" charset="0"/>
              <a:ea typeface="Corbel" charset="0"/>
              <a:cs typeface="Corbel" charset="0"/>
            </a:endParaRPr>
          </a:p>
          <a:p>
            <a:pPr>
              <a:lnSpc>
                <a:spcPct val="90000"/>
              </a:lnSpc>
              <a:defRPr/>
            </a:pPr>
            <a:endParaRPr lang="en-US" altLang="zh-CN" sz="2400" dirty="0">
              <a:latin typeface="Corbel" charset="0"/>
              <a:ea typeface="Corbel" charset="0"/>
              <a:cs typeface="Corbel" charset="0"/>
            </a:endParaRPr>
          </a:p>
          <a:p>
            <a:pPr>
              <a:lnSpc>
                <a:spcPct val="90000"/>
              </a:lnSpc>
              <a:defRPr/>
            </a:pPr>
            <a:endParaRPr lang="en-US" altLang="zh-CN" sz="2400" dirty="0">
              <a:latin typeface="Corbel" charset="0"/>
              <a:ea typeface="Corbel" charset="0"/>
              <a:cs typeface="Corbel" charset="0"/>
            </a:endParaRPr>
          </a:p>
          <a:p>
            <a:pPr>
              <a:lnSpc>
                <a:spcPct val="90000"/>
              </a:lnSpc>
              <a:defRPr/>
            </a:pPr>
            <a:endParaRPr lang="en-US" altLang="zh-CN" sz="2400" dirty="0">
              <a:latin typeface="Corbel" charset="0"/>
              <a:ea typeface="Corbel" charset="0"/>
              <a:cs typeface="Corbel" charset="0"/>
            </a:endParaRPr>
          </a:p>
          <a:p>
            <a:pPr>
              <a:lnSpc>
                <a:spcPct val="90000"/>
              </a:lnSpc>
              <a:defRPr/>
            </a:pPr>
            <a:endParaRPr lang="en-US" altLang="zh-CN" sz="2400" dirty="0">
              <a:latin typeface="Corbel" charset="0"/>
              <a:ea typeface="Corbel" charset="0"/>
              <a:cs typeface="Corbel" charset="0"/>
            </a:endParaRPr>
          </a:p>
          <a:p>
            <a:pPr>
              <a:lnSpc>
                <a:spcPct val="90000"/>
              </a:lnSpc>
              <a:defRPr/>
            </a:pPr>
            <a:endParaRPr lang="en-US" altLang="zh-CN" sz="2400" dirty="0">
              <a:latin typeface="Corbel" charset="0"/>
              <a:ea typeface="Corbel" charset="0"/>
              <a:cs typeface="Corbel" charset="0"/>
            </a:endParaRPr>
          </a:p>
          <a:p>
            <a:pPr marL="0" indent="0">
              <a:lnSpc>
                <a:spcPct val="90000"/>
              </a:lnSpc>
              <a:buNone/>
              <a:defRPr/>
            </a:pPr>
            <a:endParaRPr lang="en-US" altLang="zh-CN" sz="2400" dirty="0">
              <a:latin typeface="Corbel" charset="0"/>
              <a:ea typeface="Corbel" charset="0"/>
              <a:cs typeface="Corbel" charset="0"/>
            </a:endParaRPr>
          </a:p>
          <a:p>
            <a:pPr>
              <a:lnSpc>
                <a:spcPct val="90000"/>
              </a:lnSpc>
              <a:defRPr/>
            </a:pPr>
            <a:r>
              <a:rPr lang="en-US" altLang="zh-CN" sz="2400" dirty="0">
                <a:latin typeface="Corbel" charset="0"/>
                <a:ea typeface="Corbel" charset="0"/>
                <a:cs typeface="Corbel" charset="0"/>
              </a:rPr>
              <a:t>Divide the 5-D table </a:t>
            </a:r>
            <a:r>
              <a:rPr lang="en-US" altLang="zh-CN" sz="2400" dirty="0" smtClean="0">
                <a:latin typeface="Corbel" charset="0"/>
                <a:ea typeface="Corbel" charset="0"/>
                <a:cs typeface="Corbel" charset="0"/>
              </a:rPr>
              <a:t>into</a:t>
            </a:r>
          </a:p>
          <a:p>
            <a:pPr marL="0" indent="0">
              <a:lnSpc>
                <a:spcPct val="90000"/>
              </a:lnSpc>
              <a:buNone/>
              <a:defRPr/>
            </a:pPr>
            <a:r>
              <a:rPr lang="en-US" altLang="zh-CN" sz="2400" dirty="0">
                <a:latin typeface="Corbel" charset="0"/>
                <a:ea typeface="Corbel" charset="0"/>
                <a:cs typeface="Corbel" charset="0"/>
              </a:rPr>
              <a:t>	</a:t>
            </a:r>
            <a:r>
              <a:rPr lang="en-US" altLang="zh-CN" sz="2400" dirty="0" smtClean="0">
                <a:latin typeface="Corbel" charset="0"/>
                <a:ea typeface="Corbel" charset="0"/>
                <a:cs typeface="Corbel" charset="0"/>
              </a:rPr>
              <a:t>2 </a:t>
            </a:r>
            <a:r>
              <a:rPr lang="en-US" altLang="zh-CN" sz="2400" dirty="0">
                <a:latin typeface="Corbel" charset="0"/>
                <a:ea typeface="Corbel" charset="0"/>
                <a:cs typeface="Corbel" charset="0"/>
              </a:rPr>
              <a:t>shell fragments: </a:t>
            </a:r>
          </a:p>
          <a:p>
            <a:pPr lvl="1">
              <a:lnSpc>
                <a:spcPct val="90000"/>
              </a:lnSpc>
              <a:defRPr/>
            </a:pPr>
            <a:r>
              <a:rPr lang="en-US" altLang="zh-CN" sz="2400" dirty="0">
                <a:latin typeface="Corbel" charset="0"/>
                <a:ea typeface="Corbel" charset="0"/>
                <a:cs typeface="Corbel" charset="0"/>
              </a:rPr>
              <a:t>(A, B, C) and (D, E)</a:t>
            </a:r>
          </a:p>
          <a:p>
            <a:pPr>
              <a:lnSpc>
                <a:spcPct val="90000"/>
              </a:lnSpc>
              <a:defRPr/>
            </a:pPr>
            <a:r>
              <a:rPr lang="en-US" altLang="zh-CN" sz="2400" dirty="0">
                <a:latin typeface="Corbel" charset="0"/>
                <a:ea typeface="Corbel" charset="0"/>
                <a:cs typeface="Corbel" charset="0"/>
              </a:rPr>
              <a:t>Build traditional invert </a:t>
            </a:r>
            <a:r>
              <a:rPr lang="en-US" altLang="zh-CN" sz="2400" dirty="0" smtClean="0">
                <a:latin typeface="Corbel" charset="0"/>
                <a:ea typeface="Corbel" charset="0"/>
                <a:cs typeface="Corbel" charset="0"/>
              </a:rPr>
              <a:t>index</a:t>
            </a:r>
          </a:p>
          <a:p>
            <a:pPr marL="0" indent="0">
              <a:lnSpc>
                <a:spcPct val="90000"/>
              </a:lnSpc>
              <a:buNone/>
              <a:defRPr/>
            </a:pPr>
            <a:r>
              <a:rPr lang="en-US" altLang="zh-CN" sz="2400" dirty="0" smtClean="0">
                <a:latin typeface="Corbel" charset="0"/>
                <a:ea typeface="Corbel" charset="0"/>
                <a:cs typeface="Corbel" charset="0"/>
              </a:rPr>
              <a:t>	or </a:t>
            </a:r>
            <a:r>
              <a:rPr lang="en-US" altLang="zh-CN" sz="2400" dirty="0">
                <a:latin typeface="Corbel" charset="0"/>
                <a:ea typeface="Corbel" charset="0"/>
                <a:cs typeface="Corbel" charset="0"/>
              </a:rPr>
              <a:t>RID </a:t>
            </a:r>
            <a:r>
              <a:rPr lang="en-US" altLang="zh-CN" sz="2400" dirty="0" smtClean="0">
                <a:latin typeface="Corbel" charset="0"/>
                <a:ea typeface="Corbel" charset="0"/>
                <a:cs typeface="Corbel" charset="0"/>
              </a:rPr>
              <a:t>list</a:t>
            </a:r>
            <a:endParaRPr lang="en-US" altLang="zh-CN" sz="2400" dirty="0">
              <a:latin typeface="Corbel" charset="0"/>
              <a:ea typeface="Corbel" charset="0"/>
              <a:cs typeface="Corbel" charset="0"/>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18</a:t>
            </a:fld>
            <a:endParaRPr lang="en-US"/>
          </a:p>
        </p:txBody>
      </p:sp>
      <p:graphicFrame>
        <p:nvGraphicFramePr>
          <p:cNvPr id="5" name="Group 4"/>
          <p:cNvGraphicFramePr>
            <a:graphicFrameLocks noGrp="1"/>
          </p:cNvGraphicFramePr>
          <p:nvPr>
            <p:extLst>
              <p:ext uri="{D42A27DB-BD31-4B8C-83A1-F6EECF244321}">
                <p14:modId xmlns:p14="http://schemas.microsoft.com/office/powerpoint/2010/main" val="2065523707"/>
              </p:ext>
            </p:extLst>
          </p:nvPr>
        </p:nvGraphicFramePr>
        <p:xfrm>
          <a:off x="457200" y="2149548"/>
          <a:ext cx="4772026" cy="2194560"/>
        </p:xfrm>
        <a:graphic>
          <a:graphicData uri="http://schemas.openxmlformats.org/drawingml/2006/table">
            <a:tbl>
              <a:tblPr/>
              <a:tblGrid>
                <a:gridCol w="682766"/>
                <a:gridCol w="825956"/>
                <a:gridCol w="825956"/>
                <a:gridCol w="785436"/>
                <a:gridCol w="825956"/>
                <a:gridCol w="825956"/>
              </a:tblGrid>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1" u="none" strike="noStrike" cap="none" normalizeH="0" baseline="0" dirty="0" err="1" smtClean="0">
                          <a:ln>
                            <a:noFill/>
                          </a:ln>
                          <a:solidFill>
                            <a:schemeClr val="tx1"/>
                          </a:solidFill>
                          <a:effectLst/>
                          <a:latin typeface="+mn-lt"/>
                          <a:ea typeface="SimSun" pitchFamily="2" charset="-122"/>
                        </a:rPr>
                        <a:t>tid</a:t>
                      </a:r>
                      <a:endParaRPr kumimoji="0" lang="en-US" altLang="zh-CN" sz="1800" b="1" i="1" u="none" strike="noStrike" cap="none" normalizeH="0" baseline="0" dirty="0" smtClean="0">
                        <a:ln>
                          <a:noFill/>
                        </a:ln>
                        <a:solidFill>
                          <a:schemeClr val="tx1"/>
                        </a:solidFill>
                        <a:effectLst/>
                        <a:latin typeface="+mn-lt"/>
                        <a:ea typeface="SimSun" pitchFamily="2" charset="-122"/>
                      </a:endParaRPr>
                    </a:p>
                  </a:txBody>
                  <a:tcPr marL="121911" marR="1219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mn-lt"/>
                          <a:ea typeface="SimSun" pitchFamily="2" charset="-122"/>
                        </a:rPr>
                        <a:t>A</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mn-lt"/>
                          <a:ea typeface="SimSun" pitchFamily="2" charset="-122"/>
                        </a:rPr>
                        <a:t>B</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chemeClr val="tx1"/>
                          </a:solidFill>
                          <a:effectLst/>
                          <a:latin typeface="+mn-lt"/>
                          <a:ea typeface="SimSun" pitchFamily="2" charset="-122"/>
                        </a:rPr>
                        <a:t>C</a:t>
                      </a:r>
                    </a:p>
                  </a:txBody>
                  <a:tcPr marL="121911" marR="121911" horzOverflow="overflow">
                    <a:lnL w="12700" cap="flat" cmpd="sng" algn="ctr">
                      <a:solidFill>
                        <a:schemeClr val="tx1"/>
                      </a:solidFill>
                      <a:prstDash val="solid"/>
                      <a:miter lim="800000"/>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dirty="0" smtClean="0">
                          <a:ln>
                            <a:noFill/>
                          </a:ln>
                          <a:solidFill>
                            <a:schemeClr val="tx1"/>
                          </a:solidFill>
                          <a:effectLst/>
                          <a:latin typeface="+mn-lt"/>
                          <a:ea typeface="SimSun" pitchFamily="2" charset="-122"/>
                        </a:rPr>
                        <a:t>D</a:t>
                      </a:r>
                    </a:p>
                  </a:txBody>
                  <a:tcPr marL="121911" marR="121911"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1" i="0" u="none" strike="noStrike" cap="none" normalizeH="0" baseline="0" smtClean="0">
                          <a:ln>
                            <a:noFill/>
                          </a:ln>
                          <a:solidFill>
                            <a:schemeClr val="tx1"/>
                          </a:solidFill>
                          <a:effectLst/>
                          <a:latin typeface="+mn-lt"/>
                          <a:ea typeface="SimSun" pitchFamily="2" charset="-122"/>
                        </a:rPr>
                        <a:t>E</a:t>
                      </a:r>
                    </a:p>
                  </a:txBody>
                  <a:tcPr marL="121911" marR="1219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1</a:t>
                      </a:r>
                    </a:p>
                  </a:txBody>
                  <a:tcPr marL="121911" marR="1219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a1</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b1</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c1</a:t>
                      </a:r>
                    </a:p>
                  </a:txBody>
                  <a:tcPr marL="121911" marR="121911" horzOverflow="overflow">
                    <a:lnL w="12700" cap="flat" cmpd="sng" algn="ctr">
                      <a:solidFill>
                        <a:schemeClr val="tx1"/>
                      </a:solidFill>
                      <a:prstDash val="solid"/>
                      <a:miter lim="800000"/>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d1</a:t>
                      </a:r>
                    </a:p>
                  </a:txBody>
                  <a:tcPr marL="121911" marR="121911"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e1</a:t>
                      </a:r>
                    </a:p>
                  </a:txBody>
                  <a:tcPr marL="121911" marR="1219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2</a:t>
                      </a:r>
                    </a:p>
                  </a:txBody>
                  <a:tcPr marL="121911" marR="1219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a1</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b2</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c1</a:t>
                      </a:r>
                    </a:p>
                  </a:txBody>
                  <a:tcPr marL="121911" marR="121911" horzOverflow="overflow">
                    <a:lnL w="12700" cap="flat" cmpd="sng" algn="ctr">
                      <a:solidFill>
                        <a:schemeClr val="tx1"/>
                      </a:solidFill>
                      <a:prstDash val="solid"/>
                      <a:miter lim="800000"/>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d2</a:t>
                      </a:r>
                    </a:p>
                  </a:txBody>
                  <a:tcPr marL="121911" marR="121911"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e1</a:t>
                      </a:r>
                    </a:p>
                  </a:txBody>
                  <a:tcPr marL="121911" marR="1219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3</a:t>
                      </a:r>
                    </a:p>
                  </a:txBody>
                  <a:tcPr marL="121911" marR="1219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a1</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b2</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c1</a:t>
                      </a:r>
                    </a:p>
                  </a:txBody>
                  <a:tcPr marL="121911" marR="121911" horzOverflow="overflow">
                    <a:lnL w="12700" cap="flat" cmpd="sng" algn="ctr">
                      <a:solidFill>
                        <a:schemeClr val="tx1"/>
                      </a:solidFill>
                      <a:prstDash val="solid"/>
                      <a:miter lim="800000"/>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d1</a:t>
                      </a:r>
                    </a:p>
                  </a:txBody>
                  <a:tcPr marL="121911" marR="121911"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e2</a:t>
                      </a:r>
                    </a:p>
                  </a:txBody>
                  <a:tcPr marL="121911" marR="1219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smtClean="0">
                          <a:ln>
                            <a:noFill/>
                          </a:ln>
                          <a:solidFill>
                            <a:schemeClr val="tx1"/>
                          </a:solidFill>
                          <a:effectLst/>
                          <a:latin typeface="+mn-lt"/>
                          <a:ea typeface="SimSun" pitchFamily="2" charset="-122"/>
                        </a:rPr>
                        <a:t>4</a:t>
                      </a:r>
                    </a:p>
                  </a:txBody>
                  <a:tcPr marL="121911" marR="1219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a2</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b1</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c1</a:t>
                      </a:r>
                    </a:p>
                  </a:txBody>
                  <a:tcPr marL="121911" marR="121911" horzOverflow="overflow">
                    <a:lnL w="12700" cap="flat" cmpd="sng" algn="ctr">
                      <a:solidFill>
                        <a:schemeClr val="tx1"/>
                      </a:solidFill>
                      <a:prstDash val="solid"/>
                      <a:miter lim="800000"/>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d1</a:t>
                      </a:r>
                    </a:p>
                  </a:txBody>
                  <a:tcPr marL="121911" marR="121911"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e2</a:t>
                      </a:r>
                    </a:p>
                  </a:txBody>
                  <a:tcPr marL="121911" marR="1219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smtClean="0">
                          <a:ln>
                            <a:noFill/>
                          </a:ln>
                          <a:solidFill>
                            <a:schemeClr val="tx1"/>
                          </a:solidFill>
                          <a:effectLst/>
                          <a:latin typeface="+mn-lt"/>
                          <a:ea typeface="SimSun" pitchFamily="2" charset="-122"/>
                        </a:rPr>
                        <a:t>5</a:t>
                      </a:r>
                    </a:p>
                  </a:txBody>
                  <a:tcPr marL="121911" marR="1219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a2</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b1</a:t>
                      </a:r>
                    </a:p>
                  </a:txBody>
                  <a:tcPr marL="121911" marR="1219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c1</a:t>
                      </a:r>
                    </a:p>
                  </a:txBody>
                  <a:tcPr marL="121911" marR="121911" horzOverflow="overflow">
                    <a:lnL w="12700" cap="flat" cmpd="sng" algn="ctr">
                      <a:solidFill>
                        <a:schemeClr val="tx1"/>
                      </a:solidFill>
                      <a:prstDash val="solid"/>
                      <a:miter lim="800000"/>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smtClean="0">
                          <a:ln>
                            <a:noFill/>
                          </a:ln>
                          <a:solidFill>
                            <a:schemeClr val="tx1"/>
                          </a:solidFill>
                          <a:effectLst/>
                          <a:latin typeface="+mn-lt"/>
                          <a:ea typeface="SimSun" pitchFamily="2" charset="-122"/>
                        </a:rPr>
                        <a:t>d1</a:t>
                      </a:r>
                    </a:p>
                  </a:txBody>
                  <a:tcPr marL="121911" marR="121911" horzOverflow="overflow">
                    <a:lnL w="38100" cap="flat" cmpd="sng" algn="ctr">
                      <a:solidFill>
                        <a:srgbClr val="FF0000"/>
                      </a:solidFill>
                      <a:prstDash val="solid"/>
                      <a:round/>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800" b="0" i="0" u="none" strike="noStrike" cap="none" normalizeH="0" baseline="0" dirty="0" smtClean="0">
                          <a:ln>
                            <a:noFill/>
                          </a:ln>
                          <a:solidFill>
                            <a:schemeClr val="tx1"/>
                          </a:solidFill>
                          <a:effectLst/>
                          <a:latin typeface="+mn-lt"/>
                          <a:ea typeface="SimSun" pitchFamily="2" charset="-122"/>
                        </a:rPr>
                        <a:t>e3</a:t>
                      </a:r>
                    </a:p>
                  </a:txBody>
                  <a:tcPr marL="121911" marR="1219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498235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itchFamily="2" charset="-122"/>
              </a:rPr>
              <a:t>Shell Fragment Cubes: Ideas</a:t>
            </a:r>
            <a:endParaRPr lang="en-US" dirty="0"/>
          </a:p>
        </p:txBody>
      </p:sp>
      <p:sp>
        <p:nvSpPr>
          <p:cNvPr id="3" name="Content Placeholder 2"/>
          <p:cNvSpPr>
            <a:spLocks noGrp="1"/>
          </p:cNvSpPr>
          <p:nvPr>
            <p:ph idx="1"/>
          </p:nvPr>
        </p:nvSpPr>
        <p:spPr/>
        <p:txBody>
          <a:bodyPr>
            <a:normAutofit/>
          </a:bodyPr>
          <a:lstStyle/>
          <a:p>
            <a:r>
              <a:rPr lang="en-US" altLang="zh-CN" sz="2400" dirty="0">
                <a:latin typeface="Corbel" charset="0"/>
                <a:ea typeface="Corbel" charset="0"/>
                <a:cs typeface="Corbel" charset="0"/>
              </a:rPr>
              <a:t>Generalize the 1-D inverted indices to multi-dimensional ones in the data cube sense</a:t>
            </a:r>
          </a:p>
          <a:p>
            <a:r>
              <a:rPr lang="en-US" altLang="zh-CN" sz="2400" dirty="0">
                <a:latin typeface="Corbel" charset="0"/>
                <a:ea typeface="Corbel" charset="0"/>
                <a:cs typeface="Corbel" charset="0"/>
              </a:rPr>
              <a:t>Compute all cuboids for data cubes ABC and DE while retaining the inverted </a:t>
            </a:r>
            <a:r>
              <a:rPr lang="en-US" altLang="zh-CN" sz="2400" dirty="0" smtClean="0">
                <a:latin typeface="Corbel" charset="0"/>
                <a:ea typeface="Corbel" charset="0"/>
                <a:cs typeface="Corbel" charset="0"/>
              </a:rPr>
              <a:t>indices</a:t>
            </a:r>
            <a:endParaRPr lang="en-US" altLang="zh-CN" sz="2400" dirty="0">
              <a:latin typeface="Corbel" charset="0"/>
              <a:ea typeface="Corbel" charset="0"/>
              <a:cs typeface="Corbel" charset="0"/>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19</a:t>
            </a:fld>
            <a:endParaRPr lang="en-US"/>
          </a:p>
        </p:txBody>
      </p:sp>
      <p:graphicFrame>
        <p:nvGraphicFramePr>
          <p:cNvPr id="5" name="Group 4"/>
          <p:cNvGraphicFramePr>
            <a:graphicFrameLocks noGrp="1"/>
          </p:cNvGraphicFramePr>
          <p:nvPr>
            <p:extLst>
              <p:ext uri="{D42A27DB-BD31-4B8C-83A1-F6EECF244321}">
                <p14:modId xmlns:p14="http://schemas.microsoft.com/office/powerpoint/2010/main" val="899336146"/>
              </p:ext>
            </p:extLst>
          </p:nvPr>
        </p:nvGraphicFramePr>
        <p:xfrm>
          <a:off x="585787" y="3212767"/>
          <a:ext cx="3019425" cy="3322144"/>
        </p:xfrm>
        <a:graphic>
          <a:graphicData uri="http://schemas.openxmlformats.org/drawingml/2006/table">
            <a:tbl>
              <a:tblPr/>
              <a:tblGrid>
                <a:gridCol w="1225847"/>
                <a:gridCol w="885825"/>
                <a:gridCol w="907753"/>
              </a:tblGrid>
              <a:tr h="192702">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mn-lt"/>
                          <a:ea typeface="SimSun" pitchFamily="2" charset="-122"/>
                        </a:rPr>
                        <a:t>Attribute Value</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mn-lt"/>
                          <a:ea typeface="SimSun" pitchFamily="2" charset="-122"/>
                        </a:rPr>
                        <a:t>TID List</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200" b="0" i="0" u="none" strike="noStrike" cap="none" normalizeH="0" baseline="0" dirty="0" smtClean="0">
                          <a:ln>
                            <a:noFill/>
                          </a:ln>
                          <a:solidFill>
                            <a:schemeClr val="tx1"/>
                          </a:solidFill>
                          <a:effectLst/>
                          <a:latin typeface="+mn-lt"/>
                          <a:ea typeface="SimSun" pitchFamily="2" charset="-122"/>
                        </a:rPr>
                        <a:t>List Size</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1284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a1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1 2 3</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3</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84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a2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84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b1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1 4 5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3</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84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b2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2 3</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84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c1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1 2 3 4 5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5</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38100" cap="flat" cmpd="sng" algn="ctr">
                      <a:solidFill>
                        <a:schemeClr val="tx1"/>
                      </a:solidFill>
                      <a:prstDash val="solid"/>
                      <a:miter lim="800000"/>
                      <a:headEnd type="none" w="med" len="med"/>
                      <a:tailEnd type="none" w="med" len="med"/>
                    </a:lnB>
                    <a:lnTlToBr>
                      <a:noFill/>
                    </a:lnTlToBr>
                    <a:lnBlToTr>
                      <a:noFill/>
                    </a:lnBlToTr>
                    <a:noFill/>
                  </a:tcPr>
                </a:tc>
              </a:tr>
              <a:tr h="1284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d1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1 3 4 5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4</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381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84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d2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1</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84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e1</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1 2</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84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smtClean="0">
                          <a:ln>
                            <a:noFill/>
                          </a:ln>
                          <a:solidFill>
                            <a:schemeClr val="tx1"/>
                          </a:solidFill>
                          <a:effectLst/>
                          <a:latin typeface="+mn-lt"/>
                          <a:ea typeface="SimSun" pitchFamily="2" charset="-122"/>
                        </a:rPr>
                        <a:t>e2</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3 4 </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2</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284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400" b="0" i="0" u="none" strike="noStrike" cap="none" normalizeH="0" baseline="0" dirty="0" smtClean="0">
                          <a:ln>
                            <a:noFill/>
                          </a:ln>
                          <a:solidFill>
                            <a:schemeClr val="tx1"/>
                          </a:solidFill>
                          <a:effectLst/>
                          <a:latin typeface="+mn-lt"/>
                          <a:ea typeface="SimSun" pitchFamily="2" charset="-122"/>
                        </a:rPr>
                        <a:t>e3</a:t>
                      </a:r>
                    </a:p>
                  </a:txBody>
                  <a:tcPr marL="121920" marR="121920" marT="45712" marB="4571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smtClean="0">
                          <a:ln>
                            <a:noFill/>
                          </a:ln>
                          <a:solidFill>
                            <a:schemeClr val="tx1"/>
                          </a:solidFill>
                          <a:effectLst/>
                          <a:latin typeface="+mn-lt"/>
                          <a:ea typeface="SimSun" pitchFamily="2" charset="-122"/>
                        </a:rPr>
                        <a:t>5</a:t>
                      </a:r>
                    </a:p>
                  </a:txBody>
                  <a:tcPr marL="121920" marR="121920" marT="45712" marB="45712"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400" b="0" i="0" u="none" strike="noStrike" cap="none" normalizeH="0" baseline="0" dirty="0" smtClean="0">
                          <a:ln>
                            <a:noFill/>
                          </a:ln>
                          <a:solidFill>
                            <a:schemeClr val="tx1"/>
                          </a:solidFill>
                          <a:effectLst/>
                          <a:latin typeface="+mn-lt"/>
                          <a:ea typeface="SimSun" pitchFamily="2" charset="-122"/>
                        </a:rPr>
                        <a:t>1</a:t>
                      </a:r>
                    </a:p>
                  </a:txBody>
                  <a:tcPr marL="121920" marR="121920" marT="45712" marB="4571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82961144"/>
              </p:ext>
            </p:extLst>
          </p:nvPr>
        </p:nvGraphicFramePr>
        <p:xfrm>
          <a:off x="3905250" y="4986559"/>
          <a:ext cx="4309648" cy="1734916"/>
        </p:xfrm>
        <a:graphic>
          <a:graphicData uri="http://schemas.openxmlformats.org/drawingml/2006/table">
            <a:tbl>
              <a:tblPr firstRow="1" bandRow="1">
                <a:tableStyleId>{5A111915-BE36-4E01-A7E5-04B1672EAD32}</a:tableStyleId>
              </a:tblPr>
              <a:tblGrid>
                <a:gridCol w="799825"/>
                <a:gridCol w="1499669"/>
                <a:gridCol w="949791"/>
                <a:gridCol w="1060363"/>
              </a:tblGrid>
              <a:tr h="393796">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600" dirty="0" smtClean="0"/>
                        <a:t>Cell</a:t>
                      </a:r>
                      <a:endParaRPr lang="en-US" altLang="zh-CN" sz="1600" b="0" dirty="0" smtClean="0">
                        <a:solidFill>
                          <a:schemeClr val="tx1"/>
                        </a:solidFill>
                        <a:ea typeface="SimSun" pitchFamily="2" charset="-122"/>
                      </a:endParaRPr>
                    </a:p>
                  </a:txBody>
                  <a:tcPr/>
                </a:tc>
                <a:tc>
                  <a:txBody>
                    <a:bodyPr/>
                    <a:lstStyle/>
                    <a:p>
                      <a:pPr algn="ctr" eaLnBrk="1" hangingPunct="1">
                        <a:buFont typeface="Wingdings" pitchFamily="2" charset="2"/>
                        <a:buNone/>
                      </a:pPr>
                      <a:r>
                        <a:rPr lang="en-US" altLang="zh-CN" sz="1600" dirty="0" smtClean="0"/>
                        <a:t>Intersection</a:t>
                      </a:r>
                      <a:endParaRPr lang="en-US" altLang="zh-CN" sz="1600" b="0" dirty="0">
                        <a:solidFill>
                          <a:schemeClr val="tx1"/>
                        </a:solidFill>
                        <a:ea typeface="SimSun" pitchFamily="2" charset="-122"/>
                      </a:endParaRP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400" dirty="0" smtClean="0"/>
                        <a:t>TID List</a:t>
                      </a:r>
                      <a:endParaRPr lang="en-US" altLang="zh-CN" sz="1400" b="0" dirty="0" smtClean="0">
                        <a:solidFill>
                          <a:schemeClr val="tx1"/>
                        </a:solidFill>
                        <a:ea typeface="SimSun" pitchFamily="2" charset="-122"/>
                      </a:endParaRP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600" dirty="0" smtClean="0"/>
                        <a:t>List Size</a:t>
                      </a:r>
                      <a:endParaRPr lang="en-US" altLang="zh-CN" sz="1600" b="0" dirty="0" smtClean="0">
                        <a:solidFill>
                          <a:schemeClr val="tx1"/>
                        </a:solidFill>
                        <a:ea typeface="SimSun" pitchFamily="2" charset="-122"/>
                      </a:endParaRPr>
                    </a:p>
                  </a:txBody>
                  <a:tcPr/>
                </a:tc>
              </a:tr>
              <a:tr h="272472">
                <a:tc>
                  <a:txBody>
                    <a:bodyPr/>
                    <a:lstStyle/>
                    <a:p>
                      <a:pPr algn="ctr" eaLnBrk="1" hangingPunct="1">
                        <a:buFont typeface="Wingdings" pitchFamily="2" charset="2"/>
                        <a:buNone/>
                      </a:pPr>
                      <a:r>
                        <a:rPr lang="en-US" altLang="zh-CN" sz="1600" dirty="0" smtClean="0"/>
                        <a:t>a1</a:t>
                      </a:r>
                      <a:r>
                        <a:rPr lang="en-US" altLang="zh-CN" sz="1600" baseline="0" dirty="0" smtClean="0"/>
                        <a:t> </a:t>
                      </a:r>
                      <a:r>
                        <a:rPr lang="en-US" altLang="zh-CN" sz="1600" dirty="0" smtClean="0"/>
                        <a:t>b1</a:t>
                      </a:r>
                      <a:endParaRPr lang="en-US" altLang="zh-CN" sz="1600" b="0" dirty="0">
                        <a:latin typeface="+mn-lt"/>
                        <a:ea typeface="SimSun" pitchFamily="2" charset="-122"/>
                      </a:endParaRPr>
                    </a:p>
                  </a:txBody>
                  <a:tcPr/>
                </a:tc>
                <a:tc>
                  <a:txBody>
                    <a:bodyPr/>
                    <a:lstStyle/>
                    <a:p>
                      <a:pPr algn="ctr" eaLnBrk="1" hangingPunct="1">
                        <a:buFont typeface="Wingdings" pitchFamily="2" charset="2"/>
                        <a:buNone/>
                      </a:pPr>
                      <a:r>
                        <a:rPr lang="zh-CN" altLang="en-US" sz="1600" dirty="0" smtClean="0"/>
                        <a:t>1 2 3 ∩ 1 4 5</a:t>
                      </a:r>
                      <a:endParaRPr lang="zh-CN" altLang="en-US" sz="1600" b="0" dirty="0">
                        <a:ea typeface="SimSun" pitchFamily="2" charset="-122"/>
                      </a:endParaRP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1600" dirty="0" smtClean="0"/>
                        <a:t>1</a:t>
                      </a:r>
                      <a:endParaRPr lang="zh-CN" altLang="en-US" sz="1600" b="0" dirty="0" smtClean="0">
                        <a:ea typeface="SimSun" pitchFamily="2" charset="-122"/>
                      </a:endParaRPr>
                    </a:p>
                  </a:txBody>
                  <a:tcPr/>
                </a:tc>
                <a:tc>
                  <a:txBody>
                    <a:bodyPr/>
                    <a:lstStyle/>
                    <a:p>
                      <a:pPr algn="ctr"/>
                      <a:r>
                        <a:rPr lang="en-US" sz="1600" dirty="0" smtClean="0"/>
                        <a:t>1</a:t>
                      </a:r>
                      <a:endParaRPr lang="en-US" sz="1600" b="0" dirty="0"/>
                    </a:p>
                  </a:txBody>
                  <a:tcPr/>
                </a:tc>
              </a:tr>
              <a:tr h="272472">
                <a:tc>
                  <a:txBody>
                    <a:bodyPr/>
                    <a:lstStyle/>
                    <a:p>
                      <a:pPr algn="ctr"/>
                      <a:r>
                        <a:rPr lang="en-US" sz="1600" dirty="0" smtClean="0"/>
                        <a:t>a1 b2</a:t>
                      </a:r>
                      <a:endParaRPr lang="en-US" sz="1600" b="0" dirty="0"/>
                    </a:p>
                  </a:txBody>
                  <a:tcPr/>
                </a:tc>
                <a:tc>
                  <a:txBody>
                    <a:bodyPr/>
                    <a:lstStyle/>
                    <a:p>
                      <a:pPr algn="ctr" eaLnBrk="1" hangingPunct="1">
                        <a:buFont typeface="Wingdings" pitchFamily="2" charset="2"/>
                        <a:buNone/>
                      </a:pPr>
                      <a:r>
                        <a:rPr lang="zh-CN" altLang="en-US" sz="1600" dirty="0" smtClean="0"/>
                        <a:t>1 2 3 ∩ 2 3</a:t>
                      </a:r>
                      <a:endParaRPr lang="zh-CN" altLang="en-US" sz="1600" b="0" dirty="0">
                        <a:ea typeface="SimSun" pitchFamily="2" charset="-122"/>
                      </a:endParaRPr>
                    </a:p>
                  </a:txBody>
                  <a:tcPr/>
                </a:tc>
                <a:tc>
                  <a:txBody>
                    <a:bodyPr/>
                    <a:lstStyle/>
                    <a:p>
                      <a:pPr algn="ctr"/>
                      <a:r>
                        <a:rPr lang="en-US" sz="1600" dirty="0" smtClean="0"/>
                        <a:t>2 3</a:t>
                      </a:r>
                      <a:endParaRPr lang="en-US" sz="1600" b="0" dirty="0"/>
                    </a:p>
                  </a:txBody>
                  <a:tcPr/>
                </a:tc>
                <a:tc>
                  <a:txBody>
                    <a:bodyPr/>
                    <a:lstStyle/>
                    <a:p>
                      <a:pPr algn="ctr"/>
                      <a:r>
                        <a:rPr lang="en-US" sz="1600" dirty="0" smtClean="0"/>
                        <a:t>2</a:t>
                      </a:r>
                      <a:endParaRPr lang="en-US" sz="1600" b="0" dirty="0"/>
                    </a:p>
                  </a:txBody>
                  <a:tcPr/>
                </a:tc>
              </a:tr>
              <a:tr h="272472">
                <a:tc>
                  <a:txBody>
                    <a:bodyPr/>
                    <a:lstStyle/>
                    <a:p>
                      <a:pPr algn="ctr"/>
                      <a:r>
                        <a:rPr lang="en-US" sz="1600" dirty="0" smtClean="0"/>
                        <a:t>a2 b1</a:t>
                      </a:r>
                      <a:endParaRPr lang="en-US" sz="1600" b="0"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1600" dirty="0" smtClean="0"/>
                        <a:t>4 5 ∩ 1 4 5</a:t>
                      </a:r>
                      <a:endParaRPr lang="zh-CN" altLang="en-US" sz="1600" b="0" dirty="0" smtClean="0">
                        <a:ea typeface="SimSun" pitchFamily="2" charset="-122"/>
                      </a:endParaRPr>
                    </a:p>
                  </a:txBody>
                  <a:tcPr/>
                </a:tc>
                <a:tc>
                  <a:txBody>
                    <a:bodyPr/>
                    <a:lstStyle/>
                    <a:p>
                      <a:pPr algn="ctr"/>
                      <a:r>
                        <a:rPr lang="en-US" sz="1600" dirty="0" smtClean="0"/>
                        <a:t>4 5</a:t>
                      </a:r>
                      <a:endParaRPr lang="en-US" sz="1600" b="0" dirty="0"/>
                    </a:p>
                  </a:txBody>
                  <a:tcPr/>
                </a:tc>
                <a:tc>
                  <a:txBody>
                    <a:bodyPr/>
                    <a:lstStyle/>
                    <a:p>
                      <a:pPr algn="ctr"/>
                      <a:r>
                        <a:rPr lang="en-US" sz="1600" dirty="0" smtClean="0"/>
                        <a:t>2</a:t>
                      </a:r>
                      <a:endParaRPr lang="en-US" sz="1600" b="0" dirty="0"/>
                    </a:p>
                  </a:txBody>
                  <a:tcPr/>
                </a:tc>
              </a:tr>
              <a:tr h="272472">
                <a:tc>
                  <a:txBody>
                    <a:bodyPr/>
                    <a:lstStyle/>
                    <a:p>
                      <a:pPr algn="ctr"/>
                      <a:r>
                        <a:rPr lang="en-US" sz="1600" dirty="0" smtClean="0"/>
                        <a:t>a2 b2</a:t>
                      </a:r>
                      <a:endParaRPr lang="en-US" sz="1600" b="0" dirty="0"/>
                    </a:p>
                  </a:txBody>
                  <a:tcPr/>
                </a:tc>
                <a:tc>
                  <a:txBody>
                    <a:bodyPr/>
                    <a:lstStyle/>
                    <a:p>
                      <a:pPr algn="ctr" eaLnBrk="1" hangingPunct="1">
                        <a:buFont typeface="Wingdings" pitchFamily="2" charset="2"/>
                        <a:buNone/>
                      </a:pPr>
                      <a:r>
                        <a:rPr lang="zh-CN" altLang="en-US" sz="1600" dirty="0" smtClean="0"/>
                        <a:t>  4 5 ∩  2 3</a:t>
                      </a:r>
                      <a:endParaRPr lang="zh-CN" altLang="en-US" sz="1600" b="0" dirty="0">
                        <a:ea typeface="SimSun" pitchFamily="2" charset="-122"/>
                      </a:endParaRPr>
                    </a:p>
                  </a:txBody>
                  <a:tcPr/>
                </a:tc>
                <a:tc>
                  <a:txBody>
                    <a:bodyPr/>
                    <a:lstStyle/>
                    <a:p>
                      <a:pPr algn="ctr"/>
                      <a:r>
                        <a:rPr lang="el-GR" sz="1600" dirty="0" smtClean="0"/>
                        <a:t>φ</a:t>
                      </a:r>
                      <a:endParaRPr lang="en-US" sz="1600" b="0" dirty="0"/>
                    </a:p>
                  </a:txBody>
                  <a:tcPr/>
                </a:tc>
                <a:tc>
                  <a:txBody>
                    <a:bodyPr/>
                    <a:lstStyle/>
                    <a:p>
                      <a:pPr algn="ctr"/>
                      <a:r>
                        <a:rPr lang="en-US" sz="1600" dirty="0" smtClean="0"/>
                        <a:t>0</a:t>
                      </a:r>
                      <a:endParaRPr lang="en-US" sz="1600" b="0" dirty="0"/>
                    </a:p>
                  </a:txBody>
                  <a:tcPr/>
                </a:tc>
              </a:tr>
            </a:tbl>
          </a:graphicData>
        </a:graphic>
      </p:graphicFrame>
      <p:graphicFrame>
        <p:nvGraphicFramePr>
          <p:cNvPr id="8" name="Group 2052"/>
          <p:cNvGraphicFramePr>
            <a:graphicFrameLocks noGrp="1"/>
          </p:cNvGraphicFramePr>
          <p:nvPr>
            <p:extLst>
              <p:ext uri="{D42A27DB-BD31-4B8C-83A1-F6EECF244321}">
                <p14:modId xmlns:p14="http://schemas.microsoft.com/office/powerpoint/2010/main" val="13800694"/>
              </p:ext>
            </p:extLst>
          </p:nvPr>
        </p:nvGraphicFramePr>
        <p:xfrm>
          <a:off x="5162448" y="2859786"/>
          <a:ext cx="2062264" cy="2011680"/>
        </p:xfrm>
        <a:graphic>
          <a:graphicData uri="http://schemas.openxmlformats.org/drawingml/2006/table">
            <a:tbl>
              <a:tblPr/>
              <a:tblGrid>
                <a:gridCol w="505838"/>
                <a:gridCol w="817124"/>
                <a:gridCol w="739302"/>
              </a:tblGrid>
              <a:tr h="1782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err="1" smtClean="0">
                          <a:ln>
                            <a:noFill/>
                          </a:ln>
                          <a:solidFill>
                            <a:schemeClr val="tx1"/>
                          </a:solidFill>
                          <a:effectLst/>
                          <a:latin typeface="+mn-lt"/>
                          <a:ea typeface="SimSun" pitchFamily="2" charset="-122"/>
                        </a:rPr>
                        <a:t>tid</a:t>
                      </a:r>
                      <a:endParaRPr kumimoji="0" lang="en-US" altLang="zh-CN" sz="1600" b="0" i="0" u="none" strike="noStrike" cap="none" normalizeH="0" baseline="0" dirty="0" smtClean="0">
                        <a:ln>
                          <a:noFill/>
                        </a:ln>
                        <a:solidFill>
                          <a:schemeClr val="tx1"/>
                        </a:solidFill>
                        <a:effectLst/>
                        <a:latin typeface="+mn-lt"/>
                        <a:ea typeface="SimSun" pitchFamily="2" charset="-122"/>
                      </a:endParaRP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dirty="0" smtClean="0">
                          <a:ln>
                            <a:noFill/>
                          </a:ln>
                          <a:solidFill>
                            <a:schemeClr val="tx1"/>
                          </a:solidFill>
                          <a:effectLst/>
                          <a:latin typeface="+mn-lt"/>
                          <a:ea typeface="SimSun" pitchFamily="2" charset="-122"/>
                        </a:rPr>
                        <a:t>count</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0" i="0" u="none" strike="noStrike" cap="none" normalizeH="0" baseline="0" smtClean="0">
                          <a:ln>
                            <a:noFill/>
                          </a:ln>
                          <a:solidFill>
                            <a:schemeClr val="tx1"/>
                          </a:solidFill>
                          <a:effectLst/>
                          <a:latin typeface="+mn-lt"/>
                          <a:ea typeface="SimSun" pitchFamily="2" charset="-122"/>
                        </a:rPr>
                        <a:t>sum</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82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mn-lt"/>
                          <a:ea typeface="SimSun" pitchFamily="2" charset="-122"/>
                        </a:rPr>
                        <a:t>1</a:t>
                      </a: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mn-lt"/>
                          <a:ea typeface="SimSun" pitchFamily="2" charset="-122"/>
                        </a:rPr>
                        <a:t>5</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mn-lt"/>
                          <a:ea typeface="SimSun" pitchFamily="2" charset="-122"/>
                        </a:rPr>
                        <a:t>70</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82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mn-lt"/>
                          <a:ea typeface="SimSun" pitchFamily="2" charset="-122"/>
                        </a:rPr>
                        <a:t>2</a:t>
                      </a: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mn-lt"/>
                          <a:ea typeface="SimSun" pitchFamily="2" charset="-122"/>
                        </a:rPr>
                        <a:t>3</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mn-lt"/>
                          <a:ea typeface="SimSun" pitchFamily="2" charset="-122"/>
                        </a:rPr>
                        <a:t>10</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82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mn-lt"/>
                          <a:ea typeface="SimSun" pitchFamily="2" charset="-122"/>
                        </a:rPr>
                        <a:t>3</a:t>
                      </a: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mn-lt"/>
                          <a:ea typeface="SimSun" pitchFamily="2" charset="-122"/>
                        </a:rPr>
                        <a:t>8</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mn-lt"/>
                          <a:ea typeface="SimSun" pitchFamily="2" charset="-122"/>
                        </a:rPr>
                        <a:t>20</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82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mn-lt"/>
                          <a:ea typeface="SimSun" pitchFamily="2" charset="-122"/>
                        </a:rPr>
                        <a:t>4</a:t>
                      </a: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mn-lt"/>
                          <a:ea typeface="SimSun" pitchFamily="2" charset="-122"/>
                        </a:rPr>
                        <a:t>5</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mn-lt"/>
                          <a:ea typeface="SimSun" pitchFamily="2" charset="-122"/>
                        </a:rPr>
                        <a:t>40</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7824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mn-lt"/>
                          <a:ea typeface="SimSun" pitchFamily="2" charset="-122"/>
                        </a:rPr>
                        <a:t>5</a:t>
                      </a:r>
                    </a:p>
                  </a:txBody>
                  <a:tcPr marL="121920" marR="12192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smtClean="0">
                          <a:ln>
                            <a:noFill/>
                          </a:ln>
                          <a:solidFill>
                            <a:schemeClr val="tx1"/>
                          </a:solidFill>
                          <a:effectLst/>
                          <a:latin typeface="+mn-lt"/>
                          <a:ea typeface="SimSun" pitchFamily="2" charset="-122"/>
                        </a:rPr>
                        <a:t>2</a:t>
                      </a:r>
                    </a:p>
                  </a:txBody>
                  <a:tcPr marL="121920" marR="12192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600" b="0" i="0" u="none" strike="noStrike" cap="none" normalizeH="0" baseline="0" dirty="0" smtClean="0">
                          <a:ln>
                            <a:noFill/>
                          </a:ln>
                          <a:solidFill>
                            <a:schemeClr val="tx1"/>
                          </a:solidFill>
                          <a:effectLst/>
                          <a:latin typeface="+mn-lt"/>
                          <a:ea typeface="SimSun" pitchFamily="2" charset="-122"/>
                        </a:rPr>
                        <a:t>30</a:t>
                      </a:r>
                    </a:p>
                  </a:txBody>
                  <a:tcPr marL="121920" marR="12192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2509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Cube Technology</a:t>
            </a:r>
            <a:endParaRPr lang="en-US" dirty="0"/>
          </a:p>
        </p:txBody>
      </p:sp>
      <p:sp>
        <p:nvSpPr>
          <p:cNvPr id="3" name="Content Placeholder 2"/>
          <p:cNvSpPr>
            <a:spLocks noGrp="1"/>
          </p:cNvSpPr>
          <p:nvPr>
            <p:ph idx="1"/>
          </p:nvPr>
        </p:nvSpPr>
        <p:spPr/>
        <p:txBody>
          <a:bodyPr>
            <a:normAutofit/>
          </a:bodyPr>
          <a:lstStyle/>
          <a:p>
            <a:r>
              <a:rPr lang="en-US" b="1" dirty="0" smtClean="0"/>
              <a:t>Data Cube Computation: Basic Concepts</a:t>
            </a:r>
          </a:p>
          <a:p>
            <a:r>
              <a:rPr lang="en-US" dirty="0"/>
              <a:t>Data Cube </a:t>
            </a:r>
            <a:r>
              <a:rPr lang="en-US" dirty="0" smtClean="0"/>
              <a:t>Computation Methods</a:t>
            </a:r>
          </a:p>
          <a:p>
            <a:r>
              <a:rPr lang="en-US" altLang="zh-CN" dirty="0" smtClean="0">
                <a:ea typeface="SimSun" pitchFamily="2" charset="-122"/>
              </a:rPr>
              <a:t>Multidimensional </a:t>
            </a:r>
            <a:r>
              <a:rPr lang="en-US" altLang="zh-CN" dirty="0">
                <a:ea typeface="SimSun" pitchFamily="2" charset="-122"/>
              </a:rPr>
              <a:t>Data Analysis in Cube </a:t>
            </a:r>
            <a:r>
              <a:rPr lang="en-US" altLang="zh-CN" dirty="0" smtClean="0">
                <a:ea typeface="SimSun" pitchFamily="2" charset="-122"/>
              </a:rPr>
              <a:t>Space</a:t>
            </a:r>
            <a:endParaRPr lang="en-US" altLang="zh-CN" dirty="0">
              <a:ea typeface="SimSun"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2</a:t>
            </a:fld>
            <a:endParaRPr lang="en-US"/>
          </a:p>
        </p:txBody>
      </p:sp>
    </p:spTree>
    <p:extLst>
      <p:ext uri="{BB962C8B-B14F-4D97-AF65-F5344CB8AC3E}">
        <p14:creationId xmlns:p14="http://schemas.microsoft.com/office/powerpoint/2010/main" val="1398621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1094093"/>
              </p:ext>
            </p:extLst>
          </p:nvPr>
        </p:nvGraphicFramePr>
        <p:xfrm>
          <a:off x="3834227" y="5045075"/>
          <a:ext cx="4309648" cy="1676400"/>
        </p:xfrm>
        <a:graphic>
          <a:graphicData uri="http://schemas.openxmlformats.org/drawingml/2006/table">
            <a:tbl>
              <a:tblPr firstRow="1" bandRow="1">
                <a:tableStyleId>{5A111915-BE36-4E01-A7E5-04B1672EAD32}</a:tableStyleId>
              </a:tblPr>
              <a:tblGrid>
                <a:gridCol w="799825"/>
                <a:gridCol w="1499669"/>
                <a:gridCol w="949791"/>
                <a:gridCol w="1060363"/>
              </a:tblGrid>
              <a:tr h="0">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600" dirty="0" smtClean="0"/>
                        <a:t>Cell</a:t>
                      </a:r>
                      <a:endParaRPr lang="en-US" altLang="zh-CN" sz="1600" b="0" dirty="0" smtClean="0">
                        <a:solidFill>
                          <a:schemeClr val="tx1"/>
                        </a:solidFill>
                        <a:ea typeface="SimSun" pitchFamily="2" charset="-122"/>
                      </a:endParaRPr>
                    </a:p>
                  </a:txBody>
                  <a:tcPr/>
                </a:tc>
                <a:tc>
                  <a:txBody>
                    <a:bodyPr/>
                    <a:lstStyle/>
                    <a:p>
                      <a:pPr algn="ctr" eaLnBrk="1" hangingPunct="1">
                        <a:buFont typeface="Wingdings" pitchFamily="2" charset="2"/>
                        <a:buNone/>
                      </a:pPr>
                      <a:r>
                        <a:rPr lang="en-US" altLang="zh-CN" sz="1600" dirty="0" smtClean="0"/>
                        <a:t>Intersection</a:t>
                      </a:r>
                      <a:endParaRPr lang="en-US" altLang="zh-CN" sz="1600" b="0" dirty="0">
                        <a:solidFill>
                          <a:schemeClr val="tx1"/>
                        </a:solidFill>
                        <a:ea typeface="SimSun" pitchFamily="2" charset="-122"/>
                      </a:endParaRP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400" dirty="0" smtClean="0"/>
                        <a:t>TID List</a:t>
                      </a:r>
                      <a:endParaRPr lang="en-US" altLang="zh-CN" sz="1400" b="0" dirty="0" smtClean="0">
                        <a:solidFill>
                          <a:schemeClr val="tx1"/>
                        </a:solidFill>
                        <a:ea typeface="SimSun" pitchFamily="2" charset="-122"/>
                      </a:endParaRP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sz="1600" dirty="0" smtClean="0"/>
                        <a:t>List Size</a:t>
                      </a:r>
                      <a:endParaRPr lang="en-US" altLang="zh-CN" sz="1600" b="0" dirty="0" smtClean="0">
                        <a:solidFill>
                          <a:schemeClr val="tx1"/>
                        </a:solidFill>
                        <a:ea typeface="SimSun" pitchFamily="2" charset="-122"/>
                      </a:endParaRPr>
                    </a:p>
                  </a:txBody>
                  <a:tcPr/>
                </a:tc>
              </a:tr>
              <a:tr h="0">
                <a:tc>
                  <a:txBody>
                    <a:bodyPr/>
                    <a:lstStyle/>
                    <a:p>
                      <a:pPr algn="ctr" eaLnBrk="1" hangingPunct="1">
                        <a:buFont typeface="Wingdings" pitchFamily="2" charset="2"/>
                        <a:buNone/>
                      </a:pPr>
                      <a:r>
                        <a:rPr lang="en-US" altLang="zh-CN" sz="1600" dirty="0" smtClean="0"/>
                        <a:t>a1</a:t>
                      </a:r>
                      <a:r>
                        <a:rPr lang="en-US" altLang="zh-CN" sz="1600" baseline="0" dirty="0" smtClean="0"/>
                        <a:t> </a:t>
                      </a:r>
                      <a:r>
                        <a:rPr lang="en-US" altLang="zh-CN" sz="1600" dirty="0" smtClean="0"/>
                        <a:t>b1</a:t>
                      </a:r>
                      <a:endParaRPr lang="en-US" altLang="zh-CN" sz="1600" b="0" dirty="0">
                        <a:latin typeface="+mn-lt"/>
                        <a:ea typeface="SimSun" pitchFamily="2" charset="-122"/>
                      </a:endParaRPr>
                    </a:p>
                  </a:txBody>
                  <a:tcPr/>
                </a:tc>
                <a:tc>
                  <a:txBody>
                    <a:bodyPr/>
                    <a:lstStyle/>
                    <a:p>
                      <a:pPr algn="ctr" eaLnBrk="1" hangingPunct="1">
                        <a:buFont typeface="Wingdings" pitchFamily="2" charset="2"/>
                        <a:buNone/>
                      </a:pPr>
                      <a:r>
                        <a:rPr lang="zh-CN" altLang="en-US" sz="1600" dirty="0" smtClean="0"/>
                        <a:t>1 2 3 ∩ 1 4 5</a:t>
                      </a:r>
                      <a:endParaRPr lang="zh-CN" altLang="en-US" sz="1600" b="0" dirty="0">
                        <a:ea typeface="SimSun" pitchFamily="2" charset="-122"/>
                      </a:endParaRPr>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1600" dirty="0" smtClean="0"/>
                        <a:t>1</a:t>
                      </a:r>
                      <a:endParaRPr lang="zh-CN" altLang="en-US" sz="1600" b="0" dirty="0" smtClean="0">
                        <a:ea typeface="SimSun" pitchFamily="2" charset="-122"/>
                      </a:endParaRPr>
                    </a:p>
                  </a:txBody>
                  <a:tcPr/>
                </a:tc>
                <a:tc>
                  <a:txBody>
                    <a:bodyPr/>
                    <a:lstStyle/>
                    <a:p>
                      <a:pPr algn="ctr"/>
                      <a:r>
                        <a:rPr lang="en-US" sz="1600" dirty="0" smtClean="0"/>
                        <a:t>1</a:t>
                      </a:r>
                      <a:endParaRPr lang="en-US" sz="1600" b="0" dirty="0"/>
                    </a:p>
                  </a:txBody>
                  <a:tcPr/>
                </a:tc>
              </a:tr>
              <a:tr h="0">
                <a:tc>
                  <a:txBody>
                    <a:bodyPr/>
                    <a:lstStyle/>
                    <a:p>
                      <a:pPr algn="ctr"/>
                      <a:r>
                        <a:rPr lang="en-US" sz="1600" dirty="0" smtClean="0"/>
                        <a:t>a1 b2</a:t>
                      </a:r>
                      <a:endParaRPr lang="en-US" sz="1600" b="0" dirty="0"/>
                    </a:p>
                  </a:txBody>
                  <a:tcPr/>
                </a:tc>
                <a:tc>
                  <a:txBody>
                    <a:bodyPr/>
                    <a:lstStyle/>
                    <a:p>
                      <a:pPr algn="ctr" eaLnBrk="1" hangingPunct="1">
                        <a:buFont typeface="Wingdings" pitchFamily="2" charset="2"/>
                        <a:buNone/>
                      </a:pPr>
                      <a:r>
                        <a:rPr lang="zh-CN" altLang="en-US" sz="1600" dirty="0" smtClean="0"/>
                        <a:t>1 2 3 ∩ 2 3</a:t>
                      </a:r>
                      <a:endParaRPr lang="zh-CN" altLang="en-US" sz="1600" b="0" dirty="0">
                        <a:ea typeface="SimSun" pitchFamily="2" charset="-122"/>
                      </a:endParaRPr>
                    </a:p>
                  </a:txBody>
                  <a:tcPr/>
                </a:tc>
                <a:tc>
                  <a:txBody>
                    <a:bodyPr/>
                    <a:lstStyle/>
                    <a:p>
                      <a:pPr algn="ctr"/>
                      <a:r>
                        <a:rPr lang="en-US" sz="1600" dirty="0" smtClean="0"/>
                        <a:t>2 3</a:t>
                      </a:r>
                      <a:endParaRPr lang="en-US" sz="1600" b="0" dirty="0"/>
                    </a:p>
                  </a:txBody>
                  <a:tcPr/>
                </a:tc>
                <a:tc>
                  <a:txBody>
                    <a:bodyPr/>
                    <a:lstStyle/>
                    <a:p>
                      <a:pPr algn="ctr"/>
                      <a:r>
                        <a:rPr lang="en-US" sz="1600" dirty="0" smtClean="0"/>
                        <a:t>2</a:t>
                      </a:r>
                      <a:endParaRPr lang="en-US" sz="1600" b="0" dirty="0"/>
                    </a:p>
                  </a:txBody>
                  <a:tcPr/>
                </a:tc>
              </a:tr>
              <a:tr h="0">
                <a:tc>
                  <a:txBody>
                    <a:bodyPr/>
                    <a:lstStyle/>
                    <a:p>
                      <a:pPr algn="ctr"/>
                      <a:r>
                        <a:rPr lang="en-US" sz="1600" dirty="0" smtClean="0"/>
                        <a:t>a2 b1</a:t>
                      </a:r>
                      <a:endParaRPr lang="en-US" sz="1600" b="0" dirty="0"/>
                    </a:p>
                  </a:txBody>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lang="zh-CN" altLang="en-US" sz="1600" dirty="0" smtClean="0"/>
                        <a:t>4 5 ∩ 1 4 5</a:t>
                      </a:r>
                      <a:endParaRPr lang="zh-CN" altLang="en-US" sz="1600" b="0" dirty="0" smtClean="0">
                        <a:ea typeface="SimSun" pitchFamily="2" charset="-122"/>
                      </a:endParaRPr>
                    </a:p>
                  </a:txBody>
                  <a:tcPr/>
                </a:tc>
                <a:tc>
                  <a:txBody>
                    <a:bodyPr/>
                    <a:lstStyle/>
                    <a:p>
                      <a:pPr algn="ctr"/>
                      <a:r>
                        <a:rPr lang="en-US" sz="1600" dirty="0" smtClean="0"/>
                        <a:t>4 5</a:t>
                      </a:r>
                      <a:endParaRPr lang="en-US" sz="1600" b="0" dirty="0"/>
                    </a:p>
                  </a:txBody>
                  <a:tcPr/>
                </a:tc>
                <a:tc>
                  <a:txBody>
                    <a:bodyPr/>
                    <a:lstStyle/>
                    <a:p>
                      <a:pPr algn="ctr"/>
                      <a:r>
                        <a:rPr lang="en-US" sz="1600" dirty="0" smtClean="0"/>
                        <a:t>2</a:t>
                      </a:r>
                      <a:endParaRPr lang="en-US" sz="1600" b="0" dirty="0"/>
                    </a:p>
                  </a:txBody>
                  <a:tcPr/>
                </a:tc>
              </a:tr>
              <a:tr h="0">
                <a:tc>
                  <a:txBody>
                    <a:bodyPr/>
                    <a:lstStyle/>
                    <a:p>
                      <a:pPr algn="ctr"/>
                      <a:r>
                        <a:rPr lang="en-US" sz="1600" dirty="0" smtClean="0"/>
                        <a:t>a2 b2</a:t>
                      </a:r>
                      <a:endParaRPr lang="en-US" sz="1600" b="0" dirty="0"/>
                    </a:p>
                  </a:txBody>
                  <a:tcPr/>
                </a:tc>
                <a:tc>
                  <a:txBody>
                    <a:bodyPr/>
                    <a:lstStyle/>
                    <a:p>
                      <a:pPr algn="ctr" eaLnBrk="1" hangingPunct="1">
                        <a:buFont typeface="Wingdings" pitchFamily="2" charset="2"/>
                        <a:buNone/>
                      </a:pPr>
                      <a:r>
                        <a:rPr lang="zh-CN" altLang="en-US" sz="1600" dirty="0" smtClean="0"/>
                        <a:t>  4 5 ∩  2 3</a:t>
                      </a:r>
                      <a:endParaRPr lang="zh-CN" altLang="en-US" sz="1600" b="0" dirty="0">
                        <a:ea typeface="SimSun" pitchFamily="2" charset="-122"/>
                      </a:endParaRPr>
                    </a:p>
                  </a:txBody>
                  <a:tcPr/>
                </a:tc>
                <a:tc>
                  <a:txBody>
                    <a:bodyPr/>
                    <a:lstStyle/>
                    <a:p>
                      <a:pPr algn="ctr"/>
                      <a:r>
                        <a:rPr lang="el-GR" sz="1600" dirty="0" smtClean="0"/>
                        <a:t>φ</a:t>
                      </a:r>
                      <a:endParaRPr lang="en-US" sz="1600" b="0" dirty="0"/>
                    </a:p>
                  </a:txBody>
                  <a:tcPr/>
                </a:tc>
                <a:tc>
                  <a:txBody>
                    <a:bodyPr/>
                    <a:lstStyle/>
                    <a:p>
                      <a:pPr algn="ctr"/>
                      <a:r>
                        <a:rPr lang="en-US" sz="1600" dirty="0" smtClean="0"/>
                        <a:t>0</a:t>
                      </a:r>
                      <a:endParaRPr lang="en-US" sz="1600" b="0" dirty="0"/>
                    </a:p>
                  </a:txBody>
                  <a:tcPr/>
                </a:tc>
              </a:tr>
            </a:tbl>
          </a:graphicData>
        </a:graphic>
      </p:graphicFrame>
      <p:sp>
        <p:nvSpPr>
          <p:cNvPr id="2" name="Title 1"/>
          <p:cNvSpPr>
            <a:spLocks noGrp="1"/>
          </p:cNvSpPr>
          <p:nvPr>
            <p:ph type="title"/>
          </p:nvPr>
        </p:nvSpPr>
        <p:spPr/>
        <p:txBody>
          <a:bodyPr>
            <a:normAutofit/>
          </a:bodyPr>
          <a:lstStyle/>
          <a:p>
            <a:r>
              <a:rPr lang="en-US" altLang="zh-CN" sz="3600" dirty="0">
                <a:ea typeface="SimSun" pitchFamily="2" charset="-122"/>
              </a:rPr>
              <a:t>Shell Fragment </a:t>
            </a:r>
            <a:r>
              <a:rPr lang="en-US" altLang="zh-CN" sz="3600" dirty="0" smtClean="0">
                <a:ea typeface="SimSun" pitchFamily="2" charset="-122"/>
              </a:rPr>
              <a:t>Cubes: Size </a:t>
            </a:r>
            <a:r>
              <a:rPr lang="en-US" altLang="zh-CN" sz="3600" dirty="0">
                <a:ea typeface="SimSun" pitchFamily="2" charset="-122"/>
              </a:rPr>
              <a:t>and Design</a:t>
            </a:r>
            <a:endParaRPr lang="en-US" sz="3600" dirty="0"/>
          </a:p>
        </p:txBody>
      </p:sp>
      <p:sp>
        <p:nvSpPr>
          <p:cNvPr id="3" name="Content Placeholder 2"/>
          <p:cNvSpPr>
            <a:spLocks noGrp="1"/>
          </p:cNvSpPr>
          <p:nvPr>
            <p:ph idx="1"/>
          </p:nvPr>
        </p:nvSpPr>
        <p:spPr/>
        <p:txBody>
          <a:bodyPr>
            <a:normAutofit/>
          </a:bodyPr>
          <a:lstStyle/>
          <a:p>
            <a:pPr>
              <a:lnSpc>
                <a:spcPct val="110000"/>
              </a:lnSpc>
            </a:pPr>
            <a:r>
              <a:rPr lang="en-US" altLang="zh-CN" sz="2000" dirty="0">
                <a:ea typeface="SimSun" pitchFamily="2" charset="-122"/>
              </a:rPr>
              <a:t>Given a database of T tuples, D dimensions, and F shell fragment size, the fragment cubes’ space requirement is</a:t>
            </a:r>
            <a:r>
              <a:rPr lang="en-US" altLang="zh-CN" sz="2000" dirty="0" smtClean="0">
                <a:ea typeface="SimSun" pitchFamily="2" charset="-122"/>
              </a:rPr>
              <a:t>:</a:t>
            </a:r>
            <a:endParaRPr lang="en-US" altLang="zh-CN" sz="2000" dirty="0">
              <a:ea typeface="SimSun" pitchFamily="2" charset="-122"/>
            </a:endParaRPr>
          </a:p>
          <a:p>
            <a:pPr lvl="1">
              <a:lnSpc>
                <a:spcPct val="110000"/>
              </a:lnSpc>
            </a:pPr>
            <a:r>
              <a:rPr lang="en-US" altLang="zh-CN" sz="2000" dirty="0">
                <a:ea typeface="SimSun" pitchFamily="2" charset="-122"/>
              </a:rPr>
              <a:t>For F &lt; 5, the growth is sub-linear</a:t>
            </a:r>
          </a:p>
          <a:p>
            <a:pPr>
              <a:lnSpc>
                <a:spcPct val="110000"/>
              </a:lnSpc>
            </a:pPr>
            <a:r>
              <a:rPr lang="en-US" altLang="zh-CN" sz="2000" dirty="0">
                <a:ea typeface="SimSun" pitchFamily="2" charset="-122"/>
              </a:rPr>
              <a:t>Shell fragments do not have to be disjoint</a:t>
            </a:r>
          </a:p>
          <a:p>
            <a:pPr>
              <a:lnSpc>
                <a:spcPct val="110000"/>
              </a:lnSpc>
            </a:pPr>
            <a:r>
              <a:rPr lang="en-US" altLang="zh-CN" sz="2000" dirty="0">
                <a:ea typeface="SimSun" pitchFamily="2" charset="-122"/>
              </a:rPr>
              <a:t>Fragment groupings can be arbitrary to allow for maximum online performance</a:t>
            </a:r>
          </a:p>
          <a:p>
            <a:pPr lvl="1">
              <a:lnSpc>
                <a:spcPct val="110000"/>
              </a:lnSpc>
            </a:pPr>
            <a:r>
              <a:rPr lang="en-US" altLang="zh-CN" sz="2000" dirty="0">
                <a:ea typeface="SimSun" pitchFamily="2" charset="-122"/>
              </a:rPr>
              <a:t>Known common combinations (e.g.,&lt;city, state&gt;) should be grouped together</a:t>
            </a:r>
          </a:p>
          <a:p>
            <a:pPr>
              <a:lnSpc>
                <a:spcPct val="110000"/>
              </a:lnSpc>
            </a:pPr>
            <a:r>
              <a:rPr lang="en-US" altLang="zh-CN" sz="2000" dirty="0">
                <a:ea typeface="SimSun" pitchFamily="2" charset="-122"/>
              </a:rPr>
              <a:t>Shell fragment sizes can be adjusted for optimal balance between offline and online </a:t>
            </a:r>
            <a:r>
              <a:rPr lang="en-US" altLang="zh-CN" sz="2000" dirty="0" smtClean="0">
                <a:ea typeface="SimSun" pitchFamily="2" charset="-122"/>
              </a:rPr>
              <a:t>computation</a:t>
            </a:r>
            <a:endParaRPr lang="en-US" altLang="zh-CN" sz="2000" dirty="0">
              <a:ea typeface="SimSun"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20</a:t>
            </a:fld>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50419338"/>
              </p:ext>
            </p:extLst>
          </p:nvPr>
        </p:nvGraphicFramePr>
        <p:xfrm>
          <a:off x="5080067" y="2002676"/>
          <a:ext cx="1473133" cy="632303"/>
        </p:xfrm>
        <a:graphic>
          <a:graphicData uri="http://schemas.openxmlformats.org/presentationml/2006/ole">
            <mc:AlternateContent xmlns:mc="http://schemas.openxmlformats.org/markup-compatibility/2006">
              <mc:Choice xmlns:v="urn:schemas-microsoft-com:vml" Requires="v">
                <p:oleObj spid="_x0000_s28677" name="Equation" r:id="rId3" imgW="1016000" imgH="431800" progId="Equation.3">
                  <p:embed/>
                </p:oleObj>
              </mc:Choice>
              <mc:Fallback>
                <p:oleObj name="Equation" r:id="rId3" imgW="10160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67" y="2002676"/>
                        <a:ext cx="1473133" cy="63230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958417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itchFamily="2" charset="-122"/>
              </a:rPr>
              <a:t>Experiment: Size vs. Dimensionality (50 and 100 cardinality)</a:t>
            </a:r>
            <a:endParaRPr lang="en-US" dirty="0"/>
          </a:p>
        </p:txBody>
      </p:sp>
      <p:sp>
        <p:nvSpPr>
          <p:cNvPr id="3" name="Content Placeholder 2"/>
          <p:cNvSpPr>
            <a:spLocks noGrp="1"/>
          </p:cNvSpPr>
          <p:nvPr>
            <p:ph idx="1"/>
          </p:nvPr>
        </p:nvSpPr>
        <p:spPr>
          <a:xfrm>
            <a:off x="457201" y="1600200"/>
            <a:ext cx="4743450" cy="4525963"/>
          </a:xfrm>
        </p:spPr>
        <p:txBody>
          <a:bodyPr>
            <a:noAutofit/>
          </a:bodyPr>
          <a:lstStyle/>
          <a:p>
            <a:pPr marL="0" indent="0">
              <a:buNone/>
            </a:pPr>
            <a:r>
              <a:rPr lang="en-US" altLang="zh-CN" sz="2000" b="1" dirty="0">
                <a:ea typeface="SimSun" pitchFamily="2" charset="-122"/>
              </a:rPr>
              <a:t>Experiments on real-world data</a:t>
            </a:r>
          </a:p>
          <a:p>
            <a:r>
              <a:rPr lang="en-US" altLang="zh-CN" sz="2000" dirty="0">
                <a:ea typeface="SimSun" pitchFamily="2" charset="-122"/>
              </a:rPr>
              <a:t>UCI Forest </a:t>
            </a:r>
            <a:r>
              <a:rPr lang="en-US" altLang="zh-CN" sz="2000" dirty="0" err="1">
                <a:ea typeface="SimSun" pitchFamily="2" charset="-122"/>
              </a:rPr>
              <a:t>CoverType</a:t>
            </a:r>
            <a:r>
              <a:rPr lang="en-US" altLang="zh-CN" sz="2000" dirty="0">
                <a:ea typeface="SimSun" pitchFamily="2" charset="-122"/>
              </a:rPr>
              <a:t> data set</a:t>
            </a:r>
          </a:p>
          <a:p>
            <a:pPr lvl="1"/>
            <a:r>
              <a:rPr lang="en-US" altLang="zh-CN" sz="2000" dirty="0">
                <a:ea typeface="SimSun" pitchFamily="2" charset="-122"/>
              </a:rPr>
              <a:t>54 dimensions, 581K tuples</a:t>
            </a:r>
          </a:p>
          <a:p>
            <a:pPr lvl="1"/>
            <a:r>
              <a:rPr lang="en-US" altLang="zh-CN" sz="2000" dirty="0">
                <a:ea typeface="SimSun" pitchFamily="2" charset="-122"/>
              </a:rPr>
              <a:t>Shell fragments of size 2 took 33 seconds and 325MB to compute</a:t>
            </a:r>
          </a:p>
          <a:p>
            <a:pPr lvl="1"/>
            <a:r>
              <a:rPr lang="en-US" altLang="zh-CN" sz="2000" dirty="0">
                <a:ea typeface="SimSun" pitchFamily="2" charset="-122"/>
              </a:rPr>
              <a:t>3-D </a:t>
            </a:r>
            <a:r>
              <a:rPr lang="en-US" altLang="zh-CN" sz="2000" dirty="0" err="1">
                <a:ea typeface="SimSun" pitchFamily="2" charset="-122"/>
              </a:rPr>
              <a:t>subquery</a:t>
            </a:r>
            <a:r>
              <a:rPr lang="en-US" altLang="zh-CN" sz="2000" dirty="0">
                <a:ea typeface="SimSun" pitchFamily="2" charset="-122"/>
              </a:rPr>
              <a:t> with 1 instantiate D: 85ms~1.4 sec.</a:t>
            </a:r>
          </a:p>
          <a:p>
            <a:r>
              <a:rPr lang="en-US" altLang="zh-CN" sz="2000" dirty="0">
                <a:ea typeface="SimSun" pitchFamily="2" charset="-122"/>
              </a:rPr>
              <a:t>Longitudinal Study of Vocational Rehab. </a:t>
            </a:r>
          </a:p>
          <a:p>
            <a:pPr lvl="1"/>
            <a:r>
              <a:rPr lang="en-US" altLang="zh-CN" sz="2000" dirty="0">
                <a:ea typeface="SimSun" pitchFamily="2" charset="-122"/>
              </a:rPr>
              <a:t>Data: 24 dimensions, </a:t>
            </a:r>
            <a:r>
              <a:rPr lang="en-US" altLang="zh-CN" sz="2000" dirty="0" smtClean="0">
                <a:ea typeface="SimSun" pitchFamily="2" charset="-122"/>
              </a:rPr>
              <a:t>8,818 </a:t>
            </a:r>
            <a:r>
              <a:rPr lang="en-US" altLang="zh-CN" sz="2000" dirty="0">
                <a:ea typeface="SimSun" pitchFamily="2" charset="-122"/>
              </a:rPr>
              <a:t>tuples</a:t>
            </a:r>
          </a:p>
          <a:p>
            <a:pPr lvl="1"/>
            <a:r>
              <a:rPr lang="en-US" altLang="zh-CN" sz="2000" dirty="0">
                <a:ea typeface="SimSun" pitchFamily="2" charset="-122"/>
              </a:rPr>
              <a:t>Shell fragments of size 3 took 0.9 seconds and 60MB to compute</a:t>
            </a:r>
          </a:p>
          <a:p>
            <a:pPr lvl="1"/>
            <a:r>
              <a:rPr lang="en-US" altLang="zh-CN" sz="2000" dirty="0">
                <a:ea typeface="SimSun" pitchFamily="2" charset="-122"/>
              </a:rPr>
              <a:t>5-D query with 0 instantiated D: 227ms~2.6 sec</a:t>
            </a:r>
            <a:r>
              <a:rPr lang="en-US" altLang="zh-CN" sz="2000" dirty="0" smtClean="0">
                <a:ea typeface="SimSun" pitchFamily="2" charset="-122"/>
              </a:rPr>
              <a:t>.</a:t>
            </a:r>
            <a:endParaRPr lang="en-US" altLang="zh-CN" sz="2000" dirty="0">
              <a:ea typeface="SimSun"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21</a:t>
            </a:fld>
            <a:endParaRPr lang="en-US"/>
          </a:p>
        </p:txBody>
      </p:sp>
      <p:sp>
        <p:nvSpPr>
          <p:cNvPr id="5" name="Rectangle 1027"/>
          <p:cNvSpPr txBox="1">
            <a:spLocks noChangeArrowheads="1"/>
          </p:cNvSpPr>
          <p:nvPr/>
        </p:nvSpPr>
        <p:spPr>
          <a:xfrm>
            <a:off x="2126306" y="6126163"/>
            <a:ext cx="6186790" cy="718631"/>
          </a:xfrm>
          <a:prstGeom prst="rect">
            <a:avLst/>
          </a:prstGeom>
          <a:solidFill>
            <a:srgbClr val="FFFF00"/>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pPr>
            <a:r>
              <a:rPr lang="zh-CN" altLang="en-US" sz="1800" dirty="0" smtClean="0">
                <a:ea typeface="SimSun" pitchFamily="2" charset="-122"/>
              </a:rPr>
              <a:t>(50-</a:t>
            </a:r>
            <a:r>
              <a:rPr lang="en-US" altLang="zh-CN" sz="1800" dirty="0" smtClean="0">
                <a:ea typeface="SimSun" pitchFamily="2" charset="-122"/>
              </a:rPr>
              <a:t>C): 10</a:t>
            </a:r>
            <a:r>
              <a:rPr lang="en-US" altLang="zh-CN" sz="1800" baseline="30000" dirty="0" smtClean="0">
                <a:ea typeface="SimSun" pitchFamily="2" charset="-122"/>
              </a:rPr>
              <a:t>6</a:t>
            </a:r>
            <a:r>
              <a:rPr lang="en-US" altLang="zh-CN" sz="1800" dirty="0" smtClean="0">
                <a:ea typeface="SimSun" pitchFamily="2" charset="-122"/>
              </a:rPr>
              <a:t> tuples, 0 skew, 50 cardinality, fragment size 3</a:t>
            </a:r>
          </a:p>
          <a:p>
            <a:pPr>
              <a:lnSpc>
                <a:spcPct val="90000"/>
              </a:lnSpc>
            </a:pPr>
            <a:r>
              <a:rPr lang="en-US" altLang="zh-CN" sz="1800" dirty="0" smtClean="0">
                <a:ea typeface="SimSun" pitchFamily="2" charset="-122"/>
              </a:rPr>
              <a:t>(100-C): 10</a:t>
            </a:r>
            <a:r>
              <a:rPr lang="en-US" altLang="zh-CN" sz="1800" baseline="30000" dirty="0" smtClean="0">
                <a:ea typeface="SimSun" pitchFamily="2" charset="-122"/>
              </a:rPr>
              <a:t>6</a:t>
            </a:r>
            <a:r>
              <a:rPr lang="en-US" altLang="zh-CN" sz="1800" dirty="0" smtClean="0">
                <a:ea typeface="SimSun" pitchFamily="2" charset="-122"/>
              </a:rPr>
              <a:t> tuples, 2 skew, 100 cardinality, fragment size 2</a:t>
            </a:r>
            <a:endParaRPr lang="en-US" altLang="zh-CN" sz="1800" dirty="0" smtClean="0">
              <a:ea typeface="SimSun" pitchFamily="2" charset="-122"/>
            </a:endParaRPr>
          </a:p>
        </p:txBody>
      </p:sp>
      <p:pic>
        <p:nvPicPr>
          <p:cNvPr id="6" name="Picture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1" y="3099313"/>
            <a:ext cx="3882739" cy="282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027"/>
          <p:cNvSpPr txBox="1">
            <a:spLocks noChangeArrowheads="1"/>
          </p:cNvSpPr>
          <p:nvPr/>
        </p:nvSpPr>
        <p:spPr>
          <a:xfrm>
            <a:off x="5772150" y="2529031"/>
            <a:ext cx="3152774" cy="570282"/>
          </a:xfrm>
          <a:prstGeom prst="rect">
            <a:avLst/>
          </a:prstGeom>
          <a:solidFill>
            <a:srgbClr val="92D050"/>
          </a:solidFill>
        </p:spPr>
        <p:txBody>
          <a:bodyPr vert="horz" lIns="91436" tIns="45718" rIns="91436" bIns="45718" rtlCol="0">
            <a:noAutofit/>
          </a:bodyPr>
          <a:lstStyle>
            <a:lvl1pPr marL="461951" indent="-461951"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800" kern="1200">
                <a:solidFill>
                  <a:schemeClr val="tx1"/>
                </a:solidFill>
                <a:latin typeface="+mn-lt"/>
                <a:ea typeface="+mn-ea"/>
                <a:cs typeface="+mn-cs"/>
              </a:defRPr>
            </a:lvl1pPr>
            <a:lvl2pPr marL="738170" indent="-538149"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800" kern="1200">
                <a:solidFill>
                  <a:schemeClr val="tx1"/>
                </a:solidFill>
                <a:latin typeface="+mn-lt"/>
                <a:ea typeface="+mn-ea"/>
                <a:cs typeface="+mn-cs"/>
              </a:defRPr>
            </a:lvl2pPr>
            <a:lvl3pPr marL="858817" indent="-474651"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800" kern="1200">
                <a:solidFill>
                  <a:schemeClr val="tx1"/>
                </a:solidFill>
                <a:latin typeface="+mn-lt"/>
                <a:ea typeface="+mn-ea"/>
                <a:cs typeface="+mn-cs"/>
              </a:defRPr>
            </a:lvl3pPr>
            <a:lvl4pPr marL="1144559" indent="-522275"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800" kern="1200">
                <a:solidFill>
                  <a:schemeClr val="tx1"/>
                </a:solidFill>
                <a:latin typeface="+mn-lt"/>
                <a:ea typeface="+mn-ea"/>
                <a:cs typeface="+mn-cs"/>
              </a:defRPr>
            </a:lvl4pPr>
            <a:lvl5pPr marL="1376328" indent="-507987"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8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marL="0" indent="0" algn="ctr">
              <a:lnSpc>
                <a:spcPct val="90000"/>
              </a:lnSpc>
              <a:buNone/>
            </a:pPr>
            <a:r>
              <a:rPr lang="en-US" altLang="zh-CN" sz="2000" dirty="0" smtClean="0">
                <a:ea typeface="SimSun" pitchFamily="2" charset="-122"/>
              </a:rPr>
              <a:t>Limited size of materialized shell fragments</a:t>
            </a:r>
          </a:p>
        </p:txBody>
      </p:sp>
    </p:spTree>
    <p:extLst>
      <p:ext uri="{BB962C8B-B14F-4D97-AF65-F5344CB8AC3E}">
        <p14:creationId xmlns:p14="http://schemas.microsoft.com/office/powerpoint/2010/main" val="1568516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Online Query Computation with Shell-Fragments</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smtClean="0"/>
              <a:t>A query has the general form:  &lt;a</a:t>
            </a:r>
            <a:r>
              <a:rPr lang="en-US" altLang="zh-CN" baseline="-25000" dirty="0" smtClean="0"/>
              <a:t>1</a:t>
            </a:r>
            <a:r>
              <a:rPr lang="en-US" altLang="zh-CN" dirty="0" smtClean="0"/>
              <a:t>, a</a:t>
            </a:r>
            <a:r>
              <a:rPr lang="en-US" altLang="zh-CN" baseline="-25000" dirty="0" smtClean="0"/>
              <a:t>2</a:t>
            </a:r>
            <a:r>
              <a:rPr lang="en-US" altLang="zh-CN" dirty="0" smtClean="0"/>
              <a:t>, …, a</a:t>
            </a:r>
            <a:r>
              <a:rPr lang="en-US" altLang="zh-CN" baseline="-25000" dirty="0" smtClean="0"/>
              <a:t>n</a:t>
            </a:r>
            <a:r>
              <a:rPr lang="en-US" altLang="zh-CN" dirty="0" smtClean="0"/>
              <a:t>: M&gt;</a:t>
            </a:r>
          </a:p>
          <a:p>
            <a:r>
              <a:rPr lang="en-US" altLang="zh-CN" dirty="0" smtClean="0"/>
              <a:t>Each </a:t>
            </a:r>
            <a:r>
              <a:rPr lang="en-US" altLang="zh-CN" dirty="0" err="1" smtClean="0"/>
              <a:t>a</a:t>
            </a:r>
            <a:r>
              <a:rPr lang="en-US" altLang="zh-CN" baseline="-25000" dirty="0" err="1" smtClean="0"/>
              <a:t>i</a:t>
            </a:r>
            <a:r>
              <a:rPr lang="en-US" altLang="zh-CN" dirty="0" smtClean="0"/>
              <a:t> has 3 possible values (e.g., &lt;3, ?, ?, *, 1: count&gt;  returns a 2-D data cube) </a:t>
            </a:r>
          </a:p>
          <a:p>
            <a:pPr lvl="1"/>
            <a:r>
              <a:rPr lang="en-US" altLang="zh-CN" dirty="0" smtClean="0"/>
              <a:t>Instantiated value</a:t>
            </a:r>
          </a:p>
          <a:p>
            <a:pPr lvl="1"/>
            <a:r>
              <a:rPr lang="en-US" altLang="zh-CN" dirty="0" smtClean="0"/>
              <a:t>Aggregate * function</a:t>
            </a:r>
          </a:p>
          <a:p>
            <a:pPr lvl="1"/>
            <a:r>
              <a:rPr lang="en-US" altLang="zh-CN" dirty="0" smtClean="0"/>
              <a:t>Inquire ? Function</a:t>
            </a:r>
          </a:p>
          <a:p>
            <a:r>
              <a:rPr lang="en-US" altLang="zh-CN" dirty="0" smtClean="0"/>
              <a:t>Method: Given the materialized fragment cubes, process a query as follows</a:t>
            </a:r>
          </a:p>
          <a:p>
            <a:pPr lvl="1"/>
            <a:r>
              <a:rPr lang="en-US" altLang="zh-CN" dirty="0" smtClean="0"/>
              <a:t>Divide the query into fragments, same as the shell-fragment</a:t>
            </a:r>
          </a:p>
          <a:p>
            <a:pPr lvl="1"/>
            <a:r>
              <a:rPr lang="en-US" altLang="zh-CN" dirty="0" smtClean="0"/>
              <a:t>Fetch the corresponding TID list for each fragment from the fragment cube</a:t>
            </a:r>
          </a:p>
          <a:p>
            <a:pPr lvl="1"/>
            <a:r>
              <a:rPr lang="en-US" altLang="zh-CN" dirty="0" smtClean="0"/>
              <a:t>Intersect the TID lists from each fragment to construct instantiated base table</a:t>
            </a:r>
          </a:p>
          <a:p>
            <a:pPr lvl="1"/>
            <a:r>
              <a:rPr lang="en-US" altLang="zh-CN" dirty="0" smtClean="0"/>
              <a:t>Compute the data cube using the base table with any cubing algorithm</a:t>
            </a:r>
            <a:endParaRPr lang="en-US" altLang="zh-CN"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22</a:t>
            </a:fld>
            <a:endParaRPr lang="en-US"/>
          </a:p>
        </p:txBody>
      </p:sp>
    </p:spTree>
    <p:extLst>
      <p:ext uri="{BB962C8B-B14F-4D97-AF65-F5344CB8AC3E}">
        <p14:creationId xmlns:p14="http://schemas.microsoft.com/office/powerpoint/2010/main" val="1760511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Cube Technology</a:t>
            </a:r>
            <a:endParaRPr lang="en-US" dirty="0"/>
          </a:p>
        </p:txBody>
      </p:sp>
      <p:sp>
        <p:nvSpPr>
          <p:cNvPr id="3" name="Content Placeholder 2"/>
          <p:cNvSpPr>
            <a:spLocks noGrp="1"/>
          </p:cNvSpPr>
          <p:nvPr>
            <p:ph idx="1"/>
          </p:nvPr>
        </p:nvSpPr>
        <p:spPr/>
        <p:txBody>
          <a:bodyPr>
            <a:normAutofit/>
          </a:bodyPr>
          <a:lstStyle/>
          <a:p>
            <a:r>
              <a:rPr lang="en-US" sz="2800" dirty="0" smtClean="0"/>
              <a:t>Data Cube Computation: Basic Concepts</a:t>
            </a:r>
          </a:p>
          <a:p>
            <a:r>
              <a:rPr lang="en-US" sz="2800" dirty="0"/>
              <a:t>Data Cube </a:t>
            </a:r>
            <a:r>
              <a:rPr lang="en-US" sz="2800" dirty="0" smtClean="0"/>
              <a:t>Computation Methods</a:t>
            </a:r>
          </a:p>
          <a:p>
            <a:r>
              <a:rPr lang="en-US" altLang="zh-CN" sz="2800" b="1" dirty="0" smtClean="0">
                <a:ea typeface="SimSun" pitchFamily="2" charset="-122"/>
              </a:rPr>
              <a:t>Multidimensional </a:t>
            </a:r>
            <a:r>
              <a:rPr lang="en-US" altLang="zh-CN" sz="2800" b="1" dirty="0">
                <a:ea typeface="SimSun" pitchFamily="2" charset="-122"/>
              </a:rPr>
              <a:t>Data Analysis in Cube </a:t>
            </a:r>
            <a:r>
              <a:rPr lang="en-US" altLang="zh-CN" sz="2800" b="1" dirty="0" smtClean="0">
                <a:ea typeface="SimSun" pitchFamily="2" charset="-122"/>
              </a:rPr>
              <a:t>Space</a:t>
            </a:r>
            <a:endParaRPr lang="en-US" altLang="zh-CN" sz="2800" b="1" dirty="0">
              <a:ea typeface="SimSun"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23</a:t>
            </a:fld>
            <a:endParaRPr lang="en-US"/>
          </a:p>
        </p:txBody>
      </p:sp>
    </p:spTree>
    <p:extLst>
      <p:ext uri="{BB962C8B-B14F-4D97-AF65-F5344CB8AC3E}">
        <p14:creationId xmlns:p14="http://schemas.microsoft.com/office/powerpoint/2010/main" val="2125961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Data Mining in Cube Space</a:t>
            </a:r>
            <a:endParaRPr lang="en-US" dirty="0"/>
          </a:p>
        </p:txBody>
      </p:sp>
      <p:sp>
        <p:nvSpPr>
          <p:cNvPr id="3" name="Content Placeholder 2"/>
          <p:cNvSpPr>
            <a:spLocks noGrp="1"/>
          </p:cNvSpPr>
          <p:nvPr>
            <p:ph idx="1"/>
          </p:nvPr>
        </p:nvSpPr>
        <p:spPr/>
        <p:txBody>
          <a:bodyPr>
            <a:normAutofit fontScale="85000" lnSpcReduction="20000"/>
          </a:bodyPr>
          <a:lstStyle/>
          <a:p>
            <a:pPr>
              <a:spcAft>
                <a:spcPts val="600"/>
              </a:spcAft>
            </a:pPr>
            <a:r>
              <a:rPr lang="en-US" altLang="en-US" sz="2400" dirty="0"/>
              <a:t>Data cube greatly increases the analysis bandwidth </a:t>
            </a:r>
          </a:p>
          <a:p>
            <a:pPr>
              <a:spcAft>
                <a:spcPts val="600"/>
              </a:spcAft>
            </a:pPr>
            <a:r>
              <a:rPr lang="en-US" altLang="en-US" sz="2400" dirty="0"/>
              <a:t>Four ways to interact OLAP-styled analysis and data mining</a:t>
            </a:r>
          </a:p>
          <a:p>
            <a:pPr marL="762000" lvl="1" indent="-304800">
              <a:spcAft>
                <a:spcPts val="600"/>
              </a:spcAft>
            </a:pPr>
            <a:r>
              <a:rPr lang="en-US" altLang="en-US" sz="2400" dirty="0"/>
              <a:t>Using cube space to define data space for mining </a:t>
            </a:r>
          </a:p>
          <a:p>
            <a:pPr marL="762000" lvl="1" indent="-304800">
              <a:spcAft>
                <a:spcPts val="600"/>
              </a:spcAft>
            </a:pPr>
            <a:r>
              <a:rPr lang="en-US" altLang="en-US" sz="2400" dirty="0"/>
              <a:t>Using OLAP queries to generate features and targets for mining, e.g., multi-feature cube</a:t>
            </a:r>
          </a:p>
          <a:p>
            <a:pPr marL="762000" lvl="1" indent="-304800">
              <a:spcAft>
                <a:spcPts val="600"/>
              </a:spcAft>
            </a:pPr>
            <a:r>
              <a:rPr lang="en-US" altLang="en-US" sz="2400" dirty="0"/>
              <a:t>Using data-mining models as building blocks in a multi-step mining process, e.g., prediction cube</a:t>
            </a:r>
          </a:p>
          <a:p>
            <a:pPr marL="762000" lvl="1" indent="-304800">
              <a:spcAft>
                <a:spcPts val="600"/>
              </a:spcAft>
            </a:pPr>
            <a:r>
              <a:rPr lang="en-US" altLang="en-US" sz="2400" dirty="0"/>
              <a:t>Using data-cube computation techniques to speed up repeated model construction</a:t>
            </a:r>
          </a:p>
          <a:p>
            <a:pPr marL="1181100" lvl="2" indent="-266700">
              <a:spcAft>
                <a:spcPts val="600"/>
              </a:spcAft>
            </a:pPr>
            <a:r>
              <a:rPr lang="en-US" altLang="en-US" dirty="0"/>
              <a:t>Cube-space data mining may require building a model for each candidate data space</a:t>
            </a:r>
          </a:p>
          <a:p>
            <a:pPr marL="1181100" lvl="2" indent="-266700">
              <a:spcAft>
                <a:spcPts val="600"/>
              </a:spcAft>
            </a:pPr>
            <a:r>
              <a:rPr lang="en-US" altLang="en-US" dirty="0"/>
              <a:t>Sharing computation across model-construction for different candidates may lead to efficient </a:t>
            </a:r>
            <a:r>
              <a:rPr lang="en-US" altLang="en-US" dirty="0" smtClean="0"/>
              <a:t>mining</a:t>
            </a:r>
            <a:endParaRPr lang="en-US" alt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24</a:t>
            </a:fld>
            <a:endParaRPr lang="en-US"/>
          </a:p>
        </p:txBody>
      </p:sp>
    </p:spTree>
    <p:extLst>
      <p:ext uri="{BB962C8B-B14F-4D97-AF65-F5344CB8AC3E}">
        <p14:creationId xmlns:p14="http://schemas.microsoft.com/office/powerpoint/2010/main" val="285022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itchFamily="2" charset="-122"/>
              </a:rPr>
              <a:t>Complex Aggregation at Multiple Granularities: Multi-Feature Cubes</a:t>
            </a:r>
            <a:endParaRPr lang="en-US" dirty="0"/>
          </a:p>
        </p:txBody>
      </p:sp>
      <p:sp>
        <p:nvSpPr>
          <p:cNvPr id="3" name="Content Placeholder 2"/>
          <p:cNvSpPr>
            <a:spLocks noGrp="1"/>
          </p:cNvSpPr>
          <p:nvPr>
            <p:ph idx="1"/>
          </p:nvPr>
        </p:nvSpPr>
        <p:spPr/>
        <p:txBody>
          <a:bodyPr>
            <a:normAutofit fontScale="70000" lnSpcReduction="20000"/>
          </a:bodyPr>
          <a:lstStyle/>
          <a:p>
            <a:pPr marL="457200">
              <a:spcBef>
                <a:spcPts val="600"/>
              </a:spcBef>
            </a:pPr>
            <a:r>
              <a:rPr lang="en-US" altLang="zh-CN" dirty="0">
                <a:ea typeface="SimSun" pitchFamily="2" charset="-122"/>
              </a:rPr>
              <a:t>Multi-feature cubes (Ross, et al. 1998): Compute complex queries involving multiple dependent aggregates at multiple granularities</a:t>
            </a:r>
          </a:p>
          <a:p>
            <a:pPr marL="457200">
              <a:spcBef>
                <a:spcPts val="600"/>
              </a:spcBef>
            </a:pPr>
            <a:r>
              <a:rPr lang="en-US" altLang="zh-CN" dirty="0">
                <a:ea typeface="SimSun" pitchFamily="2" charset="-122"/>
              </a:rPr>
              <a:t>Ex. Grouping by all subsets of {item, region, month}, find the maximum price in 2010 for each group, and the total sales among all maximum price tuples</a:t>
            </a:r>
          </a:p>
          <a:p>
            <a:pPr marL="1371600" lvl="4">
              <a:spcBef>
                <a:spcPts val="600"/>
              </a:spcBef>
              <a:buNone/>
            </a:pPr>
            <a:r>
              <a:rPr lang="en-US" altLang="zh-CN" sz="2900" dirty="0">
                <a:solidFill>
                  <a:srgbClr val="FF0000"/>
                </a:solidFill>
                <a:ea typeface="SimSun" pitchFamily="2" charset="-122"/>
              </a:rPr>
              <a:t>select</a:t>
            </a:r>
            <a:r>
              <a:rPr lang="en-US" altLang="zh-CN" sz="2900" dirty="0">
                <a:ea typeface="SimSun" pitchFamily="2" charset="-122"/>
              </a:rPr>
              <a:t> item, region, month, max(price), sum(</a:t>
            </a:r>
            <a:r>
              <a:rPr lang="en-US" altLang="zh-CN" sz="2900" dirty="0" err="1">
                <a:ea typeface="SimSun" pitchFamily="2" charset="-122"/>
              </a:rPr>
              <a:t>R.sales</a:t>
            </a:r>
            <a:r>
              <a:rPr lang="en-US" altLang="zh-CN" sz="2900" dirty="0">
                <a:ea typeface="SimSun" pitchFamily="2" charset="-122"/>
              </a:rPr>
              <a:t>)</a:t>
            </a:r>
          </a:p>
          <a:p>
            <a:pPr marL="1371600" lvl="4">
              <a:spcBef>
                <a:spcPts val="600"/>
              </a:spcBef>
              <a:buNone/>
            </a:pPr>
            <a:r>
              <a:rPr lang="en-US" altLang="zh-CN" sz="2900" dirty="0">
                <a:solidFill>
                  <a:srgbClr val="FF0000"/>
                </a:solidFill>
                <a:ea typeface="SimSun" pitchFamily="2" charset="-122"/>
              </a:rPr>
              <a:t>from</a:t>
            </a:r>
            <a:r>
              <a:rPr lang="en-US" altLang="zh-CN" sz="2900" dirty="0">
                <a:solidFill>
                  <a:schemeClr val="hlink"/>
                </a:solidFill>
                <a:ea typeface="SimSun" pitchFamily="2" charset="-122"/>
              </a:rPr>
              <a:t> </a:t>
            </a:r>
            <a:r>
              <a:rPr lang="en-US" altLang="zh-CN" sz="2900" dirty="0">
                <a:ea typeface="SimSun" pitchFamily="2" charset="-122"/>
              </a:rPr>
              <a:t>purchases</a:t>
            </a:r>
          </a:p>
          <a:p>
            <a:pPr marL="1371600" lvl="4">
              <a:spcBef>
                <a:spcPts val="600"/>
              </a:spcBef>
              <a:buNone/>
            </a:pPr>
            <a:r>
              <a:rPr lang="en-US" altLang="zh-CN" sz="2900" dirty="0">
                <a:solidFill>
                  <a:srgbClr val="FF0000"/>
                </a:solidFill>
                <a:ea typeface="SimSun" pitchFamily="2" charset="-122"/>
              </a:rPr>
              <a:t>where</a:t>
            </a:r>
            <a:r>
              <a:rPr lang="en-US" altLang="zh-CN" sz="2900" dirty="0">
                <a:ea typeface="SimSun" pitchFamily="2" charset="-122"/>
              </a:rPr>
              <a:t> year = 2010</a:t>
            </a:r>
          </a:p>
          <a:p>
            <a:pPr marL="1371600" lvl="4">
              <a:spcBef>
                <a:spcPts val="600"/>
              </a:spcBef>
              <a:buNone/>
            </a:pPr>
            <a:r>
              <a:rPr lang="en-US" altLang="zh-CN" sz="2900" dirty="0">
                <a:solidFill>
                  <a:srgbClr val="FF0000"/>
                </a:solidFill>
                <a:ea typeface="SimSun" pitchFamily="2" charset="-122"/>
              </a:rPr>
              <a:t>cube by </a:t>
            </a:r>
            <a:r>
              <a:rPr lang="en-US" altLang="zh-CN" sz="2900" dirty="0">
                <a:ea typeface="SimSun" pitchFamily="2" charset="-122"/>
              </a:rPr>
              <a:t>item, region, month: R</a:t>
            </a:r>
          </a:p>
          <a:p>
            <a:pPr marL="1371600" lvl="4">
              <a:spcBef>
                <a:spcPts val="600"/>
              </a:spcBef>
              <a:buNone/>
            </a:pPr>
            <a:r>
              <a:rPr lang="en-US" altLang="zh-CN" sz="2900" dirty="0">
                <a:solidFill>
                  <a:srgbClr val="FF0000"/>
                </a:solidFill>
                <a:ea typeface="SimSun" pitchFamily="2" charset="-122"/>
              </a:rPr>
              <a:t>such that </a:t>
            </a:r>
            <a:r>
              <a:rPr lang="en-US" altLang="zh-CN" sz="2900" dirty="0" err="1">
                <a:ea typeface="SimSun" pitchFamily="2" charset="-122"/>
              </a:rPr>
              <a:t>R.price</a:t>
            </a:r>
            <a:r>
              <a:rPr lang="en-US" altLang="zh-CN" sz="2900" dirty="0">
                <a:ea typeface="SimSun" pitchFamily="2" charset="-122"/>
              </a:rPr>
              <a:t> = max(price)</a:t>
            </a:r>
          </a:p>
          <a:p>
            <a:pPr marL="457200">
              <a:spcBef>
                <a:spcPts val="600"/>
              </a:spcBef>
            </a:pPr>
            <a:r>
              <a:rPr lang="en-US" altLang="zh-CN" dirty="0">
                <a:ea typeface="SimSun" pitchFamily="2" charset="-122"/>
              </a:rPr>
              <a:t>Continuing the last example, among the max price tuples, find the  min and max shelf live, and find the fraction of the total sales due to tuple that have min shelf life within the set of all max price tuples</a:t>
            </a:r>
          </a:p>
        </p:txBody>
      </p:sp>
      <p:sp>
        <p:nvSpPr>
          <p:cNvPr id="4" name="Slide Number Placeholder 3"/>
          <p:cNvSpPr>
            <a:spLocks noGrp="1"/>
          </p:cNvSpPr>
          <p:nvPr>
            <p:ph type="sldNum" sz="quarter" idx="12"/>
          </p:nvPr>
        </p:nvSpPr>
        <p:spPr/>
        <p:txBody>
          <a:bodyPr/>
          <a:lstStyle/>
          <a:p>
            <a:fld id="{18A68613-FF0B-4246-B613-8295211CFAFA}" type="slidenum">
              <a:rPr lang="en-US" smtClean="0"/>
              <a:t>25</a:t>
            </a:fld>
            <a:endParaRPr lang="en-US"/>
          </a:p>
        </p:txBody>
      </p:sp>
    </p:spTree>
    <p:extLst>
      <p:ext uri="{BB962C8B-B14F-4D97-AF65-F5344CB8AC3E}">
        <p14:creationId xmlns:p14="http://schemas.microsoft.com/office/powerpoint/2010/main" val="1482238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ea typeface="SimSun" pitchFamily="2" charset="-122"/>
              </a:rPr>
              <a:t>Discovery-Driven </a:t>
            </a:r>
            <a:r>
              <a:rPr lang="en-US" altLang="zh-CN" dirty="0" smtClean="0">
                <a:ea typeface="SimSun" pitchFamily="2" charset="-122"/>
              </a:rPr>
              <a:t>Exploration</a:t>
            </a:r>
            <a:br>
              <a:rPr lang="en-US" altLang="zh-CN" dirty="0" smtClean="0">
                <a:ea typeface="SimSun" pitchFamily="2" charset="-122"/>
              </a:rPr>
            </a:br>
            <a:r>
              <a:rPr lang="en-US" altLang="zh-CN" dirty="0" smtClean="0">
                <a:ea typeface="SimSun" pitchFamily="2" charset="-122"/>
              </a:rPr>
              <a:t>of </a:t>
            </a:r>
            <a:r>
              <a:rPr lang="en-US" altLang="zh-CN" dirty="0">
                <a:ea typeface="SimSun" pitchFamily="2" charset="-122"/>
              </a:rPr>
              <a:t>Data Cubes</a:t>
            </a:r>
            <a:endParaRPr lang="en-US" dirty="0"/>
          </a:p>
        </p:txBody>
      </p:sp>
      <p:sp>
        <p:nvSpPr>
          <p:cNvPr id="3" name="Content Placeholder 2"/>
          <p:cNvSpPr>
            <a:spLocks noGrp="1"/>
          </p:cNvSpPr>
          <p:nvPr>
            <p:ph idx="1"/>
          </p:nvPr>
        </p:nvSpPr>
        <p:spPr/>
        <p:txBody>
          <a:bodyPr>
            <a:normAutofit fontScale="62500" lnSpcReduction="20000"/>
          </a:bodyPr>
          <a:lstStyle/>
          <a:p>
            <a:r>
              <a:rPr lang="en-US" altLang="zh-CN" dirty="0" smtClean="0"/>
              <a:t>Discovery-driven exploration of huge cube space (</a:t>
            </a:r>
            <a:r>
              <a:rPr lang="en-US" altLang="zh-CN" dirty="0" err="1" smtClean="0"/>
              <a:t>Sarawagi</a:t>
            </a:r>
            <a:r>
              <a:rPr lang="en-US" altLang="zh-CN" dirty="0" smtClean="0"/>
              <a:t>, et al.’98)</a:t>
            </a:r>
          </a:p>
          <a:p>
            <a:pPr lvl="1"/>
            <a:r>
              <a:rPr lang="en-US" altLang="zh-CN" dirty="0" smtClean="0"/>
              <a:t>Effective navigation of large OLAP data cubes</a:t>
            </a:r>
          </a:p>
          <a:p>
            <a:pPr lvl="1"/>
            <a:r>
              <a:rPr lang="en-US" altLang="zh-CN" dirty="0" smtClean="0"/>
              <a:t>pre-compute measures indicating exceptions, guide user in the data analysis, at all levels of aggregation</a:t>
            </a:r>
          </a:p>
          <a:p>
            <a:pPr lvl="1"/>
            <a:r>
              <a:rPr lang="en-US" altLang="zh-CN" dirty="0" smtClean="0"/>
              <a:t>Exception: significantly different from the value anticipated, based on a statistical model</a:t>
            </a:r>
          </a:p>
          <a:p>
            <a:pPr lvl="1"/>
            <a:r>
              <a:rPr lang="en-US" altLang="zh-CN" dirty="0" smtClean="0"/>
              <a:t>Visual cues such as background color are used to reflect the degree of exception of each cell</a:t>
            </a:r>
          </a:p>
          <a:p>
            <a:r>
              <a:rPr lang="en-US" altLang="zh-CN" dirty="0" smtClean="0"/>
              <a:t>Kinds of exceptions</a:t>
            </a:r>
          </a:p>
          <a:p>
            <a:pPr lvl="1"/>
            <a:r>
              <a:rPr lang="en-US" altLang="zh-CN" dirty="0" err="1" smtClean="0"/>
              <a:t>SelfExp</a:t>
            </a:r>
            <a:r>
              <a:rPr lang="en-US" altLang="zh-CN" dirty="0" smtClean="0"/>
              <a:t>: surprise of cell relative to other cells at same level of aggregation</a:t>
            </a:r>
          </a:p>
          <a:p>
            <a:pPr lvl="1"/>
            <a:r>
              <a:rPr lang="en-US" altLang="zh-CN" dirty="0" err="1" smtClean="0"/>
              <a:t>InExp</a:t>
            </a:r>
            <a:r>
              <a:rPr lang="en-US" altLang="zh-CN" dirty="0" smtClean="0"/>
              <a:t>: surprise beneath the cell</a:t>
            </a:r>
          </a:p>
          <a:p>
            <a:pPr lvl="1"/>
            <a:r>
              <a:rPr lang="en-US" altLang="zh-CN" dirty="0" err="1" smtClean="0"/>
              <a:t>PathExp</a:t>
            </a:r>
            <a:r>
              <a:rPr lang="en-US" altLang="zh-CN" dirty="0" smtClean="0"/>
              <a:t>: surprise beneath cell for each drill-down path</a:t>
            </a:r>
          </a:p>
          <a:p>
            <a:r>
              <a:rPr lang="en-US" altLang="zh-CN" dirty="0" smtClean="0"/>
              <a:t>Computation of exception indicator can be overlapped with cube construction</a:t>
            </a:r>
          </a:p>
          <a:p>
            <a:pPr lvl="1"/>
            <a:r>
              <a:rPr lang="en-US" altLang="zh-CN" dirty="0" smtClean="0"/>
              <a:t>Exceptions can be stored, indexed and retrieved like </a:t>
            </a:r>
            <a:r>
              <a:rPr lang="en-US" altLang="zh-CN" dirty="0" err="1" smtClean="0"/>
              <a:t>precomputed</a:t>
            </a:r>
            <a:r>
              <a:rPr lang="en-US" altLang="zh-CN" dirty="0" smtClean="0"/>
              <a:t> aggregates</a:t>
            </a:r>
            <a:endParaRPr lang="en-US" altLang="zh-CN"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26</a:t>
            </a:fld>
            <a:endParaRPr lang="en-US"/>
          </a:p>
        </p:txBody>
      </p:sp>
    </p:spTree>
    <p:extLst>
      <p:ext uri="{BB962C8B-B14F-4D97-AF65-F5344CB8AC3E}">
        <p14:creationId xmlns:p14="http://schemas.microsoft.com/office/powerpoint/2010/main" val="1165374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normAutofit/>
          </a:bodyPr>
          <a:lstStyle/>
          <a:p>
            <a:r>
              <a:rPr lang="en-US" altLang="zh-CN" sz="2800" dirty="0" smtClean="0"/>
              <a:t>Data Cube Computation: Preliminary Concepts </a:t>
            </a:r>
          </a:p>
          <a:p>
            <a:r>
              <a:rPr lang="en-US" altLang="zh-CN" sz="2800" dirty="0" smtClean="0"/>
              <a:t>Data Cube Computation Methods</a:t>
            </a:r>
          </a:p>
          <a:p>
            <a:pPr lvl="1"/>
            <a:r>
              <a:rPr lang="en-US" altLang="zh-CN" sz="2400" dirty="0" err="1" smtClean="0"/>
              <a:t>MultiWay</a:t>
            </a:r>
            <a:r>
              <a:rPr lang="en-US" altLang="zh-CN" sz="2400" dirty="0" smtClean="0"/>
              <a:t> Array Aggregation</a:t>
            </a:r>
          </a:p>
          <a:p>
            <a:pPr lvl="1"/>
            <a:r>
              <a:rPr lang="en-US" altLang="zh-CN" sz="2400" dirty="0" smtClean="0"/>
              <a:t>BUC</a:t>
            </a:r>
          </a:p>
          <a:p>
            <a:pPr lvl="1"/>
            <a:r>
              <a:rPr lang="en-US" altLang="zh-CN" sz="2400" dirty="0" smtClean="0"/>
              <a:t>High-Dimensional OLAP with Shell-Fragments</a:t>
            </a:r>
          </a:p>
          <a:p>
            <a:r>
              <a:rPr lang="en-US" altLang="zh-CN" sz="2800" dirty="0" smtClean="0"/>
              <a:t>Multidimensional Data Analysis in Cube Space</a:t>
            </a:r>
          </a:p>
          <a:p>
            <a:pPr lvl="1"/>
            <a:r>
              <a:rPr lang="en-US" altLang="zh-CN" sz="2400" dirty="0" smtClean="0"/>
              <a:t>Multi-feature Cubes </a:t>
            </a:r>
          </a:p>
          <a:p>
            <a:pPr lvl="1"/>
            <a:r>
              <a:rPr lang="en-US" altLang="zh-CN" sz="2400" dirty="0" smtClean="0"/>
              <a:t>Discovery-Driven Exploration of Data Cubes </a:t>
            </a:r>
          </a:p>
          <a:p>
            <a:endParaRPr lang="en-US" sz="2800"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27</a:t>
            </a:fld>
            <a:endParaRPr lang="en-US"/>
          </a:p>
        </p:txBody>
      </p:sp>
    </p:spTree>
    <p:extLst>
      <p:ext uri="{BB962C8B-B14F-4D97-AF65-F5344CB8AC3E}">
        <p14:creationId xmlns:p14="http://schemas.microsoft.com/office/powerpoint/2010/main" val="455623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Autofit/>
          </a:bodyPr>
          <a:lstStyle/>
          <a:p>
            <a:pPr>
              <a:spcBef>
                <a:spcPts val="0"/>
              </a:spcBef>
            </a:pPr>
            <a:r>
              <a:rPr lang="en-US" altLang="zh-CN" sz="1600" dirty="0">
                <a:solidFill>
                  <a:srgbClr val="FF0000"/>
                </a:solidFill>
                <a:ea typeface="SimSun" pitchFamily="2" charset="-122"/>
              </a:rPr>
              <a:t>S. Agarwal, R. Agrawal, P. M. Deshpande, A. Gupta, J. F. </a:t>
            </a:r>
            <a:r>
              <a:rPr lang="en-US" altLang="zh-CN" sz="1600" dirty="0" err="1">
                <a:solidFill>
                  <a:srgbClr val="FF0000"/>
                </a:solidFill>
                <a:ea typeface="SimSun" pitchFamily="2" charset="-122"/>
              </a:rPr>
              <a:t>Naughton</a:t>
            </a:r>
            <a:r>
              <a:rPr lang="en-US" altLang="zh-CN" sz="1600" dirty="0">
                <a:solidFill>
                  <a:srgbClr val="FF0000"/>
                </a:solidFill>
                <a:ea typeface="SimSun" pitchFamily="2" charset="-122"/>
              </a:rPr>
              <a:t>, R. </a:t>
            </a:r>
            <a:r>
              <a:rPr lang="en-US" altLang="zh-CN" sz="1600" dirty="0" err="1">
                <a:solidFill>
                  <a:srgbClr val="FF0000"/>
                </a:solidFill>
                <a:ea typeface="SimSun" pitchFamily="2" charset="-122"/>
              </a:rPr>
              <a:t>Ramakrishnan</a:t>
            </a:r>
            <a:r>
              <a:rPr lang="en-US" altLang="zh-CN" sz="1600" dirty="0">
                <a:solidFill>
                  <a:srgbClr val="FF0000"/>
                </a:solidFill>
                <a:ea typeface="SimSun" pitchFamily="2" charset="-122"/>
              </a:rPr>
              <a:t>, and S. </a:t>
            </a:r>
            <a:r>
              <a:rPr lang="en-US" altLang="zh-CN" sz="1600" dirty="0" err="1">
                <a:solidFill>
                  <a:srgbClr val="FF0000"/>
                </a:solidFill>
                <a:ea typeface="SimSun" pitchFamily="2" charset="-122"/>
              </a:rPr>
              <a:t>Sarawagi</a:t>
            </a:r>
            <a:r>
              <a:rPr lang="en-US" altLang="zh-CN" sz="1600" dirty="0">
                <a:solidFill>
                  <a:srgbClr val="FF0000"/>
                </a:solidFill>
                <a:ea typeface="SimSun" pitchFamily="2" charset="-122"/>
              </a:rPr>
              <a:t>.  On the computation of multidimensional aggregates. VLDB’96</a:t>
            </a:r>
          </a:p>
          <a:p>
            <a:pPr>
              <a:spcBef>
                <a:spcPts val="0"/>
              </a:spcBef>
            </a:pPr>
            <a:r>
              <a:rPr lang="en-US" altLang="zh-CN" sz="1600" dirty="0">
                <a:solidFill>
                  <a:srgbClr val="FF0000"/>
                </a:solidFill>
                <a:ea typeface="SimSun" pitchFamily="2" charset="-122"/>
              </a:rPr>
              <a:t>K. Beyer and R. </a:t>
            </a:r>
            <a:r>
              <a:rPr lang="en-US" altLang="zh-CN" sz="1600" dirty="0" err="1">
                <a:solidFill>
                  <a:srgbClr val="FF0000"/>
                </a:solidFill>
                <a:ea typeface="SimSun" pitchFamily="2" charset="-122"/>
              </a:rPr>
              <a:t>Ramakrishnan</a:t>
            </a:r>
            <a:r>
              <a:rPr lang="en-US" altLang="zh-CN" sz="1600" dirty="0">
                <a:solidFill>
                  <a:srgbClr val="FF0000"/>
                </a:solidFill>
                <a:ea typeface="SimSun" pitchFamily="2" charset="-122"/>
              </a:rPr>
              <a:t>. Bottom-Up Computation of Sparse and Iceberg CUBEs.. SIGMOD’99</a:t>
            </a:r>
          </a:p>
          <a:p>
            <a:pPr>
              <a:spcBef>
                <a:spcPts val="0"/>
              </a:spcBef>
            </a:pPr>
            <a:r>
              <a:rPr lang="en-US" altLang="zh-CN" sz="1600" dirty="0">
                <a:ea typeface="SimSun" pitchFamily="2" charset="-122"/>
              </a:rPr>
              <a:t>J. Han, J. Pei, G. Dong, K. Wang. Efficient Computation of Iceberg Cubes With Complex Measures. SIGMOD’01</a:t>
            </a:r>
          </a:p>
          <a:p>
            <a:pPr>
              <a:spcBef>
                <a:spcPts val="0"/>
              </a:spcBef>
            </a:pPr>
            <a:r>
              <a:rPr lang="en-US" altLang="zh-CN" sz="1600" dirty="0">
                <a:ea typeface="SimSun" pitchFamily="2" charset="-122"/>
              </a:rPr>
              <a:t>L. V. S. </a:t>
            </a:r>
            <a:r>
              <a:rPr lang="en-US" altLang="zh-CN" sz="1600" dirty="0" err="1">
                <a:ea typeface="SimSun" pitchFamily="2" charset="-122"/>
              </a:rPr>
              <a:t>Lakshmanan</a:t>
            </a:r>
            <a:r>
              <a:rPr lang="en-US" altLang="zh-CN" sz="1600" dirty="0">
                <a:ea typeface="SimSun" pitchFamily="2" charset="-122"/>
              </a:rPr>
              <a:t>, J. Pei, and J. Han, Quotient Cube: How to Summarize the Semantics of a Data Cube, VLDB'02</a:t>
            </a:r>
          </a:p>
          <a:p>
            <a:pPr>
              <a:spcBef>
                <a:spcPts val="0"/>
              </a:spcBef>
            </a:pPr>
            <a:r>
              <a:rPr lang="en-US" altLang="zh-CN" sz="1600" dirty="0">
                <a:solidFill>
                  <a:srgbClr val="FF0000"/>
                </a:solidFill>
                <a:ea typeface="SimSun" pitchFamily="2" charset="-122"/>
              </a:rPr>
              <a:t>X. Li, J. Han, and H. Gonzalez, High-Dimensional OLAP: A Minimal Cubing Approach, VLDB'04</a:t>
            </a:r>
          </a:p>
          <a:p>
            <a:r>
              <a:rPr lang="en-US" altLang="en-US" sz="1600" dirty="0"/>
              <a:t>X. Li, J. Han, Z. Yin, J.-G. Lee, Y. Sun, “Sampling Cube: A Framework for Statistical OLAP over Sampling Data”, SIGMOD’08</a:t>
            </a:r>
          </a:p>
          <a:p>
            <a:pPr>
              <a:spcBef>
                <a:spcPts val="0"/>
              </a:spcBef>
            </a:pPr>
            <a:r>
              <a:rPr lang="en-US" altLang="zh-CN" sz="1600" dirty="0">
                <a:ea typeface="SimSun" pitchFamily="2" charset="-122"/>
              </a:rPr>
              <a:t>K. Ross and D. Srivastava.  Fast computation of sparse </a:t>
            </a:r>
            <a:r>
              <a:rPr lang="en-US" altLang="zh-CN" sz="1600" dirty="0" err="1">
                <a:ea typeface="SimSun" pitchFamily="2" charset="-122"/>
              </a:rPr>
              <a:t>datacubes</a:t>
            </a:r>
            <a:r>
              <a:rPr lang="en-US" altLang="zh-CN" sz="1600" dirty="0">
                <a:ea typeface="SimSun" pitchFamily="2" charset="-122"/>
              </a:rPr>
              <a:t>. VLDB’97</a:t>
            </a:r>
          </a:p>
          <a:p>
            <a:pPr>
              <a:spcBef>
                <a:spcPts val="0"/>
              </a:spcBef>
            </a:pPr>
            <a:r>
              <a:rPr lang="en-US" altLang="zh-CN" sz="1600" dirty="0">
                <a:ea typeface="SimSun" pitchFamily="2" charset="-122"/>
              </a:rPr>
              <a:t>D. Xin, J. Han, X. Li, B. W. </a:t>
            </a:r>
            <a:r>
              <a:rPr lang="en-US" altLang="zh-CN" sz="1600" dirty="0" err="1">
                <a:ea typeface="SimSun" pitchFamily="2" charset="-122"/>
              </a:rPr>
              <a:t>Wah</a:t>
            </a:r>
            <a:r>
              <a:rPr lang="en-US" altLang="zh-CN" sz="1600" dirty="0">
                <a:ea typeface="SimSun" pitchFamily="2" charset="-122"/>
              </a:rPr>
              <a:t>, Star-Cubing: Computing Iceberg Cubes by Top-Down and Bottom-Up Integration, VLDB'03</a:t>
            </a:r>
          </a:p>
          <a:p>
            <a:pPr>
              <a:spcBef>
                <a:spcPts val="0"/>
              </a:spcBef>
            </a:pPr>
            <a:r>
              <a:rPr lang="en-US" altLang="zh-CN" sz="1600" dirty="0">
                <a:solidFill>
                  <a:srgbClr val="FF0000"/>
                </a:solidFill>
                <a:ea typeface="SimSun" pitchFamily="2" charset="-122"/>
              </a:rPr>
              <a:t>Y. Zhao, P. M. Deshpande, and J. F. </a:t>
            </a:r>
            <a:r>
              <a:rPr lang="en-US" altLang="zh-CN" sz="1600" dirty="0" err="1">
                <a:solidFill>
                  <a:srgbClr val="FF0000"/>
                </a:solidFill>
                <a:ea typeface="SimSun" pitchFamily="2" charset="-122"/>
              </a:rPr>
              <a:t>Naughton</a:t>
            </a:r>
            <a:r>
              <a:rPr lang="en-US" altLang="zh-CN" sz="1600" dirty="0">
                <a:solidFill>
                  <a:srgbClr val="FF0000"/>
                </a:solidFill>
                <a:ea typeface="SimSun" pitchFamily="2" charset="-122"/>
              </a:rPr>
              <a:t>. An array-based algorithm for simultaneous multidimensional aggregates. SIGMOD’97</a:t>
            </a:r>
            <a:endParaRPr lang="en-US" altLang="zh-CN" sz="1600" dirty="0">
              <a:ea typeface="SimSun" pitchFamily="2" charset="-122"/>
            </a:endParaRPr>
          </a:p>
          <a:p>
            <a:r>
              <a:rPr lang="en-US" altLang="en-US" sz="1600" dirty="0"/>
              <a:t>D. Burdick, P. Deshpande, T. S. </a:t>
            </a:r>
            <a:r>
              <a:rPr lang="en-US" altLang="en-US" sz="1600" dirty="0" err="1"/>
              <a:t>Jayram</a:t>
            </a:r>
            <a:r>
              <a:rPr lang="en-US" altLang="en-US" sz="1600" dirty="0"/>
              <a:t>, R. </a:t>
            </a:r>
            <a:r>
              <a:rPr lang="en-US" altLang="en-US" sz="1600" dirty="0" err="1"/>
              <a:t>Ramakrishnan</a:t>
            </a:r>
            <a:r>
              <a:rPr lang="en-US" altLang="en-US" sz="1600" dirty="0"/>
              <a:t>, and S. </a:t>
            </a:r>
            <a:r>
              <a:rPr lang="en-US" altLang="en-US" sz="1600" dirty="0" err="1"/>
              <a:t>Vaithyanathan</a:t>
            </a:r>
            <a:r>
              <a:rPr lang="en-US" altLang="en-US" sz="1600" dirty="0"/>
              <a:t>. OLAP over uncertain and imprecise data. VLDB’05</a:t>
            </a:r>
            <a:endParaRPr lang="en-US" altLang="en-US" sz="1600"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28</a:t>
            </a:fld>
            <a:endParaRPr lang="en-US"/>
          </a:p>
        </p:txBody>
      </p:sp>
    </p:spTree>
    <p:extLst>
      <p:ext uri="{BB962C8B-B14F-4D97-AF65-F5344CB8AC3E}">
        <p14:creationId xmlns:p14="http://schemas.microsoft.com/office/powerpoint/2010/main" val="298276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(cont.)</a:t>
            </a:r>
            <a:endParaRPr lang="en-US" dirty="0"/>
          </a:p>
        </p:txBody>
      </p:sp>
      <p:sp>
        <p:nvSpPr>
          <p:cNvPr id="3" name="Content Placeholder 2"/>
          <p:cNvSpPr>
            <a:spLocks noGrp="1"/>
          </p:cNvSpPr>
          <p:nvPr>
            <p:ph idx="1"/>
          </p:nvPr>
        </p:nvSpPr>
        <p:spPr/>
        <p:txBody>
          <a:bodyPr>
            <a:noAutofit/>
          </a:bodyPr>
          <a:lstStyle/>
          <a:p>
            <a:pPr>
              <a:lnSpc>
                <a:spcPct val="90000"/>
              </a:lnSpc>
            </a:pPr>
            <a:r>
              <a:rPr lang="en-US" altLang="zh-CN" sz="1600" dirty="0">
                <a:ea typeface="SimSun" pitchFamily="2" charset="-122"/>
              </a:rPr>
              <a:t>R. Agrawal, A. Gupta, and S. </a:t>
            </a:r>
            <a:r>
              <a:rPr lang="en-US" altLang="zh-CN" sz="1600" dirty="0" err="1">
                <a:ea typeface="SimSun" pitchFamily="2" charset="-122"/>
              </a:rPr>
              <a:t>Sarawagi</a:t>
            </a:r>
            <a:r>
              <a:rPr lang="en-US" altLang="zh-CN" sz="1600" dirty="0">
                <a:ea typeface="SimSun" pitchFamily="2" charset="-122"/>
              </a:rPr>
              <a:t>. Modeling multidimensional databases.  ICDE’97</a:t>
            </a:r>
          </a:p>
          <a:p>
            <a:pPr>
              <a:lnSpc>
                <a:spcPct val="90000"/>
              </a:lnSpc>
            </a:pPr>
            <a:r>
              <a:rPr lang="en-US" altLang="zh-CN" sz="1600" dirty="0">
                <a:ea typeface="SimSun" pitchFamily="2" charset="-122"/>
              </a:rPr>
              <a:t>B.-C. Chen, L. Chen, Y. Lin, and R. </a:t>
            </a:r>
            <a:r>
              <a:rPr lang="en-US" altLang="zh-CN" sz="1600" dirty="0" err="1">
                <a:ea typeface="SimSun" pitchFamily="2" charset="-122"/>
              </a:rPr>
              <a:t>Ramakrishnan</a:t>
            </a:r>
            <a:r>
              <a:rPr lang="en-US" altLang="zh-CN" sz="1600" dirty="0">
                <a:ea typeface="SimSun" pitchFamily="2" charset="-122"/>
              </a:rPr>
              <a:t>. Prediction cubes. VLDB’05</a:t>
            </a:r>
          </a:p>
          <a:p>
            <a:pPr>
              <a:lnSpc>
                <a:spcPct val="90000"/>
              </a:lnSpc>
            </a:pPr>
            <a:r>
              <a:rPr lang="en-US" altLang="zh-CN" sz="1600" dirty="0">
                <a:ea typeface="SimSun" pitchFamily="2" charset="-122"/>
              </a:rPr>
              <a:t>B.-C. Chen, R. </a:t>
            </a:r>
            <a:r>
              <a:rPr lang="en-US" altLang="zh-CN" sz="1600" dirty="0" err="1">
                <a:ea typeface="SimSun" pitchFamily="2" charset="-122"/>
              </a:rPr>
              <a:t>Ramakrishnan</a:t>
            </a:r>
            <a:r>
              <a:rPr lang="en-US" altLang="zh-CN" sz="1600" dirty="0">
                <a:ea typeface="SimSun" pitchFamily="2" charset="-122"/>
              </a:rPr>
              <a:t>, J.W. </a:t>
            </a:r>
            <a:r>
              <a:rPr lang="en-US" altLang="zh-CN" sz="1600" dirty="0" err="1">
                <a:ea typeface="SimSun" pitchFamily="2" charset="-122"/>
              </a:rPr>
              <a:t>Shavlik</a:t>
            </a:r>
            <a:r>
              <a:rPr lang="en-US" altLang="zh-CN" sz="1600" dirty="0">
                <a:ea typeface="SimSun" pitchFamily="2" charset="-122"/>
              </a:rPr>
              <a:t>, and P. </a:t>
            </a:r>
            <a:r>
              <a:rPr lang="en-US" altLang="zh-CN" sz="1600" dirty="0" err="1">
                <a:ea typeface="SimSun" pitchFamily="2" charset="-122"/>
              </a:rPr>
              <a:t>Tamma</a:t>
            </a:r>
            <a:r>
              <a:rPr lang="en-US" altLang="zh-CN" sz="1600" dirty="0">
                <a:ea typeface="SimSun" pitchFamily="2" charset="-122"/>
              </a:rPr>
              <a:t>. Bellwether analysis: Predicting global aggregates from local regions. VLDB’06</a:t>
            </a:r>
          </a:p>
          <a:p>
            <a:pPr>
              <a:lnSpc>
                <a:spcPct val="90000"/>
              </a:lnSpc>
            </a:pPr>
            <a:r>
              <a:rPr lang="en-US" altLang="zh-CN" sz="1600" dirty="0">
                <a:ea typeface="SimSun" pitchFamily="2" charset="-122"/>
              </a:rPr>
              <a:t>Y. Chen, G. Dong, J. Han, B. W. </a:t>
            </a:r>
            <a:r>
              <a:rPr lang="en-US" altLang="zh-CN" sz="1600" dirty="0" err="1">
                <a:ea typeface="SimSun" pitchFamily="2" charset="-122"/>
              </a:rPr>
              <a:t>Wah</a:t>
            </a:r>
            <a:r>
              <a:rPr lang="en-US" altLang="zh-CN" sz="1600" dirty="0">
                <a:ea typeface="SimSun" pitchFamily="2" charset="-122"/>
              </a:rPr>
              <a:t>, and J. Wang, Multi-Dimensional Regression Analysis of Time-Series Data Streams, VLDB'02</a:t>
            </a:r>
          </a:p>
          <a:p>
            <a:pPr>
              <a:lnSpc>
                <a:spcPct val="90000"/>
              </a:lnSpc>
            </a:pPr>
            <a:r>
              <a:rPr lang="en-US" altLang="zh-CN" sz="1600" dirty="0">
                <a:ea typeface="SimSun" pitchFamily="2" charset="-122"/>
              </a:rPr>
              <a:t>R. Fagin, R. V. </a:t>
            </a:r>
            <a:r>
              <a:rPr lang="en-US" altLang="zh-CN" sz="1600" dirty="0" err="1">
                <a:ea typeface="SimSun" pitchFamily="2" charset="-122"/>
              </a:rPr>
              <a:t>Guha</a:t>
            </a:r>
            <a:r>
              <a:rPr lang="en-US" altLang="zh-CN" sz="1600" dirty="0">
                <a:ea typeface="SimSun" pitchFamily="2" charset="-122"/>
              </a:rPr>
              <a:t>, R. Kumar, J. Novak, D. </a:t>
            </a:r>
            <a:r>
              <a:rPr lang="en-US" altLang="zh-CN" sz="1600" dirty="0" err="1">
                <a:ea typeface="SimSun" pitchFamily="2" charset="-122"/>
              </a:rPr>
              <a:t>Sivakumar</a:t>
            </a:r>
            <a:r>
              <a:rPr lang="en-US" altLang="zh-CN" sz="1600" dirty="0">
                <a:ea typeface="SimSun" pitchFamily="2" charset="-122"/>
              </a:rPr>
              <a:t>, and A. Tomkins. Multi-structural databases. PODS’05</a:t>
            </a:r>
          </a:p>
          <a:p>
            <a:pPr>
              <a:lnSpc>
                <a:spcPct val="90000"/>
              </a:lnSpc>
            </a:pPr>
            <a:r>
              <a:rPr lang="en-US" altLang="zh-CN" sz="1600" dirty="0">
                <a:ea typeface="SimSun" pitchFamily="2" charset="-122"/>
              </a:rPr>
              <a:t>J. Han. Towards on-line analytical mining in large databases. SIGMOD Record, 27:97–107, 1998</a:t>
            </a:r>
          </a:p>
          <a:p>
            <a:pPr>
              <a:lnSpc>
                <a:spcPct val="90000"/>
              </a:lnSpc>
            </a:pPr>
            <a:r>
              <a:rPr lang="en-US" altLang="zh-CN" sz="1600" dirty="0">
                <a:ea typeface="SimSun" pitchFamily="2" charset="-122"/>
              </a:rPr>
              <a:t>T. </a:t>
            </a:r>
            <a:r>
              <a:rPr lang="en-US" altLang="zh-CN" sz="1600" dirty="0" err="1">
                <a:ea typeface="SimSun" pitchFamily="2" charset="-122"/>
              </a:rPr>
              <a:t>Imielinski</a:t>
            </a:r>
            <a:r>
              <a:rPr lang="en-US" altLang="zh-CN" sz="1600" dirty="0">
                <a:ea typeface="SimSun" pitchFamily="2" charset="-122"/>
              </a:rPr>
              <a:t>, L. </a:t>
            </a:r>
            <a:r>
              <a:rPr lang="en-US" altLang="zh-CN" sz="1600" dirty="0" err="1">
                <a:ea typeface="SimSun" pitchFamily="2" charset="-122"/>
              </a:rPr>
              <a:t>Khachiyan</a:t>
            </a:r>
            <a:r>
              <a:rPr lang="en-US" altLang="zh-CN" sz="1600" dirty="0">
                <a:ea typeface="SimSun" pitchFamily="2" charset="-122"/>
              </a:rPr>
              <a:t>, and A. </a:t>
            </a:r>
            <a:r>
              <a:rPr lang="en-US" altLang="zh-CN" sz="1600" dirty="0" err="1">
                <a:ea typeface="SimSun" pitchFamily="2" charset="-122"/>
              </a:rPr>
              <a:t>Abdulghani</a:t>
            </a:r>
            <a:r>
              <a:rPr lang="en-US" altLang="zh-CN" sz="1600" dirty="0">
                <a:ea typeface="SimSun" pitchFamily="2" charset="-122"/>
              </a:rPr>
              <a:t>. </a:t>
            </a:r>
            <a:r>
              <a:rPr lang="en-US" altLang="zh-CN" sz="1600" dirty="0" err="1">
                <a:ea typeface="SimSun" pitchFamily="2" charset="-122"/>
              </a:rPr>
              <a:t>Cubegrades</a:t>
            </a:r>
            <a:r>
              <a:rPr lang="en-US" altLang="zh-CN" sz="1600" dirty="0">
                <a:ea typeface="SimSun" pitchFamily="2" charset="-122"/>
              </a:rPr>
              <a:t>: Generalizing association rules. Data Mining &amp; Knowledge Discovery, 6:219–258, 2002.</a:t>
            </a:r>
          </a:p>
          <a:p>
            <a:pPr>
              <a:lnSpc>
                <a:spcPct val="90000"/>
              </a:lnSpc>
            </a:pPr>
            <a:r>
              <a:rPr lang="en-US" altLang="zh-CN" sz="1600" dirty="0">
                <a:ea typeface="SimSun" pitchFamily="2" charset="-122"/>
              </a:rPr>
              <a:t>R. </a:t>
            </a:r>
            <a:r>
              <a:rPr lang="en-US" altLang="zh-CN" sz="1600" dirty="0" err="1">
                <a:ea typeface="SimSun" pitchFamily="2" charset="-122"/>
              </a:rPr>
              <a:t>Ramakrishnan</a:t>
            </a:r>
            <a:r>
              <a:rPr lang="en-US" altLang="zh-CN" sz="1600" dirty="0">
                <a:ea typeface="SimSun" pitchFamily="2" charset="-122"/>
              </a:rPr>
              <a:t> and B.-C. Chen. Exploratory mining in cube space. Data Mining and Knowledge Discovery, 15:29–54, 2007.</a:t>
            </a:r>
          </a:p>
          <a:p>
            <a:pPr>
              <a:lnSpc>
                <a:spcPct val="90000"/>
              </a:lnSpc>
            </a:pPr>
            <a:r>
              <a:rPr lang="en-US" altLang="zh-CN" sz="1600" dirty="0">
                <a:solidFill>
                  <a:srgbClr val="FF0000"/>
                </a:solidFill>
                <a:ea typeface="SimSun" pitchFamily="2" charset="-122"/>
              </a:rPr>
              <a:t>K. A. Ross, D. Srivastava, and D. </a:t>
            </a:r>
            <a:r>
              <a:rPr lang="en-US" altLang="zh-CN" sz="1600" dirty="0" err="1">
                <a:solidFill>
                  <a:srgbClr val="FF0000"/>
                </a:solidFill>
                <a:ea typeface="SimSun" pitchFamily="2" charset="-122"/>
              </a:rPr>
              <a:t>Chatziantoniou</a:t>
            </a:r>
            <a:r>
              <a:rPr lang="en-US" altLang="zh-CN" sz="1600" dirty="0">
                <a:solidFill>
                  <a:srgbClr val="FF0000"/>
                </a:solidFill>
                <a:ea typeface="SimSun" pitchFamily="2" charset="-122"/>
              </a:rPr>
              <a:t>. Complex aggregation at multiple granularities. EDBT'98</a:t>
            </a:r>
          </a:p>
          <a:p>
            <a:pPr>
              <a:lnSpc>
                <a:spcPct val="90000"/>
              </a:lnSpc>
            </a:pPr>
            <a:r>
              <a:rPr lang="en-US" altLang="zh-CN" sz="1600" dirty="0">
                <a:solidFill>
                  <a:srgbClr val="FF0000"/>
                </a:solidFill>
                <a:ea typeface="SimSun" pitchFamily="2" charset="-122"/>
              </a:rPr>
              <a:t>S. </a:t>
            </a:r>
            <a:r>
              <a:rPr lang="en-US" altLang="zh-CN" sz="1600" dirty="0" err="1">
                <a:solidFill>
                  <a:srgbClr val="FF0000"/>
                </a:solidFill>
                <a:ea typeface="SimSun" pitchFamily="2" charset="-122"/>
              </a:rPr>
              <a:t>Sarawagi</a:t>
            </a:r>
            <a:r>
              <a:rPr lang="en-US" altLang="zh-CN" sz="1600" dirty="0">
                <a:solidFill>
                  <a:srgbClr val="FF0000"/>
                </a:solidFill>
                <a:ea typeface="SimSun" pitchFamily="2" charset="-122"/>
              </a:rPr>
              <a:t>, R. Agrawal, and N. Megiddo. Discovery-driven exploration of OLAP data cubes. EDBT'98</a:t>
            </a:r>
          </a:p>
          <a:p>
            <a:pPr>
              <a:lnSpc>
                <a:spcPct val="90000"/>
              </a:lnSpc>
            </a:pPr>
            <a:r>
              <a:rPr lang="en-US" altLang="zh-CN" sz="1600" dirty="0">
                <a:ea typeface="SimSun" pitchFamily="2" charset="-122"/>
              </a:rPr>
              <a:t>G. </a:t>
            </a:r>
            <a:r>
              <a:rPr lang="en-US" altLang="zh-CN" sz="1600" dirty="0" err="1">
                <a:ea typeface="SimSun" pitchFamily="2" charset="-122"/>
              </a:rPr>
              <a:t>Sathe</a:t>
            </a:r>
            <a:r>
              <a:rPr lang="en-US" altLang="zh-CN" sz="1600" dirty="0">
                <a:ea typeface="SimSun" pitchFamily="2" charset="-122"/>
              </a:rPr>
              <a:t> and S. </a:t>
            </a:r>
            <a:r>
              <a:rPr lang="en-US" altLang="zh-CN" sz="1600" dirty="0" err="1">
                <a:ea typeface="SimSun" pitchFamily="2" charset="-122"/>
              </a:rPr>
              <a:t>Sarawagi</a:t>
            </a:r>
            <a:r>
              <a:rPr lang="en-US" altLang="zh-CN" sz="1600" dirty="0">
                <a:ea typeface="SimSun" pitchFamily="2" charset="-122"/>
              </a:rPr>
              <a:t>. Intelligent Rollups in Multidimensional OLAP Data. </a:t>
            </a:r>
            <a:r>
              <a:rPr lang="en-US" altLang="zh-CN" sz="1600" i="1" dirty="0" smtClean="0">
                <a:ea typeface="SimSun" pitchFamily="2" charset="-122"/>
              </a:rPr>
              <a:t>VLDB'01</a:t>
            </a:r>
            <a:endParaRPr lang="en-US" altLang="en-US" sz="1600" dirty="0"/>
          </a:p>
        </p:txBody>
      </p:sp>
      <p:sp>
        <p:nvSpPr>
          <p:cNvPr id="4" name="Slide Number Placeholder 3"/>
          <p:cNvSpPr>
            <a:spLocks noGrp="1"/>
          </p:cNvSpPr>
          <p:nvPr>
            <p:ph type="sldNum" sz="quarter" idx="12"/>
          </p:nvPr>
        </p:nvSpPr>
        <p:spPr/>
        <p:txBody>
          <a:bodyPr/>
          <a:lstStyle/>
          <a:p>
            <a:fld id="{18A68613-FF0B-4246-B613-8295211CFAFA}" type="slidenum">
              <a:rPr lang="en-US" smtClean="0"/>
              <a:t>29</a:t>
            </a:fld>
            <a:endParaRPr lang="en-US"/>
          </a:p>
        </p:txBody>
      </p:sp>
    </p:spTree>
    <p:extLst>
      <p:ext uri="{BB962C8B-B14F-4D97-AF65-F5344CB8AC3E}">
        <p14:creationId xmlns:p14="http://schemas.microsoft.com/office/powerpoint/2010/main" val="90825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SimSun" pitchFamily="2" charset="-122"/>
              </a:rPr>
              <a:t>Data Cube: A Lattice of Cuboids</a:t>
            </a:r>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3</a:t>
            </a:fld>
            <a:endParaRPr lang="en-US"/>
          </a:p>
        </p:txBody>
      </p:sp>
      <p:grpSp>
        <p:nvGrpSpPr>
          <p:cNvPr id="5" name="Group 4"/>
          <p:cNvGrpSpPr/>
          <p:nvPr/>
        </p:nvGrpSpPr>
        <p:grpSpPr>
          <a:xfrm>
            <a:off x="0" y="1249332"/>
            <a:ext cx="7315528" cy="5123693"/>
            <a:chOff x="0" y="1249332"/>
            <a:chExt cx="7315528" cy="5123693"/>
          </a:xfrm>
        </p:grpSpPr>
        <p:sp>
          <p:nvSpPr>
            <p:cNvPr id="6" name="Text Box 23"/>
            <p:cNvSpPr txBox="1">
              <a:spLocks noChangeArrowheads="1"/>
            </p:cNvSpPr>
            <p:nvPr/>
          </p:nvSpPr>
          <p:spPr bwMode="auto">
            <a:xfrm>
              <a:off x="2261209" y="1249332"/>
              <a:ext cx="7425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lgn="ctr">
                <a:spcBef>
                  <a:spcPct val="0"/>
                </a:spcBef>
                <a:buClrTx/>
                <a:buSzTx/>
                <a:buFontTx/>
                <a:buNone/>
              </a:pPr>
              <a:r>
                <a:rPr lang="en-US" altLang="zh-CN" sz="1400" dirty="0">
                  <a:latin typeface="Corbel" charset="0"/>
                  <a:ea typeface="Corbel" charset="0"/>
                  <a:cs typeface="Corbel" charset="0"/>
                </a:rPr>
                <a:t>all</a:t>
              </a:r>
            </a:p>
          </p:txBody>
        </p:sp>
        <p:grpSp>
          <p:nvGrpSpPr>
            <p:cNvPr id="7" name="Group 210"/>
            <p:cNvGrpSpPr>
              <a:grpSpLocks/>
            </p:cNvGrpSpPr>
            <p:nvPr/>
          </p:nvGrpSpPr>
          <p:grpSpPr bwMode="auto">
            <a:xfrm>
              <a:off x="0" y="1420222"/>
              <a:ext cx="7315528" cy="4952803"/>
              <a:chOff x="0" y="886"/>
              <a:chExt cx="5219" cy="1815"/>
            </a:xfrm>
          </p:grpSpPr>
          <p:sp>
            <p:nvSpPr>
              <p:cNvPr id="8" name="Text Box 3"/>
              <p:cNvSpPr txBox="1">
                <a:spLocks noChangeArrowheads="1"/>
              </p:cNvSpPr>
              <p:nvPr/>
            </p:nvSpPr>
            <p:spPr bwMode="auto">
              <a:xfrm>
                <a:off x="0" y="1536"/>
                <a:ext cx="68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a:latin typeface="Corbel" charset="0"/>
                    <a:ea typeface="Corbel" charset="0"/>
                    <a:cs typeface="Corbel" charset="0"/>
                  </a:rPr>
                  <a:t>time,item</a:t>
                </a:r>
              </a:p>
            </p:txBody>
          </p:sp>
          <p:sp>
            <p:nvSpPr>
              <p:cNvPr id="9" name="Text Box 4"/>
              <p:cNvSpPr txBox="1">
                <a:spLocks noChangeArrowheads="1"/>
              </p:cNvSpPr>
              <p:nvPr/>
            </p:nvSpPr>
            <p:spPr bwMode="auto">
              <a:xfrm>
                <a:off x="0" y="2208"/>
                <a:ext cx="111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a:latin typeface="Corbel" charset="0"/>
                    <a:ea typeface="Corbel" charset="0"/>
                    <a:cs typeface="Corbel" charset="0"/>
                  </a:rPr>
                  <a:t>time,item,location</a:t>
                </a:r>
              </a:p>
            </p:txBody>
          </p:sp>
          <p:sp>
            <p:nvSpPr>
              <p:cNvPr id="10" name="Text Box 5"/>
              <p:cNvSpPr txBox="1">
                <a:spLocks noChangeArrowheads="1"/>
              </p:cNvSpPr>
              <p:nvPr/>
            </p:nvSpPr>
            <p:spPr bwMode="auto">
              <a:xfrm>
                <a:off x="2119" y="2524"/>
                <a:ext cx="1817"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a:latin typeface="Corbel" charset="0"/>
                    <a:ea typeface="Corbel" charset="0"/>
                    <a:cs typeface="Corbel" charset="0"/>
                  </a:rPr>
                  <a:t>time, item, location, supplier</a:t>
                </a:r>
              </a:p>
            </p:txBody>
          </p:sp>
          <p:sp>
            <p:nvSpPr>
              <p:cNvPr id="11" name="AutoShape 7"/>
              <p:cNvSpPr>
                <a:spLocks noChangeArrowheads="1"/>
              </p:cNvSpPr>
              <p:nvPr/>
            </p:nvSpPr>
            <p:spPr bwMode="auto">
              <a:xfrm>
                <a:off x="1870" y="970"/>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12" name="AutoShape 8"/>
              <p:cNvSpPr>
                <a:spLocks noChangeArrowheads="1"/>
              </p:cNvSpPr>
              <p:nvPr/>
            </p:nvSpPr>
            <p:spPr bwMode="auto">
              <a:xfrm>
                <a:off x="764" y="1323"/>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13" name="AutoShape 9"/>
              <p:cNvSpPr>
                <a:spLocks noChangeArrowheads="1"/>
              </p:cNvSpPr>
              <p:nvPr/>
            </p:nvSpPr>
            <p:spPr bwMode="auto">
              <a:xfrm>
                <a:off x="1518" y="1323"/>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14" name="AutoShape 10"/>
              <p:cNvSpPr>
                <a:spLocks noChangeArrowheads="1"/>
              </p:cNvSpPr>
              <p:nvPr/>
            </p:nvSpPr>
            <p:spPr bwMode="auto">
              <a:xfrm>
                <a:off x="2272" y="1323"/>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15" name="AutoShape 11"/>
              <p:cNvSpPr>
                <a:spLocks noChangeArrowheads="1"/>
              </p:cNvSpPr>
              <p:nvPr/>
            </p:nvSpPr>
            <p:spPr bwMode="auto">
              <a:xfrm>
                <a:off x="1719"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16" name="AutoShape 12"/>
              <p:cNvSpPr>
                <a:spLocks noChangeArrowheads="1"/>
              </p:cNvSpPr>
              <p:nvPr/>
            </p:nvSpPr>
            <p:spPr bwMode="auto">
              <a:xfrm>
                <a:off x="3026"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17" name="AutoShape 13"/>
              <p:cNvSpPr>
                <a:spLocks noChangeArrowheads="1"/>
              </p:cNvSpPr>
              <p:nvPr/>
            </p:nvSpPr>
            <p:spPr bwMode="auto">
              <a:xfrm>
                <a:off x="2423"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18" name="AutoShape 14"/>
              <p:cNvSpPr>
                <a:spLocks noChangeArrowheads="1"/>
              </p:cNvSpPr>
              <p:nvPr/>
            </p:nvSpPr>
            <p:spPr bwMode="auto">
              <a:xfrm>
                <a:off x="1016" y="1739"/>
                <a:ext cx="150"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19" name="AutoShape 15"/>
              <p:cNvSpPr>
                <a:spLocks noChangeArrowheads="1"/>
              </p:cNvSpPr>
              <p:nvPr/>
            </p:nvSpPr>
            <p:spPr bwMode="auto">
              <a:xfrm>
                <a:off x="312"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20" name="AutoShape 16"/>
              <p:cNvSpPr>
                <a:spLocks noChangeArrowheads="1"/>
              </p:cNvSpPr>
              <p:nvPr/>
            </p:nvSpPr>
            <p:spPr bwMode="auto">
              <a:xfrm>
                <a:off x="2925" y="1355"/>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21" name="AutoShape 17"/>
              <p:cNvSpPr>
                <a:spLocks noChangeArrowheads="1"/>
              </p:cNvSpPr>
              <p:nvPr/>
            </p:nvSpPr>
            <p:spPr bwMode="auto">
              <a:xfrm>
                <a:off x="764" y="2188"/>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22" name="AutoShape 18"/>
              <p:cNvSpPr>
                <a:spLocks noChangeArrowheads="1"/>
              </p:cNvSpPr>
              <p:nvPr/>
            </p:nvSpPr>
            <p:spPr bwMode="auto">
              <a:xfrm>
                <a:off x="3629" y="1739"/>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23" name="AutoShape 19"/>
              <p:cNvSpPr>
                <a:spLocks noChangeArrowheads="1"/>
              </p:cNvSpPr>
              <p:nvPr/>
            </p:nvSpPr>
            <p:spPr bwMode="auto">
              <a:xfrm>
                <a:off x="1920" y="2604"/>
                <a:ext cx="151" cy="97"/>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24" name="AutoShape 20"/>
              <p:cNvSpPr>
                <a:spLocks noChangeArrowheads="1"/>
              </p:cNvSpPr>
              <p:nvPr/>
            </p:nvSpPr>
            <p:spPr bwMode="auto">
              <a:xfrm>
                <a:off x="2825" y="2188"/>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25" name="AutoShape 21"/>
              <p:cNvSpPr>
                <a:spLocks noChangeArrowheads="1"/>
              </p:cNvSpPr>
              <p:nvPr/>
            </p:nvSpPr>
            <p:spPr bwMode="auto">
              <a:xfrm>
                <a:off x="2121" y="2188"/>
                <a:ext cx="151"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26" name="AutoShape 22"/>
              <p:cNvSpPr>
                <a:spLocks noChangeArrowheads="1"/>
              </p:cNvSpPr>
              <p:nvPr/>
            </p:nvSpPr>
            <p:spPr bwMode="auto">
              <a:xfrm>
                <a:off x="1418" y="2188"/>
                <a:ext cx="150" cy="96"/>
              </a:xfrm>
              <a:prstGeom prst="flowChartConnector">
                <a:avLst/>
              </a:prstGeom>
              <a:solidFill>
                <a:schemeClr val="bg1"/>
              </a:solidFill>
              <a:ln w="9525">
                <a:solidFill>
                  <a:schemeClr val="tx1"/>
                </a:solidFill>
                <a:round/>
                <a:headEnd/>
                <a:tailEnd/>
              </a:ln>
            </p:spPr>
            <p:txBody>
              <a:bodyPr wrap="none" anchor="ct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eaLnBrk="1" hangingPunct="1">
                  <a:spcBef>
                    <a:spcPct val="0"/>
                  </a:spcBef>
                  <a:buClrTx/>
                  <a:buSzTx/>
                  <a:buFontTx/>
                  <a:buNone/>
                </a:pPr>
                <a:endParaRPr lang="en-US" altLang="en-US" sz="1400">
                  <a:latin typeface="Corbel" charset="0"/>
                  <a:ea typeface="Corbel" charset="0"/>
                  <a:cs typeface="Corbel" charset="0"/>
                </a:endParaRPr>
              </a:p>
            </p:txBody>
          </p:sp>
          <p:sp>
            <p:nvSpPr>
              <p:cNvPr id="27" name="Text Box 24"/>
              <p:cNvSpPr txBox="1">
                <a:spLocks noChangeArrowheads="1"/>
              </p:cNvSpPr>
              <p:nvPr/>
            </p:nvSpPr>
            <p:spPr bwMode="auto">
              <a:xfrm>
                <a:off x="704" y="1094"/>
                <a:ext cx="3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a:latin typeface="Corbel" charset="0"/>
                    <a:ea typeface="Corbel" charset="0"/>
                    <a:cs typeface="Corbel" charset="0"/>
                  </a:rPr>
                  <a:t>time</a:t>
                </a:r>
              </a:p>
            </p:txBody>
          </p:sp>
          <p:sp>
            <p:nvSpPr>
              <p:cNvPr id="28" name="Text Box 25"/>
              <p:cNvSpPr txBox="1">
                <a:spLocks noChangeArrowheads="1"/>
              </p:cNvSpPr>
              <p:nvPr/>
            </p:nvSpPr>
            <p:spPr bwMode="auto">
              <a:xfrm>
                <a:off x="1457" y="1104"/>
                <a:ext cx="38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a:latin typeface="Corbel" charset="0"/>
                    <a:ea typeface="Corbel" charset="0"/>
                    <a:cs typeface="Corbel" charset="0"/>
                  </a:rPr>
                  <a:t>item</a:t>
                </a:r>
              </a:p>
            </p:txBody>
          </p:sp>
          <p:sp>
            <p:nvSpPr>
              <p:cNvPr id="29" name="Text Box 26"/>
              <p:cNvSpPr txBox="1">
                <a:spLocks noChangeArrowheads="1"/>
              </p:cNvSpPr>
              <p:nvPr/>
            </p:nvSpPr>
            <p:spPr bwMode="auto">
              <a:xfrm>
                <a:off x="2211" y="1104"/>
                <a:ext cx="579"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a:latin typeface="Corbel" charset="0"/>
                    <a:ea typeface="Corbel" charset="0"/>
                    <a:cs typeface="Corbel" charset="0"/>
                  </a:rPr>
                  <a:t>location</a:t>
                </a:r>
              </a:p>
            </p:txBody>
          </p:sp>
          <p:sp>
            <p:nvSpPr>
              <p:cNvPr id="30" name="Text Box 27"/>
              <p:cNvSpPr txBox="1">
                <a:spLocks noChangeArrowheads="1"/>
              </p:cNvSpPr>
              <p:nvPr/>
            </p:nvSpPr>
            <p:spPr bwMode="auto">
              <a:xfrm>
                <a:off x="2966" y="1104"/>
                <a:ext cx="57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a:latin typeface="Corbel" charset="0"/>
                    <a:ea typeface="Corbel" charset="0"/>
                    <a:cs typeface="Corbel" charset="0"/>
                  </a:rPr>
                  <a:t>supplier</a:t>
                </a:r>
              </a:p>
            </p:txBody>
          </p:sp>
          <p:sp>
            <p:nvSpPr>
              <p:cNvPr id="31" name="Line 28"/>
              <p:cNvSpPr>
                <a:spLocks noChangeShapeType="1"/>
              </p:cNvSpPr>
              <p:nvPr/>
            </p:nvSpPr>
            <p:spPr bwMode="auto">
              <a:xfrm flipH="1">
                <a:off x="815" y="1002"/>
                <a:ext cx="1105" cy="3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32" name="Line 29"/>
              <p:cNvSpPr>
                <a:spLocks noChangeShapeType="1"/>
              </p:cNvSpPr>
              <p:nvPr/>
            </p:nvSpPr>
            <p:spPr bwMode="auto">
              <a:xfrm flipH="1">
                <a:off x="1619" y="1002"/>
                <a:ext cx="301" cy="3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33" name="Line 30"/>
              <p:cNvSpPr>
                <a:spLocks noChangeShapeType="1"/>
              </p:cNvSpPr>
              <p:nvPr/>
            </p:nvSpPr>
            <p:spPr bwMode="auto">
              <a:xfrm>
                <a:off x="1920" y="1002"/>
                <a:ext cx="402" cy="3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34" name="Line 31"/>
              <p:cNvSpPr>
                <a:spLocks noChangeShapeType="1"/>
              </p:cNvSpPr>
              <p:nvPr/>
            </p:nvSpPr>
            <p:spPr bwMode="auto">
              <a:xfrm>
                <a:off x="1920" y="1002"/>
                <a:ext cx="1106" cy="3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35" name="Line 32"/>
              <p:cNvSpPr>
                <a:spLocks noChangeShapeType="1"/>
              </p:cNvSpPr>
              <p:nvPr/>
            </p:nvSpPr>
            <p:spPr bwMode="auto">
              <a:xfrm flipH="1">
                <a:off x="362" y="1355"/>
                <a:ext cx="453"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36" name="Line 33"/>
              <p:cNvSpPr>
                <a:spLocks noChangeShapeType="1"/>
              </p:cNvSpPr>
              <p:nvPr/>
            </p:nvSpPr>
            <p:spPr bwMode="auto">
              <a:xfrm>
                <a:off x="815" y="1355"/>
                <a:ext cx="251"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37" name="Line 34"/>
              <p:cNvSpPr>
                <a:spLocks noChangeShapeType="1"/>
              </p:cNvSpPr>
              <p:nvPr/>
            </p:nvSpPr>
            <p:spPr bwMode="auto">
              <a:xfrm>
                <a:off x="815" y="1355"/>
                <a:ext cx="954"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38" name="Line 35"/>
              <p:cNvSpPr>
                <a:spLocks noChangeShapeType="1"/>
              </p:cNvSpPr>
              <p:nvPr/>
            </p:nvSpPr>
            <p:spPr bwMode="auto">
              <a:xfrm flipH="1">
                <a:off x="362" y="1355"/>
                <a:ext cx="1257"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39" name="Line 36"/>
              <p:cNvSpPr>
                <a:spLocks noChangeShapeType="1"/>
              </p:cNvSpPr>
              <p:nvPr/>
            </p:nvSpPr>
            <p:spPr bwMode="auto">
              <a:xfrm>
                <a:off x="1619" y="1355"/>
                <a:ext cx="854"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40" name="Line 37"/>
              <p:cNvSpPr>
                <a:spLocks noChangeShapeType="1"/>
              </p:cNvSpPr>
              <p:nvPr/>
            </p:nvSpPr>
            <p:spPr bwMode="auto">
              <a:xfrm>
                <a:off x="1619" y="1355"/>
                <a:ext cx="1457"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41" name="Line 38"/>
              <p:cNvSpPr>
                <a:spLocks noChangeShapeType="1"/>
              </p:cNvSpPr>
              <p:nvPr/>
            </p:nvSpPr>
            <p:spPr bwMode="auto">
              <a:xfrm>
                <a:off x="2322" y="1355"/>
                <a:ext cx="151"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42" name="Line 39"/>
              <p:cNvSpPr>
                <a:spLocks noChangeShapeType="1"/>
              </p:cNvSpPr>
              <p:nvPr/>
            </p:nvSpPr>
            <p:spPr bwMode="auto">
              <a:xfrm>
                <a:off x="2322" y="1355"/>
                <a:ext cx="1357"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43" name="Line 40"/>
              <p:cNvSpPr>
                <a:spLocks noChangeShapeType="1"/>
              </p:cNvSpPr>
              <p:nvPr/>
            </p:nvSpPr>
            <p:spPr bwMode="auto">
              <a:xfrm flipH="1">
                <a:off x="1066" y="1355"/>
                <a:ext cx="1256" cy="4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44" name="Line 41"/>
              <p:cNvSpPr>
                <a:spLocks noChangeShapeType="1"/>
              </p:cNvSpPr>
              <p:nvPr/>
            </p:nvSpPr>
            <p:spPr bwMode="auto">
              <a:xfrm flipH="1">
                <a:off x="1769" y="1387"/>
                <a:ext cx="1257"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45" name="Line 42"/>
              <p:cNvSpPr>
                <a:spLocks noChangeShapeType="1"/>
              </p:cNvSpPr>
              <p:nvPr/>
            </p:nvSpPr>
            <p:spPr bwMode="auto">
              <a:xfrm>
                <a:off x="3026" y="1387"/>
                <a:ext cx="5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46" name="Line 43"/>
              <p:cNvSpPr>
                <a:spLocks noChangeShapeType="1"/>
              </p:cNvSpPr>
              <p:nvPr/>
            </p:nvSpPr>
            <p:spPr bwMode="auto">
              <a:xfrm>
                <a:off x="3026" y="1387"/>
                <a:ext cx="653"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47" name="Line 44"/>
              <p:cNvSpPr>
                <a:spLocks noChangeShapeType="1"/>
              </p:cNvSpPr>
              <p:nvPr/>
            </p:nvSpPr>
            <p:spPr bwMode="auto">
              <a:xfrm>
                <a:off x="362" y="1771"/>
                <a:ext cx="453"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48" name="Line 45"/>
              <p:cNvSpPr>
                <a:spLocks noChangeShapeType="1"/>
              </p:cNvSpPr>
              <p:nvPr/>
            </p:nvSpPr>
            <p:spPr bwMode="auto">
              <a:xfrm>
                <a:off x="362" y="1771"/>
                <a:ext cx="1106"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49" name="Line 46"/>
              <p:cNvSpPr>
                <a:spLocks noChangeShapeType="1"/>
              </p:cNvSpPr>
              <p:nvPr/>
            </p:nvSpPr>
            <p:spPr bwMode="auto">
              <a:xfrm flipH="1">
                <a:off x="815" y="1771"/>
                <a:ext cx="251"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50" name="Line 47"/>
              <p:cNvSpPr>
                <a:spLocks noChangeShapeType="1"/>
              </p:cNvSpPr>
              <p:nvPr/>
            </p:nvSpPr>
            <p:spPr bwMode="auto">
              <a:xfrm>
                <a:off x="1066" y="1771"/>
                <a:ext cx="1105"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51" name="Line 48"/>
              <p:cNvSpPr>
                <a:spLocks noChangeShapeType="1"/>
              </p:cNvSpPr>
              <p:nvPr/>
            </p:nvSpPr>
            <p:spPr bwMode="auto">
              <a:xfrm flipH="1">
                <a:off x="1468" y="1771"/>
                <a:ext cx="301"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52" name="Line 49"/>
              <p:cNvSpPr>
                <a:spLocks noChangeShapeType="1"/>
              </p:cNvSpPr>
              <p:nvPr/>
            </p:nvSpPr>
            <p:spPr bwMode="auto">
              <a:xfrm>
                <a:off x="1769" y="1771"/>
                <a:ext cx="402"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53" name="Line 50"/>
              <p:cNvSpPr>
                <a:spLocks noChangeShapeType="1"/>
              </p:cNvSpPr>
              <p:nvPr/>
            </p:nvSpPr>
            <p:spPr bwMode="auto">
              <a:xfrm flipH="1">
                <a:off x="815" y="1771"/>
                <a:ext cx="1658"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54" name="Line 51"/>
              <p:cNvSpPr>
                <a:spLocks noChangeShapeType="1"/>
              </p:cNvSpPr>
              <p:nvPr/>
            </p:nvSpPr>
            <p:spPr bwMode="auto">
              <a:xfrm>
                <a:off x="2473" y="1771"/>
                <a:ext cx="402"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55" name="Line 52"/>
              <p:cNvSpPr>
                <a:spLocks noChangeShapeType="1"/>
              </p:cNvSpPr>
              <p:nvPr/>
            </p:nvSpPr>
            <p:spPr bwMode="auto">
              <a:xfrm flipH="1">
                <a:off x="1468" y="1771"/>
                <a:ext cx="1608"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56" name="Line 53"/>
              <p:cNvSpPr>
                <a:spLocks noChangeShapeType="1"/>
              </p:cNvSpPr>
              <p:nvPr/>
            </p:nvSpPr>
            <p:spPr bwMode="auto">
              <a:xfrm flipH="1">
                <a:off x="2875" y="1771"/>
                <a:ext cx="201"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57" name="Line 54"/>
              <p:cNvSpPr>
                <a:spLocks noChangeShapeType="1"/>
              </p:cNvSpPr>
              <p:nvPr/>
            </p:nvSpPr>
            <p:spPr bwMode="auto">
              <a:xfrm flipH="1">
                <a:off x="2875" y="1771"/>
                <a:ext cx="804" cy="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58" name="Line 55"/>
              <p:cNvSpPr>
                <a:spLocks noChangeShapeType="1"/>
              </p:cNvSpPr>
              <p:nvPr/>
            </p:nvSpPr>
            <p:spPr bwMode="auto">
              <a:xfrm flipH="1">
                <a:off x="2171" y="1771"/>
                <a:ext cx="1508"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59" name="Line 56"/>
              <p:cNvSpPr>
                <a:spLocks noChangeShapeType="1"/>
              </p:cNvSpPr>
              <p:nvPr/>
            </p:nvSpPr>
            <p:spPr bwMode="auto">
              <a:xfrm>
                <a:off x="815" y="2252"/>
                <a:ext cx="1155" cy="3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60" name="Line 57"/>
              <p:cNvSpPr>
                <a:spLocks noChangeShapeType="1"/>
              </p:cNvSpPr>
              <p:nvPr/>
            </p:nvSpPr>
            <p:spPr bwMode="auto">
              <a:xfrm>
                <a:off x="1468" y="2220"/>
                <a:ext cx="553" cy="4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61" name="Line 58"/>
              <p:cNvSpPr>
                <a:spLocks noChangeShapeType="1"/>
              </p:cNvSpPr>
              <p:nvPr/>
            </p:nvSpPr>
            <p:spPr bwMode="auto">
              <a:xfrm flipH="1">
                <a:off x="2021" y="2220"/>
                <a:ext cx="150" cy="4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62" name="Line 59"/>
              <p:cNvSpPr>
                <a:spLocks noChangeShapeType="1"/>
              </p:cNvSpPr>
              <p:nvPr/>
            </p:nvSpPr>
            <p:spPr bwMode="auto">
              <a:xfrm flipH="1">
                <a:off x="1970" y="2252"/>
                <a:ext cx="905" cy="4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400">
                  <a:latin typeface="Corbel" charset="0"/>
                  <a:ea typeface="Corbel" charset="0"/>
                  <a:cs typeface="Corbel" charset="0"/>
                </a:endParaRPr>
              </a:p>
            </p:txBody>
          </p:sp>
          <p:sp>
            <p:nvSpPr>
              <p:cNvPr id="63" name="Text Box 60"/>
              <p:cNvSpPr txBox="1">
                <a:spLocks noChangeArrowheads="1"/>
              </p:cNvSpPr>
              <p:nvPr/>
            </p:nvSpPr>
            <p:spPr bwMode="auto">
              <a:xfrm>
                <a:off x="755" y="1536"/>
                <a:ext cx="83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a:latin typeface="Corbel" charset="0"/>
                    <a:ea typeface="Corbel" charset="0"/>
                    <a:cs typeface="Corbel" charset="0"/>
                  </a:rPr>
                  <a:t>time,location</a:t>
                </a:r>
              </a:p>
            </p:txBody>
          </p:sp>
          <p:sp>
            <p:nvSpPr>
              <p:cNvPr id="64" name="Text Box 61"/>
              <p:cNvSpPr txBox="1">
                <a:spLocks noChangeArrowheads="1"/>
              </p:cNvSpPr>
              <p:nvPr/>
            </p:nvSpPr>
            <p:spPr bwMode="auto">
              <a:xfrm>
                <a:off x="1407" y="1776"/>
                <a:ext cx="83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a:latin typeface="Corbel" charset="0"/>
                    <a:ea typeface="Corbel" charset="0"/>
                    <a:cs typeface="Corbel" charset="0"/>
                  </a:rPr>
                  <a:t>time,supplier</a:t>
                </a:r>
              </a:p>
            </p:txBody>
          </p:sp>
          <p:sp>
            <p:nvSpPr>
              <p:cNvPr id="65" name="Text Box 62"/>
              <p:cNvSpPr txBox="1">
                <a:spLocks noChangeArrowheads="1"/>
              </p:cNvSpPr>
              <p:nvPr/>
            </p:nvSpPr>
            <p:spPr bwMode="auto">
              <a:xfrm>
                <a:off x="2111" y="1573"/>
                <a:ext cx="838"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a:latin typeface="Corbel" charset="0"/>
                    <a:ea typeface="Corbel" charset="0"/>
                    <a:cs typeface="Corbel" charset="0"/>
                  </a:rPr>
                  <a:t>item,location</a:t>
                </a:r>
              </a:p>
            </p:txBody>
          </p:sp>
          <p:sp>
            <p:nvSpPr>
              <p:cNvPr id="66" name="Text Box 63"/>
              <p:cNvSpPr txBox="1">
                <a:spLocks noChangeArrowheads="1"/>
              </p:cNvSpPr>
              <p:nvPr/>
            </p:nvSpPr>
            <p:spPr bwMode="auto">
              <a:xfrm>
                <a:off x="2714" y="1756"/>
                <a:ext cx="830"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dirty="0" err="1">
                    <a:latin typeface="Corbel" charset="0"/>
                    <a:ea typeface="Corbel" charset="0"/>
                    <a:cs typeface="Corbel" charset="0"/>
                  </a:rPr>
                  <a:t>item,supplier</a:t>
                </a:r>
                <a:endParaRPr lang="en-US" altLang="zh-CN" sz="1400" dirty="0">
                  <a:latin typeface="Corbel" charset="0"/>
                  <a:ea typeface="Corbel" charset="0"/>
                  <a:cs typeface="Corbel" charset="0"/>
                </a:endParaRPr>
              </a:p>
            </p:txBody>
          </p:sp>
          <p:sp>
            <p:nvSpPr>
              <p:cNvPr id="67" name="Text Box 64"/>
              <p:cNvSpPr txBox="1">
                <a:spLocks noChangeArrowheads="1"/>
              </p:cNvSpPr>
              <p:nvPr/>
            </p:nvSpPr>
            <p:spPr bwMode="auto">
              <a:xfrm>
                <a:off x="3468" y="1573"/>
                <a:ext cx="101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a:latin typeface="Corbel" charset="0"/>
                    <a:ea typeface="Corbel" charset="0"/>
                    <a:cs typeface="Corbel" charset="0"/>
                  </a:rPr>
                  <a:t>location,supplier</a:t>
                </a:r>
              </a:p>
            </p:txBody>
          </p:sp>
          <p:sp>
            <p:nvSpPr>
              <p:cNvPr id="68" name="Text Box 65"/>
              <p:cNvSpPr txBox="1">
                <a:spLocks noChangeArrowheads="1"/>
              </p:cNvSpPr>
              <p:nvPr/>
            </p:nvSpPr>
            <p:spPr bwMode="auto">
              <a:xfrm>
                <a:off x="1149" y="2256"/>
                <a:ext cx="112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dirty="0" err="1">
                    <a:latin typeface="Corbel" charset="0"/>
                    <a:ea typeface="Corbel" charset="0"/>
                    <a:cs typeface="Corbel" charset="0"/>
                  </a:rPr>
                  <a:t>time,item,supplier</a:t>
                </a:r>
                <a:endParaRPr lang="en-US" altLang="zh-CN" sz="1400" dirty="0">
                  <a:latin typeface="Corbel" charset="0"/>
                  <a:ea typeface="Corbel" charset="0"/>
                  <a:cs typeface="Corbel" charset="0"/>
                </a:endParaRPr>
              </a:p>
            </p:txBody>
          </p:sp>
          <p:sp>
            <p:nvSpPr>
              <p:cNvPr id="69" name="Text Box 66"/>
              <p:cNvSpPr txBox="1">
                <a:spLocks noChangeArrowheads="1"/>
              </p:cNvSpPr>
              <p:nvPr/>
            </p:nvSpPr>
            <p:spPr bwMode="auto">
              <a:xfrm>
                <a:off x="1719" y="1968"/>
                <a:ext cx="1451"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a:latin typeface="Corbel" charset="0"/>
                    <a:ea typeface="Corbel" charset="0"/>
                    <a:cs typeface="Corbel" charset="0"/>
                  </a:rPr>
                  <a:t>time,location,supplier</a:t>
                </a:r>
              </a:p>
            </p:txBody>
          </p:sp>
          <p:sp>
            <p:nvSpPr>
              <p:cNvPr id="70" name="Text Box 67"/>
              <p:cNvSpPr txBox="1">
                <a:spLocks noChangeArrowheads="1"/>
              </p:cNvSpPr>
              <p:nvPr/>
            </p:nvSpPr>
            <p:spPr bwMode="auto">
              <a:xfrm>
                <a:off x="2677" y="2208"/>
                <a:ext cx="129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en-US" altLang="zh-CN" sz="1400">
                    <a:latin typeface="Corbel" charset="0"/>
                    <a:ea typeface="Corbel" charset="0"/>
                    <a:cs typeface="Corbel" charset="0"/>
                  </a:rPr>
                  <a:t>item,location,supplier</a:t>
                </a:r>
              </a:p>
            </p:txBody>
          </p:sp>
          <p:sp>
            <p:nvSpPr>
              <p:cNvPr id="71" name="Text Box 68"/>
              <p:cNvSpPr txBox="1">
                <a:spLocks noChangeArrowheads="1"/>
              </p:cNvSpPr>
              <p:nvPr/>
            </p:nvSpPr>
            <p:spPr bwMode="auto">
              <a:xfrm>
                <a:off x="3920" y="886"/>
                <a:ext cx="1299"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dirty="0">
                    <a:solidFill>
                      <a:srgbClr val="910012"/>
                    </a:solidFill>
                    <a:latin typeface="Corbel" charset="0"/>
                    <a:ea typeface="Corbel" charset="0"/>
                    <a:cs typeface="Corbel" charset="0"/>
                  </a:rPr>
                  <a:t>0-</a:t>
                </a:r>
                <a:r>
                  <a:rPr lang="en-US" altLang="zh-CN" sz="1800" dirty="0">
                    <a:solidFill>
                      <a:srgbClr val="910012"/>
                    </a:solidFill>
                    <a:latin typeface="Corbel" charset="0"/>
                    <a:ea typeface="Corbel" charset="0"/>
                    <a:cs typeface="Corbel" charset="0"/>
                  </a:rPr>
                  <a:t>D(apex) cuboid</a:t>
                </a:r>
              </a:p>
            </p:txBody>
          </p:sp>
          <p:sp>
            <p:nvSpPr>
              <p:cNvPr id="72" name="Text Box 69"/>
              <p:cNvSpPr txBox="1">
                <a:spLocks noChangeArrowheads="1"/>
              </p:cNvSpPr>
              <p:nvPr/>
            </p:nvSpPr>
            <p:spPr bwMode="auto">
              <a:xfrm>
                <a:off x="3920" y="1271"/>
                <a:ext cx="93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dirty="0">
                    <a:solidFill>
                      <a:srgbClr val="910012"/>
                    </a:solidFill>
                    <a:latin typeface="Corbel" charset="0"/>
                    <a:ea typeface="Corbel" charset="0"/>
                    <a:cs typeface="Corbel" charset="0"/>
                  </a:rPr>
                  <a:t>1-</a:t>
                </a:r>
                <a:r>
                  <a:rPr lang="en-US" altLang="zh-CN" sz="1800" dirty="0">
                    <a:solidFill>
                      <a:srgbClr val="910012"/>
                    </a:solidFill>
                    <a:latin typeface="Corbel" charset="0"/>
                    <a:ea typeface="Corbel" charset="0"/>
                    <a:cs typeface="Corbel" charset="0"/>
                  </a:rPr>
                  <a:t>D cuboids</a:t>
                </a:r>
              </a:p>
            </p:txBody>
          </p:sp>
          <p:sp>
            <p:nvSpPr>
              <p:cNvPr id="73" name="Text Box 70"/>
              <p:cNvSpPr txBox="1">
                <a:spLocks noChangeArrowheads="1"/>
              </p:cNvSpPr>
              <p:nvPr/>
            </p:nvSpPr>
            <p:spPr bwMode="auto">
              <a:xfrm>
                <a:off x="3920" y="1719"/>
                <a:ext cx="94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dirty="0">
                    <a:solidFill>
                      <a:srgbClr val="910012"/>
                    </a:solidFill>
                    <a:latin typeface="Corbel" charset="0"/>
                    <a:ea typeface="Corbel" charset="0"/>
                    <a:cs typeface="Corbel" charset="0"/>
                  </a:rPr>
                  <a:t>2-</a:t>
                </a:r>
                <a:r>
                  <a:rPr lang="en-US" altLang="zh-CN" sz="1800" dirty="0">
                    <a:solidFill>
                      <a:srgbClr val="910012"/>
                    </a:solidFill>
                    <a:latin typeface="Corbel" charset="0"/>
                    <a:ea typeface="Corbel" charset="0"/>
                    <a:cs typeface="Corbel" charset="0"/>
                  </a:rPr>
                  <a:t>D cuboids</a:t>
                </a:r>
              </a:p>
            </p:txBody>
          </p:sp>
          <p:sp>
            <p:nvSpPr>
              <p:cNvPr id="74" name="Text Box 71"/>
              <p:cNvSpPr txBox="1">
                <a:spLocks noChangeArrowheads="1"/>
              </p:cNvSpPr>
              <p:nvPr/>
            </p:nvSpPr>
            <p:spPr bwMode="auto">
              <a:xfrm>
                <a:off x="3920" y="2104"/>
                <a:ext cx="93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dirty="0">
                    <a:solidFill>
                      <a:srgbClr val="910012"/>
                    </a:solidFill>
                    <a:latin typeface="Corbel" charset="0"/>
                    <a:ea typeface="Corbel" charset="0"/>
                    <a:cs typeface="Corbel" charset="0"/>
                  </a:rPr>
                  <a:t>3-</a:t>
                </a:r>
                <a:r>
                  <a:rPr lang="en-US" altLang="zh-CN" sz="1800" dirty="0">
                    <a:solidFill>
                      <a:srgbClr val="910012"/>
                    </a:solidFill>
                    <a:latin typeface="Corbel" charset="0"/>
                    <a:ea typeface="Corbel" charset="0"/>
                    <a:cs typeface="Corbel" charset="0"/>
                  </a:rPr>
                  <a:t>D cuboids</a:t>
                </a:r>
              </a:p>
            </p:txBody>
          </p:sp>
          <p:sp>
            <p:nvSpPr>
              <p:cNvPr id="75" name="Text Box 72"/>
              <p:cNvSpPr txBox="1">
                <a:spLocks noChangeArrowheads="1"/>
              </p:cNvSpPr>
              <p:nvPr/>
            </p:nvSpPr>
            <p:spPr bwMode="auto">
              <a:xfrm>
                <a:off x="3920" y="2476"/>
                <a:ext cx="1288"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folHlink"/>
                  </a:buClr>
                  <a:buSzPct val="60000"/>
                  <a:buFont typeface="Wingdings" pitchFamily="2" charset="2"/>
                  <a:buChar char="n"/>
                  <a:defRPr sz="2800">
                    <a:solidFill>
                      <a:schemeClr val="tx1"/>
                    </a:solidFill>
                    <a:latin typeface="Tahoma"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defRPr>
                </a:lvl9pPr>
              </a:lstStyle>
              <a:p>
                <a:pPr>
                  <a:spcBef>
                    <a:spcPct val="0"/>
                  </a:spcBef>
                  <a:buClrTx/>
                  <a:buSzTx/>
                  <a:buFontTx/>
                  <a:buNone/>
                </a:pPr>
                <a:r>
                  <a:rPr lang="zh-CN" altLang="en-US" sz="1800">
                    <a:solidFill>
                      <a:srgbClr val="910012"/>
                    </a:solidFill>
                    <a:latin typeface="Corbel" charset="0"/>
                    <a:ea typeface="Corbel" charset="0"/>
                    <a:cs typeface="Corbel" charset="0"/>
                  </a:rPr>
                  <a:t>4-</a:t>
                </a:r>
                <a:r>
                  <a:rPr lang="en-US" altLang="zh-CN" sz="1800" dirty="0">
                    <a:solidFill>
                      <a:srgbClr val="910012"/>
                    </a:solidFill>
                    <a:latin typeface="Corbel" charset="0"/>
                    <a:ea typeface="Corbel" charset="0"/>
                    <a:cs typeface="Corbel" charset="0"/>
                  </a:rPr>
                  <a:t>D(base) cuboid</a:t>
                </a:r>
              </a:p>
            </p:txBody>
          </p:sp>
        </p:grpSp>
      </p:grpSp>
      <p:sp>
        <p:nvSpPr>
          <p:cNvPr id="76" name="Rectangle 75"/>
          <p:cNvSpPr/>
          <p:nvPr/>
        </p:nvSpPr>
        <p:spPr>
          <a:xfrm>
            <a:off x="6477304" y="1754836"/>
            <a:ext cx="2780996" cy="2339102"/>
          </a:xfrm>
          <a:prstGeom prst="rect">
            <a:avLst/>
          </a:prstGeom>
        </p:spPr>
        <p:txBody>
          <a:bodyPr wrap="square">
            <a:spAutoFit/>
          </a:bodyPr>
          <a:lstStyle/>
          <a:p>
            <a:r>
              <a:rPr lang="en-US" altLang="en-US" sz="1600" dirty="0">
                <a:solidFill>
                  <a:schemeClr val="tx2"/>
                </a:solidFill>
                <a:latin typeface="Corbel" charset="0"/>
                <a:ea typeface="Corbel" charset="0"/>
                <a:cs typeface="Corbel" charset="0"/>
              </a:rPr>
              <a:t>Base vs. aggregate </a:t>
            </a:r>
            <a:r>
              <a:rPr lang="en-US" altLang="en-US" sz="1600" dirty="0" smtClean="0">
                <a:solidFill>
                  <a:schemeClr val="tx2"/>
                </a:solidFill>
                <a:latin typeface="Corbel" charset="0"/>
                <a:ea typeface="Corbel" charset="0"/>
                <a:cs typeface="Corbel" charset="0"/>
              </a:rPr>
              <a:t>cells</a:t>
            </a:r>
          </a:p>
          <a:p>
            <a:r>
              <a:rPr lang="en-US" altLang="en-US" sz="1600" dirty="0" smtClean="0">
                <a:solidFill>
                  <a:schemeClr val="tx2"/>
                </a:solidFill>
                <a:latin typeface="Corbel" charset="0"/>
                <a:ea typeface="Corbel" charset="0"/>
                <a:cs typeface="Corbel" charset="0"/>
              </a:rPr>
              <a:t>Ancestor </a:t>
            </a:r>
            <a:r>
              <a:rPr lang="en-US" altLang="en-US" sz="1600" dirty="0">
                <a:solidFill>
                  <a:schemeClr val="tx2"/>
                </a:solidFill>
                <a:latin typeface="Corbel" charset="0"/>
                <a:ea typeface="Corbel" charset="0"/>
                <a:cs typeface="Corbel" charset="0"/>
              </a:rPr>
              <a:t>vs. descendant cells</a:t>
            </a:r>
          </a:p>
          <a:p>
            <a:r>
              <a:rPr lang="en-US" altLang="en-US" sz="1600" dirty="0">
                <a:solidFill>
                  <a:schemeClr val="tx2"/>
                </a:solidFill>
                <a:latin typeface="Corbel" charset="0"/>
                <a:ea typeface="Corbel" charset="0"/>
                <a:cs typeface="Corbel" charset="0"/>
              </a:rPr>
              <a:t>Parent vs. child cells</a:t>
            </a:r>
          </a:p>
          <a:p>
            <a:pPr marL="523881" indent="-342900">
              <a:buClr>
                <a:schemeClr val="accent1"/>
              </a:buClr>
            </a:pPr>
            <a:endParaRPr lang="en-US" altLang="en-US" sz="1400" dirty="0" smtClean="0">
              <a:solidFill>
                <a:schemeClr val="tx2"/>
              </a:solidFill>
              <a:latin typeface="Corbel" charset="0"/>
              <a:ea typeface="Corbel" charset="0"/>
              <a:cs typeface="Corbel" charset="0"/>
            </a:endParaRPr>
          </a:p>
          <a:p>
            <a:pPr marL="523881" indent="-342900">
              <a:buClr>
                <a:schemeClr val="accent1"/>
              </a:buClr>
            </a:pPr>
            <a:r>
              <a:rPr lang="en-US" altLang="en-US" sz="1400" dirty="0" smtClean="0">
                <a:solidFill>
                  <a:schemeClr val="tx2"/>
                </a:solidFill>
                <a:latin typeface="Corbel" charset="0"/>
                <a:ea typeface="Corbel" charset="0"/>
                <a:cs typeface="Corbel" charset="0"/>
              </a:rPr>
              <a:t>(*,*,*)</a:t>
            </a:r>
            <a:endParaRPr lang="en-US" altLang="en-US" sz="1400" dirty="0">
              <a:solidFill>
                <a:schemeClr val="tx2"/>
              </a:solidFill>
              <a:latin typeface="Corbel" charset="0"/>
              <a:ea typeface="Corbel" charset="0"/>
              <a:cs typeface="Corbel" charset="0"/>
            </a:endParaRPr>
          </a:p>
          <a:p>
            <a:pPr marL="523881" indent="-342900">
              <a:buClr>
                <a:schemeClr val="accent1"/>
              </a:buClr>
            </a:pPr>
            <a:r>
              <a:rPr lang="en-US" altLang="en-US" sz="1400" dirty="0">
                <a:solidFill>
                  <a:schemeClr val="tx2"/>
                </a:solidFill>
                <a:latin typeface="Corbel" charset="0"/>
                <a:ea typeface="Corbel" charset="0"/>
                <a:cs typeface="Corbel" charset="0"/>
              </a:rPr>
              <a:t>(*, milk, *, *)</a:t>
            </a:r>
          </a:p>
          <a:p>
            <a:pPr marL="523881" indent="-342900">
              <a:buClr>
                <a:schemeClr val="accent1"/>
              </a:buClr>
            </a:pPr>
            <a:r>
              <a:rPr lang="en-US" altLang="en-US" sz="1400" dirty="0">
                <a:solidFill>
                  <a:schemeClr val="tx2"/>
                </a:solidFill>
                <a:latin typeface="Corbel" charset="0"/>
                <a:ea typeface="Corbel" charset="0"/>
                <a:cs typeface="Corbel" charset="0"/>
              </a:rPr>
              <a:t>(*, milk, Urbana, *)</a:t>
            </a:r>
          </a:p>
          <a:p>
            <a:pPr marL="523881" indent="-342900">
              <a:buClr>
                <a:schemeClr val="accent1"/>
              </a:buClr>
            </a:pPr>
            <a:r>
              <a:rPr lang="en-US" altLang="en-US" sz="1400" dirty="0">
                <a:solidFill>
                  <a:schemeClr val="tx2"/>
                </a:solidFill>
                <a:latin typeface="Corbel" charset="0"/>
                <a:ea typeface="Corbel" charset="0"/>
                <a:cs typeface="Corbel" charset="0"/>
              </a:rPr>
              <a:t>(*, milk, Chicago, *) </a:t>
            </a:r>
          </a:p>
          <a:p>
            <a:pPr marL="523881" indent="-342900">
              <a:buClr>
                <a:schemeClr val="accent1"/>
              </a:buClr>
            </a:pPr>
            <a:r>
              <a:rPr lang="en-US" altLang="en-US" sz="1400" dirty="0">
                <a:solidFill>
                  <a:schemeClr val="tx2"/>
                </a:solidFill>
                <a:latin typeface="Corbel" charset="0"/>
                <a:ea typeface="Corbel" charset="0"/>
                <a:cs typeface="Corbel" charset="0"/>
              </a:rPr>
              <a:t>(9/15, milk, Urbana, *) </a:t>
            </a:r>
          </a:p>
          <a:p>
            <a:pPr marL="523881" indent="-342900">
              <a:buClr>
                <a:schemeClr val="accent1"/>
              </a:buClr>
            </a:pPr>
            <a:r>
              <a:rPr lang="en-US" altLang="en-US" sz="1400" dirty="0">
                <a:solidFill>
                  <a:schemeClr val="tx2"/>
                </a:solidFill>
                <a:latin typeface="Corbel" charset="0"/>
                <a:ea typeface="Corbel" charset="0"/>
                <a:cs typeface="Corbel" charset="0"/>
              </a:rPr>
              <a:t>(9/15, milk, Urbana, </a:t>
            </a:r>
            <a:r>
              <a:rPr lang="en-US" altLang="en-US" sz="1400" dirty="0" err="1">
                <a:solidFill>
                  <a:schemeClr val="tx2"/>
                </a:solidFill>
                <a:latin typeface="Corbel" charset="0"/>
                <a:ea typeface="Corbel" charset="0"/>
                <a:cs typeface="Corbel" charset="0"/>
              </a:rPr>
              <a:t>Dairy_land</a:t>
            </a:r>
            <a:r>
              <a:rPr lang="en-US" altLang="en-US" sz="1400" dirty="0">
                <a:solidFill>
                  <a:schemeClr val="tx2"/>
                </a:solidFill>
                <a:latin typeface="Corbel" charset="0"/>
                <a:ea typeface="Corbel" charset="0"/>
                <a:cs typeface="Corbel" charset="0"/>
              </a:rPr>
              <a:t>) </a:t>
            </a:r>
            <a:endParaRPr lang="en-US" altLang="en-US" sz="1400" dirty="0">
              <a:solidFill>
                <a:schemeClr val="tx2"/>
              </a:solidFill>
              <a:latin typeface="Corbel" charset="0"/>
              <a:ea typeface="Corbel" charset="0"/>
              <a:cs typeface="Corbel" charset="0"/>
            </a:endParaRPr>
          </a:p>
        </p:txBody>
      </p:sp>
    </p:spTree>
    <p:extLst>
      <p:ext uri="{BB962C8B-B14F-4D97-AF65-F5344CB8AC3E}">
        <p14:creationId xmlns:p14="http://schemas.microsoft.com/office/powerpoint/2010/main" val="127344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Cube </a:t>
            </a:r>
            <a:r>
              <a:rPr lang="en-US" altLang="en-US" dirty="0" smtClean="0"/>
              <a:t>Materialization:</a:t>
            </a:r>
            <a:br>
              <a:rPr lang="en-US" altLang="en-US" dirty="0" smtClean="0"/>
            </a:br>
            <a:r>
              <a:rPr lang="en-US" altLang="en-US" dirty="0" smtClean="0"/>
              <a:t>Full </a:t>
            </a:r>
            <a:r>
              <a:rPr lang="en-US" altLang="en-US" dirty="0"/>
              <a:t>Cube vs. Iceberg Cube</a:t>
            </a:r>
            <a:endParaRPr lang="en-US" dirty="0"/>
          </a:p>
        </p:txBody>
      </p:sp>
      <p:sp>
        <p:nvSpPr>
          <p:cNvPr id="3" name="Content Placeholder 2"/>
          <p:cNvSpPr>
            <a:spLocks noGrp="1"/>
          </p:cNvSpPr>
          <p:nvPr>
            <p:ph idx="1"/>
          </p:nvPr>
        </p:nvSpPr>
        <p:spPr>
          <a:xfrm>
            <a:off x="457199" y="1600200"/>
            <a:ext cx="5741061" cy="4525963"/>
          </a:xfrm>
        </p:spPr>
        <p:txBody>
          <a:bodyPr>
            <a:normAutofit/>
          </a:bodyPr>
          <a:lstStyle/>
          <a:p>
            <a:r>
              <a:rPr lang="en-US" altLang="en-US" sz="2000" dirty="0">
                <a:latin typeface="Corbel" charset="0"/>
                <a:ea typeface="Corbel" charset="0"/>
                <a:cs typeface="Corbel" charset="0"/>
              </a:rPr>
              <a:t>Full cube vs. iceberg cube</a:t>
            </a:r>
          </a:p>
          <a:p>
            <a:pPr lvl="1">
              <a:buFont typeface="Wingdings" pitchFamily="2" charset="2"/>
              <a:buNone/>
            </a:pPr>
            <a:r>
              <a:rPr lang="en-US" altLang="en-US" sz="2000" dirty="0">
                <a:solidFill>
                  <a:srgbClr val="006666"/>
                </a:solidFill>
                <a:latin typeface="Corbel" charset="0"/>
                <a:ea typeface="Corbel" charset="0"/>
                <a:cs typeface="Corbel" charset="0"/>
              </a:rPr>
              <a:t>compute cube sales iceberg as</a:t>
            </a:r>
          </a:p>
          <a:p>
            <a:pPr lvl="1">
              <a:buFont typeface="Wingdings" pitchFamily="2" charset="2"/>
              <a:buNone/>
            </a:pPr>
            <a:r>
              <a:rPr lang="en-US" altLang="en-US" sz="2000" dirty="0">
                <a:solidFill>
                  <a:srgbClr val="006666"/>
                </a:solidFill>
                <a:latin typeface="Corbel" charset="0"/>
                <a:ea typeface="Corbel" charset="0"/>
                <a:cs typeface="Corbel" charset="0"/>
              </a:rPr>
              <a:t>select month, city, customer group, count(*)</a:t>
            </a:r>
          </a:p>
          <a:p>
            <a:pPr lvl="1">
              <a:buFont typeface="Wingdings" pitchFamily="2" charset="2"/>
              <a:buNone/>
            </a:pPr>
            <a:r>
              <a:rPr lang="en-US" altLang="en-US" sz="2000" dirty="0">
                <a:solidFill>
                  <a:srgbClr val="006666"/>
                </a:solidFill>
                <a:latin typeface="Corbel" charset="0"/>
                <a:ea typeface="Corbel" charset="0"/>
                <a:cs typeface="Corbel" charset="0"/>
              </a:rPr>
              <a:t>from </a:t>
            </a:r>
            <a:r>
              <a:rPr lang="en-US" altLang="en-US" sz="2000" dirty="0" err="1">
                <a:solidFill>
                  <a:srgbClr val="006666"/>
                </a:solidFill>
                <a:latin typeface="Corbel" charset="0"/>
                <a:ea typeface="Corbel" charset="0"/>
                <a:cs typeface="Corbel" charset="0"/>
              </a:rPr>
              <a:t>salesInfo</a:t>
            </a:r>
            <a:endParaRPr lang="en-US" altLang="en-US" sz="2000" dirty="0">
              <a:solidFill>
                <a:srgbClr val="006666"/>
              </a:solidFill>
              <a:latin typeface="Corbel" charset="0"/>
              <a:ea typeface="Corbel" charset="0"/>
              <a:cs typeface="Corbel" charset="0"/>
            </a:endParaRPr>
          </a:p>
          <a:p>
            <a:pPr lvl="1">
              <a:buFont typeface="Wingdings" pitchFamily="2" charset="2"/>
              <a:buNone/>
            </a:pPr>
            <a:r>
              <a:rPr lang="en-US" altLang="en-US" sz="2000" dirty="0">
                <a:solidFill>
                  <a:srgbClr val="006666"/>
                </a:solidFill>
                <a:latin typeface="Corbel" charset="0"/>
                <a:ea typeface="Corbel" charset="0"/>
                <a:cs typeface="Corbel" charset="0"/>
              </a:rPr>
              <a:t>cube by month, city, customer group</a:t>
            </a:r>
          </a:p>
          <a:p>
            <a:pPr lvl="1">
              <a:buFont typeface="Wingdings" pitchFamily="2" charset="2"/>
              <a:buNone/>
            </a:pPr>
            <a:r>
              <a:rPr lang="en-US" altLang="en-US" sz="2000" dirty="0">
                <a:solidFill>
                  <a:srgbClr val="006666"/>
                </a:solidFill>
                <a:latin typeface="Corbel" charset="0"/>
                <a:ea typeface="Corbel" charset="0"/>
                <a:cs typeface="Corbel" charset="0"/>
              </a:rPr>
              <a:t>having </a:t>
            </a:r>
            <a:r>
              <a:rPr lang="en-US" altLang="en-US" sz="2000" dirty="0">
                <a:solidFill>
                  <a:srgbClr val="FF0000"/>
                </a:solidFill>
                <a:latin typeface="Corbel" charset="0"/>
                <a:ea typeface="Corbel" charset="0"/>
                <a:cs typeface="Corbel" charset="0"/>
              </a:rPr>
              <a:t>count(*) &gt;= min </a:t>
            </a:r>
            <a:r>
              <a:rPr lang="en-US" altLang="en-US" sz="2000" dirty="0" smtClean="0">
                <a:solidFill>
                  <a:srgbClr val="FF0000"/>
                </a:solidFill>
                <a:latin typeface="Corbel" charset="0"/>
                <a:ea typeface="Corbel" charset="0"/>
                <a:cs typeface="Corbel" charset="0"/>
              </a:rPr>
              <a:t>support</a:t>
            </a:r>
          </a:p>
          <a:p>
            <a:r>
              <a:rPr lang="en-US" altLang="en-US" sz="2000" dirty="0" smtClean="0">
                <a:latin typeface="Corbel" charset="0"/>
                <a:ea typeface="Corbel" charset="0"/>
                <a:cs typeface="Corbel" charset="0"/>
              </a:rPr>
              <a:t>Compute </a:t>
            </a:r>
            <a:r>
              <a:rPr lang="en-US" altLang="en-US" sz="2000" i="1" dirty="0">
                <a:latin typeface="Corbel" charset="0"/>
                <a:ea typeface="Corbel" charset="0"/>
                <a:cs typeface="Corbel" charset="0"/>
              </a:rPr>
              <a:t>only</a:t>
            </a:r>
            <a:r>
              <a:rPr lang="en-US" altLang="en-US" sz="2000" dirty="0">
                <a:latin typeface="Corbel" charset="0"/>
                <a:ea typeface="Corbel" charset="0"/>
                <a:cs typeface="Corbel" charset="0"/>
              </a:rPr>
              <a:t> the cells whose measure satisfies </a:t>
            </a:r>
            <a:r>
              <a:rPr lang="en-US" altLang="en-US" sz="2000" dirty="0">
                <a:solidFill>
                  <a:srgbClr val="FF0000"/>
                </a:solidFill>
                <a:latin typeface="Corbel" charset="0"/>
                <a:ea typeface="Corbel" charset="0"/>
                <a:cs typeface="Corbel" charset="0"/>
              </a:rPr>
              <a:t>the iceberg condition </a:t>
            </a:r>
            <a:endParaRPr lang="en-US" altLang="en-US" sz="2000" dirty="0" smtClean="0">
              <a:solidFill>
                <a:srgbClr val="FF0000"/>
              </a:solidFill>
              <a:latin typeface="Corbel" charset="0"/>
              <a:ea typeface="Corbel" charset="0"/>
              <a:cs typeface="Corbel" charset="0"/>
            </a:endParaRPr>
          </a:p>
          <a:p>
            <a:r>
              <a:rPr lang="en-US" altLang="en-US" sz="2000" dirty="0" smtClean="0">
                <a:latin typeface="Corbel" charset="0"/>
                <a:ea typeface="Corbel" charset="0"/>
                <a:cs typeface="Corbel" charset="0"/>
              </a:rPr>
              <a:t>Only </a:t>
            </a:r>
            <a:r>
              <a:rPr lang="en-US" altLang="en-US" sz="2000" dirty="0">
                <a:latin typeface="Corbel" charset="0"/>
                <a:ea typeface="Corbel" charset="0"/>
                <a:cs typeface="Corbel" charset="0"/>
              </a:rPr>
              <a:t>a small portion of cells may be “above the water’’ in a sparse </a:t>
            </a:r>
            <a:r>
              <a:rPr lang="en-US" altLang="en-US" sz="2000" dirty="0" smtClean="0">
                <a:latin typeface="Corbel" charset="0"/>
                <a:ea typeface="Corbel" charset="0"/>
                <a:cs typeface="Corbel" charset="0"/>
              </a:rPr>
              <a:t>cube</a:t>
            </a:r>
          </a:p>
          <a:p>
            <a:r>
              <a:rPr lang="en-US" altLang="en-US" sz="2000" dirty="0" smtClean="0">
                <a:latin typeface="Corbel" charset="0"/>
                <a:ea typeface="Corbel" charset="0"/>
                <a:cs typeface="Corbel" charset="0"/>
              </a:rPr>
              <a:t>Ex</a:t>
            </a:r>
            <a:r>
              <a:rPr lang="en-US" altLang="en-US" sz="2000" dirty="0">
                <a:latin typeface="Corbel" charset="0"/>
                <a:ea typeface="Corbel" charset="0"/>
                <a:cs typeface="Corbel" charset="0"/>
              </a:rPr>
              <a:t>.:  Show only those cells whose count is no less than </a:t>
            </a:r>
            <a:r>
              <a:rPr lang="en-US" altLang="en-US" sz="2000" dirty="0" smtClean="0">
                <a:latin typeface="Corbel" charset="0"/>
                <a:ea typeface="Corbel" charset="0"/>
                <a:cs typeface="Corbel" charset="0"/>
              </a:rPr>
              <a:t>100</a:t>
            </a:r>
            <a:endParaRPr lang="en-US" altLang="en-US" sz="2000" dirty="0">
              <a:latin typeface="Corbel" charset="0"/>
              <a:ea typeface="Corbel" charset="0"/>
              <a:cs typeface="Corbel" charset="0"/>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4</a:t>
            </a:fld>
            <a:endParaRPr lang="en-US"/>
          </a:p>
        </p:txBody>
      </p:sp>
      <p:pic>
        <p:nvPicPr>
          <p:cNvPr id="6" name="Picture 1028" descr="iceber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8261" y="1600200"/>
            <a:ext cx="2735934" cy="285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489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Why Iceberg Cube?</a:t>
            </a:r>
            <a:endParaRPr lang="en-US" dirty="0"/>
          </a:p>
        </p:txBody>
      </p:sp>
      <p:sp>
        <p:nvSpPr>
          <p:cNvPr id="3" name="Content Placeholder 2"/>
          <p:cNvSpPr>
            <a:spLocks noGrp="1"/>
          </p:cNvSpPr>
          <p:nvPr>
            <p:ph idx="1"/>
          </p:nvPr>
        </p:nvSpPr>
        <p:spPr/>
        <p:txBody>
          <a:bodyPr>
            <a:normAutofit fontScale="62500" lnSpcReduction="20000"/>
          </a:bodyPr>
          <a:lstStyle/>
          <a:p>
            <a:pPr>
              <a:spcAft>
                <a:spcPts val="600"/>
              </a:spcAft>
            </a:pPr>
            <a:r>
              <a:rPr lang="en-US" altLang="en-US" dirty="0"/>
              <a:t>Advantages of computing iceberg cubes </a:t>
            </a:r>
          </a:p>
          <a:p>
            <a:pPr lvl="1">
              <a:spcAft>
                <a:spcPts val="600"/>
              </a:spcAft>
            </a:pPr>
            <a:r>
              <a:rPr lang="en-US" altLang="en-US" dirty="0"/>
              <a:t>No need to save nor show those cells whose value is below the threshold (iceberg condition)</a:t>
            </a:r>
          </a:p>
          <a:p>
            <a:pPr lvl="1">
              <a:spcAft>
                <a:spcPts val="600"/>
              </a:spcAft>
            </a:pPr>
            <a:r>
              <a:rPr lang="en-US" altLang="en-US" dirty="0"/>
              <a:t>Efficient methods may even avoid computing the un-needed, intermediate cells</a:t>
            </a:r>
          </a:p>
          <a:p>
            <a:pPr lvl="1">
              <a:spcAft>
                <a:spcPts val="600"/>
              </a:spcAft>
            </a:pPr>
            <a:r>
              <a:rPr lang="en-US" altLang="en-US" dirty="0"/>
              <a:t>Avoid explosive growth</a:t>
            </a:r>
          </a:p>
          <a:p>
            <a:pPr>
              <a:spcAft>
                <a:spcPts val="600"/>
              </a:spcAft>
            </a:pPr>
            <a:r>
              <a:rPr lang="en-US" altLang="en-US" dirty="0"/>
              <a:t>Example:  A cube with 100 dimensions</a:t>
            </a:r>
          </a:p>
          <a:p>
            <a:pPr lvl="1">
              <a:spcAft>
                <a:spcPts val="600"/>
              </a:spcAft>
            </a:pPr>
            <a:r>
              <a:rPr lang="en-US" altLang="en-US" dirty="0"/>
              <a:t>Suppose it contains only 2 base cells: {(a</a:t>
            </a:r>
            <a:r>
              <a:rPr lang="en-US" altLang="en-US" baseline="-25000" dirty="0"/>
              <a:t>1</a:t>
            </a:r>
            <a:r>
              <a:rPr lang="en-US" altLang="en-US" dirty="0"/>
              <a:t>, a</a:t>
            </a:r>
            <a:r>
              <a:rPr lang="en-US" altLang="en-US" baseline="-25000" dirty="0"/>
              <a:t>2</a:t>
            </a:r>
            <a:r>
              <a:rPr lang="en-US" altLang="en-US" dirty="0"/>
              <a:t>, a</a:t>
            </a:r>
            <a:r>
              <a:rPr lang="en-US" altLang="en-US" baseline="-25000" dirty="0"/>
              <a:t>3</a:t>
            </a:r>
            <a:r>
              <a:rPr lang="en-US" altLang="en-US" dirty="0"/>
              <a:t>, …., a</a:t>
            </a:r>
            <a:r>
              <a:rPr lang="en-US" altLang="en-US" baseline="-25000" dirty="0"/>
              <a:t>100</a:t>
            </a:r>
            <a:r>
              <a:rPr lang="en-US" altLang="en-US" dirty="0"/>
              <a:t>), (a</a:t>
            </a:r>
            <a:r>
              <a:rPr lang="en-US" altLang="en-US" baseline="-25000" dirty="0"/>
              <a:t>1</a:t>
            </a:r>
            <a:r>
              <a:rPr lang="en-US" altLang="en-US" dirty="0"/>
              <a:t>, a</a:t>
            </a:r>
            <a:r>
              <a:rPr lang="en-US" altLang="en-US" baseline="-25000" dirty="0"/>
              <a:t>2</a:t>
            </a:r>
            <a:r>
              <a:rPr lang="en-US" altLang="en-US" dirty="0"/>
              <a:t>, b</a:t>
            </a:r>
            <a:r>
              <a:rPr lang="en-US" altLang="en-US" baseline="-25000" dirty="0"/>
              <a:t>3</a:t>
            </a:r>
            <a:r>
              <a:rPr lang="en-US" altLang="en-US" dirty="0"/>
              <a:t>, …, b</a:t>
            </a:r>
            <a:r>
              <a:rPr lang="en-US" altLang="en-US" baseline="-25000" dirty="0"/>
              <a:t>100</a:t>
            </a:r>
            <a:r>
              <a:rPr lang="en-US" altLang="en-US" dirty="0"/>
              <a:t>)}  </a:t>
            </a:r>
          </a:p>
          <a:p>
            <a:pPr lvl="1">
              <a:spcAft>
                <a:spcPts val="600"/>
              </a:spcAft>
            </a:pPr>
            <a:r>
              <a:rPr lang="en-US" altLang="en-US" sz="3800" dirty="0">
                <a:solidFill>
                  <a:srgbClr val="FF0000"/>
                </a:solidFill>
              </a:rPr>
              <a:t>How many aggregate cells if “having count &gt;= 1”? </a:t>
            </a:r>
          </a:p>
          <a:p>
            <a:pPr lvl="3">
              <a:spcAft>
                <a:spcPts val="600"/>
              </a:spcAft>
            </a:pPr>
            <a:r>
              <a:rPr lang="en-US" altLang="en-US" sz="2600" dirty="0">
                <a:solidFill>
                  <a:srgbClr val="FF0000"/>
                </a:solidFill>
              </a:rPr>
              <a:t>Answer: (2</a:t>
            </a:r>
            <a:r>
              <a:rPr lang="en-US" altLang="en-US" sz="2600" baseline="30000" dirty="0">
                <a:solidFill>
                  <a:srgbClr val="FF0000"/>
                </a:solidFill>
              </a:rPr>
              <a:t>101</a:t>
            </a:r>
            <a:r>
              <a:rPr lang="en-US" altLang="en-US" sz="2600" dirty="0">
                <a:solidFill>
                  <a:srgbClr val="FF0000"/>
                </a:solidFill>
              </a:rPr>
              <a:t> ─ 2) ─ </a:t>
            </a:r>
            <a:r>
              <a:rPr lang="en-US" altLang="en-US" sz="2600" dirty="0" smtClean="0">
                <a:solidFill>
                  <a:srgbClr val="FF0000"/>
                </a:solidFill>
              </a:rPr>
              <a:t>4  </a:t>
            </a:r>
            <a:r>
              <a:rPr lang="en-US" altLang="en-US" sz="2600" dirty="0">
                <a:solidFill>
                  <a:srgbClr val="FF0000"/>
                </a:solidFill>
              </a:rPr>
              <a:t>(Why?!)</a:t>
            </a:r>
          </a:p>
          <a:p>
            <a:pPr lvl="1">
              <a:spcAft>
                <a:spcPts val="600"/>
              </a:spcAft>
            </a:pPr>
            <a:r>
              <a:rPr lang="en-US" altLang="en-US" sz="3800" dirty="0">
                <a:solidFill>
                  <a:srgbClr val="FF0000"/>
                </a:solidFill>
              </a:rPr>
              <a:t>What about the iceberg cells, (</a:t>
            </a:r>
            <a:r>
              <a:rPr lang="en-US" altLang="en-US" sz="3800" dirty="0" err="1">
                <a:solidFill>
                  <a:srgbClr val="FF0000"/>
                </a:solidFill>
              </a:rPr>
              <a:t>i,e</a:t>
            </a:r>
            <a:r>
              <a:rPr lang="en-US" altLang="en-US" sz="3800" dirty="0">
                <a:solidFill>
                  <a:srgbClr val="FF0000"/>
                </a:solidFill>
              </a:rPr>
              <a:t>., with condition: “having count &gt;= 2”)?</a:t>
            </a:r>
          </a:p>
          <a:p>
            <a:pPr lvl="3">
              <a:spcAft>
                <a:spcPts val="600"/>
              </a:spcAft>
            </a:pPr>
            <a:r>
              <a:rPr lang="en-US" altLang="en-US" sz="2600" dirty="0">
                <a:solidFill>
                  <a:srgbClr val="FF0000"/>
                </a:solidFill>
              </a:rPr>
              <a:t>Answer: 4  (Why?!)</a:t>
            </a:r>
            <a:endParaRPr lang="en-US" altLang="en-US" sz="2600" dirty="0">
              <a:solidFill>
                <a:srgbClr val="FF0000"/>
              </a:solidFill>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5</a:t>
            </a:fld>
            <a:endParaRPr lang="en-US"/>
          </a:p>
        </p:txBody>
      </p:sp>
    </p:spTree>
    <p:extLst>
      <p:ext uri="{BB962C8B-B14F-4D97-AF65-F5344CB8AC3E}">
        <p14:creationId xmlns:p14="http://schemas.microsoft.com/office/powerpoint/2010/main" val="783424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t>Is Iceberg Cube Good </a:t>
            </a:r>
            <a:r>
              <a:rPr lang="en-US" altLang="en-US" dirty="0" smtClean="0"/>
              <a:t>Enough?</a:t>
            </a:r>
            <a:br>
              <a:rPr lang="en-US" altLang="en-US" dirty="0" smtClean="0"/>
            </a:br>
            <a:r>
              <a:rPr lang="en-US" altLang="en-US" dirty="0" smtClean="0"/>
              <a:t>Closed </a:t>
            </a:r>
            <a:r>
              <a:rPr lang="en-US" altLang="en-US" dirty="0"/>
              <a:t>Cube &amp; Cube Shell</a:t>
            </a:r>
            <a:endParaRPr lang="en-US" dirty="0"/>
          </a:p>
        </p:txBody>
      </p:sp>
      <p:sp>
        <p:nvSpPr>
          <p:cNvPr id="3" name="Content Placeholder 2"/>
          <p:cNvSpPr>
            <a:spLocks noGrp="1"/>
          </p:cNvSpPr>
          <p:nvPr>
            <p:ph idx="1"/>
          </p:nvPr>
        </p:nvSpPr>
        <p:spPr/>
        <p:txBody>
          <a:bodyPr>
            <a:normAutofit fontScale="85000" lnSpcReduction="10000"/>
          </a:bodyPr>
          <a:lstStyle/>
          <a:p>
            <a:r>
              <a:rPr lang="en-US" altLang="en-US" sz="2400" dirty="0"/>
              <a:t>Let cube P have only 2 base cells:  {(a</a:t>
            </a:r>
            <a:r>
              <a:rPr lang="en-US" altLang="en-US" sz="2400" baseline="-25000" dirty="0"/>
              <a:t>1</a:t>
            </a:r>
            <a:r>
              <a:rPr lang="en-US" altLang="en-US" sz="2400" dirty="0"/>
              <a:t>, a</a:t>
            </a:r>
            <a:r>
              <a:rPr lang="en-US" altLang="en-US" sz="2400" baseline="-25000" dirty="0"/>
              <a:t>2</a:t>
            </a:r>
            <a:r>
              <a:rPr lang="en-US" altLang="en-US" sz="2400" dirty="0"/>
              <a:t>, a</a:t>
            </a:r>
            <a:r>
              <a:rPr lang="en-US" altLang="en-US" sz="2400" baseline="-25000" dirty="0"/>
              <a:t>3</a:t>
            </a:r>
            <a:r>
              <a:rPr lang="en-US" altLang="en-US" sz="2400" dirty="0"/>
              <a:t> . . . , a</a:t>
            </a:r>
            <a:r>
              <a:rPr lang="en-US" altLang="en-US" sz="2400" baseline="-25000" dirty="0"/>
              <a:t>100</a:t>
            </a:r>
            <a:r>
              <a:rPr lang="en-US" altLang="en-US" sz="2400" dirty="0"/>
              <a:t>):10, (a</a:t>
            </a:r>
            <a:r>
              <a:rPr lang="en-US" altLang="en-US" sz="2400" baseline="-25000" dirty="0"/>
              <a:t>1</a:t>
            </a:r>
            <a:r>
              <a:rPr lang="en-US" altLang="en-US" sz="2400" dirty="0"/>
              <a:t>, a</a:t>
            </a:r>
            <a:r>
              <a:rPr lang="en-US" altLang="en-US" sz="2400" baseline="-25000" dirty="0"/>
              <a:t>2</a:t>
            </a:r>
            <a:r>
              <a:rPr lang="en-US" altLang="en-US" sz="2400" dirty="0"/>
              <a:t>, b</a:t>
            </a:r>
            <a:r>
              <a:rPr lang="en-US" altLang="en-US" sz="2400" baseline="-25000" dirty="0"/>
              <a:t>3</a:t>
            </a:r>
            <a:r>
              <a:rPr lang="en-US" altLang="en-US" sz="2400" dirty="0"/>
              <a:t>, . . . , b</a:t>
            </a:r>
            <a:r>
              <a:rPr lang="en-US" altLang="en-US" sz="2400" baseline="-25000" dirty="0"/>
              <a:t>100</a:t>
            </a:r>
            <a:r>
              <a:rPr lang="en-US" altLang="en-US" sz="2400" dirty="0"/>
              <a:t>):10}</a:t>
            </a:r>
          </a:p>
          <a:p>
            <a:pPr lvl="1"/>
            <a:r>
              <a:rPr lang="en-US" altLang="en-US" sz="2400" dirty="0"/>
              <a:t>How many cells will the iceberg cube contain if “having count(*) ≥ 10”?</a:t>
            </a:r>
          </a:p>
          <a:p>
            <a:pPr lvl="3"/>
            <a:r>
              <a:rPr lang="en-US" altLang="en-US" sz="2400" dirty="0"/>
              <a:t>Answer: 2</a:t>
            </a:r>
            <a:r>
              <a:rPr lang="en-US" altLang="en-US" sz="2400" baseline="30000" dirty="0"/>
              <a:t>101</a:t>
            </a:r>
            <a:r>
              <a:rPr lang="en-US" altLang="en-US" sz="2400" dirty="0"/>
              <a:t> ─ 4  (still too big!)</a:t>
            </a:r>
          </a:p>
          <a:p>
            <a:r>
              <a:rPr lang="en-US" altLang="en-US" sz="2400" b="1" dirty="0"/>
              <a:t>Close cube:</a:t>
            </a:r>
          </a:p>
          <a:p>
            <a:pPr lvl="1"/>
            <a:r>
              <a:rPr lang="en-US" altLang="en-US" sz="2400" dirty="0"/>
              <a:t>A cell c is </a:t>
            </a:r>
            <a:r>
              <a:rPr lang="en-US" altLang="en-US" sz="2400" b="1" i="1" dirty="0"/>
              <a:t>closed</a:t>
            </a:r>
            <a:r>
              <a:rPr lang="en-US" altLang="en-US" sz="2400" dirty="0"/>
              <a:t> if there exists no cell </a:t>
            </a:r>
            <a:r>
              <a:rPr lang="en-US" altLang="en-US" sz="2400" i="1" dirty="0"/>
              <a:t>d</a:t>
            </a:r>
            <a:r>
              <a:rPr lang="en-US" altLang="en-US" sz="2400" dirty="0"/>
              <a:t>, such that </a:t>
            </a:r>
            <a:r>
              <a:rPr lang="en-US" altLang="en-US" sz="2400" i="1" dirty="0"/>
              <a:t>d</a:t>
            </a:r>
            <a:r>
              <a:rPr lang="en-US" altLang="en-US" sz="2400" dirty="0"/>
              <a:t> is a descendant of </a:t>
            </a:r>
            <a:r>
              <a:rPr lang="en-US" altLang="en-US" sz="2400" i="1" dirty="0"/>
              <a:t>c</a:t>
            </a:r>
            <a:r>
              <a:rPr lang="en-US" altLang="en-US" sz="2400" dirty="0"/>
              <a:t>, and </a:t>
            </a:r>
            <a:r>
              <a:rPr lang="en-US" altLang="en-US" sz="2400" i="1" dirty="0"/>
              <a:t>d</a:t>
            </a:r>
            <a:r>
              <a:rPr lang="en-US" altLang="en-US" sz="2400" dirty="0"/>
              <a:t> has the same measure value as </a:t>
            </a:r>
            <a:r>
              <a:rPr lang="en-US" altLang="en-US" sz="2400" i="1" dirty="0"/>
              <a:t>c</a:t>
            </a:r>
          </a:p>
          <a:p>
            <a:pPr lvl="2"/>
            <a:r>
              <a:rPr lang="en-US" altLang="en-US" dirty="0"/>
              <a:t>Ex. The same cube P has only 3 closed cells: </a:t>
            </a:r>
          </a:p>
          <a:p>
            <a:pPr marL="1012808" lvl="3" indent="-342900"/>
            <a:r>
              <a:rPr lang="en-US" altLang="en-US" sz="2400" dirty="0"/>
              <a:t>{(a</a:t>
            </a:r>
            <a:r>
              <a:rPr lang="en-US" altLang="en-US" sz="2400" baseline="-25000" dirty="0"/>
              <a:t>1</a:t>
            </a:r>
            <a:r>
              <a:rPr lang="en-US" altLang="en-US" sz="2400" dirty="0"/>
              <a:t>,  a</a:t>
            </a:r>
            <a:r>
              <a:rPr lang="en-US" altLang="en-US" sz="2400" baseline="-25000" dirty="0"/>
              <a:t>2</a:t>
            </a:r>
            <a:r>
              <a:rPr lang="en-US" altLang="en-US" sz="2400" dirty="0"/>
              <a:t>, *, …, *): 20, (a</a:t>
            </a:r>
            <a:r>
              <a:rPr lang="en-US" altLang="en-US" sz="2400" baseline="-25000" dirty="0"/>
              <a:t>1</a:t>
            </a:r>
            <a:r>
              <a:rPr lang="en-US" altLang="en-US" sz="2400" dirty="0"/>
              <a:t>, a</a:t>
            </a:r>
            <a:r>
              <a:rPr lang="en-US" altLang="en-US" sz="2400" baseline="-25000" dirty="0"/>
              <a:t>2</a:t>
            </a:r>
            <a:r>
              <a:rPr lang="en-US" altLang="en-US" sz="2400" dirty="0"/>
              <a:t>, a</a:t>
            </a:r>
            <a:r>
              <a:rPr lang="en-US" altLang="en-US" sz="2400" baseline="-25000" dirty="0"/>
              <a:t>3</a:t>
            </a:r>
            <a:r>
              <a:rPr lang="en-US" altLang="en-US" sz="2400" dirty="0"/>
              <a:t> . . . , a</a:t>
            </a:r>
            <a:r>
              <a:rPr lang="en-US" altLang="en-US" sz="2400" baseline="-25000" dirty="0"/>
              <a:t>100</a:t>
            </a:r>
            <a:r>
              <a:rPr lang="en-US" altLang="en-US" sz="2400" dirty="0"/>
              <a:t>): 10, (a</a:t>
            </a:r>
            <a:r>
              <a:rPr lang="en-US" altLang="en-US" sz="2400" baseline="-25000" dirty="0"/>
              <a:t>1</a:t>
            </a:r>
            <a:r>
              <a:rPr lang="en-US" altLang="en-US" sz="2400" dirty="0"/>
              <a:t>, a</a:t>
            </a:r>
            <a:r>
              <a:rPr lang="en-US" altLang="en-US" sz="2400" baseline="-25000" dirty="0"/>
              <a:t>2</a:t>
            </a:r>
            <a:r>
              <a:rPr lang="en-US" altLang="en-US" sz="2400" dirty="0"/>
              <a:t>, b</a:t>
            </a:r>
            <a:r>
              <a:rPr lang="en-US" altLang="en-US" sz="2400" baseline="-25000" dirty="0"/>
              <a:t>3</a:t>
            </a:r>
            <a:r>
              <a:rPr lang="en-US" altLang="en-US" sz="2400" dirty="0"/>
              <a:t>, . . . , b</a:t>
            </a:r>
            <a:r>
              <a:rPr lang="en-US" altLang="en-US" sz="2400" baseline="-25000" dirty="0"/>
              <a:t>100</a:t>
            </a:r>
            <a:r>
              <a:rPr lang="en-US" altLang="en-US" sz="2400" dirty="0"/>
              <a:t>): 10}</a:t>
            </a:r>
          </a:p>
          <a:p>
            <a:pPr lvl="1"/>
            <a:r>
              <a:rPr lang="en-US" altLang="en-US" sz="2400" dirty="0"/>
              <a:t>A </a:t>
            </a:r>
            <a:r>
              <a:rPr lang="en-US" altLang="en-US" sz="2400" b="1" i="1" dirty="0"/>
              <a:t>closed</a:t>
            </a:r>
            <a:r>
              <a:rPr lang="en-US" altLang="en-US" sz="2400" dirty="0"/>
              <a:t> </a:t>
            </a:r>
            <a:r>
              <a:rPr lang="en-US" altLang="en-US" sz="2400" b="1" i="1" dirty="0"/>
              <a:t>cube</a:t>
            </a:r>
            <a:r>
              <a:rPr lang="en-US" altLang="en-US" sz="2400" dirty="0"/>
              <a:t> is a cube consisting of only closed cells</a:t>
            </a:r>
          </a:p>
          <a:p>
            <a:r>
              <a:rPr lang="en-US" altLang="en-US" sz="2400" b="1" dirty="0"/>
              <a:t>Cube Shell: </a:t>
            </a:r>
            <a:r>
              <a:rPr lang="en-US" altLang="en-US" sz="2400" dirty="0"/>
              <a:t>The cuboids involving only a small # of dimensions, e.g., 2</a:t>
            </a:r>
          </a:p>
          <a:p>
            <a:pPr lvl="1"/>
            <a:r>
              <a:rPr lang="en-US" altLang="en-US" sz="2400" dirty="0"/>
              <a:t>Idea: Only compute cube shells, other dimension combinations can be computed on the fly</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t>6</a:t>
            </a:fld>
            <a:endParaRPr lang="en-US"/>
          </a:p>
        </p:txBody>
      </p:sp>
    </p:spTree>
    <p:extLst>
      <p:ext uri="{BB962C8B-B14F-4D97-AF65-F5344CB8AC3E}">
        <p14:creationId xmlns:p14="http://schemas.microsoft.com/office/powerpoint/2010/main" val="799886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Cube Technology</a:t>
            </a:r>
            <a:endParaRPr lang="en-US" dirty="0"/>
          </a:p>
        </p:txBody>
      </p:sp>
      <p:sp>
        <p:nvSpPr>
          <p:cNvPr id="3" name="Content Placeholder 2"/>
          <p:cNvSpPr>
            <a:spLocks noGrp="1"/>
          </p:cNvSpPr>
          <p:nvPr>
            <p:ph idx="1"/>
          </p:nvPr>
        </p:nvSpPr>
        <p:spPr/>
        <p:txBody>
          <a:bodyPr>
            <a:normAutofit/>
          </a:bodyPr>
          <a:lstStyle/>
          <a:p>
            <a:r>
              <a:rPr lang="en-US" dirty="0" smtClean="0"/>
              <a:t>Data Cube Computation: Basic Concepts</a:t>
            </a:r>
          </a:p>
          <a:p>
            <a:r>
              <a:rPr lang="en-US" b="1" dirty="0"/>
              <a:t>Data Cube </a:t>
            </a:r>
            <a:r>
              <a:rPr lang="en-US" b="1" dirty="0" smtClean="0"/>
              <a:t>Computation Methods</a:t>
            </a:r>
          </a:p>
          <a:p>
            <a:r>
              <a:rPr lang="en-US" altLang="zh-CN" dirty="0" smtClean="0">
                <a:ea typeface="SimSun" pitchFamily="2" charset="-122"/>
              </a:rPr>
              <a:t>Multidimensional </a:t>
            </a:r>
            <a:r>
              <a:rPr lang="en-US" altLang="zh-CN" dirty="0">
                <a:ea typeface="SimSun" pitchFamily="2" charset="-122"/>
              </a:rPr>
              <a:t>Data Analysis in Cube </a:t>
            </a:r>
            <a:r>
              <a:rPr lang="en-US" altLang="zh-CN" dirty="0" smtClean="0">
                <a:ea typeface="SimSun" pitchFamily="2" charset="-122"/>
              </a:rPr>
              <a:t>Space</a:t>
            </a:r>
            <a:endParaRPr lang="en-US" altLang="zh-CN" dirty="0">
              <a:ea typeface="SimSun" pitchFamily="2" charset="-122"/>
            </a:endParaRPr>
          </a:p>
        </p:txBody>
      </p:sp>
      <p:sp>
        <p:nvSpPr>
          <p:cNvPr id="4" name="Slide Number Placeholder 3"/>
          <p:cNvSpPr>
            <a:spLocks noGrp="1"/>
          </p:cNvSpPr>
          <p:nvPr>
            <p:ph type="sldNum" sz="quarter" idx="12"/>
          </p:nvPr>
        </p:nvSpPr>
        <p:spPr/>
        <p:txBody>
          <a:bodyPr/>
          <a:lstStyle/>
          <a:p>
            <a:fld id="{18A68613-FF0B-4246-B613-8295211CFAFA}" type="slidenum">
              <a:rPr lang="en-US" smtClean="0"/>
              <a:t>7</a:t>
            </a:fld>
            <a:endParaRPr lang="en-US"/>
          </a:p>
        </p:txBody>
      </p:sp>
    </p:spTree>
    <p:extLst>
      <p:ext uri="{BB962C8B-B14F-4D97-AF65-F5344CB8AC3E}">
        <p14:creationId xmlns:p14="http://schemas.microsoft.com/office/powerpoint/2010/main" val="137447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ea typeface="SimSun" pitchFamily="2" charset="-122"/>
              </a:rPr>
              <a:t>Roadmap for Efficient Computation</a:t>
            </a:r>
            <a:endParaRPr lang="en-US" dirty="0"/>
          </a:p>
        </p:txBody>
      </p:sp>
      <p:sp>
        <p:nvSpPr>
          <p:cNvPr id="3" name="Content Placeholder 2"/>
          <p:cNvSpPr>
            <a:spLocks noGrp="1"/>
          </p:cNvSpPr>
          <p:nvPr>
            <p:ph idx="1"/>
          </p:nvPr>
        </p:nvSpPr>
        <p:spPr/>
        <p:txBody>
          <a:bodyPr>
            <a:normAutofit fontScale="92500" lnSpcReduction="10000"/>
          </a:bodyPr>
          <a:lstStyle/>
          <a:p>
            <a:r>
              <a:rPr lang="en-US" altLang="zh-CN" sz="2400" dirty="0">
                <a:ea typeface="SimSun" pitchFamily="2" charset="-122"/>
              </a:rPr>
              <a:t>General computation heuristics (Agarwal et al.’96)</a:t>
            </a:r>
          </a:p>
          <a:p>
            <a:r>
              <a:rPr lang="en-US" altLang="zh-CN" sz="2400" dirty="0">
                <a:ea typeface="SimSun" pitchFamily="2" charset="-122"/>
              </a:rPr>
              <a:t>Computing full/iceberg cubes: 3 methodologies </a:t>
            </a:r>
          </a:p>
          <a:p>
            <a:pPr lvl="1"/>
            <a:r>
              <a:rPr lang="en-US" altLang="zh-CN" sz="2400" dirty="0">
                <a:ea typeface="SimSun" pitchFamily="2" charset="-122"/>
              </a:rPr>
              <a:t>Bottom-Up: </a:t>
            </a:r>
            <a:r>
              <a:rPr lang="en-US" altLang="zh-CN" sz="2400" dirty="0">
                <a:solidFill>
                  <a:srgbClr val="0000FF"/>
                </a:solidFill>
                <a:ea typeface="SimSun" pitchFamily="2" charset="-122"/>
              </a:rPr>
              <a:t>Multi-Way</a:t>
            </a:r>
            <a:r>
              <a:rPr lang="en-US" altLang="zh-CN" sz="2400" dirty="0">
                <a:ea typeface="SimSun" pitchFamily="2" charset="-122"/>
              </a:rPr>
              <a:t> array aggregation </a:t>
            </a:r>
          </a:p>
          <a:p>
            <a:pPr marL="854053" lvl="4" indent="0">
              <a:buNone/>
            </a:pPr>
            <a:r>
              <a:rPr lang="en-US" altLang="zh-CN" sz="2400" dirty="0">
                <a:ea typeface="SimSun" pitchFamily="2" charset="-122"/>
              </a:rPr>
              <a:t>(Zhao, Deshpande &amp; </a:t>
            </a:r>
            <a:r>
              <a:rPr lang="en-US" altLang="zh-CN" sz="2400" dirty="0" err="1">
                <a:ea typeface="SimSun" pitchFamily="2" charset="-122"/>
              </a:rPr>
              <a:t>Naughton</a:t>
            </a:r>
            <a:r>
              <a:rPr lang="en-US" altLang="zh-CN" sz="2400" dirty="0">
                <a:ea typeface="SimSun" pitchFamily="2" charset="-122"/>
              </a:rPr>
              <a:t>, SIGMOD’97) </a:t>
            </a:r>
          </a:p>
          <a:p>
            <a:pPr lvl="1"/>
            <a:r>
              <a:rPr lang="en-US" altLang="zh-CN" sz="2400" dirty="0">
                <a:ea typeface="SimSun" pitchFamily="2" charset="-122"/>
              </a:rPr>
              <a:t>Top-down: </a:t>
            </a:r>
          </a:p>
          <a:p>
            <a:pPr lvl="2"/>
            <a:r>
              <a:rPr lang="en-US" altLang="zh-CN" dirty="0">
                <a:ea typeface="SimSun" pitchFamily="2" charset="-122"/>
              </a:rPr>
              <a:t>BUC (Beyer &amp; </a:t>
            </a:r>
            <a:r>
              <a:rPr lang="en-US" altLang="zh-CN" dirty="0" err="1">
                <a:ea typeface="SimSun" pitchFamily="2" charset="-122"/>
              </a:rPr>
              <a:t>Ramarkrishnan</a:t>
            </a:r>
            <a:r>
              <a:rPr lang="en-US" altLang="zh-CN" dirty="0">
                <a:ea typeface="SimSun" pitchFamily="2" charset="-122"/>
              </a:rPr>
              <a:t>, SIGMOD’99)</a:t>
            </a:r>
          </a:p>
          <a:p>
            <a:pPr lvl="1"/>
            <a:r>
              <a:rPr lang="en-US" altLang="zh-CN" sz="2400" dirty="0">
                <a:ea typeface="SimSun" pitchFamily="2" charset="-122"/>
              </a:rPr>
              <a:t>Integrating Top-Down and Bottom-Up: </a:t>
            </a:r>
          </a:p>
          <a:p>
            <a:pPr lvl="2"/>
            <a:r>
              <a:rPr lang="en-US" altLang="zh-CN" dirty="0">
                <a:ea typeface="SimSun" pitchFamily="2" charset="-122"/>
              </a:rPr>
              <a:t>Star-cubing algorithm (Xin, Han, Li &amp; </a:t>
            </a:r>
            <a:r>
              <a:rPr lang="en-US" altLang="zh-CN" dirty="0" err="1">
                <a:ea typeface="SimSun" pitchFamily="2" charset="-122"/>
              </a:rPr>
              <a:t>Wah</a:t>
            </a:r>
            <a:r>
              <a:rPr lang="en-US" altLang="zh-CN" dirty="0">
                <a:ea typeface="SimSun" pitchFamily="2" charset="-122"/>
              </a:rPr>
              <a:t>: VLDB’03)</a:t>
            </a:r>
          </a:p>
          <a:p>
            <a:r>
              <a:rPr lang="en-US" altLang="zh-CN" sz="2400" dirty="0">
                <a:ea typeface="SimSun" pitchFamily="2" charset="-122"/>
              </a:rPr>
              <a:t>High-dimensional OLAP: </a:t>
            </a:r>
          </a:p>
          <a:p>
            <a:pPr lvl="1"/>
            <a:r>
              <a:rPr lang="en-US" altLang="zh-CN" sz="2400" dirty="0">
                <a:ea typeface="SimSun" pitchFamily="2" charset="-122"/>
              </a:rPr>
              <a:t>A Shell-Fragment Approach (Li, et al. VLDB’04)</a:t>
            </a:r>
          </a:p>
          <a:p>
            <a:r>
              <a:rPr lang="en-US" altLang="zh-CN" sz="2400" dirty="0">
                <a:ea typeface="SimSun" pitchFamily="2" charset="-122"/>
              </a:rPr>
              <a:t>Computing alternative kinds of cubes: </a:t>
            </a:r>
          </a:p>
          <a:p>
            <a:pPr lvl="1"/>
            <a:r>
              <a:rPr lang="en-US" altLang="zh-CN" sz="2400" dirty="0">
                <a:ea typeface="SimSun" pitchFamily="2" charset="-122"/>
              </a:rPr>
              <a:t>Partial cube, closed cube, approximate cube, ……</a:t>
            </a:r>
          </a:p>
        </p:txBody>
      </p:sp>
      <p:sp>
        <p:nvSpPr>
          <p:cNvPr id="4" name="Slide Number Placeholder 3"/>
          <p:cNvSpPr>
            <a:spLocks noGrp="1"/>
          </p:cNvSpPr>
          <p:nvPr>
            <p:ph type="sldNum" sz="quarter" idx="12"/>
          </p:nvPr>
        </p:nvSpPr>
        <p:spPr/>
        <p:txBody>
          <a:bodyPr/>
          <a:lstStyle/>
          <a:p>
            <a:fld id="{18A68613-FF0B-4246-B613-8295211CFAFA}" type="slidenum">
              <a:rPr lang="en-US" smtClean="0"/>
              <a:t>8</a:t>
            </a:fld>
            <a:endParaRPr lang="en-US"/>
          </a:p>
        </p:txBody>
      </p:sp>
    </p:spTree>
    <p:extLst>
      <p:ext uri="{BB962C8B-B14F-4D97-AF65-F5344CB8AC3E}">
        <p14:creationId xmlns:p14="http://schemas.microsoft.com/office/powerpoint/2010/main" val="1588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altLang="zh-CN" dirty="0">
                <a:ea typeface="SimSun" pitchFamily="2" charset="-122"/>
              </a:rPr>
              <a:t>Efficient Data Cube Computation: General Heuristics</a:t>
            </a:r>
            <a:endParaRPr lang="en-US" dirty="0"/>
          </a:p>
        </p:txBody>
      </p:sp>
      <p:sp>
        <p:nvSpPr>
          <p:cNvPr id="3" name="Content Placeholder 2"/>
          <p:cNvSpPr>
            <a:spLocks noGrp="1"/>
          </p:cNvSpPr>
          <p:nvPr>
            <p:ph idx="1"/>
          </p:nvPr>
        </p:nvSpPr>
        <p:spPr/>
        <p:txBody>
          <a:bodyPr>
            <a:normAutofit fontScale="70000" lnSpcReduction="20000"/>
          </a:bodyPr>
          <a:lstStyle/>
          <a:p>
            <a:r>
              <a:rPr lang="en-US" altLang="zh-CN" dirty="0" smtClean="0"/>
              <a:t>Sorting, hashing, and grouping operations are applied to the dimension attributes in order to reorder and cluster related tuples</a:t>
            </a:r>
          </a:p>
          <a:p>
            <a:r>
              <a:rPr lang="en-US" altLang="zh-CN" dirty="0" smtClean="0"/>
              <a:t>Aggregates may be computed from previously computed aggregates, rather than from the base fact table</a:t>
            </a:r>
          </a:p>
          <a:p>
            <a:pPr lvl="1"/>
            <a:r>
              <a:rPr lang="en-US" altLang="zh-CN" dirty="0" smtClean="0"/>
              <a:t>Smallest-child: computing a cuboid from the smallest, previously computed cuboid</a:t>
            </a:r>
          </a:p>
          <a:p>
            <a:pPr lvl="1"/>
            <a:r>
              <a:rPr lang="en-US" altLang="zh-CN" dirty="0" smtClean="0"/>
              <a:t>Cache-results:  caching results of a cuboid from which other cuboids are computed to reduce disk I/</a:t>
            </a:r>
            <a:r>
              <a:rPr lang="en-US" altLang="zh-CN" dirty="0" err="1" smtClean="0"/>
              <a:t>Os</a:t>
            </a:r>
            <a:endParaRPr lang="en-US" altLang="zh-CN" dirty="0" smtClean="0"/>
          </a:p>
          <a:p>
            <a:pPr lvl="1"/>
            <a:r>
              <a:rPr lang="en-US" altLang="zh-CN" dirty="0" smtClean="0"/>
              <a:t>Amortize-scans: computing as many as possible cuboids at the same time to amortize disk reads</a:t>
            </a:r>
          </a:p>
          <a:p>
            <a:pPr lvl="1"/>
            <a:r>
              <a:rPr lang="en-US" altLang="zh-CN" dirty="0" smtClean="0"/>
              <a:t>Share-sorts:  sharing sorting costs cross multiple cuboids when sort-based method is used</a:t>
            </a:r>
          </a:p>
          <a:p>
            <a:pPr lvl="1"/>
            <a:r>
              <a:rPr lang="en-US" altLang="zh-CN" dirty="0" smtClean="0"/>
              <a:t>Share-partitions: sharing the partitioning cost across multiple cuboids when hash-based algorithms are used</a:t>
            </a:r>
          </a:p>
          <a:p>
            <a:endParaRPr lang="en-US" dirty="0"/>
          </a:p>
        </p:txBody>
      </p:sp>
      <p:sp>
        <p:nvSpPr>
          <p:cNvPr id="4" name="Slide Number Placeholder 3"/>
          <p:cNvSpPr>
            <a:spLocks noGrp="1"/>
          </p:cNvSpPr>
          <p:nvPr>
            <p:ph type="sldNum" sz="quarter" idx="12"/>
          </p:nvPr>
        </p:nvSpPr>
        <p:spPr/>
        <p:txBody>
          <a:bodyPr/>
          <a:lstStyle/>
          <a:p>
            <a:fld id="{18A68613-FF0B-4246-B613-8295211CFAFA}" type="slidenum">
              <a:rPr lang="en-US" smtClean="0"/>
              <a:pPr/>
              <a:t>9</a:t>
            </a:fld>
            <a:endParaRPr lang="en-US"/>
          </a:p>
        </p:txBody>
      </p:sp>
      <p:sp>
        <p:nvSpPr>
          <p:cNvPr id="8" name="Rectangle 7"/>
          <p:cNvSpPr/>
          <p:nvPr/>
        </p:nvSpPr>
        <p:spPr>
          <a:xfrm>
            <a:off x="0" y="6211669"/>
            <a:ext cx="7972425" cy="646331"/>
          </a:xfrm>
          <a:prstGeom prst="rect">
            <a:avLst/>
          </a:prstGeom>
        </p:spPr>
        <p:txBody>
          <a:bodyPr wrap="square">
            <a:spAutoFit/>
          </a:bodyPr>
          <a:lstStyle/>
          <a:p>
            <a:pPr>
              <a:spcBef>
                <a:spcPct val="10000"/>
              </a:spcBef>
              <a:spcAft>
                <a:spcPct val="10000"/>
              </a:spcAft>
            </a:pPr>
            <a:r>
              <a:rPr lang="en-US" altLang="zh-CN" i="1" dirty="0">
                <a:ea typeface="SimSun" pitchFamily="2" charset="-122"/>
              </a:rPr>
              <a:t>S. Agarwal, R. Agrawal, P. M. Deshpande, A. Gupta, J. F. </a:t>
            </a:r>
            <a:r>
              <a:rPr lang="en-US" altLang="zh-CN" i="1" dirty="0" err="1">
                <a:ea typeface="SimSun" pitchFamily="2" charset="-122"/>
              </a:rPr>
              <a:t>Naughton</a:t>
            </a:r>
            <a:r>
              <a:rPr lang="en-US" altLang="zh-CN" i="1" dirty="0">
                <a:ea typeface="SimSun" pitchFamily="2" charset="-122"/>
              </a:rPr>
              <a:t>, R. </a:t>
            </a:r>
            <a:r>
              <a:rPr lang="en-US" altLang="zh-CN" i="1" dirty="0" err="1">
                <a:ea typeface="SimSun" pitchFamily="2" charset="-122"/>
              </a:rPr>
              <a:t>Ramakrishnan</a:t>
            </a:r>
            <a:r>
              <a:rPr lang="en-US" altLang="zh-CN" i="1" dirty="0">
                <a:ea typeface="SimSun" pitchFamily="2" charset="-122"/>
              </a:rPr>
              <a:t>, S. </a:t>
            </a:r>
            <a:r>
              <a:rPr lang="en-US" altLang="zh-CN" i="1" dirty="0" err="1">
                <a:ea typeface="SimSun" pitchFamily="2" charset="-122"/>
              </a:rPr>
              <a:t>Sarawagi</a:t>
            </a:r>
            <a:r>
              <a:rPr lang="en-US" altLang="zh-CN" i="1" dirty="0">
                <a:ea typeface="SimSun" pitchFamily="2" charset="-122"/>
              </a:rPr>
              <a:t>.  On the computation of multidimensional aggregates. VLDB’96</a:t>
            </a:r>
            <a:endParaRPr lang="en-US" altLang="zh-CN" i="1" dirty="0">
              <a:ea typeface="SimSun" pitchFamily="2" charset="-122"/>
            </a:endParaRPr>
          </a:p>
        </p:txBody>
      </p:sp>
    </p:spTree>
    <p:extLst>
      <p:ext uri="{BB962C8B-B14F-4D97-AF65-F5344CB8AC3E}">
        <p14:creationId xmlns:p14="http://schemas.microsoft.com/office/powerpoint/2010/main" val="1290001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dule">
      <a:maj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ＭＳ ゴシック"/>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48176</TotalTime>
  <Words>3120</Words>
  <Application>Microsoft Macintosh PowerPoint</Application>
  <PresentationFormat>On-screen Show (4:3)</PresentationFormat>
  <Paragraphs>523</Paragraphs>
  <Slides>29</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8" baseType="lpstr">
      <vt:lpstr>Calibri</vt:lpstr>
      <vt:lpstr>Corbel</vt:lpstr>
      <vt:lpstr>SimSun</vt:lpstr>
      <vt:lpstr>Wingdings</vt:lpstr>
      <vt:lpstr>华文楷体</vt:lpstr>
      <vt:lpstr>Arial</vt:lpstr>
      <vt:lpstr>Office Theme</vt:lpstr>
      <vt:lpstr>SmartDraw</vt:lpstr>
      <vt:lpstr>Equation</vt:lpstr>
      <vt:lpstr>Chapter 5. Data Cube Technology</vt:lpstr>
      <vt:lpstr>Data Cube Technology</vt:lpstr>
      <vt:lpstr>Data Cube: A Lattice of Cuboids</vt:lpstr>
      <vt:lpstr>Cube Materialization: Full Cube vs. Iceberg Cube</vt:lpstr>
      <vt:lpstr>Why Iceberg Cube?</vt:lpstr>
      <vt:lpstr>Is Iceberg Cube Good Enough? Closed Cube &amp; Cube Shell</vt:lpstr>
      <vt:lpstr>Data Cube Technology</vt:lpstr>
      <vt:lpstr>Roadmap for Efficient Computation</vt:lpstr>
      <vt:lpstr>Efficient Data Cube Computation: General Heuristics</vt:lpstr>
      <vt:lpstr>Multi-Way Array Aggregation</vt:lpstr>
      <vt:lpstr>Cube Computation: Multi-Way Array Aggregation (MOLAP)</vt:lpstr>
      <vt:lpstr>Multi-way Array Aggregation (3-D to 2-D)</vt:lpstr>
      <vt:lpstr>Multi-Way Array Aggregation (2-D to 1-D)</vt:lpstr>
      <vt:lpstr>Cube Computation: Computing in Reverse Order</vt:lpstr>
      <vt:lpstr>BUC: Partitioning and Aggregating</vt:lpstr>
      <vt:lpstr>High-Dimensional OLAP? — The Curse of Dimensionality</vt:lpstr>
      <vt:lpstr>Fast High-Dimensional OLAP with Minimal Cubing</vt:lpstr>
      <vt:lpstr>Computing a 5-D Cube with 2-Shell Fragments</vt:lpstr>
      <vt:lpstr>Shell Fragment Cubes: Ideas</vt:lpstr>
      <vt:lpstr>Shell Fragment Cubes: Size and Design</vt:lpstr>
      <vt:lpstr>Experiment: Size vs. Dimensionality (50 and 100 cardinality)</vt:lpstr>
      <vt:lpstr>Online Query Computation with Shell-Fragments</vt:lpstr>
      <vt:lpstr>Data Cube Technology</vt:lpstr>
      <vt:lpstr>Data Mining in Cube Space</vt:lpstr>
      <vt:lpstr>Complex Aggregation at Multiple Granularities: Multi-Feature Cubes</vt:lpstr>
      <vt:lpstr>Discovery-Driven Exploration of Data Cubes</vt:lpstr>
      <vt:lpstr>Summary</vt:lpstr>
      <vt:lpstr>References</vt:lpstr>
      <vt:lpstr>References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Manasi Vartak</dc:creator>
  <cp:lastModifiedBy>MengJiang</cp:lastModifiedBy>
  <cp:revision>1962</cp:revision>
  <cp:lastPrinted>2017-01-15T22:23:57Z</cp:lastPrinted>
  <dcterms:created xsi:type="dcterms:W3CDTF">2015-05-16T14:51:23Z</dcterms:created>
  <dcterms:modified xsi:type="dcterms:W3CDTF">2017-05-27T21:39:17Z</dcterms:modified>
</cp:coreProperties>
</file>