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1" r:id="rId2"/>
    <p:sldId id="282" r:id="rId3"/>
    <p:sldId id="283" r:id="rId4"/>
    <p:sldId id="292" r:id="rId5"/>
    <p:sldId id="293" r:id="rId6"/>
    <p:sldId id="294" r:id="rId7"/>
    <p:sldId id="295" r:id="rId8"/>
    <p:sldId id="296" r:id="rId9"/>
    <p:sldId id="297" r:id="rId10"/>
    <p:sldId id="284" r:id="rId11"/>
    <p:sldId id="289" r:id="rId12"/>
    <p:sldId id="290" r:id="rId13"/>
    <p:sldId id="291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307" r:id="rId25"/>
    <p:sldId id="308" r:id="rId26"/>
    <p:sldId id="309" r:id="rId27"/>
    <p:sldId id="311" r:id="rId28"/>
    <p:sldId id="312" r:id="rId29"/>
    <p:sldId id="313" r:id="rId30"/>
    <p:sldId id="314" r:id="rId31"/>
    <p:sldId id="285" r:id="rId32"/>
    <p:sldId id="286" r:id="rId33"/>
    <p:sldId id="315" r:id="rId34"/>
    <p:sldId id="316" r:id="rId35"/>
    <p:sldId id="317" r:id="rId36"/>
    <p:sldId id="318" r:id="rId37"/>
    <p:sldId id="319" r:id="rId38"/>
    <p:sldId id="320" r:id="rId39"/>
    <p:sldId id="287" r:id="rId40"/>
    <p:sldId id="288" r:id="rId41"/>
    <p:sldId id="321" r:id="rId42"/>
    <p:sldId id="322" r:id="rId43"/>
    <p:sldId id="323" r:id="rId44"/>
    <p:sldId id="324" r:id="rId45"/>
    <p:sldId id="32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0414"/>
  </p:normalViewPr>
  <p:slideViewPr>
    <p:cSldViewPr snapToGrid="0" snapToObjects="1">
      <p:cViewPr>
        <p:scale>
          <a:sx n="89" d="100"/>
          <a:sy n="89" d="100"/>
        </p:scale>
        <p:origin x="8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6.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Mining Frequent Patterns, Association and </a:t>
            </a:r>
            <a:r>
              <a:rPr lang="en-US" altLang="zh-CN" dirty="0" smtClean="0"/>
              <a:t>Correlations:</a:t>
            </a:r>
            <a:br>
              <a:rPr lang="en-US" altLang="zh-CN" dirty="0" smtClean="0"/>
            </a:br>
            <a:r>
              <a:rPr lang="en-US" altLang="zh-CN" dirty="0" smtClean="0"/>
              <a:t>Basic </a:t>
            </a:r>
            <a:r>
              <a:rPr lang="en-US" altLang="zh-CN" dirty="0"/>
              <a:t>Concepts and Methods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b="1" dirty="0" smtClean="0"/>
              <a:t>Frequent Pattern (</a:t>
            </a:r>
            <a:r>
              <a:rPr lang="en-US" b="1" dirty="0" err="1" smtClean="0"/>
              <a:t>Itemset</a:t>
            </a:r>
            <a:r>
              <a:rPr lang="en-US" b="1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err="1"/>
              <a:t>FPGrowth</a:t>
            </a:r>
            <a:r>
              <a:rPr lang="en-US" altLang="en-US" dirty="0"/>
              <a:t>:  A Frequent Pattern-Growth Approach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Mining Closed </a:t>
            </a:r>
            <a:r>
              <a:rPr lang="en-US" altLang="en-US" dirty="0" smtClean="0"/>
              <a:t>Patterns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0000CC"/>
              </a:buClr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Observation:  From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(Agrawal &amp; Srikant@VLDB’94)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Li @KDD’97)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frequent 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572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/>
                <a:gridCol w="1066703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4631"/>
              </p:ext>
            </p:extLst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/>
                <a:gridCol w="571316"/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36961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/>
                <a:gridCol w="757012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90653"/>
              </p:ext>
            </p:extLst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85015"/>
              </p:ext>
            </p:extLst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/>
                <a:gridCol w="698338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458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/>
                <a:gridCol w="57764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62747"/>
              </p:ext>
            </p:extLst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909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/>
                <a:gridCol w="626386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23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1932"/>
              </p:ext>
            </p:extLst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9219"/>
              </p:ext>
            </p:extLst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0683"/>
              </p:ext>
            </p:extLst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1842"/>
              </p:ext>
            </p:extLst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7953"/>
              </p:ext>
            </p:extLst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0960"/>
              </p:ext>
            </p:extLst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Partitioning: Scan Database Only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database (how?) 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patterns (how to?)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Why does this method guarantee to scan TDB only twice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401091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Hashing and Pruning (DHP)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DHP (Direct Hashing and Pruning): Reduce the number of candidates  (J. Park, M. Chen, and P. Yu, SIGMOD’95)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Observation: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whose corresponding hashing bucket count is below the threshold cannot be frequent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Candidates: a, b, c,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Hash entries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{ab, ad, ae}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</a:t>
            </a:r>
            <a:r>
              <a:rPr lang="en-US" altLang="en-US" dirty="0" err="1"/>
              <a:t>bd</a:t>
            </a:r>
            <a:r>
              <a:rPr lang="en-US" altLang="en-US" dirty="0"/>
              <a:t>, be, de}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Frequent 1-itemset: a, b,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ab is not a candidate 2-itemset if the sum of count of {ab, ad, ae} is below support </a:t>
            </a:r>
            <a:r>
              <a:rPr lang="en-US" altLang="en-US" sz="2400" dirty="0" smtClean="0"/>
              <a:t>threshold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159730" y="4887914"/>
            <a:ext cx="1262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Hash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8280"/>
              </p:ext>
            </p:extLst>
          </p:nvPr>
        </p:nvGraphicFramePr>
        <p:xfrm>
          <a:off x="5440784" y="3022601"/>
          <a:ext cx="2700867" cy="18653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7200"/>
                <a:gridCol w="973667"/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Count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{ab, ad, ae}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be, de}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298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{yz, qs, wt}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 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6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19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9120"/>
              </p:ext>
            </p:extLst>
          </p:nvPr>
        </p:nvGraphicFramePr>
        <p:xfrm>
          <a:off x="4953000" y="4130674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/>
                <a:gridCol w="155786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482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8854"/>
              </p:ext>
            </p:extLst>
          </p:nvPr>
        </p:nvGraphicFramePr>
        <p:xfrm>
          <a:off x="1536700" y="4130674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/>
                <a:gridCol w="1557867"/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Properties of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= t(Y): X and Y always happen together (</a:t>
            </a:r>
            <a:r>
              <a:rPr lang="en-US" altLang="en-US" sz="2000" dirty="0">
                <a:sym typeface="Symbol" pitchFamily="18" charset="2"/>
              </a:rPr>
              <a:t>e.g., t(ac} = t(d}) </a:t>
            </a:r>
            <a:endParaRPr lang="en-US" altLang="en-US" sz="2000" dirty="0"/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</a:t>
            </a:r>
            <a:r>
              <a:rPr lang="en-US" altLang="en-US" sz="20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Deriving frequent patterns based on vertical intersections</a:t>
            </a:r>
            <a:endParaRPr lang="en-US" altLang="en-US" sz="2000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accelerate mining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t(e) = {T</a:t>
            </a:r>
            <a:r>
              <a:rPr lang="en-US" altLang="en-US" sz="2000" baseline="-25000" dirty="0">
                <a:sym typeface="Symbol" pitchFamily="18" charset="2"/>
              </a:rPr>
              <a:t>10</a:t>
            </a:r>
            <a:r>
              <a:rPr lang="en-US" altLang="en-US" sz="2000" dirty="0">
                <a:sym typeface="Symbol" pitchFamily="18" charset="2"/>
              </a:rPr>
              <a:t>, T</a:t>
            </a:r>
            <a:r>
              <a:rPr lang="en-US" altLang="en-US" sz="2000" baseline="-25000" dirty="0">
                <a:sym typeface="Symbol" pitchFamily="18" charset="2"/>
              </a:rPr>
              <a:t>20</a:t>
            </a:r>
            <a:r>
              <a:rPr lang="en-US" altLang="en-US" sz="2000" dirty="0">
                <a:sym typeface="Symbol" pitchFamily="18" charset="2"/>
              </a:rPr>
              <a:t>, T</a:t>
            </a:r>
            <a:r>
              <a:rPr lang="en-US" altLang="en-US" sz="2000" baseline="-25000" dirty="0">
                <a:sym typeface="Symbol" pitchFamily="18" charset="2"/>
              </a:rPr>
              <a:t>30</a:t>
            </a:r>
            <a:r>
              <a:rPr lang="en-US" altLang="en-US" sz="2000" dirty="0">
                <a:sym typeface="Symbol" pitchFamily="18" charset="2"/>
              </a:rPr>
              <a:t>},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>
                <a:sym typeface="Symbol" pitchFamily="18" charset="2"/>
              </a:rPr>
              <a:t>) = {T</a:t>
            </a:r>
            <a:r>
              <a:rPr lang="en-US" altLang="en-US" sz="2000" baseline="-25000" dirty="0">
                <a:sym typeface="Symbol" pitchFamily="18" charset="2"/>
              </a:rPr>
              <a:t>10</a:t>
            </a:r>
            <a:r>
              <a:rPr lang="en-US" altLang="en-US" sz="2000" dirty="0">
                <a:sym typeface="Symbol" pitchFamily="18" charset="2"/>
              </a:rPr>
              <a:t>, T</a:t>
            </a:r>
            <a:r>
              <a:rPr lang="en-US" altLang="en-US" sz="2000" baseline="-25000" dirty="0">
                <a:sym typeface="Symbol" pitchFamily="18" charset="2"/>
              </a:rPr>
              <a:t>30</a:t>
            </a:r>
            <a:r>
              <a:rPr lang="en-US" altLang="en-US" sz="2000" dirty="0">
                <a:sym typeface="Symbol" pitchFamily="18" charset="2"/>
              </a:rPr>
              <a:t>} → </a:t>
            </a:r>
            <a:r>
              <a:rPr lang="en-US" altLang="en-US" sz="2000" dirty="0" err="1">
                <a:sym typeface="Symbol" pitchFamily="18" charset="2"/>
              </a:rPr>
              <a:t>Diffset</a:t>
            </a:r>
            <a:r>
              <a:rPr lang="en-US" altLang="en-US" sz="2000" dirty="0">
                <a:sym typeface="Symbol" pitchFamily="18" charset="2"/>
              </a:rPr>
              <a:t> 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>
                <a:sym typeface="Symbol" pitchFamily="18" charset="2"/>
              </a:rPr>
              <a:t>, e) = {T</a:t>
            </a:r>
            <a:r>
              <a:rPr lang="en-US" altLang="en-US" sz="2000" baseline="-25000" dirty="0">
                <a:sym typeface="Symbol" pitchFamily="18" charset="2"/>
              </a:rPr>
              <a:t>20</a:t>
            </a:r>
            <a:r>
              <a:rPr lang="en-US" altLang="en-US" sz="2000" dirty="0" smtClean="0">
                <a:sym typeface="Symbol" pitchFamily="18" charset="2"/>
              </a:rPr>
              <a:t>}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7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9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914"/>
              </p:ext>
            </p:extLst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/>
                <a:gridCol w="1136386"/>
                <a:gridCol w="8044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20823"/>
              </p:ext>
            </p:extLst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/>
                <a:gridCol w="2416713"/>
                <a:gridCol w="23740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</p:spTree>
    <p:extLst>
      <p:ext uri="{BB962C8B-B14F-4D97-AF65-F5344CB8AC3E}">
        <p14:creationId xmlns:p14="http://schemas.microsoft.com/office/powerpoint/2010/main" val="219013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8980"/>
              </p:ext>
            </p:extLst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/>
                <a:gridCol w="1140923"/>
                <a:gridCol w="896290"/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008370" y="1687574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FP-tree &amp; mine it</a:t>
            </a:r>
            <a:endParaRPr lang="en-US" altLang="en-US" sz="1800" dirty="0" smtClean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923978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381178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>
                <a:latin typeface="Corbel" charset="0"/>
                <a:ea typeface="Corbel" charset="0"/>
                <a:cs typeface="Corbel" charset="0"/>
              </a:rPr>
              <a:t> fca: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838378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917640" y="4636015"/>
            <a:ext cx="23418" cy="209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4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34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9696"/>
              </p:ext>
            </p:extLst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29292"/>
              </p:ext>
            </p:extLst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8094"/>
              </p:ext>
            </p:extLst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07791"/>
              </p:ext>
            </p:extLst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3426"/>
              </p:ext>
            </p:extLst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07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CLOSET+: Mining Closed </a:t>
            </a:r>
            <a:r>
              <a:rPr lang="en-US" altLang="en-US" dirty="0" err="1"/>
              <a:t>Itemsets</a:t>
            </a:r>
            <a:r>
              <a:rPr lang="en-US" altLang="en-US" dirty="0"/>
              <a:t> by Pattern-Growth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Efficient, </a:t>
            </a:r>
            <a:r>
              <a:rPr lang="en-US" altLang="en-US" sz="2400" i="1" dirty="0"/>
              <a:t>direct</a:t>
            </a:r>
            <a:r>
              <a:rPr lang="en-US" altLang="en-US" sz="2400" dirty="0"/>
              <a:t> mining of closed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 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Ex. 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merging:  If Y appears in every occurrence of X, then Y is merged with X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d-</a:t>
            </a:r>
            <a:r>
              <a:rPr lang="en-US" altLang="en-US" sz="2400" dirty="0" err="1"/>
              <a:t>proj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: {</a:t>
            </a:r>
            <a:r>
              <a:rPr lang="en-US" altLang="en-US" sz="2400" u="sng" dirty="0" err="1"/>
              <a:t>ac</a:t>
            </a:r>
            <a:r>
              <a:rPr lang="en-US" altLang="en-US" sz="2400" dirty="0" err="1"/>
              <a:t>e</a:t>
            </a:r>
            <a:r>
              <a:rPr lang="en-US" altLang="en-US" sz="2400" u="sng" dirty="0" err="1"/>
              <a:t>f</a:t>
            </a:r>
            <a:r>
              <a:rPr lang="en-US" altLang="en-US" sz="2400" dirty="0"/>
              <a:t>, </a:t>
            </a:r>
            <a:r>
              <a:rPr lang="en-US" altLang="en-US" sz="2400" u="sng" dirty="0" err="1"/>
              <a:t>acf</a:t>
            </a:r>
            <a:r>
              <a:rPr lang="en-US" altLang="en-US" sz="2400" dirty="0"/>
              <a:t>} </a:t>
            </a:r>
            <a:r>
              <a:rPr lang="en-US" altLang="en-US" sz="2400" dirty="0">
                <a:sym typeface="Wingdings 3" pitchFamily="18" charset="2"/>
              </a:rPr>
              <a:t> </a:t>
            </a:r>
            <a:r>
              <a:rPr lang="en-US" altLang="en-US" sz="2400" dirty="0" err="1">
                <a:sym typeface="Wingdings 3" pitchFamily="18" charset="2"/>
              </a:rPr>
              <a:t>acfd-proj</a:t>
            </a:r>
            <a:r>
              <a:rPr lang="en-US" altLang="en-US" sz="2400" dirty="0">
                <a:sym typeface="Wingdings 3" pitchFamily="18" charset="2"/>
              </a:rPr>
              <a:t>. </a:t>
            </a:r>
            <a:r>
              <a:rPr lang="en-US" altLang="en-US" sz="2400" dirty="0" err="1">
                <a:sym typeface="Wingdings 3" pitchFamily="18" charset="2"/>
              </a:rPr>
              <a:t>db</a:t>
            </a:r>
            <a:r>
              <a:rPr lang="en-US" altLang="en-US" sz="2400" dirty="0">
                <a:sym typeface="Wingdings 3" pitchFamily="18" charset="2"/>
              </a:rPr>
              <a:t>: {e}, thus we get: acfd:2</a:t>
            </a:r>
            <a:endParaRPr lang="en-US" altLang="en-US" sz="2400" dirty="0"/>
          </a:p>
          <a:p>
            <a:pPr>
              <a:spcBef>
                <a:spcPts val="600"/>
              </a:spcBef>
            </a:pPr>
            <a:r>
              <a:rPr lang="en-US" altLang="en-US" sz="2400" dirty="0"/>
              <a:t>Many other tricks (but not detailed here), such as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Hybrid tree projection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Bottom-up physical tree-projection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Top-down pseudo tree-projection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Sub-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pruning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Item skipping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Efficient subset checking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For details, see J. Wang, et al., “CLOSET+: ……”, </a:t>
            </a:r>
            <a:r>
              <a:rPr lang="en-US" altLang="en-US" sz="2400" dirty="0" smtClean="0"/>
              <a:t>KDD'03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88584"/>
              </p:ext>
            </p:extLst>
          </p:nvPr>
        </p:nvGraphicFramePr>
        <p:xfrm>
          <a:off x="6899551" y="3039269"/>
          <a:ext cx="193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/>
                <a:gridCol w="124908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acdef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abe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cefg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acdf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553200" y="4729162"/>
            <a:ext cx="254000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Let minsupport = 2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6645556" y="5121276"/>
            <a:ext cx="2429146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a:3, c:3, d:2, e:3, f:3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7338283" y="5536406"/>
            <a:ext cx="1736419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F-List: a-c-e-f-d</a:t>
            </a:r>
          </a:p>
        </p:txBody>
      </p:sp>
    </p:spTree>
    <p:extLst>
      <p:ext uri="{BB962C8B-B14F-4D97-AF65-F5344CB8AC3E}">
        <p14:creationId xmlns:p14="http://schemas.microsoft.com/office/powerpoint/2010/main" val="784909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b="1" dirty="0" smtClean="0"/>
              <a:t>Pattern Evaluation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5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subjective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2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768"/>
              </p:ext>
            </p:extLst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/>
                <a:gridCol w="1851401"/>
                <a:gridCol w="2233263"/>
                <a:gridCol w="1401736"/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0739"/>
              </p:ext>
            </p:extLst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2333"/>
              </p:ext>
            </p:extLst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1541"/>
              </p:ext>
            </p:extLst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9313"/>
              </p:ext>
            </p:extLst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/>
                <a:gridCol w="685800"/>
                <a:gridCol w="585788"/>
                <a:gridCol w="67932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1659393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2968"/>
              </p:ext>
            </p:extLst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02283"/>
              </p:ext>
            </p:extLst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9864"/>
              </p:ext>
            </p:extLst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/>
                <a:gridCol w="1320800"/>
                <a:gridCol w="1320800"/>
                <a:gridCol w="81279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9583"/>
              </p:ext>
            </p:extLst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/>
                <a:gridCol w="935831"/>
                <a:gridCol w="1029414"/>
                <a:gridCol w="112299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41"/>
              </p:ext>
            </p:extLst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/>
                <a:gridCol w="1410370"/>
                <a:gridCol w="911386"/>
                <a:gridCol w="91138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4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88694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586815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100638"/>
            <a:ext cx="3375892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100638"/>
            <a:ext cx="4522355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4109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58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429374" y="5500688"/>
            <a:ext cx="2593667" cy="2143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29373" y="5709659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29374" y="5902177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Null value cases are predominant in many large datasets </a:t>
            </a:r>
          </a:p>
          <a:p>
            <a:pPr lvl="1"/>
            <a:r>
              <a:rPr lang="en-US" altLang="en-US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dirty="0" smtClean="0"/>
              <a:t>Null-invariance is an important property</a:t>
            </a:r>
          </a:p>
          <a:p>
            <a:r>
              <a:rPr lang="en-US" altLang="en-US" dirty="0" smtClean="0"/>
              <a:t>Lift, </a:t>
            </a:r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cosine are good measures if null transactions are not predominant</a:t>
            </a:r>
          </a:p>
          <a:p>
            <a:pPr lvl="1"/>
            <a:r>
              <a:rPr lang="en-US" altLang="en-US" dirty="0" smtClean="0"/>
              <a:t>Otherwise, </a:t>
            </a:r>
            <a:r>
              <a:rPr lang="en-US" altLang="en-US" dirty="0" err="1" smtClean="0"/>
              <a:t>Kulczynski</a:t>
            </a:r>
            <a:r>
              <a:rPr lang="en-US" altLang="en-US" dirty="0" smtClean="0"/>
              <a:t> + Imbalance Ratio should be used to judge the interestingness of a pattern </a:t>
            </a:r>
          </a:p>
          <a:p>
            <a:r>
              <a:rPr lang="en-US" altLang="en-US" dirty="0" smtClean="0"/>
              <a:t>Exercise: Mining research collaborations from research bibliographic data </a:t>
            </a:r>
          </a:p>
          <a:p>
            <a:pPr lvl="1"/>
            <a:r>
              <a:rPr lang="en-US" altLang="en-US" dirty="0" smtClean="0"/>
              <a:t>Find a group of frequent collaborators from research bibliographic data (e.g., DBLP)</a:t>
            </a:r>
          </a:p>
          <a:p>
            <a:pPr lvl="1"/>
            <a:r>
              <a:rPr lang="en-US" altLang="en-US" dirty="0" smtClean="0"/>
              <a:t>Can you find the likely advisor-advisee relationship and during which years such a relationship happened?</a:t>
            </a:r>
          </a:p>
          <a:p>
            <a:pPr lvl="1"/>
            <a:r>
              <a:rPr lang="en-US" altLang="en-US" dirty="0" smtClean="0"/>
              <a:t>Ref.: </a:t>
            </a:r>
            <a:r>
              <a:rPr lang="en-US" dirty="0" smtClean="0"/>
              <a:t>C. Wang, J. Han, Y. </a:t>
            </a:r>
            <a:r>
              <a:rPr lang="en-US" dirty="0" err="1" smtClean="0"/>
              <a:t>Jia</a:t>
            </a:r>
            <a:r>
              <a:rPr lang="en-US" dirty="0" smtClean="0"/>
              <a:t>, J. Tang, D. Zhang, Y. Yu, and J. </a:t>
            </a:r>
            <a:r>
              <a:rPr lang="en-US" dirty="0" err="1" smtClean="0"/>
              <a:t>Guo</a:t>
            </a:r>
            <a:r>
              <a:rPr lang="en-US" dirty="0" smtClean="0"/>
              <a:t>, "Mining Advisor-Advisee Relationships from Research Publication Networks",  KDD'10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103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Tx/>
            </a:pPr>
            <a:r>
              <a:rPr lang="en-US" altLang="en-US" sz="2400" dirty="0"/>
              <a:t>Basic Concepts: </a:t>
            </a:r>
          </a:p>
          <a:p>
            <a:pPr marL="733419" lvl="1" indent="-457200">
              <a:buSzTx/>
            </a:pPr>
            <a:r>
              <a:rPr lang="en-US" altLang="en-US" sz="2400" dirty="0"/>
              <a:t>Frequent Patterns, Association Rules, </a:t>
            </a:r>
            <a:r>
              <a:rPr lang="en-US" altLang="en-US" sz="2400" dirty="0">
                <a:solidFill>
                  <a:prstClr val="black"/>
                </a:solidFill>
              </a:rPr>
              <a:t>Closed Patterns and 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</a:p>
          <a:p>
            <a:pPr lvl="1"/>
            <a:r>
              <a:rPr lang="en-US" altLang="en-US" sz="2400" dirty="0"/>
              <a:t>The Downward Closure Property 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/>
              <a:t>Interestingness Measures: Lift and </a:t>
            </a:r>
            <a:r>
              <a:rPr lang="el-GR" altLang="en-US" sz="2400" dirty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0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threshold (denoted as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) 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3380"/>
              </p:ext>
            </p:extLst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/>
                <a:gridCol w="296648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5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3439"/>
              </p:ext>
            </p:extLst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/>
                <a:gridCol w="3364097"/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A too huge set for any computer to compute or store!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as X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X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close-patterns 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48455</TotalTime>
  <Words>4835</Words>
  <Application>Microsoft Macintosh PowerPoint</Application>
  <PresentationFormat>On-screen Show (4:3)</PresentationFormat>
  <Paragraphs>883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Calibri</vt:lpstr>
      <vt:lpstr>Corbel</vt:lpstr>
      <vt:lpstr>MingLiU</vt:lpstr>
      <vt:lpstr>MS PGothic</vt:lpstr>
      <vt:lpstr>ＭＳ ゴシック</vt:lpstr>
      <vt:lpstr>Symbol</vt:lpstr>
      <vt:lpstr>Tahoma</vt:lpstr>
      <vt:lpstr>Verdana</vt:lpstr>
      <vt:lpstr>Wingdings</vt:lpstr>
      <vt:lpstr>Wingdings 3</vt:lpstr>
      <vt:lpstr>华文楷体</vt:lpstr>
      <vt:lpstr>Arial</vt:lpstr>
      <vt:lpstr>Office Theme</vt:lpstr>
      <vt:lpstr>Equation</vt:lpstr>
      <vt:lpstr>Chapter 6. Mining Frequent Patterns, Association and Correlations: Basic Concepts and Methods</vt:lpstr>
      <vt:lpstr>Mining Frequent Patterns, Association and Correlations: Basic Concepts and Methods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Exploring Vertical Data Format: ECLAT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A Special Case: Single Prefix Path in FP-tree</vt:lpstr>
      <vt:lpstr>Scaling FP-growth by Database Projection</vt:lpstr>
      <vt:lpstr>CLOSET+: Mining Closed Itemsets by Pattern-Growth</vt:lpstr>
      <vt:lpstr>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1994</cp:revision>
  <cp:lastPrinted>2017-01-15T22:23:57Z</cp:lastPrinted>
  <dcterms:created xsi:type="dcterms:W3CDTF">2015-05-16T14:51:23Z</dcterms:created>
  <dcterms:modified xsi:type="dcterms:W3CDTF">2017-05-28T02:20:00Z</dcterms:modified>
</cp:coreProperties>
</file>